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22" r:id="rId16"/>
    <p:sldId id="323" r:id="rId17"/>
    <p:sldId id="270" r:id="rId18"/>
    <p:sldId id="271" r:id="rId19"/>
    <p:sldId id="272" r:id="rId20"/>
    <p:sldId id="282" r:id="rId21"/>
    <p:sldId id="283" r:id="rId22"/>
    <p:sldId id="285" r:id="rId23"/>
    <p:sldId id="286" r:id="rId24"/>
    <p:sldId id="287" r:id="rId25"/>
    <p:sldId id="329" r:id="rId26"/>
    <p:sldId id="324" r:id="rId27"/>
    <p:sldId id="325" r:id="rId28"/>
    <p:sldId id="326" r:id="rId29"/>
    <p:sldId id="327" r:id="rId30"/>
    <p:sldId id="328" r:id="rId3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AD7"/>
          </a:solidFill>
        </a:fill>
      </a:tcStyle>
    </a:wholeTbl>
    <a:band2H>
      <a:tcTxStyle/>
      <a:tcStyle>
        <a:tcBdr/>
        <a:fill>
          <a:solidFill>
            <a:srgbClr val="E7E7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D4CA"/>
          </a:solidFill>
        </a:fill>
      </a:tcStyle>
    </a:wholeTbl>
    <a:band2H>
      <a:tcTxStyle/>
      <a:tcStyle>
        <a:tcBdr/>
        <a:fill>
          <a:solidFill>
            <a:srgbClr val="F6EB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rgbClr val="ECEC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72" y="1092"/>
      </p:cViewPr>
      <p:guideLst/>
    </p:cSldViewPr>
  </p:slideViewPr>
  <p:notesTextViewPr>
    <p:cViewPr>
      <p:scale>
        <a:sx n="1" d="1"/>
        <a:sy n="1" d="1"/>
      </p:scale>
      <p:origin x="0" y="0"/>
    </p:cViewPr>
  </p:notesTextViewPr>
  <p:sorterViewPr>
    <p:cViewPr>
      <p:scale>
        <a:sx n="100" d="100"/>
        <a:sy n="100" d="100"/>
      </p:scale>
      <p:origin x="0" y="-91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Arial"/>
      </a:defRPr>
    </a:lvl1pPr>
    <a:lvl2pPr indent="228600" defTabSz="457200" latinLnBrk="0">
      <a:defRPr sz="1200">
        <a:latin typeface="+mj-lt"/>
        <a:ea typeface="+mj-ea"/>
        <a:cs typeface="+mj-cs"/>
        <a:sym typeface="Arial"/>
      </a:defRPr>
    </a:lvl2pPr>
    <a:lvl3pPr indent="457200" defTabSz="457200" latinLnBrk="0">
      <a:defRPr sz="1200">
        <a:latin typeface="+mj-lt"/>
        <a:ea typeface="+mj-ea"/>
        <a:cs typeface="+mj-cs"/>
        <a:sym typeface="Arial"/>
      </a:defRPr>
    </a:lvl3pPr>
    <a:lvl4pPr indent="685800" defTabSz="457200" latinLnBrk="0">
      <a:defRPr sz="1200">
        <a:latin typeface="+mj-lt"/>
        <a:ea typeface="+mj-ea"/>
        <a:cs typeface="+mj-cs"/>
        <a:sym typeface="Arial"/>
      </a:defRPr>
    </a:lvl4pPr>
    <a:lvl5pPr indent="914400" defTabSz="457200" latinLnBrk="0">
      <a:defRPr sz="1200">
        <a:latin typeface="+mj-lt"/>
        <a:ea typeface="+mj-ea"/>
        <a:cs typeface="+mj-cs"/>
        <a:sym typeface="Arial"/>
      </a:defRPr>
    </a:lvl5pPr>
    <a:lvl6pPr indent="1143000" defTabSz="457200" latinLnBrk="0">
      <a:defRPr sz="1200">
        <a:latin typeface="+mj-lt"/>
        <a:ea typeface="+mj-ea"/>
        <a:cs typeface="+mj-cs"/>
        <a:sym typeface="Arial"/>
      </a:defRPr>
    </a:lvl6pPr>
    <a:lvl7pPr indent="1371600" defTabSz="457200" latinLnBrk="0">
      <a:defRPr sz="1200">
        <a:latin typeface="+mj-lt"/>
        <a:ea typeface="+mj-ea"/>
        <a:cs typeface="+mj-cs"/>
        <a:sym typeface="Arial"/>
      </a:defRPr>
    </a:lvl7pPr>
    <a:lvl8pPr indent="1600200" defTabSz="457200" latinLnBrk="0">
      <a:defRPr sz="1200">
        <a:latin typeface="+mj-lt"/>
        <a:ea typeface="+mj-ea"/>
        <a:cs typeface="+mj-cs"/>
        <a:sym typeface="Arial"/>
      </a:defRPr>
    </a:lvl8pPr>
    <a:lvl9pPr indent="1828800" defTabSz="457200" latinLnBrk="0">
      <a:defRPr sz="12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Big </a:t>
            </a:r>
          </a:p>
        </p:txBody>
      </p:sp>
      <p:sp>
        <p:nvSpPr>
          <p:cNvPr id="860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572C3FA-CC21-4B8D-BF3D-9C51B39F1ADB}" type="slidenum">
              <a:rPr lang="en-US" smtClean="0"/>
              <a:pPr/>
              <a:t>26</a:t>
            </a:fld>
            <a:endParaRPr lang="en-US"/>
          </a:p>
        </p:txBody>
      </p:sp>
    </p:spTree>
    <p:extLst>
      <p:ext uri="{BB962C8B-B14F-4D97-AF65-F5344CB8AC3E}">
        <p14:creationId xmlns:p14="http://schemas.microsoft.com/office/powerpoint/2010/main" val="1627186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160007" y="0"/>
            <a:ext cx="8513565" cy="837448"/>
          </a:xfrm>
          <a:prstGeom prst="rect">
            <a:avLst/>
          </a:prstGeom>
        </p:spPr>
        <p:txBody>
          <a:bodyPr/>
          <a:lstStyle/>
          <a:p>
            <a:r>
              <a:t>Title Text</a:t>
            </a:r>
          </a:p>
        </p:txBody>
      </p:sp>
      <p:sp>
        <p:nvSpPr>
          <p:cNvPr id="24" name="Body Level One…"/>
          <p:cNvSpPr txBox="1">
            <a:spLocks noGrp="1"/>
          </p:cNvSpPr>
          <p:nvPr>
            <p:ph type="body" sz="quarter" idx="1"/>
          </p:nvPr>
        </p:nvSpPr>
        <p:spPr>
          <a:xfrm>
            <a:off x="457200" y="5704015"/>
            <a:ext cx="8229600" cy="581001"/>
          </a:xfrm>
          <a:prstGeom prst="rect">
            <a:avLst/>
          </a:prstGeom>
        </p:spPr>
        <p:txBody>
          <a:bodyPr anchor="b"/>
          <a:lstStyle>
            <a:lvl1pPr marL="0" indent="0">
              <a:spcBef>
                <a:spcPts val="0"/>
              </a:spcBef>
              <a:buClrTx/>
              <a:buSzTx/>
              <a:buFontTx/>
              <a:buNone/>
              <a:defRPr sz="800"/>
            </a:lvl1pPr>
            <a:lvl2pPr marL="0" indent="0">
              <a:spcBef>
                <a:spcPts val="0"/>
              </a:spcBef>
              <a:buClrTx/>
              <a:buSzTx/>
              <a:buFontTx/>
              <a:buNone/>
              <a:defRPr sz="800"/>
            </a:lvl2pPr>
            <a:lvl3pPr marL="0" indent="0">
              <a:spcBef>
                <a:spcPts val="0"/>
              </a:spcBef>
              <a:buClrTx/>
              <a:buSzTx/>
              <a:buFontTx/>
              <a:buNone/>
              <a:defRPr sz="800"/>
            </a:lvl3pPr>
            <a:lvl4pPr marL="0" indent="0">
              <a:spcBef>
                <a:spcPts val="0"/>
              </a:spcBef>
              <a:buClrTx/>
              <a:buSzTx/>
              <a:buFontTx/>
              <a:buNone/>
              <a:defRPr sz="800"/>
            </a:lvl4pPr>
            <a:lvl5pPr marL="0" indent="0">
              <a:spcBef>
                <a:spcPts val="0"/>
              </a:spcBef>
              <a:buClrTx/>
              <a:buSzTx/>
              <a:buFontTx/>
              <a:buNone/>
              <a:defRPr sz="800"/>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181F290-A3C3-4E2D-80E3-F19614E4C2CF}" type="slidenum">
              <a:rPr lang="en-US"/>
              <a:pPr/>
              <a:t>‹#›</a:t>
            </a:fld>
            <a:endParaRPr lang="en-US"/>
          </a:p>
        </p:txBody>
      </p:sp>
    </p:spTree>
    <p:extLst>
      <p:ext uri="{BB962C8B-B14F-4D97-AF65-F5344CB8AC3E}">
        <p14:creationId xmlns:p14="http://schemas.microsoft.com/office/powerpoint/2010/main" val="105336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94F05424-E1F4-4630-9869-BC5CA2560681}" type="slidenum">
              <a:rPr lang="en-US"/>
              <a:pPr/>
              <a:t>‹#›</a:t>
            </a:fld>
            <a:endParaRPr lang="en-US"/>
          </a:p>
        </p:txBody>
      </p:sp>
    </p:spTree>
    <p:extLst>
      <p:ext uri="{BB962C8B-B14F-4D97-AF65-F5344CB8AC3E}">
        <p14:creationId xmlns:p14="http://schemas.microsoft.com/office/powerpoint/2010/main" val="52945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D0FC36D-374E-45DB-A994-F5CA8694905F}" type="slidenum">
              <a:rPr lang="en-US"/>
              <a:pPr/>
              <a:t>‹#›</a:t>
            </a:fld>
            <a:endParaRPr lang="en-US"/>
          </a:p>
        </p:txBody>
      </p:sp>
    </p:spTree>
    <p:extLst>
      <p:ext uri="{BB962C8B-B14F-4D97-AF65-F5344CB8AC3E}">
        <p14:creationId xmlns:p14="http://schemas.microsoft.com/office/powerpoint/2010/main" val="16206917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hape 15" descr="Shape 15"/>
          <p:cNvPicPr>
            <a:picLocks noChangeAspect="1"/>
          </p:cNvPicPr>
          <p:nvPr/>
        </p:nvPicPr>
        <p:blipFill>
          <a:blip r:embed="rId7">
            <a:extLst/>
          </a:blip>
          <a:stretch>
            <a:fillRect/>
          </a:stretch>
        </p:blipFill>
        <p:spPr>
          <a:xfrm>
            <a:off x="443971" y="6429709"/>
            <a:ext cx="918000" cy="279915"/>
          </a:xfrm>
          <a:prstGeom prst="rect">
            <a:avLst/>
          </a:prstGeom>
          <a:ln w="12700">
            <a:miter lim="400000"/>
          </a:ln>
        </p:spPr>
      </p:pic>
      <p:sp>
        <p:nvSpPr>
          <p:cNvPr id="3" name="Shape 16"/>
          <p:cNvSpPr txBox="1"/>
          <p:nvPr/>
        </p:nvSpPr>
        <p:spPr>
          <a:xfrm>
            <a:off x="1600199" y="6429343"/>
            <a:ext cx="7162801" cy="281901"/>
          </a:xfrm>
          <a:prstGeom prst="rect">
            <a:avLst/>
          </a:prstGeom>
          <a:ln w="12700">
            <a:miter lim="400000"/>
          </a:ln>
          <a:extLst>
            <a:ext uri="{C572A759-6A51-4108-AA02-DFA0A04FC94B}">
              <ma14:wrappingTextBoxFlag xmlns:ma14="http://schemas.microsoft.com/office/mac/drawingml/2011/main" xmlns=""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4" name="Title Text"/>
          <p:cNvSpPr txBox="1">
            <a:spLocks noGrp="1"/>
          </p:cNvSpPr>
          <p:nvPr>
            <p:ph type="title"/>
          </p:nvPr>
        </p:nvSpPr>
        <p:spPr>
          <a:xfrm>
            <a:off x="618066" y="59266"/>
            <a:ext cx="8229601" cy="8668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a:bodyPr>
          <a:lstStyle/>
          <a:p>
            <a:r>
              <a:t>Title Text</a:t>
            </a:r>
          </a:p>
        </p:txBody>
      </p:sp>
      <p:sp>
        <p:nvSpPr>
          <p:cNvPr id="5" name="Body Level One…"/>
          <p:cNvSpPr txBox="1">
            <a:spLocks noGrp="1"/>
          </p:cNvSpPr>
          <p:nvPr>
            <p:ph type="body" idx="1"/>
          </p:nvPr>
        </p:nvSpPr>
        <p:spPr>
          <a:xfrm>
            <a:off x="618066" y="1030687"/>
            <a:ext cx="8229601" cy="503197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195"/>
          <p:cNvSpPr txBox="1">
            <a:spLocks noGrp="1"/>
          </p:cNvSpPr>
          <p:nvPr>
            <p:ph type="title"/>
          </p:nvPr>
        </p:nvSpPr>
        <p:spPr>
          <a:prstGeom prst="rect">
            <a:avLst/>
          </a:prstGeom>
        </p:spPr>
        <p:txBody>
          <a:bodyPr lIns="0" tIns="0" rIns="0" bIns="0">
            <a:noAutofit/>
          </a:bodyPr>
          <a:lstStyle/>
          <a:p>
            <a:pPr defTabSz="694944">
              <a:defRPr sz="3343"/>
            </a:pPr>
            <a:r>
              <a:rPr sz="3200" dirty="0"/>
              <a:t>Data Structures and Abstractions with Java</a:t>
            </a:r>
            <a:r>
              <a:rPr sz="3200" baseline="29966" dirty="0"/>
              <a:t>™</a:t>
            </a:r>
          </a:p>
        </p:txBody>
      </p:sp>
      <p:sp>
        <p:nvSpPr>
          <p:cNvPr id="44" name="Shape 196"/>
          <p:cNvSpPr txBox="1">
            <a:spLocks noGrp="1"/>
          </p:cNvSpPr>
          <p:nvPr>
            <p:ph type="body" idx="1"/>
          </p:nvPr>
        </p:nvSpPr>
        <p:spPr>
          <a:prstGeom prst="rect">
            <a:avLst/>
          </a:prstGeom>
        </p:spPr>
        <p:txBody>
          <a:bodyPr lIns="0" tIns="0" rIns="0" bIns="0"/>
          <a:lstStyle/>
          <a:p>
            <a:pPr marL="0" indent="0">
              <a:spcBef>
                <a:spcPts val="0"/>
              </a:spcBef>
              <a:buSzTx/>
              <a:buNone/>
              <a:defRPr sz="2000">
                <a:solidFill>
                  <a:srgbClr val="007FA3"/>
                </a:solidFill>
              </a:defRPr>
            </a:pPr>
            <a:r>
              <a:rPr dirty="0"/>
              <a:t>5</a:t>
            </a:r>
            <a:r>
              <a:rPr baseline="30000" dirty="0"/>
              <a:t>th</a:t>
            </a:r>
            <a:r>
              <a:rPr dirty="0"/>
              <a:t> Edition</a:t>
            </a:r>
          </a:p>
        </p:txBody>
      </p:sp>
      <p:sp>
        <p:nvSpPr>
          <p:cNvPr id="45" name="Shape 198"/>
          <p:cNvSpPr txBox="1"/>
          <p:nvPr/>
        </p:nvSpPr>
        <p:spPr>
          <a:xfrm>
            <a:off x="4785406" y="1421040"/>
            <a:ext cx="3657600" cy="200796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lnSpcReduction="10000"/>
          </a:bodyPr>
          <a:lstStyle>
            <a:lvl1pPr defTabSz="704087">
              <a:defRPr sz="3387" b="1">
                <a:solidFill>
                  <a:srgbClr val="007FA3"/>
                </a:solidFill>
                <a:latin typeface="Times New Roman"/>
                <a:ea typeface="Times New Roman"/>
                <a:cs typeface="Times New Roman"/>
                <a:sym typeface="Times New Roman"/>
              </a:defRPr>
            </a:lvl1pPr>
          </a:lstStyle>
          <a:p>
            <a:r>
              <a:rPr lang="en-US" sz="4000" dirty="0"/>
              <a:t>Module 6 – Efficiency of Algorithms</a:t>
            </a:r>
            <a:endParaRPr sz="4000" dirty="0"/>
          </a:p>
        </p:txBody>
      </p:sp>
      <p:sp>
        <p:nvSpPr>
          <p:cNvPr id="46" name="Shape 199"/>
          <p:cNvSpPr txBox="1"/>
          <p:nvPr/>
        </p:nvSpPr>
        <p:spPr>
          <a:xfrm>
            <a:off x="4785406" y="3682550"/>
            <a:ext cx="4062261" cy="238011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lvl1pPr>
              <a:defRPr sz="4400" b="1">
                <a:solidFill>
                  <a:srgbClr val="007FA3"/>
                </a:solidFill>
                <a:latin typeface="Times New Roman"/>
                <a:ea typeface="Times New Roman"/>
                <a:cs typeface="Times New Roman"/>
                <a:sym typeface="Times New Roman"/>
              </a:defRPr>
            </a:lvl1pPr>
          </a:lstStyle>
          <a:p>
            <a:r>
              <a:rPr lang="en-US" sz="3200" dirty="0"/>
              <a:t>Using:</a:t>
            </a:r>
          </a:p>
          <a:p>
            <a:r>
              <a:rPr lang="en-US" sz="3200" dirty="0"/>
              <a:t>Chapter 4 - </a:t>
            </a:r>
            <a:r>
              <a:rPr sz="3200" dirty="0"/>
              <a:t>The Efficiency of Algorithms</a:t>
            </a:r>
          </a:p>
        </p:txBody>
      </p:sp>
      <p:pic>
        <p:nvPicPr>
          <p:cNvPr id="47" name="Picture 8" descr="Picture 8"/>
          <p:cNvPicPr>
            <a:picLocks noChangeAspect="1"/>
          </p:cNvPicPr>
          <p:nvPr/>
        </p:nvPicPr>
        <p:blipFill>
          <a:blip r:embed="rId2">
            <a:extLst/>
          </a:blip>
          <a:stretch>
            <a:fillRect/>
          </a:stretch>
        </p:blipFill>
        <p:spPr>
          <a:xfrm>
            <a:off x="379413" y="1421040"/>
            <a:ext cx="4124641" cy="4776560"/>
          </a:xfrm>
          <a:prstGeom prst="rect">
            <a:avLst/>
          </a:prstGeom>
          <a:ln w="12700">
            <a:miter lim="400000"/>
          </a:ln>
          <a:effectLst>
            <a:outerShdw blurRad="50800" dist="38100" dir="2700000" rotWithShape="0">
              <a:srgbClr val="000000">
                <a:alpha val="40000"/>
              </a:srgbClr>
            </a:outerShdw>
          </a:effec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p:cNvSpPr txBox="1">
            <a:spLocks noGrp="1"/>
          </p:cNvSpPr>
          <p:nvPr>
            <p:ph type="title"/>
          </p:nvPr>
        </p:nvSpPr>
        <p:spPr>
          <a:prstGeom prst="rect">
            <a:avLst/>
          </a:prstGeom>
        </p:spPr>
        <p:txBody>
          <a:bodyPr>
            <a:normAutofit fontScale="90000"/>
          </a:bodyPr>
          <a:lstStyle/>
          <a:p>
            <a:r>
              <a:t>Big Oh Notation</a:t>
            </a:r>
          </a:p>
        </p:txBody>
      </p:sp>
      <p:sp>
        <p:nvSpPr>
          <p:cNvPr id="81" name="FIGURE 4-5 An illustration of the values of two growth-rate functions"/>
          <p:cNvSpPr txBox="1">
            <a:spLocks noGrp="1"/>
          </p:cNvSpPr>
          <p:nvPr>
            <p:ph type="body" sz="quarter" idx="1"/>
          </p:nvPr>
        </p:nvSpPr>
        <p:spPr>
          <a:prstGeom prst="rect">
            <a:avLst/>
          </a:prstGeom>
        </p:spPr>
        <p:txBody>
          <a:bodyPr/>
          <a:lstStyle>
            <a:lvl1pPr defTabSz="438911">
              <a:defRPr sz="2112" b="1">
                <a:solidFill>
                  <a:srgbClr val="007FA3"/>
                </a:solidFill>
                <a:latin typeface="Times New Roman"/>
                <a:ea typeface="Times New Roman"/>
                <a:cs typeface="Times New Roman"/>
                <a:sym typeface="Times New Roman"/>
              </a:defRPr>
            </a:lvl1pPr>
          </a:lstStyle>
          <a:p>
            <a:r>
              <a:t>FIGURE 4-5 An illustration of the values of two growth-rate functions</a:t>
            </a:r>
          </a:p>
        </p:txBody>
      </p:sp>
      <p:pic>
        <p:nvPicPr>
          <p:cNvPr id="82" name="A diagram illustrates a graph that depicts the values of 2 growth rate functions. &#10;&#10;Picture 2" descr="A diagram illustrates a graph that depicts the values of 2 growth rate functions. Picture 2"/>
          <p:cNvPicPr>
            <a:picLocks noChangeAspect="1"/>
          </p:cNvPicPr>
          <p:nvPr/>
        </p:nvPicPr>
        <p:blipFill>
          <a:blip r:embed="rId2">
            <a:extLst/>
          </a:blip>
          <a:stretch>
            <a:fillRect/>
          </a:stretch>
        </p:blipFill>
        <p:spPr>
          <a:xfrm>
            <a:off x="1023595" y="1290899"/>
            <a:ext cx="6965171" cy="4268656"/>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p:cNvSpPr txBox="1">
            <a:spLocks noGrp="1"/>
          </p:cNvSpPr>
          <p:nvPr>
            <p:ph type="title"/>
          </p:nvPr>
        </p:nvSpPr>
        <p:spPr>
          <a:prstGeom prst="rect">
            <a:avLst/>
          </a:prstGeom>
        </p:spPr>
        <p:txBody>
          <a:bodyPr/>
          <a:lstStyle/>
          <a:p>
            <a:r>
              <a:t>Big Oh Notation</a:t>
            </a:r>
          </a:p>
        </p:txBody>
      </p:sp>
      <p:sp>
        <p:nvSpPr>
          <p:cNvPr id="85" name="Identities for Big Oh Notation"/>
          <p:cNvSpPr txBox="1"/>
          <p:nvPr/>
        </p:nvSpPr>
        <p:spPr>
          <a:xfrm>
            <a:off x="443971" y="5821295"/>
            <a:ext cx="7664521" cy="48273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800" b="1">
                <a:solidFill>
                  <a:srgbClr val="007FA3"/>
                </a:solidFill>
                <a:latin typeface="Times New Roman"/>
                <a:ea typeface="Times New Roman"/>
                <a:cs typeface="Times New Roman"/>
                <a:sym typeface="Times New Roman"/>
              </a:defRPr>
            </a:lvl1pPr>
          </a:lstStyle>
          <a:p>
            <a:r>
              <a:t>Identities for Big Oh Notation</a:t>
            </a:r>
          </a:p>
        </p:txBody>
      </p:sp>
      <p:sp>
        <p:nvSpPr>
          <p:cNvPr id="86" name="O(k g(n)) = O(g(n)) for a constant k…"/>
          <p:cNvSpPr txBox="1"/>
          <p:nvPr/>
        </p:nvSpPr>
        <p:spPr>
          <a:xfrm>
            <a:off x="633630" y="1502945"/>
            <a:ext cx="7876740" cy="331699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685800">
              <a:spcBef>
                <a:spcPts val="1100"/>
              </a:spcBef>
              <a:defRPr sz="2400" i="1">
                <a:latin typeface="Times New Roman"/>
                <a:ea typeface="Times New Roman"/>
                <a:cs typeface="Times New Roman"/>
                <a:sym typeface="Times New Roman"/>
              </a:defRPr>
            </a:pPr>
            <a:r>
              <a:t>O(k g(n)) = O(g(n)) </a:t>
            </a:r>
            <a:r>
              <a:rPr i="0"/>
              <a:t>for a constant</a:t>
            </a:r>
            <a:r>
              <a:t> k </a:t>
            </a:r>
          </a:p>
          <a:p>
            <a:pPr defTabSz="685800">
              <a:spcBef>
                <a:spcPts val="1100"/>
              </a:spcBef>
              <a:defRPr sz="2400" i="1">
                <a:latin typeface="Times New Roman"/>
                <a:ea typeface="Times New Roman"/>
                <a:cs typeface="Times New Roman"/>
                <a:sym typeface="Times New Roman"/>
              </a:defRPr>
            </a:pPr>
            <a:r>
              <a:t>O(g 1 (n)) + O(g 2 (n)) = O(g 1 (n) + g 2 (n)) </a:t>
            </a:r>
          </a:p>
          <a:p>
            <a:pPr defTabSz="685800">
              <a:spcBef>
                <a:spcPts val="1100"/>
              </a:spcBef>
              <a:defRPr sz="2400" i="1">
                <a:latin typeface="Times New Roman"/>
                <a:ea typeface="Times New Roman"/>
                <a:cs typeface="Times New Roman"/>
                <a:sym typeface="Times New Roman"/>
              </a:defRPr>
            </a:pPr>
            <a:r>
              <a:t>O(g 1 (n)) * O(g 2 (n)) = O(g 1 (n) * g 2 (n)) </a:t>
            </a:r>
          </a:p>
          <a:p>
            <a:pPr defTabSz="685800">
              <a:spcBef>
                <a:spcPts val="1100"/>
              </a:spcBef>
              <a:defRPr sz="2400" i="1">
                <a:latin typeface="Times New Roman"/>
                <a:ea typeface="Times New Roman"/>
                <a:cs typeface="Times New Roman"/>
                <a:sym typeface="Times New Roman"/>
              </a:defRPr>
            </a:pPr>
            <a:r>
              <a:t>O(g 1 (n) + g 2 (n) + . . . + g m (n)) = </a:t>
            </a:r>
          </a:p>
          <a:p>
            <a:pPr lvl="8" indent="1828800" defTabSz="685800">
              <a:spcBef>
                <a:spcPts val="1100"/>
              </a:spcBef>
              <a:defRPr sz="2400" i="1">
                <a:latin typeface="Times New Roman"/>
                <a:ea typeface="Times New Roman"/>
                <a:cs typeface="Times New Roman"/>
                <a:sym typeface="Times New Roman"/>
              </a:defRPr>
            </a:pPr>
            <a:r>
              <a:t>O(max(g 1 (n), g 2 (n), . . ., g m (n)) </a:t>
            </a:r>
          </a:p>
          <a:p>
            <a:pPr defTabSz="685800">
              <a:spcBef>
                <a:spcPts val="1100"/>
              </a:spcBef>
              <a:defRPr sz="2400" i="1">
                <a:latin typeface="Times New Roman"/>
                <a:ea typeface="Times New Roman"/>
                <a:cs typeface="Times New Roman"/>
                <a:sym typeface="Times New Roman"/>
              </a:defRPr>
            </a:pPr>
            <a:r>
              <a:t>O(max(g 1 (n), g 2 (n), . . ., g m (n)) = </a:t>
            </a:r>
          </a:p>
          <a:p>
            <a:pPr lvl="7" indent="1600200" defTabSz="685800">
              <a:spcBef>
                <a:spcPts val="1100"/>
              </a:spcBef>
              <a:defRPr sz="2400" i="1">
                <a:latin typeface="Times New Roman"/>
                <a:ea typeface="Times New Roman"/>
                <a:cs typeface="Times New Roman"/>
                <a:sym typeface="Times New Roman"/>
              </a:defRPr>
            </a:pPr>
            <a:r>
              <a:t>max(O(g 1 (n)), O(g 2 (n)), . . ., O(g m (n)))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1"/>
          <p:cNvSpPr txBox="1">
            <a:spLocks noGrp="1"/>
          </p:cNvSpPr>
          <p:nvPr>
            <p:ph type="title"/>
          </p:nvPr>
        </p:nvSpPr>
        <p:spPr>
          <a:prstGeom prst="rect">
            <a:avLst/>
          </a:prstGeom>
        </p:spPr>
        <p:txBody>
          <a:bodyPr>
            <a:normAutofit fontScale="90000"/>
          </a:bodyPr>
          <a:lstStyle/>
          <a:p>
            <a:r>
              <a:t>Picturing Efficiency</a:t>
            </a:r>
          </a:p>
        </p:txBody>
      </p:sp>
      <p:sp>
        <p:nvSpPr>
          <p:cNvPr id="89" name="FIGURE 4-6 An O(n) algorithm"/>
          <p:cNvSpPr txBox="1">
            <a:spLocks noGrp="1"/>
          </p:cNvSpPr>
          <p:nvPr>
            <p:ph type="body" sz="quarter" idx="1"/>
          </p:nvPr>
        </p:nvSpPr>
        <p:spPr>
          <a:prstGeom prst="rect">
            <a:avLst/>
          </a:prstGeom>
        </p:spPr>
        <p:txBody>
          <a:bodyPr>
            <a:normAutofit fontScale="92500" lnSpcReduction="10000"/>
          </a:bodyPr>
          <a:lstStyle>
            <a:lvl1pPr defTabSz="612648">
              <a:defRPr sz="2948" b="1">
                <a:solidFill>
                  <a:srgbClr val="007FA3"/>
                </a:solidFill>
                <a:latin typeface="Times New Roman"/>
                <a:ea typeface="Times New Roman"/>
                <a:cs typeface="Times New Roman"/>
                <a:sym typeface="Times New Roman"/>
              </a:defRPr>
            </a:lvl1pPr>
          </a:lstStyle>
          <a:p>
            <a:r>
              <a:t>FIGURE 4-6 An O(n) algorithm</a:t>
            </a:r>
          </a:p>
        </p:txBody>
      </p:sp>
      <p:pic>
        <p:nvPicPr>
          <p:cNvPr id="90" name="An illustration of an O of left parenthesis n right parenthesis algorithm&#10;&#10;Picture 2" descr="An illustration of an O of left parenthesis n right parenthesis algorithmPicture 2"/>
          <p:cNvPicPr>
            <a:picLocks noChangeAspect="1"/>
          </p:cNvPicPr>
          <p:nvPr/>
        </p:nvPicPr>
        <p:blipFill>
          <a:blip r:embed="rId2">
            <a:extLst/>
          </a:blip>
          <a:srcRect t="32383"/>
          <a:stretch>
            <a:fillRect/>
          </a:stretch>
        </p:blipFill>
        <p:spPr>
          <a:xfrm>
            <a:off x="531364" y="3069977"/>
            <a:ext cx="8318340" cy="2221690"/>
          </a:xfrm>
          <a:prstGeom prst="rect">
            <a:avLst/>
          </a:prstGeom>
          <a:ln w="12700">
            <a:miter lim="400000"/>
          </a:ln>
        </p:spPr>
      </p:pic>
      <p:sp>
        <p:nvSpPr>
          <p:cNvPr id="91" name="long sum = 0;…"/>
          <p:cNvSpPr txBox="1"/>
          <p:nvPr/>
        </p:nvSpPr>
        <p:spPr>
          <a:xfrm>
            <a:off x="531726" y="1194676"/>
            <a:ext cx="4158889" cy="11709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344804">
              <a:tabLst>
                <a:tab pos="342900" algn="l"/>
              </a:tabLst>
              <a:defRPr sz="1800">
                <a:latin typeface="Menlo"/>
                <a:ea typeface="Menlo"/>
                <a:cs typeface="Menlo"/>
                <a:sym typeface="Menlo"/>
              </a:defRPr>
            </a:pPr>
            <a:r>
              <a:rPr>
                <a:solidFill>
                  <a:srgbClr val="BA2DA2"/>
                </a:solidFill>
              </a:rPr>
              <a:t>long</a:t>
            </a:r>
            <a:r>
              <a:t> sum = </a:t>
            </a:r>
            <a:r>
              <a:rPr>
                <a:solidFill>
                  <a:srgbClr val="272AD8"/>
                </a:solidFill>
              </a:rPr>
              <a:t>0</a:t>
            </a:r>
            <a:r>
              <a:t>;</a:t>
            </a:r>
            <a:endParaRPr>
              <a:latin typeface="+mn-lt"/>
              <a:ea typeface="+mn-ea"/>
              <a:cs typeface="+mn-cs"/>
              <a:sym typeface="Helvetica"/>
            </a:endParaRPr>
          </a:p>
          <a:p>
            <a:pPr defTabSz="344804">
              <a:tabLst>
                <a:tab pos="342900" algn="l"/>
              </a:tabLst>
              <a:defRPr sz="1800">
                <a:latin typeface="Menlo"/>
                <a:ea typeface="Menlo"/>
                <a:cs typeface="Menlo"/>
                <a:sym typeface="Menlo"/>
              </a:defRPr>
            </a:pPr>
            <a:r>
              <a:rPr>
                <a:solidFill>
                  <a:srgbClr val="BA2DA2"/>
                </a:solidFill>
              </a:rPr>
              <a:t>for</a:t>
            </a:r>
            <a:r>
              <a:t> (</a:t>
            </a:r>
            <a:r>
              <a:rPr>
                <a:solidFill>
                  <a:srgbClr val="BA2DA2"/>
                </a:solidFill>
              </a:rPr>
              <a:t>long</a:t>
            </a:r>
            <a:r>
              <a:t> i = </a:t>
            </a:r>
            <a:r>
              <a:rPr>
                <a:solidFill>
                  <a:srgbClr val="272AD8"/>
                </a:solidFill>
              </a:rPr>
              <a:t>1</a:t>
            </a:r>
            <a:r>
              <a:t>; i &lt;= n; i++)</a:t>
            </a:r>
            <a:endParaRPr>
              <a:latin typeface="+mn-lt"/>
              <a:ea typeface="+mn-ea"/>
              <a:cs typeface="+mn-cs"/>
              <a:sym typeface="Helvetica"/>
            </a:endParaRPr>
          </a:p>
          <a:p>
            <a:pPr defTabSz="344804">
              <a:tabLst>
                <a:tab pos="342900" algn="l"/>
              </a:tabLst>
              <a:defRPr sz="1800">
                <a:latin typeface="Menlo"/>
                <a:ea typeface="Menlo"/>
                <a:cs typeface="Menlo"/>
                <a:sym typeface="Menlo"/>
              </a:defRPr>
            </a:pPr>
            <a:r>
              <a:t>   sum = sum + i;</a:t>
            </a:r>
            <a:endParaRPr>
              <a:latin typeface="+mn-lt"/>
              <a:ea typeface="+mn-ea"/>
              <a:cs typeface="+mn-cs"/>
              <a:sym typeface="Helvetica"/>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itle 1"/>
          <p:cNvSpPr txBox="1">
            <a:spLocks noGrp="1"/>
          </p:cNvSpPr>
          <p:nvPr>
            <p:ph type="title"/>
          </p:nvPr>
        </p:nvSpPr>
        <p:spPr>
          <a:prstGeom prst="rect">
            <a:avLst/>
          </a:prstGeom>
        </p:spPr>
        <p:txBody>
          <a:bodyPr>
            <a:normAutofit fontScale="90000"/>
          </a:bodyPr>
          <a:lstStyle/>
          <a:p>
            <a:r>
              <a:t>Picturing Efficiency</a:t>
            </a:r>
          </a:p>
        </p:txBody>
      </p:sp>
      <p:sp>
        <p:nvSpPr>
          <p:cNvPr id="94" name="FIGURE 4-7 An O(n2) algorithm"/>
          <p:cNvSpPr txBox="1">
            <a:spLocks noGrp="1"/>
          </p:cNvSpPr>
          <p:nvPr>
            <p:ph type="body" sz="quarter" idx="1"/>
          </p:nvPr>
        </p:nvSpPr>
        <p:spPr>
          <a:prstGeom prst="rect">
            <a:avLst/>
          </a:prstGeom>
        </p:spPr>
        <p:txBody>
          <a:bodyPr>
            <a:normAutofit fontScale="92500" lnSpcReduction="10000"/>
          </a:bodyPr>
          <a:lstStyle/>
          <a:p>
            <a:pPr defTabSz="612648">
              <a:defRPr sz="2948" b="1">
                <a:solidFill>
                  <a:srgbClr val="007FA3"/>
                </a:solidFill>
                <a:latin typeface="Times New Roman"/>
                <a:ea typeface="Times New Roman"/>
                <a:cs typeface="Times New Roman"/>
                <a:sym typeface="Times New Roman"/>
              </a:defRPr>
            </a:pPr>
            <a:r>
              <a:t>FIGURE 4-7 An </a:t>
            </a:r>
            <a:r>
              <a:rPr i="1"/>
              <a:t>O(n</a:t>
            </a:r>
            <a:r>
              <a:rPr i="1" baseline="31999"/>
              <a:t>2</a:t>
            </a:r>
            <a:r>
              <a:rPr i="1"/>
              <a:t>) </a:t>
            </a:r>
            <a:r>
              <a:t>algorithm</a:t>
            </a:r>
          </a:p>
        </p:txBody>
      </p:sp>
      <p:pic>
        <p:nvPicPr>
          <p:cNvPr id="95" name="A diagram illustrates an O of n squared algorithm.&#10;&#10;Picture 2" descr="A diagram illustrates an O of n squared algorithm.Picture 2"/>
          <p:cNvPicPr>
            <a:picLocks noChangeAspect="1"/>
          </p:cNvPicPr>
          <p:nvPr/>
        </p:nvPicPr>
        <p:blipFill>
          <a:blip r:embed="rId2">
            <a:extLst/>
          </a:blip>
          <a:srcRect t="17977"/>
          <a:stretch>
            <a:fillRect/>
          </a:stretch>
        </p:blipFill>
        <p:spPr>
          <a:xfrm>
            <a:off x="630072" y="993506"/>
            <a:ext cx="7162833" cy="4710572"/>
          </a:xfrm>
          <a:prstGeom prst="rect">
            <a:avLst/>
          </a:prstGeom>
          <a:ln w="12700">
            <a:miter lim="400000"/>
          </a:ln>
        </p:spPr>
      </p:pic>
      <p:sp>
        <p:nvSpPr>
          <p:cNvPr id="96" name="sum = 0;…"/>
          <p:cNvSpPr txBox="1"/>
          <p:nvPr/>
        </p:nvSpPr>
        <p:spPr>
          <a:xfrm>
            <a:off x="3981884" y="993506"/>
            <a:ext cx="4571775" cy="1691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344804">
              <a:tabLst>
                <a:tab pos="342900" algn="l"/>
              </a:tabLst>
              <a:defRPr sz="1800">
                <a:latin typeface="Menlo"/>
                <a:ea typeface="Menlo"/>
                <a:cs typeface="Menlo"/>
                <a:sym typeface="Menlo"/>
              </a:defRPr>
            </a:pPr>
            <a:r>
              <a:t>sum = </a:t>
            </a:r>
            <a:r>
              <a:rPr>
                <a:solidFill>
                  <a:srgbClr val="272AD8"/>
                </a:solidFill>
              </a:rPr>
              <a:t>0</a:t>
            </a:r>
            <a:r>
              <a:t>;</a:t>
            </a:r>
            <a:endParaRPr>
              <a:latin typeface="+mn-lt"/>
              <a:ea typeface="+mn-ea"/>
              <a:cs typeface="+mn-cs"/>
              <a:sym typeface="Helvetica"/>
            </a:endParaRPr>
          </a:p>
          <a:p>
            <a:pPr defTabSz="344804">
              <a:tabLst>
                <a:tab pos="342900" algn="l"/>
              </a:tabLst>
              <a:defRPr sz="1800">
                <a:latin typeface="Menlo"/>
                <a:ea typeface="Menlo"/>
                <a:cs typeface="Menlo"/>
                <a:sym typeface="Menlo"/>
              </a:defRPr>
            </a:pPr>
            <a:r>
              <a:rPr>
                <a:solidFill>
                  <a:srgbClr val="BA2DA2"/>
                </a:solidFill>
              </a:rPr>
              <a:t>for</a:t>
            </a:r>
            <a:r>
              <a:t> (</a:t>
            </a:r>
            <a:r>
              <a:rPr>
                <a:solidFill>
                  <a:srgbClr val="BA2DA2"/>
                </a:solidFill>
              </a:rPr>
              <a:t>long</a:t>
            </a:r>
            <a:r>
              <a:t> i = </a:t>
            </a:r>
            <a:r>
              <a:rPr>
                <a:solidFill>
                  <a:srgbClr val="272AD8"/>
                </a:solidFill>
              </a:rPr>
              <a:t>1</a:t>
            </a:r>
            <a:r>
              <a:t>; i &lt;= n; i++)</a:t>
            </a:r>
            <a:endParaRPr>
              <a:latin typeface="+mn-lt"/>
              <a:ea typeface="+mn-ea"/>
              <a:cs typeface="+mn-cs"/>
              <a:sym typeface="Helvetica"/>
            </a:endParaRPr>
          </a:p>
          <a:p>
            <a:pPr defTabSz="344804">
              <a:tabLst>
                <a:tab pos="342900" algn="l"/>
              </a:tabLst>
              <a:defRPr sz="1800">
                <a:latin typeface="Menlo"/>
                <a:ea typeface="Menlo"/>
                <a:cs typeface="Menlo"/>
                <a:sym typeface="Menlo"/>
              </a:defRPr>
            </a:pPr>
            <a:r>
              <a:t>{</a:t>
            </a:r>
            <a:endParaRPr>
              <a:latin typeface="+mn-lt"/>
              <a:ea typeface="+mn-ea"/>
              <a:cs typeface="+mn-cs"/>
              <a:sym typeface="Helvetica"/>
            </a:endParaRPr>
          </a:p>
          <a:p>
            <a:pPr defTabSz="344804">
              <a:tabLst>
                <a:tab pos="342900" algn="l"/>
              </a:tabLst>
              <a:defRPr sz="1800">
                <a:latin typeface="Menlo"/>
                <a:ea typeface="Menlo"/>
                <a:cs typeface="Menlo"/>
                <a:sym typeface="Menlo"/>
              </a:defRPr>
            </a:pPr>
            <a:r>
              <a:t>   </a:t>
            </a:r>
            <a:r>
              <a:rPr>
                <a:solidFill>
                  <a:srgbClr val="BA2DA2"/>
                </a:solidFill>
              </a:rPr>
              <a:t>for</a:t>
            </a:r>
            <a:r>
              <a:t> (</a:t>
            </a:r>
            <a:r>
              <a:rPr>
                <a:solidFill>
                  <a:srgbClr val="BA2DA2"/>
                </a:solidFill>
              </a:rPr>
              <a:t>long</a:t>
            </a:r>
            <a:r>
              <a:t> j = </a:t>
            </a:r>
            <a:r>
              <a:rPr>
                <a:solidFill>
                  <a:srgbClr val="272AD8"/>
                </a:solidFill>
              </a:rPr>
              <a:t>1</a:t>
            </a:r>
            <a:r>
              <a:t>; j &lt;= i; j++)</a:t>
            </a:r>
            <a:endParaRPr>
              <a:latin typeface="+mn-lt"/>
              <a:ea typeface="+mn-ea"/>
              <a:cs typeface="+mn-cs"/>
              <a:sym typeface="Helvetica"/>
            </a:endParaRPr>
          </a:p>
          <a:p>
            <a:pPr defTabSz="344804">
              <a:tabLst>
                <a:tab pos="342900" algn="l"/>
              </a:tabLst>
              <a:defRPr sz="1800">
                <a:latin typeface="Menlo"/>
                <a:ea typeface="Menlo"/>
                <a:cs typeface="Menlo"/>
                <a:sym typeface="Menlo"/>
              </a:defRPr>
            </a:pPr>
            <a:r>
              <a:t>      sum = sum + </a:t>
            </a:r>
            <a:r>
              <a:rPr>
                <a:solidFill>
                  <a:srgbClr val="272AD8"/>
                </a:solidFill>
              </a:rPr>
              <a:t>1</a:t>
            </a:r>
            <a:r>
              <a:t>;</a:t>
            </a:r>
            <a:endParaRPr>
              <a:latin typeface="+mn-lt"/>
              <a:ea typeface="+mn-ea"/>
              <a:cs typeface="+mn-cs"/>
              <a:sym typeface="Helvetica"/>
            </a:endParaRPr>
          </a:p>
          <a:p>
            <a:pPr defTabSz="344804">
              <a:tabLst>
                <a:tab pos="342900" algn="l"/>
              </a:tabLst>
              <a:defRPr sz="1800">
                <a:solidFill>
                  <a:srgbClr val="008400"/>
                </a:solidFill>
                <a:latin typeface="Menlo"/>
                <a:ea typeface="Menlo"/>
                <a:cs typeface="Menlo"/>
                <a:sym typeface="Menlo"/>
              </a:defRPr>
            </a:pPr>
            <a:r>
              <a:rPr>
                <a:solidFill>
                  <a:srgbClr val="000000"/>
                </a:solidFill>
              </a:rPr>
              <a:t>} </a:t>
            </a:r>
            <a:r>
              <a:t>// end for</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1"/>
          <p:cNvSpPr txBox="1">
            <a:spLocks noGrp="1"/>
          </p:cNvSpPr>
          <p:nvPr>
            <p:ph type="title"/>
          </p:nvPr>
        </p:nvSpPr>
        <p:spPr>
          <a:prstGeom prst="rect">
            <a:avLst/>
          </a:prstGeom>
        </p:spPr>
        <p:txBody>
          <a:bodyPr>
            <a:normAutofit fontScale="90000"/>
          </a:bodyPr>
          <a:lstStyle/>
          <a:p>
            <a:r>
              <a:t>Picturing Efficiency</a:t>
            </a:r>
          </a:p>
        </p:txBody>
      </p:sp>
      <p:sp>
        <p:nvSpPr>
          <p:cNvPr id="99" name="FIGURE 4-8 Another O(n2) algorithm"/>
          <p:cNvSpPr txBox="1">
            <a:spLocks noGrp="1"/>
          </p:cNvSpPr>
          <p:nvPr>
            <p:ph type="body" sz="quarter" idx="1"/>
          </p:nvPr>
        </p:nvSpPr>
        <p:spPr>
          <a:xfrm>
            <a:off x="443971" y="5848708"/>
            <a:ext cx="8229601" cy="581001"/>
          </a:xfrm>
          <a:prstGeom prst="rect">
            <a:avLst/>
          </a:prstGeom>
        </p:spPr>
        <p:txBody>
          <a:bodyPr>
            <a:normAutofit fontScale="92500" lnSpcReduction="10000"/>
          </a:bodyPr>
          <a:lstStyle/>
          <a:p>
            <a:pPr defTabSz="612648">
              <a:defRPr sz="2948" b="1">
                <a:solidFill>
                  <a:srgbClr val="007FA3"/>
                </a:solidFill>
                <a:latin typeface="Times New Roman"/>
                <a:ea typeface="Times New Roman"/>
                <a:cs typeface="Times New Roman"/>
                <a:sym typeface="Times New Roman"/>
              </a:defRPr>
            </a:pPr>
            <a:r>
              <a:t>FIGURE 4-8 Another </a:t>
            </a:r>
            <a:r>
              <a:rPr i="1"/>
              <a:t>O(n</a:t>
            </a:r>
            <a:r>
              <a:rPr i="1" baseline="31999"/>
              <a:t>2</a:t>
            </a:r>
            <a:r>
              <a:rPr i="1"/>
              <a:t>)</a:t>
            </a:r>
            <a:r>
              <a:t> algorithm</a:t>
            </a:r>
          </a:p>
        </p:txBody>
      </p:sp>
      <p:pic>
        <p:nvPicPr>
          <p:cNvPr id="100" name="A diagram illustrates an O of n squared algorithm.&#10;&#10;Picture 1" descr="A diagram illustrates an O of n squared algorithm.Picture 1"/>
          <p:cNvPicPr>
            <a:picLocks noChangeAspect="1"/>
          </p:cNvPicPr>
          <p:nvPr/>
        </p:nvPicPr>
        <p:blipFill>
          <a:blip r:embed="rId2">
            <a:extLst/>
          </a:blip>
          <a:srcRect t="17964"/>
          <a:stretch>
            <a:fillRect/>
          </a:stretch>
        </p:blipFill>
        <p:spPr>
          <a:xfrm>
            <a:off x="270518" y="1012231"/>
            <a:ext cx="6266351" cy="4661517"/>
          </a:xfrm>
          <a:prstGeom prst="rect">
            <a:avLst/>
          </a:prstGeom>
          <a:ln w="12700">
            <a:miter lim="400000"/>
          </a:ln>
        </p:spPr>
      </p:pic>
      <p:sp>
        <p:nvSpPr>
          <p:cNvPr id="101" name="sum = 0;…"/>
          <p:cNvSpPr txBox="1"/>
          <p:nvPr/>
        </p:nvSpPr>
        <p:spPr>
          <a:xfrm>
            <a:off x="5181599" y="1156164"/>
            <a:ext cx="3827170" cy="1463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344804">
              <a:tabLst>
                <a:tab pos="342900" algn="l"/>
              </a:tabLst>
              <a:defRPr sz="1500">
                <a:latin typeface="Menlo"/>
                <a:ea typeface="Menlo"/>
                <a:cs typeface="Menlo"/>
                <a:sym typeface="Menlo"/>
              </a:defRPr>
            </a:pPr>
            <a:r>
              <a:t>sum = </a:t>
            </a:r>
            <a:r>
              <a:rPr>
                <a:solidFill>
                  <a:srgbClr val="272AD8"/>
                </a:solidFill>
              </a:rPr>
              <a:t>0</a:t>
            </a:r>
            <a:r>
              <a:t>;</a:t>
            </a:r>
            <a:endParaRPr>
              <a:latin typeface="+mn-lt"/>
              <a:ea typeface="+mn-ea"/>
              <a:cs typeface="+mn-cs"/>
              <a:sym typeface="Helvetica"/>
            </a:endParaRPr>
          </a:p>
          <a:p>
            <a:pPr defTabSz="344804">
              <a:tabLst>
                <a:tab pos="342900" algn="l"/>
              </a:tabLst>
              <a:defRPr sz="1500">
                <a:latin typeface="Menlo"/>
                <a:ea typeface="Menlo"/>
                <a:cs typeface="Menlo"/>
                <a:sym typeface="Menlo"/>
              </a:defRPr>
            </a:pPr>
            <a:r>
              <a:rPr>
                <a:solidFill>
                  <a:srgbClr val="BA2DA2"/>
                </a:solidFill>
              </a:rPr>
              <a:t>for</a:t>
            </a:r>
            <a:r>
              <a:t> (</a:t>
            </a:r>
            <a:r>
              <a:rPr>
                <a:solidFill>
                  <a:srgbClr val="BA2DA2"/>
                </a:solidFill>
              </a:rPr>
              <a:t>long</a:t>
            </a:r>
            <a:r>
              <a:t> i = </a:t>
            </a:r>
            <a:r>
              <a:rPr>
                <a:solidFill>
                  <a:srgbClr val="272AD8"/>
                </a:solidFill>
              </a:rPr>
              <a:t>1</a:t>
            </a:r>
            <a:r>
              <a:t>; i &lt;= n; i++)</a:t>
            </a:r>
            <a:endParaRPr>
              <a:latin typeface="+mn-lt"/>
              <a:ea typeface="+mn-ea"/>
              <a:cs typeface="+mn-cs"/>
              <a:sym typeface="Helvetica"/>
            </a:endParaRPr>
          </a:p>
          <a:p>
            <a:pPr defTabSz="344804">
              <a:tabLst>
                <a:tab pos="342900" algn="l"/>
              </a:tabLst>
              <a:defRPr sz="1500">
                <a:latin typeface="Menlo"/>
                <a:ea typeface="Menlo"/>
                <a:cs typeface="Menlo"/>
                <a:sym typeface="Menlo"/>
              </a:defRPr>
            </a:pPr>
            <a:r>
              <a:t>{</a:t>
            </a:r>
            <a:endParaRPr>
              <a:latin typeface="+mn-lt"/>
              <a:ea typeface="+mn-ea"/>
              <a:cs typeface="+mn-cs"/>
              <a:sym typeface="Helvetica"/>
            </a:endParaRPr>
          </a:p>
          <a:p>
            <a:pPr defTabSz="344804">
              <a:tabLst>
                <a:tab pos="342900" algn="l"/>
              </a:tabLst>
              <a:defRPr sz="1500">
                <a:latin typeface="Menlo"/>
                <a:ea typeface="Menlo"/>
                <a:cs typeface="Menlo"/>
                <a:sym typeface="Menlo"/>
              </a:defRPr>
            </a:pPr>
            <a:r>
              <a:t>   </a:t>
            </a:r>
            <a:r>
              <a:rPr>
                <a:solidFill>
                  <a:srgbClr val="BA2DA2"/>
                </a:solidFill>
              </a:rPr>
              <a:t>for</a:t>
            </a:r>
            <a:r>
              <a:t> (</a:t>
            </a:r>
            <a:r>
              <a:rPr>
                <a:solidFill>
                  <a:srgbClr val="BA2DA2"/>
                </a:solidFill>
              </a:rPr>
              <a:t>long</a:t>
            </a:r>
            <a:r>
              <a:t> j = </a:t>
            </a:r>
            <a:r>
              <a:rPr>
                <a:solidFill>
                  <a:srgbClr val="272AD8"/>
                </a:solidFill>
              </a:rPr>
              <a:t>1</a:t>
            </a:r>
            <a:r>
              <a:t>; j &lt;= n; j++)</a:t>
            </a:r>
            <a:endParaRPr>
              <a:latin typeface="+mn-lt"/>
              <a:ea typeface="+mn-ea"/>
              <a:cs typeface="+mn-cs"/>
              <a:sym typeface="Helvetica"/>
            </a:endParaRPr>
          </a:p>
          <a:p>
            <a:pPr defTabSz="344804">
              <a:tabLst>
                <a:tab pos="342900" algn="l"/>
              </a:tabLst>
              <a:defRPr sz="1500">
                <a:latin typeface="Menlo"/>
                <a:ea typeface="Menlo"/>
                <a:cs typeface="Menlo"/>
                <a:sym typeface="Menlo"/>
              </a:defRPr>
            </a:pPr>
            <a:r>
              <a:t>      sum = sum + </a:t>
            </a:r>
            <a:r>
              <a:rPr>
                <a:solidFill>
                  <a:srgbClr val="272AD8"/>
                </a:solidFill>
              </a:rPr>
              <a:t>1</a:t>
            </a:r>
            <a:r>
              <a:t>;</a:t>
            </a:r>
            <a:endParaRPr>
              <a:latin typeface="+mn-lt"/>
              <a:ea typeface="+mn-ea"/>
              <a:cs typeface="+mn-cs"/>
              <a:sym typeface="Helvetica"/>
            </a:endParaRPr>
          </a:p>
          <a:p>
            <a:pPr defTabSz="344804">
              <a:tabLst>
                <a:tab pos="342900" algn="l"/>
              </a:tabLst>
              <a:defRPr sz="1500">
                <a:solidFill>
                  <a:srgbClr val="008400"/>
                </a:solidFill>
                <a:latin typeface="Menlo"/>
                <a:ea typeface="Menlo"/>
                <a:cs typeface="Menlo"/>
                <a:sym typeface="Menlo"/>
              </a:defRPr>
            </a:pPr>
            <a:r>
              <a:rPr>
                <a:solidFill>
                  <a:srgbClr val="000000"/>
                </a:solidFill>
              </a:rPr>
              <a:t>} </a:t>
            </a:r>
            <a:r>
              <a:t>// end for</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19099" y="685767"/>
            <a:ext cx="8229601" cy="866842"/>
          </a:xfrm>
        </p:spPr>
        <p:txBody>
          <a:bodyPr>
            <a:noAutofit/>
          </a:bodyPr>
          <a:lstStyle/>
          <a:p>
            <a:r>
              <a:rPr lang="en-US" dirty="0">
                <a:cs typeface="Lucida Sans" pitchFamily="34" charset="0"/>
              </a:rPr>
              <a:t>Picturing efficiency: another example</a:t>
            </a:r>
          </a:p>
        </p:txBody>
      </p:sp>
      <p:pic>
        <p:nvPicPr>
          <p:cNvPr id="19459" name="Picture 5"/>
          <p:cNvPicPr>
            <a:picLocks noChangeAspect="1" noChangeArrowheads="1"/>
          </p:cNvPicPr>
          <p:nvPr/>
        </p:nvPicPr>
        <p:blipFill>
          <a:blip r:embed="rId2" cstate="print"/>
          <a:srcRect/>
          <a:stretch>
            <a:fillRect/>
          </a:stretch>
        </p:blipFill>
        <p:spPr bwMode="auto">
          <a:xfrm>
            <a:off x="457200" y="3406775"/>
            <a:ext cx="1257300" cy="631825"/>
          </a:xfrm>
          <a:prstGeom prst="rect">
            <a:avLst/>
          </a:prstGeom>
          <a:noFill/>
          <a:ln w="9525">
            <a:noFill/>
            <a:miter lim="800000"/>
            <a:headEnd/>
            <a:tailEnd/>
          </a:ln>
        </p:spPr>
      </p:pic>
      <p:pic>
        <p:nvPicPr>
          <p:cNvPr id="19460" name="Picture 6"/>
          <p:cNvPicPr>
            <a:picLocks noChangeAspect="1" noChangeArrowheads="1"/>
          </p:cNvPicPr>
          <p:nvPr/>
        </p:nvPicPr>
        <p:blipFill>
          <a:blip r:embed="rId2" cstate="print"/>
          <a:srcRect/>
          <a:stretch>
            <a:fillRect/>
          </a:stretch>
        </p:blipFill>
        <p:spPr bwMode="auto">
          <a:xfrm>
            <a:off x="457200" y="5562600"/>
            <a:ext cx="1257300" cy="631825"/>
          </a:xfrm>
          <a:prstGeom prst="rect">
            <a:avLst/>
          </a:prstGeom>
          <a:noFill/>
          <a:ln w="9525">
            <a:noFill/>
            <a:miter lim="800000"/>
            <a:headEnd/>
            <a:tailEnd/>
          </a:ln>
        </p:spPr>
      </p:pic>
      <p:pic>
        <p:nvPicPr>
          <p:cNvPr id="19461" name="Picture 9"/>
          <p:cNvPicPr>
            <a:picLocks noChangeAspect="1" noChangeArrowheads="1"/>
          </p:cNvPicPr>
          <p:nvPr/>
        </p:nvPicPr>
        <p:blipFill>
          <a:blip r:embed="rId3" cstate="print"/>
          <a:srcRect/>
          <a:stretch>
            <a:fillRect/>
          </a:stretch>
        </p:blipFill>
        <p:spPr bwMode="auto">
          <a:xfrm>
            <a:off x="495300" y="2643188"/>
            <a:ext cx="8153400" cy="1571625"/>
          </a:xfrm>
          <a:prstGeom prst="rect">
            <a:avLst/>
          </a:prstGeom>
          <a:noFill/>
          <a:ln w="9525">
            <a:noFill/>
            <a:miter lim="800000"/>
            <a:headEnd/>
            <a:tailEnd/>
          </a:ln>
        </p:spPr>
      </p:pic>
      <p:sp>
        <p:nvSpPr>
          <p:cNvPr id="19462" name="TextBox 9"/>
          <p:cNvSpPr txBox="1">
            <a:spLocks noChangeArrowheads="1"/>
          </p:cNvSpPr>
          <p:nvPr/>
        </p:nvSpPr>
        <p:spPr bwMode="auto">
          <a:xfrm>
            <a:off x="1295400" y="4800600"/>
            <a:ext cx="6532563" cy="646113"/>
          </a:xfrm>
          <a:prstGeom prst="rect">
            <a:avLst/>
          </a:prstGeom>
          <a:noFill/>
          <a:ln w="9525">
            <a:noFill/>
            <a:miter lim="800000"/>
            <a:headEnd/>
            <a:tailEnd/>
          </a:ln>
        </p:spPr>
        <p:txBody>
          <a:bodyPr wrap="none">
            <a:spAutoFit/>
          </a:bodyPr>
          <a:lstStyle/>
          <a:p>
            <a:r>
              <a:rPr lang="en-US" dirty="0"/>
              <a:t>A flower shop has multiple deliveries to make.  What algorithm</a:t>
            </a:r>
          </a:p>
          <a:p>
            <a:r>
              <a:rPr lang="en-US" dirty="0"/>
              <a:t>should they use?</a:t>
            </a:r>
          </a:p>
        </p:txBody>
      </p:sp>
      <p:sp>
        <p:nvSpPr>
          <p:cNvPr id="2" name="Rectangle 1"/>
          <p:cNvSpPr/>
          <p:nvPr/>
        </p:nvSpPr>
        <p:spPr>
          <a:xfrm>
            <a:off x="5586760" y="6434254"/>
            <a:ext cx="3468029" cy="4237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483" name="Picture 5"/>
          <p:cNvPicPr>
            <a:picLocks noChangeAspect="1" noChangeArrowheads="1"/>
          </p:cNvPicPr>
          <p:nvPr/>
        </p:nvPicPr>
        <p:blipFill>
          <a:blip r:embed="rId2" cstate="print"/>
          <a:srcRect/>
          <a:stretch>
            <a:fillRect/>
          </a:stretch>
        </p:blipFill>
        <p:spPr bwMode="auto">
          <a:xfrm>
            <a:off x="457200" y="5562600"/>
            <a:ext cx="1257300" cy="631825"/>
          </a:xfrm>
          <a:prstGeom prst="rect">
            <a:avLst/>
          </a:prstGeom>
          <a:noFill/>
          <a:ln w="9525">
            <a:noFill/>
            <a:miter lim="800000"/>
            <a:headEnd/>
            <a:tailEnd/>
          </a:ln>
        </p:spPr>
      </p:pic>
      <p:pic>
        <p:nvPicPr>
          <p:cNvPr id="20484" name="Picture 2"/>
          <p:cNvPicPr>
            <a:picLocks noChangeAspect="1" noChangeArrowheads="1"/>
          </p:cNvPicPr>
          <p:nvPr/>
        </p:nvPicPr>
        <p:blipFill>
          <a:blip r:embed="rId3" cstate="print"/>
          <a:srcRect/>
          <a:stretch>
            <a:fillRect/>
          </a:stretch>
        </p:blipFill>
        <p:spPr bwMode="auto">
          <a:xfrm>
            <a:off x="276224" y="3461267"/>
            <a:ext cx="8515350" cy="2771775"/>
          </a:xfrm>
          <a:prstGeom prst="rect">
            <a:avLst/>
          </a:prstGeom>
          <a:noFill/>
          <a:ln w="9525">
            <a:noFill/>
            <a:miter lim="800000"/>
            <a:headEnd/>
            <a:tailEnd/>
          </a:ln>
        </p:spPr>
      </p:pic>
      <p:pic>
        <p:nvPicPr>
          <p:cNvPr id="20485" name="Picture 5"/>
          <p:cNvPicPr>
            <a:picLocks noChangeAspect="1" noChangeArrowheads="1"/>
          </p:cNvPicPr>
          <p:nvPr/>
        </p:nvPicPr>
        <p:blipFill>
          <a:blip r:embed="rId4" cstate="print"/>
          <a:srcRect/>
          <a:stretch>
            <a:fillRect/>
          </a:stretch>
        </p:blipFill>
        <p:spPr bwMode="auto">
          <a:xfrm>
            <a:off x="304800" y="1619284"/>
            <a:ext cx="8143875" cy="1609725"/>
          </a:xfrm>
          <a:prstGeom prst="rect">
            <a:avLst/>
          </a:prstGeom>
          <a:noFill/>
          <a:ln w="9525">
            <a:noFill/>
            <a:miter lim="800000"/>
            <a:headEnd/>
            <a:tailEnd/>
          </a:ln>
        </p:spPr>
      </p:pic>
      <p:sp>
        <p:nvSpPr>
          <p:cNvPr id="6" name="Rectangle 5"/>
          <p:cNvSpPr/>
          <p:nvPr/>
        </p:nvSpPr>
        <p:spPr>
          <a:xfrm>
            <a:off x="5586760" y="6434254"/>
            <a:ext cx="3468029" cy="4237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
            <a:extLst>
              <a:ext uri="{FF2B5EF4-FFF2-40B4-BE49-F238E27FC236}">
                <a16:creationId xmlns:a16="http://schemas.microsoft.com/office/drawing/2014/main" id="{4CFE8F9F-9125-4820-9287-F57115D5279A}"/>
              </a:ext>
            </a:extLst>
          </p:cNvPr>
          <p:cNvSpPr>
            <a:spLocks noGrp="1" noChangeArrowheads="1"/>
          </p:cNvSpPr>
          <p:nvPr>
            <p:ph type="title"/>
          </p:nvPr>
        </p:nvSpPr>
        <p:spPr>
          <a:xfrm>
            <a:off x="419099" y="685767"/>
            <a:ext cx="8229601" cy="866842"/>
          </a:xfrm>
        </p:spPr>
        <p:txBody>
          <a:bodyPr>
            <a:noAutofit/>
          </a:bodyPr>
          <a:lstStyle/>
          <a:p>
            <a:r>
              <a:rPr lang="en-US" dirty="0">
                <a:cs typeface="Lucida Sans" pitchFamily="34" charset="0"/>
              </a:rPr>
              <a:t>Picturing efficiency: another example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noGrp="1"/>
          </p:cNvSpPr>
          <p:nvPr>
            <p:ph type="title"/>
          </p:nvPr>
        </p:nvSpPr>
        <p:spPr>
          <a:prstGeom prst="rect">
            <a:avLst/>
          </a:prstGeom>
        </p:spPr>
        <p:txBody>
          <a:bodyPr>
            <a:normAutofit fontScale="90000"/>
          </a:bodyPr>
          <a:lstStyle/>
          <a:p>
            <a:r>
              <a:t>Picturing Efficiency</a:t>
            </a:r>
          </a:p>
        </p:txBody>
      </p:sp>
      <p:sp>
        <p:nvSpPr>
          <p:cNvPr id="104" name="FIGURE 4-9 The effect of doubling the problem size on an algorithm’s time requirement"/>
          <p:cNvSpPr txBox="1">
            <a:spLocks noGrp="1"/>
          </p:cNvSpPr>
          <p:nvPr>
            <p:ph type="body" sz="quarter" idx="1"/>
          </p:nvPr>
        </p:nvSpPr>
        <p:spPr>
          <a:xfrm>
            <a:off x="457200" y="5521320"/>
            <a:ext cx="8513565" cy="763697"/>
          </a:xfrm>
          <a:prstGeom prst="rect">
            <a:avLst/>
          </a:prstGeom>
        </p:spPr>
        <p:txBody>
          <a:bodyPr>
            <a:normAutofit lnSpcReduction="10000"/>
          </a:bodyPr>
          <a:lstStyle>
            <a:lvl1pPr defTabSz="429768">
              <a:defRPr sz="2068" b="1">
                <a:solidFill>
                  <a:srgbClr val="007FA3"/>
                </a:solidFill>
                <a:latin typeface="Times New Roman"/>
                <a:ea typeface="Times New Roman"/>
                <a:cs typeface="Times New Roman"/>
                <a:sym typeface="Times New Roman"/>
              </a:defRPr>
            </a:lvl1pPr>
          </a:lstStyle>
          <a:p>
            <a:r>
              <a:t>FIGURE 4-9 The effect of doubling the problem size on an algorithm’s time requirement</a:t>
            </a:r>
          </a:p>
        </p:txBody>
      </p:sp>
      <p:graphicFrame>
        <p:nvGraphicFramePr>
          <p:cNvPr id="105" name="Table"/>
          <p:cNvGraphicFramePr/>
          <p:nvPr/>
        </p:nvGraphicFramePr>
        <p:xfrm>
          <a:off x="902971" y="1471423"/>
          <a:ext cx="7085279" cy="3415915"/>
        </p:xfrm>
        <a:graphic>
          <a:graphicData uri="http://schemas.openxmlformats.org/drawingml/2006/table">
            <a:tbl>
              <a:tblPr firstRow="1" bandRow="1">
                <a:tableStyleId>{4C3C2611-4C71-4FC5-86AE-919BDF0F9419}</a:tableStyleId>
              </a:tblPr>
              <a:tblGrid>
                <a:gridCol w="1999071">
                  <a:extLst>
                    <a:ext uri="{9D8B030D-6E8A-4147-A177-3AD203B41FA5}">
                      <a16:colId xmlns:a16="http://schemas.microsoft.com/office/drawing/2014/main" val="20000"/>
                    </a:ext>
                  </a:extLst>
                </a:gridCol>
                <a:gridCol w="2172406">
                  <a:extLst>
                    <a:ext uri="{9D8B030D-6E8A-4147-A177-3AD203B41FA5}">
                      <a16:colId xmlns:a16="http://schemas.microsoft.com/office/drawing/2014/main" val="20001"/>
                    </a:ext>
                  </a:extLst>
                </a:gridCol>
                <a:gridCol w="2913802">
                  <a:extLst>
                    <a:ext uri="{9D8B030D-6E8A-4147-A177-3AD203B41FA5}">
                      <a16:colId xmlns:a16="http://schemas.microsoft.com/office/drawing/2014/main" val="20002"/>
                    </a:ext>
                  </a:extLst>
                </a:gridCol>
              </a:tblGrid>
              <a:tr h="498196">
                <a:tc>
                  <a:txBody>
                    <a:bodyPr/>
                    <a:lstStyle/>
                    <a:p>
                      <a:pPr algn="ctr">
                        <a:defRPr sz="1500" i="1">
                          <a:latin typeface="Times New Roman"/>
                          <a:ea typeface="Times New Roman"/>
                          <a:cs typeface="Times New Roman"/>
                          <a:sym typeface="Times New Roman"/>
                        </a:defRPr>
                      </a:pPr>
                      <a:r>
                        <a:rPr i="0"/>
                        <a:t>Growth-Rate Function for Size </a:t>
                      </a:r>
                      <a:r>
                        <a:t>n </a:t>
                      </a:r>
                      <a:r>
                        <a:rPr i="0"/>
                        <a:t>Problems</a:t>
                      </a:r>
                    </a:p>
                  </a:txBody>
                  <a:tcPr marL="0" marR="0" marT="0" marB="0" anchor="b" horzOverflow="overflow">
                    <a:lnL w="1270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500" i="1">
                          <a:latin typeface="Times New Roman"/>
                          <a:ea typeface="Times New Roman"/>
                          <a:cs typeface="Times New Roman"/>
                          <a:sym typeface="Times New Roman"/>
                        </a:defRPr>
                      </a:pPr>
                      <a:r>
                        <a:rPr i="0"/>
                        <a:t>Growth-Rate Function for Size 2</a:t>
                      </a:r>
                      <a:r>
                        <a:t>n </a:t>
                      </a:r>
                      <a:r>
                        <a:rPr i="0"/>
                        <a:t>Problems</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800" b="0">
                          <a:solidFill>
                            <a:srgbClr val="000000"/>
                          </a:solidFill>
                        </a:defRPr>
                      </a:pPr>
                      <a:r>
                        <a:rPr sz="1500" b="1">
                          <a:solidFill>
                            <a:srgbClr val="FFFFFF"/>
                          </a:solidFill>
                          <a:latin typeface="Times New Roman"/>
                          <a:ea typeface="Times New Roman"/>
                          <a:cs typeface="Times New Roman"/>
                          <a:sym typeface="Times New Roman"/>
                        </a:rPr>
                        <a:t>Effect on Time Requirement</a:t>
                      </a:r>
                    </a:p>
                  </a:txBody>
                  <a:tcPr marL="0" marR="0" marT="0" marB="0" anchor="b" horzOverflow="overflow">
                    <a:lnL w="6350">
                      <a:solidFill>
                        <a:schemeClr val="accent1">
                          <a:lumOff val="-5882"/>
                        </a:schemeClr>
                      </a:solidFill>
                    </a:lnL>
                    <a:lnR w="12700">
                      <a:solidFill>
                        <a:schemeClr val="accent1">
                          <a:lumOff val="-5882"/>
                        </a:schemeClr>
                      </a:solidFill>
                    </a:lnR>
                    <a:lnT w="12700">
                      <a:solidFill>
                        <a:schemeClr val="accent1">
                          <a:lumOff val="-5882"/>
                        </a:schemeClr>
                      </a:solidFill>
                    </a:lnT>
                    <a:lnB w="6350">
                      <a:solidFill>
                        <a:schemeClr val="accent1">
                          <a:lumOff val="-5882"/>
                        </a:schemeClr>
                      </a:solidFill>
                    </a:lnB>
                  </a:tcPr>
                </a:tc>
                <a:extLst>
                  <a:ext uri="{0D108BD9-81ED-4DB2-BD59-A6C34878D82A}">
                    <a16:rowId xmlns:a16="http://schemas.microsoft.com/office/drawing/2014/main" val="10000"/>
                  </a:ext>
                </a:extLst>
              </a:tr>
              <a:tr h="416817">
                <a:tc>
                  <a:txBody>
                    <a:bodyPr/>
                    <a:lstStyle/>
                    <a:p>
                      <a:pPr algn="ctr">
                        <a:defRPr sz="1800"/>
                      </a:pPr>
                      <a:r>
                        <a:rPr sz="1600">
                          <a:latin typeface="Times New Roman"/>
                          <a:ea typeface="Times New Roman"/>
                          <a:cs typeface="Times New Roman"/>
                          <a:sym typeface="Times New Roman"/>
                        </a:rPr>
                        <a:t>1</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None</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1"/>
                  </a:ext>
                </a:extLst>
              </a:tr>
              <a:tr h="416817">
                <a:tc>
                  <a:txBody>
                    <a:bodyPr/>
                    <a:lstStyle/>
                    <a:p>
                      <a:pPr algn="ctr">
                        <a:defRPr sz="1600">
                          <a:latin typeface="Times New Roman"/>
                          <a:ea typeface="Times New Roman"/>
                          <a:cs typeface="Times New Roman"/>
                          <a:sym typeface="Times New Roman"/>
                        </a:defRPr>
                      </a:pPr>
                      <a:r>
                        <a:t>log </a:t>
                      </a:r>
                      <a:r>
                        <a:rPr i="1"/>
                        <a:t>n</a:t>
                      </a:r>
                      <a:r>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600">
                          <a:latin typeface="Times New Roman"/>
                          <a:ea typeface="Times New Roman"/>
                          <a:cs typeface="Times New Roman"/>
                          <a:sym typeface="Times New Roman"/>
                        </a:defRPr>
                      </a:pPr>
                      <a:r>
                        <a:t>1 + log </a:t>
                      </a:r>
                      <a:r>
                        <a:rPr i="1"/>
                        <a:t>n</a:t>
                      </a:r>
                      <a:r>
                        <a:t> </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Negligible</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2"/>
                  </a:ext>
                </a:extLst>
              </a:tr>
              <a:tr h="416817">
                <a:tc>
                  <a:txBody>
                    <a:bodyPr/>
                    <a:lstStyle/>
                    <a:p>
                      <a:pPr algn="ctr">
                        <a:defRPr sz="1600">
                          <a:latin typeface="Times New Roman"/>
                          <a:ea typeface="Times New Roman"/>
                          <a:cs typeface="Times New Roman"/>
                          <a:sym typeface="Times New Roman"/>
                        </a:defRPr>
                      </a:pPr>
                      <a:r>
                        <a:rPr i="1"/>
                        <a:t>n</a:t>
                      </a:r>
                      <a:r>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600">
                          <a:latin typeface="Times New Roman"/>
                          <a:ea typeface="Times New Roman"/>
                          <a:cs typeface="Times New Roman"/>
                          <a:sym typeface="Times New Roman"/>
                        </a:defRPr>
                      </a:pPr>
                      <a:r>
                        <a:t>2</a:t>
                      </a:r>
                      <a:r>
                        <a:rPr i="1"/>
                        <a:t>n</a:t>
                      </a:r>
                      <a:r>
                        <a:t> </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Doubles</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3"/>
                  </a:ext>
                </a:extLst>
              </a:tr>
              <a:tr h="416817">
                <a:tc>
                  <a:txBody>
                    <a:bodyPr/>
                    <a:lstStyle/>
                    <a:p>
                      <a:pPr algn="ctr">
                        <a:defRPr sz="1600">
                          <a:latin typeface="Times New Roman"/>
                          <a:ea typeface="Times New Roman"/>
                          <a:cs typeface="Times New Roman"/>
                          <a:sym typeface="Times New Roman"/>
                        </a:defRPr>
                      </a:pPr>
                      <a:r>
                        <a:rPr i="1"/>
                        <a:t>n</a:t>
                      </a:r>
                      <a:r>
                        <a:t> log </a:t>
                      </a:r>
                      <a:r>
                        <a:rPr i="1"/>
                        <a:t>n</a:t>
                      </a:r>
                      <a:r>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600">
                          <a:latin typeface="Times New Roman"/>
                          <a:ea typeface="Times New Roman"/>
                          <a:cs typeface="Times New Roman"/>
                          <a:sym typeface="Times New Roman"/>
                        </a:defRPr>
                      </a:pPr>
                      <a:r>
                        <a:t>2</a:t>
                      </a:r>
                      <a:r>
                        <a:rPr i="1"/>
                        <a:t>n</a:t>
                      </a:r>
                      <a:r>
                        <a:t>  log </a:t>
                      </a:r>
                      <a:r>
                        <a:rPr i="1"/>
                        <a:t>n</a:t>
                      </a:r>
                      <a:r>
                        <a:t> + 2</a:t>
                      </a:r>
                      <a:r>
                        <a:rPr i="1"/>
                        <a:t>n</a:t>
                      </a:r>
                      <a:r>
                        <a:t> </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600">
                          <a:latin typeface="Times New Roman"/>
                          <a:ea typeface="Times New Roman"/>
                          <a:cs typeface="Times New Roman"/>
                          <a:sym typeface="Times New Roman"/>
                        </a:defRPr>
                      </a:pPr>
                      <a:r>
                        <a:t>Doubles and then adds 2</a:t>
                      </a:r>
                      <a:r>
                        <a:rPr i="1"/>
                        <a:t>n</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4"/>
                  </a:ext>
                </a:extLst>
              </a:tr>
              <a:tr h="416817">
                <a:tc>
                  <a:txBody>
                    <a:bodyPr/>
                    <a:lstStyle/>
                    <a:p>
                      <a:pPr algn="ctr">
                        <a:defRPr sz="1600">
                          <a:latin typeface="Times New Roman"/>
                          <a:ea typeface="Times New Roman"/>
                          <a:cs typeface="Times New Roman"/>
                          <a:sym typeface="Times New Roman"/>
                        </a:defRPr>
                      </a:pPr>
                      <a:r>
                        <a:rPr i="1"/>
                        <a:t>n</a:t>
                      </a:r>
                      <a:r>
                        <a:rPr i="1" baseline="31999"/>
                        <a:t>2</a:t>
                      </a:r>
                      <a:r>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600">
                          <a:latin typeface="Times New Roman"/>
                          <a:ea typeface="Times New Roman"/>
                          <a:cs typeface="Times New Roman"/>
                          <a:sym typeface="Times New Roman"/>
                        </a:defRPr>
                      </a:pPr>
                      <a:r>
                        <a:t>(2</a:t>
                      </a:r>
                      <a:r>
                        <a:rPr i="1"/>
                        <a:t>n</a:t>
                      </a:r>
                      <a:r>
                        <a:t>)</a:t>
                      </a:r>
                      <a:r>
                        <a:rPr baseline="31999"/>
                        <a:t>2</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Quadruples</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5"/>
                  </a:ext>
                </a:extLst>
              </a:tr>
              <a:tr h="416817">
                <a:tc>
                  <a:txBody>
                    <a:bodyPr/>
                    <a:lstStyle/>
                    <a:p>
                      <a:pPr algn="ctr">
                        <a:defRPr sz="1600">
                          <a:latin typeface="Times New Roman"/>
                          <a:ea typeface="Times New Roman"/>
                          <a:cs typeface="Times New Roman"/>
                          <a:sym typeface="Times New Roman"/>
                        </a:defRPr>
                      </a:pPr>
                      <a:r>
                        <a:rPr i="1"/>
                        <a:t>n</a:t>
                      </a:r>
                      <a:r>
                        <a:rPr i="1" baseline="31999"/>
                        <a:t>3</a:t>
                      </a:r>
                      <a:r>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600">
                          <a:latin typeface="Times New Roman"/>
                          <a:ea typeface="Times New Roman"/>
                          <a:cs typeface="Times New Roman"/>
                          <a:sym typeface="Times New Roman"/>
                        </a:defRPr>
                      </a:pPr>
                      <a:r>
                        <a:t>(2</a:t>
                      </a:r>
                      <a:r>
                        <a:rPr i="1"/>
                        <a:t>n</a:t>
                      </a:r>
                      <a:r>
                        <a:t>)</a:t>
                      </a:r>
                      <a:r>
                        <a:rPr baseline="31999"/>
                        <a:t>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Multiples by 8</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6"/>
                  </a:ext>
                </a:extLst>
              </a:tr>
              <a:tr h="416817">
                <a:tc>
                  <a:txBody>
                    <a:bodyPr/>
                    <a:lstStyle/>
                    <a:p>
                      <a:pPr algn="ctr">
                        <a:defRPr sz="1600">
                          <a:latin typeface="Times New Roman"/>
                          <a:ea typeface="Times New Roman"/>
                          <a:cs typeface="Times New Roman"/>
                          <a:sym typeface="Times New Roman"/>
                        </a:defRPr>
                      </a:pPr>
                      <a:r>
                        <a:t>2</a:t>
                      </a:r>
                      <a:r>
                        <a:rPr i="1" baseline="31999"/>
                        <a:t>n</a:t>
                      </a:r>
                      <a:r>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12700">
                      <a:solidFill>
                        <a:schemeClr val="accent1">
                          <a:lumOff val="-5882"/>
                        </a:schemeClr>
                      </a:solidFill>
                    </a:lnB>
                    <a:noFill/>
                  </a:tcPr>
                </a:tc>
                <a:tc>
                  <a:txBody>
                    <a:bodyPr/>
                    <a:lstStyle/>
                    <a:p>
                      <a:pPr algn="ctr">
                        <a:defRPr sz="1600">
                          <a:latin typeface="Times New Roman"/>
                          <a:ea typeface="Times New Roman"/>
                          <a:cs typeface="Times New Roman"/>
                          <a:sym typeface="Times New Roman"/>
                        </a:defRPr>
                      </a:pPr>
                      <a:r>
                        <a:t>2</a:t>
                      </a:r>
                      <a:r>
                        <a:rPr i="1" baseline="31999"/>
                        <a:t>2n</a:t>
                      </a:r>
                      <a:r>
                        <a:t> </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1270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Squares</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noGrp="1"/>
          </p:cNvSpPr>
          <p:nvPr>
            <p:ph type="title"/>
          </p:nvPr>
        </p:nvSpPr>
        <p:spPr>
          <a:prstGeom prst="rect">
            <a:avLst/>
          </a:prstGeom>
        </p:spPr>
        <p:txBody>
          <a:bodyPr>
            <a:normAutofit fontScale="90000"/>
          </a:bodyPr>
          <a:lstStyle/>
          <a:p>
            <a:r>
              <a:t>Picturing Efficiency</a:t>
            </a:r>
          </a:p>
        </p:txBody>
      </p:sp>
      <p:sp>
        <p:nvSpPr>
          <p:cNvPr id="108" name="FIGURE 4-10 The time required to process one million items by algorithms of various orders at the rate of one million operations per second"/>
          <p:cNvSpPr txBox="1">
            <a:spLocks noGrp="1"/>
          </p:cNvSpPr>
          <p:nvPr>
            <p:ph type="body" sz="quarter" idx="1"/>
          </p:nvPr>
        </p:nvSpPr>
        <p:spPr>
          <a:xfrm>
            <a:off x="457200" y="5546125"/>
            <a:ext cx="8229600" cy="738892"/>
          </a:xfrm>
          <a:prstGeom prst="rect">
            <a:avLst/>
          </a:prstGeom>
        </p:spPr>
        <p:txBody>
          <a:bodyPr>
            <a:normAutofit lnSpcReduction="10000"/>
          </a:bodyPr>
          <a:lstStyle>
            <a:lvl1pPr defTabSz="402336">
              <a:defRPr sz="1936" b="1">
                <a:solidFill>
                  <a:srgbClr val="007FA3"/>
                </a:solidFill>
                <a:latin typeface="Times New Roman"/>
                <a:ea typeface="Times New Roman"/>
                <a:cs typeface="Times New Roman"/>
                <a:sym typeface="Times New Roman"/>
              </a:defRPr>
            </a:lvl1pPr>
          </a:lstStyle>
          <a:p>
            <a:r>
              <a:t>FIGURE 4-10 The time required to process one million items by algorithms of various orders at the rate of one million operations per second</a:t>
            </a:r>
          </a:p>
        </p:txBody>
      </p:sp>
      <p:graphicFrame>
        <p:nvGraphicFramePr>
          <p:cNvPr id="109" name="Table"/>
          <p:cNvGraphicFramePr/>
          <p:nvPr/>
        </p:nvGraphicFramePr>
        <p:xfrm>
          <a:off x="1361971" y="1692234"/>
          <a:ext cx="5962045" cy="2999098"/>
        </p:xfrm>
        <a:graphic>
          <a:graphicData uri="http://schemas.openxmlformats.org/drawingml/2006/table">
            <a:tbl>
              <a:tblPr firstRow="1" bandRow="1">
                <a:tableStyleId>{4C3C2611-4C71-4FC5-86AE-919BDF0F9419}</a:tableStyleId>
              </a:tblPr>
              <a:tblGrid>
                <a:gridCol w="2150876">
                  <a:extLst>
                    <a:ext uri="{9D8B030D-6E8A-4147-A177-3AD203B41FA5}">
                      <a16:colId xmlns:a16="http://schemas.microsoft.com/office/drawing/2014/main" val="20000"/>
                    </a:ext>
                  </a:extLst>
                </a:gridCol>
                <a:gridCol w="3811169">
                  <a:extLst>
                    <a:ext uri="{9D8B030D-6E8A-4147-A177-3AD203B41FA5}">
                      <a16:colId xmlns:a16="http://schemas.microsoft.com/office/drawing/2014/main" val="20001"/>
                    </a:ext>
                  </a:extLst>
                </a:gridCol>
              </a:tblGrid>
              <a:tr h="498196">
                <a:tc>
                  <a:txBody>
                    <a:bodyPr/>
                    <a:lstStyle/>
                    <a:p>
                      <a:pPr algn="ctr">
                        <a:defRPr sz="1500" i="1">
                          <a:latin typeface="Times New Roman"/>
                          <a:ea typeface="Times New Roman"/>
                          <a:cs typeface="Times New Roman"/>
                          <a:sym typeface="Times New Roman"/>
                        </a:defRPr>
                      </a:pPr>
                      <a:r>
                        <a:rPr i="0"/>
                        <a:t>Growth-Rate Function </a:t>
                      </a:r>
                      <a:r>
                        <a:t>g</a:t>
                      </a:r>
                    </a:p>
                  </a:txBody>
                  <a:tcPr marL="0" marR="0" marT="0" marB="0" anchor="b" horzOverflow="overflow">
                    <a:lnL w="1270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500" i="1">
                          <a:latin typeface="Times New Roman"/>
                          <a:ea typeface="Times New Roman"/>
                          <a:cs typeface="Times New Roman"/>
                          <a:sym typeface="Times New Roman"/>
                        </a:defRPr>
                      </a:pPr>
                      <a:r>
                        <a:t>g</a:t>
                      </a:r>
                      <a:r>
                        <a:rPr i="0"/>
                        <a:t>(10</a:t>
                      </a:r>
                      <a:r>
                        <a:rPr i="0" baseline="31999"/>
                        <a:t>6</a:t>
                      </a:r>
                      <a:r>
                        <a:rPr i="0"/>
                        <a:t>) / 10</a:t>
                      </a:r>
                      <a:r>
                        <a:rPr i="0" baseline="31999"/>
                        <a:t>6</a:t>
                      </a:r>
                    </a:p>
                  </a:txBody>
                  <a:tcPr marL="0" marR="0" marT="0" marB="0" anchor="b" horzOverflow="overflow">
                    <a:lnL w="6350">
                      <a:solidFill>
                        <a:schemeClr val="accent1">
                          <a:lumOff val="-5882"/>
                        </a:schemeClr>
                      </a:solidFill>
                    </a:lnL>
                    <a:lnR w="12700">
                      <a:solidFill>
                        <a:schemeClr val="accent1">
                          <a:lumOff val="-5882"/>
                        </a:schemeClr>
                      </a:solidFill>
                    </a:lnR>
                    <a:lnT w="12700">
                      <a:solidFill>
                        <a:schemeClr val="accent1">
                          <a:lumOff val="-5882"/>
                        </a:schemeClr>
                      </a:solidFill>
                    </a:lnT>
                    <a:lnB w="6350">
                      <a:solidFill>
                        <a:schemeClr val="accent1">
                          <a:lumOff val="-5882"/>
                        </a:schemeClr>
                      </a:solidFill>
                    </a:lnB>
                  </a:tcPr>
                </a:tc>
                <a:extLst>
                  <a:ext uri="{0D108BD9-81ED-4DB2-BD59-A6C34878D82A}">
                    <a16:rowId xmlns:a16="http://schemas.microsoft.com/office/drawing/2014/main" val="10000"/>
                  </a:ext>
                </a:extLst>
              </a:tr>
              <a:tr h="416817">
                <a:tc>
                  <a:txBody>
                    <a:bodyPr/>
                    <a:lstStyle/>
                    <a:p>
                      <a:pPr algn="ctr">
                        <a:defRPr sz="1600">
                          <a:latin typeface="Times New Roman"/>
                          <a:ea typeface="Times New Roman"/>
                          <a:cs typeface="Times New Roman"/>
                          <a:sym typeface="Times New Roman"/>
                        </a:defRPr>
                      </a:pPr>
                      <a:r>
                        <a:t>log </a:t>
                      </a:r>
                      <a:r>
                        <a:rPr i="1"/>
                        <a:t>n</a:t>
                      </a:r>
                      <a:r>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0.0000199 seconds</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1"/>
                  </a:ext>
                </a:extLst>
              </a:tr>
              <a:tr h="416817">
                <a:tc>
                  <a:txBody>
                    <a:bodyPr/>
                    <a:lstStyle/>
                    <a:p>
                      <a:pPr algn="ctr">
                        <a:defRPr sz="1600">
                          <a:latin typeface="Times New Roman"/>
                          <a:ea typeface="Times New Roman"/>
                          <a:cs typeface="Times New Roman"/>
                          <a:sym typeface="Times New Roman"/>
                        </a:defRPr>
                      </a:pPr>
                      <a:r>
                        <a:rPr i="1"/>
                        <a:t>n</a:t>
                      </a:r>
                      <a:r>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1 second</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2"/>
                  </a:ext>
                </a:extLst>
              </a:tr>
              <a:tr h="416817">
                <a:tc>
                  <a:txBody>
                    <a:bodyPr/>
                    <a:lstStyle/>
                    <a:p>
                      <a:pPr algn="ctr">
                        <a:defRPr sz="1600">
                          <a:latin typeface="Times New Roman"/>
                          <a:ea typeface="Times New Roman"/>
                          <a:cs typeface="Times New Roman"/>
                          <a:sym typeface="Times New Roman"/>
                        </a:defRPr>
                      </a:pPr>
                      <a:r>
                        <a:rPr i="1"/>
                        <a:t>n</a:t>
                      </a:r>
                      <a:r>
                        <a:t> log </a:t>
                      </a:r>
                      <a:r>
                        <a:rPr i="1"/>
                        <a:t>n</a:t>
                      </a:r>
                      <a:r>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19.9 seconds</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3"/>
                  </a:ext>
                </a:extLst>
              </a:tr>
              <a:tr h="416817">
                <a:tc>
                  <a:txBody>
                    <a:bodyPr/>
                    <a:lstStyle/>
                    <a:p>
                      <a:pPr algn="ctr">
                        <a:defRPr sz="1600">
                          <a:latin typeface="Times New Roman"/>
                          <a:ea typeface="Times New Roman"/>
                          <a:cs typeface="Times New Roman"/>
                          <a:sym typeface="Times New Roman"/>
                        </a:defRPr>
                      </a:pPr>
                      <a:r>
                        <a:rPr i="1"/>
                        <a:t>n</a:t>
                      </a:r>
                      <a:r>
                        <a:rPr i="1" baseline="31999"/>
                        <a:t>2</a:t>
                      </a:r>
                      <a:r>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11.6 days</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4"/>
                  </a:ext>
                </a:extLst>
              </a:tr>
              <a:tr h="416817">
                <a:tc>
                  <a:txBody>
                    <a:bodyPr/>
                    <a:lstStyle/>
                    <a:p>
                      <a:pPr algn="ctr">
                        <a:defRPr sz="1600">
                          <a:latin typeface="Times New Roman"/>
                          <a:ea typeface="Times New Roman"/>
                          <a:cs typeface="Times New Roman"/>
                          <a:sym typeface="Times New Roman"/>
                        </a:defRPr>
                      </a:pPr>
                      <a:r>
                        <a:rPr i="1"/>
                        <a:t>n</a:t>
                      </a:r>
                      <a:r>
                        <a:rPr i="1" baseline="31999"/>
                        <a:t>3</a:t>
                      </a:r>
                      <a:r>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31,709.8 years</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5"/>
                  </a:ext>
                </a:extLst>
              </a:tr>
              <a:tr h="416817">
                <a:tc>
                  <a:txBody>
                    <a:bodyPr/>
                    <a:lstStyle/>
                    <a:p>
                      <a:pPr algn="ctr">
                        <a:defRPr sz="1600">
                          <a:latin typeface="Times New Roman"/>
                          <a:ea typeface="Times New Roman"/>
                          <a:cs typeface="Times New Roman"/>
                          <a:sym typeface="Times New Roman"/>
                        </a:defRPr>
                      </a:pPr>
                      <a:r>
                        <a:t>2</a:t>
                      </a:r>
                      <a:r>
                        <a:rPr i="1" baseline="31999"/>
                        <a:t>n</a:t>
                      </a:r>
                      <a:r>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12700">
                      <a:solidFill>
                        <a:schemeClr val="accent1">
                          <a:lumOff val="-5882"/>
                        </a:schemeClr>
                      </a:solidFill>
                    </a:lnB>
                    <a:noFill/>
                  </a:tcPr>
                </a:tc>
                <a:tc>
                  <a:txBody>
                    <a:bodyPr/>
                    <a:lstStyle/>
                    <a:p>
                      <a:pPr algn="ctr">
                        <a:defRPr sz="1600">
                          <a:latin typeface="Times New Roman"/>
                          <a:ea typeface="Times New Roman"/>
                          <a:cs typeface="Times New Roman"/>
                          <a:sym typeface="Times New Roman"/>
                        </a:defRPr>
                      </a:pPr>
                      <a:r>
                        <a:t>10</a:t>
                      </a:r>
                      <a:r>
                        <a:rPr baseline="31999"/>
                        <a:t>301,016</a:t>
                      </a:r>
                      <a:r>
                        <a:t> years</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6"/>
                  </a:ext>
                </a:extLst>
              </a:tr>
            </a:tbl>
          </a:graphicData>
        </a:graphic>
      </p:graphicFrame>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txBox="1">
            <a:spLocks noGrp="1"/>
          </p:cNvSpPr>
          <p:nvPr>
            <p:ph type="title"/>
          </p:nvPr>
        </p:nvSpPr>
        <p:spPr>
          <a:prstGeom prst="rect">
            <a:avLst/>
          </a:prstGeom>
        </p:spPr>
        <p:txBody>
          <a:bodyPr/>
          <a:lstStyle>
            <a:lvl1pPr defTabSz="795527">
              <a:defRPr sz="3828"/>
            </a:lvl1pPr>
          </a:lstStyle>
          <a:p>
            <a:r>
              <a:t>Efficiency of ADT Bag Implementations</a:t>
            </a:r>
          </a:p>
        </p:txBody>
      </p:sp>
      <p:sp>
        <p:nvSpPr>
          <p:cNvPr id="112" name="FIGURE 4-11 The time efficiencies of the ADT bag operations for two implementations, expressed in Big Oh notation"/>
          <p:cNvSpPr txBox="1">
            <a:spLocks noGrp="1"/>
          </p:cNvSpPr>
          <p:nvPr>
            <p:ph type="body" sz="quarter" idx="1"/>
          </p:nvPr>
        </p:nvSpPr>
        <p:spPr>
          <a:xfrm>
            <a:off x="457200" y="5529555"/>
            <a:ext cx="8229600" cy="755462"/>
          </a:xfrm>
          <a:prstGeom prst="rect">
            <a:avLst/>
          </a:prstGeom>
        </p:spPr>
        <p:txBody>
          <a:bodyPr>
            <a:normAutofit lnSpcReduction="10000"/>
          </a:bodyPr>
          <a:lstStyle>
            <a:lvl1pPr defTabSz="402336">
              <a:defRPr sz="1936" b="1">
                <a:solidFill>
                  <a:srgbClr val="007FA3"/>
                </a:solidFill>
                <a:latin typeface="Times New Roman"/>
                <a:ea typeface="Times New Roman"/>
                <a:cs typeface="Times New Roman"/>
                <a:sym typeface="Times New Roman"/>
              </a:defRPr>
            </a:lvl1pPr>
          </a:lstStyle>
          <a:p>
            <a:r>
              <a:t>FIGURE 4-11 The time efficiencies of the ADT bag operations for two implementations, expressed in Big Oh notation</a:t>
            </a:r>
          </a:p>
        </p:txBody>
      </p:sp>
      <p:graphicFrame>
        <p:nvGraphicFramePr>
          <p:cNvPr id="113" name="Table"/>
          <p:cNvGraphicFramePr/>
          <p:nvPr/>
        </p:nvGraphicFramePr>
        <p:xfrm>
          <a:off x="759038" y="1242178"/>
          <a:ext cx="6935181" cy="3832732"/>
        </p:xfrm>
        <a:graphic>
          <a:graphicData uri="http://schemas.openxmlformats.org/drawingml/2006/table">
            <a:tbl>
              <a:tblPr firstRow="1" bandRow="1">
                <a:tableStyleId>{4C3C2611-4C71-4FC5-86AE-919BDF0F9419}</a:tableStyleId>
              </a:tblPr>
              <a:tblGrid>
                <a:gridCol w="3407932">
                  <a:extLst>
                    <a:ext uri="{9D8B030D-6E8A-4147-A177-3AD203B41FA5}">
                      <a16:colId xmlns:a16="http://schemas.microsoft.com/office/drawing/2014/main" val="20000"/>
                    </a:ext>
                  </a:extLst>
                </a:gridCol>
                <a:gridCol w="1663678">
                  <a:extLst>
                    <a:ext uri="{9D8B030D-6E8A-4147-A177-3AD203B41FA5}">
                      <a16:colId xmlns:a16="http://schemas.microsoft.com/office/drawing/2014/main" val="20001"/>
                    </a:ext>
                  </a:extLst>
                </a:gridCol>
                <a:gridCol w="1863571">
                  <a:extLst>
                    <a:ext uri="{9D8B030D-6E8A-4147-A177-3AD203B41FA5}">
                      <a16:colId xmlns:a16="http://schemas.microsoft.com/office/drawing/2014/main" val="20002"/>
                    </a:ext>
                  </a:extLst>
                </a:gridCol>
              </a:tblGrid>
              <a:tr h="498196">
                <a:tc>
                  <a:txBody>
                    <a:bodyPr/>
                    <a:lstStyle/>
                    <a:p>
                      <a:pPr algn="ctr">
                        <a:defRPr sz="1500" i="1">
                          <a:latin typeface="Times New Roman"/>
                          <a:ea typeface="Times New Roman"/>
                          <a:cs typeface="Times New Roman"/>
                          <a:sym typeface="Times New Roman"/>
                        </a:defRPr>
                      </a:pPr>
                      <a:r>
                        <a:rPr i="0"/>
                        <a:t>Operation</a:t>
                      </a:r>
                    </a:p>
                  </a:txBody>
                  <a:tcPr marL="0" marR="0" marT="0" marB="0" anchor="b" horzOverflow="overflow">
                    <a:lnL w="1270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500" i="1">
                          <a:latin typeface="Times New Roman"/>
                          <a:ea typeface="Times New Roman"/>
                          <a:cs typeface="Times New Roman"/>
                          <a:sym typeface="Times New Roman"/>
                        </a:defRPr>
                      </a:pPr>
                      <a:r>
                        <a:rPr i="0"/>
                        <a:t>Fixed-Size Array</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800" b="0">
                          <a:solidFill>
                            <a:srgbClr val="000000"/>
                          </a:solidFill>
                        </a:defRPr>
                      </a:pPr>
                      <a:r>
                        <a:rPr sz="1500" b="1">
                          <a:solidFill>
                            <a:srgbClr val="FFFFFF"/>
                          </a:solidFill>
                          <a:latin typeface="Times New Roman"/>
                          <a:ea typeface="Times New Roman"/>
                          <a:cs typeface="Times New Roman"/>
                          <a:sym typeface="Times New Roman"/>
                        </a:rPr>
                        <a:t>Linked</a:t>
                      </a:r>
                    </a:p>
                  </a:txBody>
                  <a:tcPr marL="0" marR="0" marT="0" marB="0" anchor="b" horzOverflow="overflow">
                    <a:lnL w="6350">
                      <a:solidFill>
                        <a:schemeClr val="accent1">
                          <a:lumOff val="-5882"/>
                        </a:schemeClr>
                      </a:solidFill>
                    </a:lnL>
                    <a:lnR w="12700">
                      <a:solidFill>
                        <a:schemeClr val="accent1">
                          <a:lumOff val="-5882"/>
                        </a:schemeClr>
                      </a:solidFill>
                    </a:lnR>
                    <a:lnT w="12700">
                      <a:solidFill>
                        <a:schemeClr val="accent1">
                          <a:lumOff val="-5882"/>
                        </a:schemeClr>
                      </a:solidFill>
                    </a:lnT>
                    <a:lnB w="6350">
                      <a:solidFill>
                        <a:schemeClr val="accent1">
                          <a:lumOff val="-5882"/>
                        </a:schemeClr>
                      </a:solidFill>
                    </a:lnB>
                  </a:tcPr>
                </a:tc>
                <a:extLst>
                  <a:ext uri="{0D108BD9-81ED-4DB2-BD59-A6C34878D82A}">
                    <a16:rowId xmlns:a16="http://schemas.microsoft.com/office/drawing/2014/main" val="10000"/>
                  </a:ext>
                </a:extLst>
              </a:tr>
              <a:tr h="416817">
                <a:tc>
                  <a:txBody>
                    <a:bodyPr/>
                    <a:lstStyle/>
                    <a:p>
                      <a:pPr algn="l">
                        <a:defRPr sz="1800"/>
                      </a:pPr>
                      <a:r>
                        <a:rPr sz="1600" b="1">
                          <a:latin typeface="Courier New"/>
                          <a:ea typeface="Courier New"/>
                          <a:cs typeface="Courier New"/>
                          <a:sym typeface="Courier New"/>
                        </a:rPr>
                        <a:t>add(newEntry)</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a:latin typeface="Times New Roman"/>
                          <a:ea typeface="Times New Roman"/>
                          <a:cs typeface="Times New Roman"/>
                          <a:sym typeface="Times New Roman"/>
                        </a:rPr>
                        <a:t>O(1)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a:latin typeface="Times New Roman"/>
                          <a:ea typeface="Times New Roman"/>
                          <a:cs typeface="Times New Roman"/>
                          <a:sym typeface="Times New Roman"/>
                        </a:rPr>
                        <a:t>O(1)</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1"/>
                  </a:ext>
                </a:extLst>
              </a:tr>
              <a:tr h="416817">
                <a:tc>
                  <a:txBody>
                    <a:bodyPr/>
                    <a:lstStyle/>
                    <a:p>
                      <a:pPr algn="l">
                        <a:defRPr sz="1800"/>
                      </a:pPr>
                      <a:r>
                        <a:rPr sz="1600" b="1">
                          <a:latin typeface="Courier New"/>
                          <a:ea typeface="Courier New"/>
                          <a:cs typeface="Courier New"/>
                          <a:sym typeface="Courier New"/>
                        </a:rPr>
                        <a:t>remove()</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a:latin typeface="Times New Roman"/>
                          <a:ea typeface="Times New Roman"/>
                          <a:cs typeface="Times New Roman"/>
                          <a:sym typeface="Times New Roman"/>
                        </a:rPr>
                        <a:t>O(1)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a:latin typeface="Times New Roman"/>
                          <a:ea typeface="Times New Roman"/>
                          <a:cs typeface="Times New Roman"/>
                          <a:sym typeface="Times New Roman"/>
                        </a:rPr>
                        <a:t>O(1)</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2"/>
                  </a:ext>
                </a:extLst>
              </a:tr>
              <a:tr h="416817">
                <a:tc>
                  <a:txBody>
                    <a:bodyPr/>
                    <a:lstStyle/>
                    <a:p>
                      <a:pPr algn="l">
                        <a:defRPr sz="1800"/>
                      </a:pPr>
                      <a:r>
                        <a:rPr sz="1600" b="1">
                          <a:latin typeface="Courier New"/>
                          <a:ea typeface="Courier New"/>
                          <a:cs typeface="Courier New"/>
                          <a:sym typeface="Courier New"/>
                        </a:rPr>
                        <a:t>remove(anEntry)</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O(1), O(</a:t>
                      </a:r>
                      <a:r>
                        <a:rPr i="1"/>
                        <a:t>n</a:t>
                      </a:r>
                      <a:r>
                        <a:t>), O(</a:t>
                      </a:r>
                      <a:r>
                        <a:rPr i="1"/>
                        <a:t>n</a:t>
                      </a:r>
                      <a:r>
                        <a:t>)</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O(1), O(</a:t>
                      </a:r>
                      <a:r>
                        <a:rPr i="1"/>
                        <a:t>n</a:t>
                      </a:r>
                      <a:r>
                        <a:t>), O(</a:t>
                      </a:r>
                      <a:r>
                        <a:rPr i="1"/>
                        <a:t>n</a:t>
                      </a:r>
                      <a:r>
                        <a:t>)</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3"/>
                  </a:ext>
                </a:extLst>
              </a:tr>
              <a:tr h="416817">
                <a:tc>
                  <a:txBody>
                    <a:bodyPr/>
                    <a:lstStyle/>
                    <a:p>
                      <a:pPr algn="l">
                        <a:defRPr sz="1800"/>
                      </a:pPr>
                      <a:r>
                        <a:rPr sz="1600" b="1">
                          <a:latin typeface="Courier New"/>
                          <a:ea typeface="Courier New"/>
                          <a:cs typeface="Courier New"/>
                          <a:sym typeface="Courier New"/>
                        </a:rPr>
                        <a:t>clear()</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a:t>
                      </a:r>
                      <a:r>
                        <a:rPr i="1"/>
                        <a:t>n</a:t>
                      </a:r>
                      <a:r>
                        <a:t>)</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a:t>
                      </a:r>
                      <a:r>
                        <a:rPr i="1"/>
                        <a:t>n</a:t>
                      </a:r>
                      <a:r>
                        <a:t>)</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4"/>
                  </a:ext>
                </a:extLst>
              </a:tr>
              <a:tr h="416817">
                <a:tc>
                  <a:txBody>
                    <a:bodyPr/>
                    <a:lstStyle/>
                    <a:p>
                      <a:pPr algn="l">
                        <a:defRPr sz="1800"/>
                      </a:pPr>
                      <a:r>
                        <a:rPr sz="1600" b="1">
                          <a:latin typeface="Courier New"/>
                          <a:ea typeface="Courier New"/>
                          <a:cs typeface="Courier New"/>
                          <a:sym typeface="Courier New"/>
                        </a:rPr>
                        <a:t>getFrequencyOf(anEntry)</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a:t>
                      </a:r>
                      <a:r>
                        <a:rPr i="1"/>
                        <a:t>n</a:t>
                      </a:r>
                      <a:r>
                        <a:t>)</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a:t>
                      </a:r>
                      <a:r>
                        <a:rPr i="1"/>
                        <a:t>n</a:t>
                      </a:r>
                      <a:r>
                        <a:t>)</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5"/>
                  </a:ext>
                </a:extLst>
              </a:tr>
              <a:tr h="416817">
                <a:tc>
                  <a:txBody>
                    <a:bodyPr/>
                    <a:lstStyle/>
                    <a:p>
                      <a:pPr algn="l">
                        <a:defRPr sz="1800"/>
                      </a:pPr>
                      <a:r>
                        <a:rPr sz="1600" b="1">
                          <a:latin typeface="Courier New"/>
                          <a:ea typeface="Courier New"/>
                          <a:cs typeface="Courier New"/>
                          <a:sym typeface="Courier New"/>
                        </a:rPr>
                        <a:t>contains(anEntry)</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O(1), O(</a:t>
                      </a:r>
                      <a:r>
                        <a:rPr i="1"/>
                        <a:t>n</a:t>
                      </a:r>
                      <a:r>
                        <a:t>), O(</a:t>
                      </a:r>
                      <a:r>
                        <a:rPr i="1"/>
                        <a:t>n</a:t>
                      </a:r>
                      <a:r>
                        <a:t>)</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O(1), O(</a:t>
                      </a:r>
                      <a:r>
                        <a:rPr i="1"/>
                        <a:t>n</a:t>
                      </a:r>
                      <a:r>
                        <a:t>), O(</a:t>
                      </a:r>
                      <a:r>
                        <a:rPr i="1"/>
                        <a:t>n</a:t>
                      </a:r>
                      <a:r>
                        <a:t>)</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6"/>
                  </a:ext>
                </a:extLst>
              </a:tr>
              <a:tr h="416817">
                <a:tc>
                  <a:txBody>
                    <a:bodyPr/>
                    <a:lstStyle/>
                    <a:p>
                      <a:pPr algn="l">
                        <a:defRPr sz="1800"/>
                      </a:pPr>
                      <a:r>
                        <a:rPr sz="1600" b="1">
                          <a:latin typeface="Courier New"/>
                          <a:ea typeface="Courier New"/>
                          <a:cs typeface="Courier New"/>
                          <a:sym typeface="Courier New"/>
                        </a:rPr>
                        <a:t>toArray()</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a:t>
                      </a:r>
                      <a:r>
                        <a:rPr i="1"/>
                        <a:t>n</a:t>
                      </a:r>
                      <a:r>
                        <a:t>)</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a:t>
                      </a:r>
                      <a:r>
                        <a:rPr i="1"/>
                        <a:t>n</a:t>
                      </a:r>
                      <a:r>
                        <a:t>)</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7"/>
                  </a:ext>
                </a:extLst>
              </a:tr>
              <a:tr h="416817">
                <a:tc>
                  <a:txBody>
                    <a:bodyPr/>
                    <a:lstStyle/>
                    <a:p>
                      <a:pPr algn="l">
                        <a:defRPr sz="1800"/>
                      </a:pPr>
                      <a:r>
                        <a:rPr sz="1600" b="1">
                          <a:latin typeface="Courier New"/>
                          <a:ea typeface="Courier New"/>
                          <a:cs typeface="Courier New"/>
                          <a:sym typeface="Courier New"/>
                        </a:rPr>
                        <a:t>getCurrentSize(), isEmpty()</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12700">
                      <a:solidFill>
                        <a:schemeClr val="accent1">
                          <a:lumOff val="-5882"/>
                        </a:schemeClr>
                      </a:solidFill>
                    </a:lnB>
                    <a:noFill/>
                  </a:tcPr>
                </a:tc>
                <a:tc>
                  <a:txBody>
                    <a:bodyPr/>
                    <a:lstStyle/>
                    <a:p>
                      <a:pPr algn="ctr">
                        <a:defRPr sz="1800"/>
                      </a:pPr>
                      <a:r>
                        <a:rPr>
                          <a:latin typeface="Times New Roman"/>
                          <a:ea typeface="Times New Roman"/>
                          <a:cs typeface="Times New Roman"/>
                          <a:sym typeface="Times New Roman"/>
                        </a:rPr>
                        <a:t>O(1)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12700">
                      <a:solidFill>
                        <a:schemeClr val="accent1">
                          <a:lumOff val="-5882"/>
                        </a:schemeClr>
                      </a:solidFill>
                    </a:lnB>
                    <a:noFill/>
                  </a:tcPr>
                </a:tc>
                <a:tc>
                  <a:txBody>
                    <a:bodyPr/>
                    <a:lstStyle/>
                    <a:p>
                      <a:pPr algn="ctr">
                        <a:defRPr sz="1800"/>
                      </a:pPr>
                      <a:r>
                        <a:rPr>
                          <a:latin typeface="Times New Roman"/>
                          <a:ea typeface="Times New Roman"/>
                          <a:cs typeface="Times New Roman"/>
                          <a:sym typeface="Times New Roman"/>
                        </a:rPr>
                        <a:t>O(1)</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8"/>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p:cNvSpPr txBox="1">
            <a:spLocks noGrp="1"/>
          </p:cNvSpPr>
          <p:nvPr>
            <p:ph type="title"/>
          </p:nvPr>
        </p:nvSpPr>
        <p:spPr>
          <a:prstGeom prst="rect">
            <a:avLst/>
          </a:prstGeom>
        </p:spPr>
        <p:txBody>
          <a:bodyPr/>
          <a:lstStyle/>
          <a:p>
            <a:r>
              <a:t>Why Efficient Code?</a:t>
            </a:r>
          </a:p>
        </p:txBody>
      </p:sp>
      <p:sp>
        <p:nvSpPr>
          <p:cNvPr id="50" name="Content Placeholder 2"/>
          <p:cNvSpPr txBox="1">
            <a:spLocks noGrp="1"/>
          </p:cNvSpPr>
          <p:nvPr>
            <p:ph type="body" idx="1"/>
          </p:nvPr>
        </p:nvSpPr>
        <p:spPr>
          <a:prstGeom prst="rect">
            <a:avLst/>
          </a:prstGeom>
        </p:spPr>
        <p:txBody>
          <a:bodyPr/>
          <a:lstStyle/>
          <a:p>
            <a:r>
              <a:t>Computers are faster, have larger memories</a:t>
            </a:r>
          </a:p>
          <a:p>
            <a:pPr lvl="1"/>
            <a:r>
              <a:t>So why worry about efficient code?</a:t>
            </a:r>
          </a:p>
          <a:p>
            <a:r>
              <a:t>And … how do we measure efficiency?</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1E21D80-6C0D-4B73-B9FE-E03D5332E2A0}" type="slidenum">
              <a:rPr lang="en-US"/>
              <a:pPr/>
              <a:t>20</a:t>
            </a:fld>
            <a:endParaRPr lang="en-US"/>
          </a:p>
        </p:txBody>
      </p:sp>
      <p:sp>
        <p:nvSpPr>
          <p:cNvPr id="52226" name="Rectangle 2"/>
          <p:cNvSpPr>
            <a:spLocks noGrp="1" noChangeArrowheads="1"/>
          </p:cNvSpPr>
          <p:nvPr>
            <p:ph type="title"/>
          </p:nvPr>
        </p:nvSpPr>
        <p:spPr/>
        <p:txBody>
          <a:bodyPr>
            <a:normAutofit/>
          </a:bodyPr>
          <a:lstStyle/>
          <a:p>
            <a:r>
              <a:rPr lang="en-US" sz="3600" dirty="0"/>
              <a:t>Common Algorithm Complexity Terms</a:t>
            </a:r>
          </a:p>
        </p:txBody>
      </p:sp>
      <p:graphicFrame>
        <p:nvGraphicFramePr>
          <p:cNvPr id="52227" name="Object 3"/>
          <p:cNvGraphicFramePr>
            <a:graphicFrameLocks noGrp="1" noChangeAspect="1"/>
          </p:cNvGraphicFramePr>
          <p:nvPr>
            <p:ph idx="1"/>
          </p:nvPr>
        </p:nvGraphicFramePr>
        <p:xfrm>
          <a:off x="685800" y="1600200"/>
          <a:ext cx="8001000" cy="4419600"/>
        </p:xfrm>
        <a:graphic>
          <a:graphicData uri="http://schemas.openxmlformats.org/presentationml/2006/ole">
            <mc:AlternateContent xmlns:mc="http://schemas.openxmlformats.org/markup-compatibility/2006">
              <mc:Choice xmlns:v="urn:schemas-microsoft-com:vml" Requires="v">
                <p:oleObj spid="_x0000_s1028" name="Document" r:id="rId3" imgW="6095501" imgH="2858443" progId="Word.Document.8">
                  <p:embed/>
                </p:oleObj>
              </mc:Choice>
              <mc:Fallback>
                <p:oleObj name="Document" r:id="rId3" imgW="6095501" imgH="2858443" progId="Word.Document.8">
                  <p:embed/>
                  <p:pic>
                    <p:nvPicPr>
                      <p:cNvPr id="52227"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600200"/>
                        <a:ext cx="8001000" cy="441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29" name="Line 5"/>
          <p:cNvSpPr>
            <a:spLocks noChangeShapeType="1"/>
          </p:cNvSpPr>
          <p:nvPr/>
        </p:nvSpPr>
        <p:spPr bwMode="auto">
          <a:xfrm>
            <a:off x="7239000" y="3124200"/>
            <a:ext cx="0" cy="22098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BBE5C89-15C5-4089-BAF9-575596223FFD}" type="slidenum">
              <a:rPr lang="en-US"/>
              <a:pPr/>
              <a:t>21</a:t>
            </a:fld>
            <a:endParaRPr lang="en-US"/>
          </a:p>
        </p:txBody>
      </p:sp>
      <p:sp>
        <p:nvSpPr>
          <p:cNvPr id="54274" name="Rectangle 2"/>
          <p:cNvSpPr>
            <a:spLocks noGrp="1" noChangeArrowheads="1"/>
          </p:cNvSpPr>
          <p:nvPr>
            <p:ph type="title"/>
          </p:nvPr>
        </p:nvSpPr>
        <p:spPr/>
        <p:txBody>
          <a:bodyPr>
            <a:normAutofit fontScale="90000"/>
          </a:bodyPr>
          <a:lstStyle/>
          <a:p>
            <a:r>
              <a:rPr lang="en-US" sz="3200"/>
              <a:t>Comparison of Growth Rates of Common Algorithm Complexity Terms</a:t>
            </a:r>
          </a:p>
        </p:txBody>
      </p:sp>
      <p:pic>
        <p:nvPicPr>
          <p:cNvPr id="54276" name="Picture 4"/>
          <p:cNvPicPr>
            <a:picLocks noGrp="1" noChangeAspect="1" noChangeArrowheads="1"/>
          </p:cNvPicPr>
          <p:nvPr>
            <p:ph idx="1"/>
          </p:nvPr>
        </p:nvPicPr>
        <p:blipFill>
          <a:blip r:embed="rId2" cstate="print"/>
          <a:srcRect/>
          <a:stretch>
            <a:fillRect/>
          </a:stretch>
        </p:blipFill>
        <p:spPr>
          <a:xfrm>
            <a:off x="685800" y="1701800"/>
            <a:ext cx="7772400" cy="3937000"/>
          </a:xfrm>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1290A67-B3D4-4D28-B88C-8D6AF5184F18}" type="slidenum">
              <a:rPr lang="en-US"/>
              <a:pPr/>
              <a:t>22</a:t>
            </a:fld>
            <a:endParaRPr lang="en-US"/>
          </a:p>
        </p:txBody>
      </p:sp>
      <p:sp>
        <p:nvSpPr>
          <p:cNvPr id="57346" name="Rectangle 2"/>
          <p:cNvSpPr>
            <a:spLocks noGrp="1" noChangeArrowheads="1"/>
          </p:cNvSpPr>
          <p:nvPr>
            <p:ph type="title"/>
          </p:nvPr>
        </p:nvSpPr>
        <p:spPr/>
        <p:txBody>
          <a:bodyPr>
            <a:noAutofit/>
          </a:bodyPr>
          <a:lstStyle/>
          <a:p>
            <a:r>
              <a:rPr lang="en-US" sz="3200" dirty="0"/>
              <a:t>Relative Algorithm Speed Analysis Technique</a:t>
            </a:r>
          </a:p>
        </p:txBody>
      </p:sp>
      <p:sp>
        <p:nvSpPr>
          <p:cNvPr id="57347" name="Rectangle 3"/>
          <p:cNvSpPr>
            <a:spLocks noGrp="1" noChangeArrowheads="1"/>
          </p:cNvSpPr>
          <p:nvPr>
            <p:ph type="body" idx="1"/>
          </p:nvPr>
        </p:nvSpPr>
        <p:spPr/>
        <p:txBody>
          <a:bodyPr/>
          <a:lstStyle/>
          <a:p>
            <a:r>
              <a:rPr lang="en-US" sz="2800" dirty="0"/>
              <a:t>Look for the inner most nested loop</a:t>
            </a:r>
          </a:p>
          <a:p>
            <a:r>
              <a:rPr lang="en-US" sz="2800" dirty="0"/>
              <a:t>Determine the maximum number of times this loop executes as a function of </a:t>
            </a:r>
            <a:r>
              <a:rPr lang="en-US" sz="2800" dirty="0">
                <a:latin typeface="Courier New" pitchFamily="49" charset="0"/>
              </a:rPr>
              <a:t>n</a:t>
            </a:r>
            <a:r>
              <a:rPr lang="en-US" sz="2800" dirty="0"/>
              <a:t>, the maximum value of the loop variable(s). (</a:t>
            </a:r>
            <a:r>
              <a:rPr lang="en-US" sz="2400" dirty="0"/>
              <a:t>For data structures, </a:t>
            </a:r>
            <a:r>
              <a:rPr lang="en-US" sz="2400" dirty="0">
                <a:latin typeface="Courier New" pitchFamily="49" charset="0"/>
              </a:rPr>
              <a:t>n</a:t>
            </a:r>
            <a:r>
              <a:rPr lang="en-US" sz="2400" dirty="0"/>
              <a:t> is often the number of nodes in the structure)</a:t>
            </a:r>
            <a:endParaRPr lang="en-US" sz="2800" dirty="0"/>
          </a:p>
          <a:p>
            <a:r>
              <a:rPr lang="en-US" sz="2800" dirty="0"/>
              <a:t>The Big-Oh value of the function is the relative speed</a:t>
            </a:r>
          </a:p>
          <a:p>
            <a:r>
              <a:rPr lang="en-US" sz="2800" dirty="0"/>
              <a:t>For example, the binary search algorithm is O(log</a:t>
            </a:r>
            <a:r>
              <a:rPr lang="en-US" sz="1400" dirty="0"/>
              <a:t>2</a:t>
            </a:r>
            <a:r>
              <a:rPr lang="en-US" sz="2800" dirty="0"/>
              <a:t>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3E3EF85-15CD-4546-BBED-4ECCBB09B115}" type="slidenum">
              <a:rPr lang="en-US"/>
              <a:pPr/>
              <a:t>23</a:t>
            </a:fld>
            <a:endParaRPr lang="en-US" dirty="0"/>
          </a:p>
        </p:txBody>
      </p:sp>
      <p:sp>
        <p:nvSpPr>
          <p:cNvPr id="58370" name="Rectangle 2"/>
          <p:cNvSpPr>
            <a:spLocks noGrp="1" noChangeArrowheads="1"/>
          </p:cNvSpPr>
          <p:nvPr>
            <p:ph type="title"/>
          </p:nvPr>
        </p:nvSpPr>
        <p:spPr/>
        <p:txBody>
          <a:bodyPr/>
          <a:lstStyle/>
          <a:p>
            <a:r>
              <a:rPr lang="en-US"/>
              <a:t>Binary Search Algorithm</a:t>
            </a:r>
          </a:p>
        </p:txBody>
      </p:sp>
      <p:sp>
        <p:nvSpPr>
          <p:cNvPr id="58371" name="Rectangle 3"/>
          <p:cNvSpPr>
            <a:spLocks noGrp="1" noChangeArrowheads="1"/>
          </p:cNvSpPr>
          <p:nvPr>
            <p:ph type="body" idx="1"/>
          </p:nvPr>
        </p:nvSpPr>
        <p:spPr>
          <a:xfrm>
            <a:off x="457200" y="4800600"/>
            <a:ext cx="8229600" cy="1325563"/>
          </a:xfrm>
        </p:spPr>
        <p:txBody>
          <a:bodyPr/>
          <a:lstStyle/>
          <a:p>
            <a:r>
              <a:rPr lang="en-US" dirty="0"/>
              <a:t>If n is the size of the array, the while loop executes a maximum of log</a:t>
            </a:r>
            <a:r>
              <a:rPr lang="en-US" sz="1800" baseline="-25000" dirty="0"/>
              <a:t>2</a:t>
            </a:r>
            <a:r>
              <a:rPr lang="en-US" dirty="0"/>
              <a:t>(n-1) times</a:t>
            </a:r>
          </a:p>
        </p:txBody>
      </p:sp>
      <p:sp>
        <p:nvSpPr>
          <p:cNvPr id="58372" name="Rectangle 4"/>
          <p:cNvSpPr>
            <a:spLocks noChangeArrowheads="1"/>
          </p:cNvSpPr>
          <p:nvPr/>
        </p:nvSpPr>
        <p:spPr bwMode="auto">
          <a:xfrm>
            <a:off x="457200" y="1295400"/>
            <a:ext cx="8172450" cy="3295650"/>
          </a:xfrm>
          <a:prstGeom prst="rect">
            <a:avLst/>
          </a:prstGeom>
          <a:solidFill>
            <a:srgbClr val="D9D9D9"/>
          </a:solidFill>
          <a:ln w="9525">
            <a:noFill/>
            <a:miter lim="800000"/>
            <a:headEnd/>
            <a:tailEnd/>
          </a:ln>
          <a:effectLst/>
        </p:spPr>
        <p:txBody>
          <a:bodyPr wrap="none" lIns="228528" tIns="0" rIns="0" bIns="0" anchor="ctr">
            <a:spAutoFit/>
          </a:bodyPr>
          <a:lstStyle/>
          <a:p>
            <a:endParaRPr lang="en-US"/>
          </a:p>
          <a:p>
            <a:r>
              <a:rPr lang="en-US"/>
              <a:t>low = 0;</a:t>
            </a:r>
          </a:p>
          <a:p>
            <a:r>
              <a:rPr lang="en-US"/>
              <a:t>high = n - 1 </a:t>
            </a:r>
          </a:p>
          <a:p>
            <a:r>
              <a:rPr lang="en-US"/>
              <a:t>i = (high - low) / 2;</a:t>
            </a:r>
          </a:p>
          <a:p>
            <a:r>
              <a:rPr lang="en-US" b="1"/>
              <a:t>while</a:t>
            </a:r>
            <a:r>
              <a:rPr lang="en-US"/>
              <a:t> (searchValue != data[i]  &amp;&amp;  high != low)</a:t>
            </a:r>
          </a:p>
          <a:p>
            <a:r>
              <a:rPr lang="en-US"/>
              <a:t>{  </a:t>
            </a:r>
            <a:r>
              <a:rPr lang="en-US" b="1"/>
              <a:t>if</a:t>
            </a:r>
            <a:r>
              <a:rPr lang="en-US"/>
              <a:t>(searchValue &lt; data[i])</a:t>
            </a:r>
          </a:p>
          <a:p>
            <a:r>
              <a:rPr lang="en-US"/>
              <a:t>     {  high= i - 1 } // move high down to eliminate the upper half of the sub-array</a:t>
            </a:r>
          </a:p>
          <a:p>
            <a:r>
              <a:rPr lang="en-US"/>
              <a:t>   </a:t>
            </a:r>
            <a:r>
              <a:rPr lang="en-US" b="1"/>
              <a:t>else </a:t>
            </a:r>
            <a:endParaRPr lang="en-US"/>
          </a:p>
          <a:p>
            <a:r>
              <a:rPr lang="en-US"/>
              <a:t>     { low = i + 1 } // move low up to eliminate the lower half of the sub list</a:t>
            </a:r>
          </a:p>
          <a:p>
            <a:r>
              <a:rPr lang="en-US"/>
              <a:t>   i = (high + low) / 2;</a:t>
            </a:r>
          </a:p>
          <a:p>
            <a:r>
              <a:rPr lang="en-US"/>
              <a:t>}</a:t>
            </a:r>
          </a:p>
          <a:p>
            <a:pPr eaLnBrk="0" hangingPunct="0"/>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9C354AC0-52B1-428E-A4D2-2F59366BA285}" type="slidenum">
              <a:rPr lang="en-US"/>
              <a:pPr/>
              <a:t>24</a:t>
            </a:fld>
            <a:endParaRPr lang="en-US"/>
          </a:p>
        </p:txBody>
      </p:sp>
      <p:sp>
        <p:nvSpPr>
          <p:cNvPr id="61448" name="Rectangle 8"/>
          <p:cNvSpPr>
            <a:spLocks noGrp="1" noChangeArrowheads="1"/>
          </p:cNvSpPr>
          <p:nvPr>
            <p:ph type="title"/>
          </p:nvPr>
        </p:nvSpPr>
        <p:spPr/>
        <p:txBody>
          <a:bodyPr>
            <a:normAutofit fontScale="90000"/>
          </a:bodyPr>
          <a:lstStyle/>
          <a:p>
            <a:r>
              <a:rPr lang="en-US" sz="3200"/>
              <a:t>Determination of the Maximum Number of Times the Binary Search Loop Executes</a:t>
            </a:r>
          </a:p>
        </p:txBody>
      </p:sp>
      <p:sp>
        <p:nvSpPr>
          <p:cNvPr id="61443" name="Rectangle 3"/>
          <p:cNvSpPr>
            <a:spLocks noGrp="1" noChangeArrowheads="1"/>
          </p:cNvSpPr>
          <p:nvPr>
            <p:ph type="body" sz="half" idx="1"/>
          </p:nvPr>
        </p:nvSpPr>
        <p:spPr>
          <a:xfrm>
            <a:off x="457200" y="5410200"/>
            <a:ext cx="7772400" cy="715963"/>
          </a:xfrm>
        </p:spPr>
        <p:txBody>
          <a:bodyPr/>
          <a:lstStyle/>
          <a:p>
            <a:pPr algn="ctr">
              <a:buFontTx/>
              <a:buNone/>
            </a:pPr>
            <a:r>
              <a:rPr lang="en-US" sz="2800"/>
              <a:t>Generalizing T = log</a:t>
            </a:r>
            <a:r>
              <a:rPr lang="en-US" sz="1400"/>
              <a:t>2</a:t>
            </a:r>
            <a:r>
              <a:rPr lang="en-US" sz="2800"/>
              <a:t>n</a:t>
            </a:r>
          </a:p>
        </p:txBody>
      </p:sp>
      <p:graphicFrame>
        <p:nvGraphicFramePr>
          <p:cNvPr id="61447" name="Object 7"/>
          <p:cNvGraphicFramePr>
            <a:graphicFrameLocks noGrp="1" noChangeAspect="1"/>
          </p:cNvGraphicFramePr>
          <p:nvPr>
            <p:ph sz="half" idx="2"/>
          </p:nvPr>
        </p:nvGraphicFramePr>
        <p:xfrm>
          <a:off x="1524000" y="1447800"/>
          <a:ext cx="6172200" cy="3810000"/>
        </p:xfrm>
        <a:graphic>
          <a:graphicData uri="http://schemas.openxmlformats.org/presentationml/2006/ole">
            <mc:AlternateContent xmlns:mc="http://schemas.openxmlformats.org/markup-compatibility/2006">
              <mc:Choice xmlns:v="urn:schemas-microsoft-com:vml" Requires="v">
                <p:oleObj spid="_x0000_s2052" name="Document" r:id="rId3" imgW="5951657" imgH="2505904" progId="Word.Document.8">
                  <p:embed/>
                </p:oleObj>
              </mc:Choice>
              <mc:Fallback>
                <p:oleObj name="Document" r:id="rId3" imgW="5951657" imgH="2505904" progId="Word.Document.8">
                  <p:embed/>
                  <p:pic>
                    <p:nvPicPr>
                      <p:cNvPr id="61447"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447800"/>
                        <a:ext cx="61722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1E21D80-6C0D-4B73-B9FE-E03D5332E2A0}" type="slidenum">
              <a:rPr lang="en-US"/>
              <a:pPr/>
              <a:t>25</a:t>
            </a:fld>
            <a:endParaRPr lang="en-US"/>
          </a:p>
        </p:txBody>
      </p:sp>
      <p:sp>
        <p:nvSpPr>
          <p:cNvPr id="52226" name="Rectangle 2"/>
          <p:cNvSpPr>
            <a:spLocks noGrp="1" noChangeArrowheads="1"/>
          </p:cNvSpPr>
          <p:nvPr>
            <p:ph type="title"/>
          </p:nvPr>
        </p:nvSpPr>
        <p:spPr>
          <a:xfrm>
            <a:off x="618066" y="59265"/>
            <a:ext cx="8229601" cy="5638149"/>
          </a:xfrm>
        </p:spPr>
        <p:txBody>
          <a:bodyPr>
            <a:normAutofit/>
          </a:bodyPr>
          <a:lstStyle/>
          <a:p>
            <a:pPr algn="ctr"/>
            <a:r>
              <a:rPr lang="en-US" sz="8000" dirty="0"/>
              <a:t>Examples of Common Algorithm Complexity</a:t>
            </a:r>
          </a:p>
        </p:txBody>
      </p:sp>
    </p:spTree>
    <p:extLst>
      <p:ext uri="{BB962C8B-B14F-4D97-AF65-F5344CB8AC3E}">
        <p14:creationId xmlns:p14="http://schemas.microsoft.com/office/powerpoint/2010/main" val="1903306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556738" y="6485206"/>
            <a:ext cx="3587262" cy="37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4" name="Title 1"/>
          <p:cNvSpPr>
            <a:spLocks noGrp="1"/>
          </p:cNvSpPr>
          <p:nvPr>
            <p:ph type="title"/>
          </p:nvPr>
        </p:nvSpPr>
        <p:spPr/>
        <p:txBody>
          <a:bodyPr/>
          <a:lstStyle/>
          <a:p>
            <a:r>
              <a:rPr lang="en-US" dirty="0">
                <a:cs typeface="Lucida Sans" pitchFamily="34" charset="0"/>
              </a:rPr>
              <a:t>Constant - O(1)</a:t>
            </a:r>
          </a:p>
        </p:txBody>
      </p:sp>
      <p:sp>
        <p:nvSpPr>
          <p:cNvPr id="23555" name="Rectangle 1"/>
          <p:cNvSpPr>
            <a:spLocks noChangeArrowheads="1"/>
          </p:cNvSpPr>
          <p:nvPr/>
        </p:nvSpPr>
        <p:spPr bwMode="auto">
          <a:xfrm>
            <a:off x="381000" y="1157288"/>
            <a:ext cx="8458200" cy="5076825"/>
          </a:xfrm>
          <a:prstGeom prst="rect">
            <a:avLst/>
          </a:prstGeom>
          <a:noFill/>
          <a:ln w="9525">
            <a:noFill/>
            <a:miter lim="800000"/>
            <a:headEnd/>
            <a:tailEnd/>
          </a:ln>
        </p:spPr>
        <p:txBody>
          <a:bodyPr anchor="ctr">
            <a:spAutoFit/>
          </a:bodyPr>
          <a:lstStyle/>
          <a:p>
            <a:pPr eaLnBrk="0" hangingPunct="0"/>
            <a:r>
              <a:rPr lang="en-US" sz="2400" dirty="0"/>
              <a:t>O(1) describes an algorithm that will always execute in the same time (or space) regardless of the size of the input data set.</a:t>
            </a:r>
          </a:p>
          <a:p>
            <a:pPr eaLnBrk="0" hangingPunct="0"/>
            <a:endParaRPr lang="en-US" sz="2800" dirty="0">
              <a:latin typeface="Arial Unicode MS" pitchFamily="34" charset="-128"/>
            </a:endParaRPr>
          </a:p>
          <a:p>
            <a:pPr eaLnBrk="0" hangingPunct="0"/>
            <a:r>
              <a:rPr lang="en-US" sz="2800" dirty="0" err="1">
                <a:latin typeface="Arial Unicode MS" pitchFamily="34" charset="-128"/>
              </a:rPr>
              <a:t>bool</a:t>
            </a:r>
            <a:r>
              <a:rPr lang="en-US" sz="2800" dirty="0">
                <a:latin typeface="Arial Unicode MS" pitchFamily="34" charset="-128"/>
              </a:rPr>
              <a:t> </a:t>
            </a:r>
            <a:r>
              <a:rPr lang="en-US" sz="2800" dirty="0" err="1">
                <a:latin typeface="Arial Unicode MS" pitchFamily="34" charset="-128"/>
              </a:rPr>
              <a:t>IsFirstElementNull</a:t>
            </a:r>
            <a:r>
              <a:rPr lang="en-US" sz="2800" dirty="0">
                <a:latin typeface="Arial Unicode MS" pitchFamily="34" charset="-128"/>
              </a:rPr>
              <a:t>(String[] strings) </a:t>
            </a:r>
          </a:p>
          <a:p>
            <a:pPr eaLnBrk="0" hangingPunct="0"/>
            <a:r>
              <a:rPr lang="en-US" sz="2800" dirty="0">
                <a:latin typeface="Arial Unicode MS" pitchFamily="34" charset="-128"/>
              </a:rPr>
              <a:t>{ </a:t>
            </a:r>
          </a:p>
          <a:p>
            <a:pPr eaLnBrk="0" hangingPunct="0"/>
            <a:r>
              <a:rPr lang="en-US" sz="2800" dirty="0">
                <a:latin typeface="Arial Unicode MS" pitchFamily="34" charset="-128"/>
              </a:rPr>
              <a:t>     if(strings[0] == null) </a:t>
            </a:r>
          </a:p>
          <a:p>
            <a:pPr eaLnBrk="0" hangingPunct="0"/>
            <a:r>
              <a:rPr lang="en-US" sz="2800" dirty="0">
                <a:latin typeface="Arial Unicode MS" pitchFamily="34" charset="-128"/>
              </a:rPr>
              <a:t>     { </a:t>
            </a:r>
          </a:p>
          <a:p>
            <a:pPr eaLnBrk="0" hangingPunct="0"/>
            <a:r>
              <a:rPr lang="en-US" sz="2800" dirty="0">
                <a:latin typeface="Arial Unicode MS" pitchFamily="34" charset="-128"/>
              </a:rPr>
              <a:t>          return true; </a:t>
            </a:r>
          </a:p>
          <a:p>
            <a:pPr eaLnBrk="0" hangingPunct="0"/>
            <a:r>
              <a:rPr lang="en-US" sz="2800" dirty="0">
                <a:latin typeface="Arial Unicode MS" pitchFamily="34" charset="-128"/>
              </a:rPr>
              <a:t>     } </a:t>
            </a:r>
          </a:p>
          <a:p>
            <a:pPr eaLnBrk="0" hangingPunct="0"/>
            <a:r>
              <a:rPr lang="en-US" sz="2800" dirty="0">
                <a:latin typeface="Arial Unicode MS" pitchFamily="34" charset="-128"/>
              </a:rPr>
              <a:t>     return false;</a:t>
            </a:r>
          </a:p>
          <a:p>
            <a:pPr eaLnBrk="0" hangingPunct="0"/>
            <a:r>
              <a:rPr lang="en-US" sz="2800" dirty="0">
                <a:latin typeface="Arial Unicode MS" pitchFamily="34" charset="-128"/>
              </a:rPr>
              <a:t> }</a:t>
            </a:r>
            <a:r>
              <a:rPr lang="en-US" sz="2400" dirty="0"/>
              <a:t> </a:t>
            </a:r>
            <a:endParaRPr lang="en-US" sz="5400" dirty="0"/>
          </a:p>
        </p:txBody>
      </p:sp>
      <p:sp>
        <p:nvSpPr>
          <p:cNvPr id="23556" name="TextBox 5"/>
          <p:cNvSpPr txBox="1">
            <a:spLocks noChangeArrowheads="1"/>
          </p:cNvSpPr>
          <p:nvPr/>
        </p:nvSpPr>
        <p:spPr bwMode="auto">
          <a:xfrm>
            <a:off x="4467225" y="6105779"/>
            <a:ext cx="4676775" cy="738187"/>
          </a:xfrm>
          <a:prstGeom prst="rect">
            <a:avLst/>
          </a:prstGeom>
          <a:noFill/>
          <a:ln w="9525">
            <a:noFill/>
            <a:miter lim="800000"/>
            <a:headEnd/>
            <a:tailEnd/>
          </a:ln>
        </p:spPr>
        <p:txBody>
          <a:bodyPr wrap="none">
            <a:spAutoFit/>
          </a:bodyPr>
          <a:lstStyle/>
          <a:p>
            <a:pPr algn="r"/>
            <a:r>
              <a:rPr lang="en-US" sz="1400" dirty="0"/>
              <a:t>Rob Bell</a:t>
            </a:r>
          </a:p>
          <a:p>
            <a:pPr algn="r"/>
            <a:r>
              <a:rPr lang="en-US" sz="1400" dirty="0"/>
              <a:t>A beginners Guide to Big O Notation</a:t>
            </a:r>
          </a:p>
          <a:p>
            <a:pPr algn="r"/>
            <a:r>
              <a:rPr lang="en-US" sz="1400" dirty="0"/>
              <a:t>rob-bell.net/2009/06/a-beginners-guide-to-big-o-notation/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556738" y="6485206"/>
            <a:ext cx="3587262" cy="37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Title 1"/>
          <p:cNvSpPr>
            <a:spLocks noGrp="1"/>
          </p:cNvSpPr>
          <p:nvPr>
            <p:ph type="title"/>
          </p:nvPr>
        </p:nvSpPr>
        <p:spPr/>
        <p:txBody>
          <a:bodyPr/>
          <a:lstStyle/>
          <a:p>
            <a:r>
              <a:rPr lang="en-US" dirty="0">
                <a:cs typeface="Lucida Sans" pitchFamily="34" charset="0"/>
              </a:rPr>
              <a:t>Linear - O(N)</a:t>
            </a:r>
          </a:p>
        </p:txBody>
      </p:sp>
      <p:sp>
        <p:nvSpPr>
          <p:cNvPr id="24579" name="Rectangle 1"/>
          <p:cNvSpPr>
            <a:spLocks noChangeArrowheads="1"/>
          </p:cNvSpPr>
          <p:nvPr/>
        </p:nvSpPr>
        <p:spPr bwMode="auto">
          <a:xfrm>
            <a:off x="304800" y="1143000"/>
            <a:ext cx="8610600" cy="5324475"/>
          </a:xfrm>
          <a:prstGeom prst="rect">
            <a:avLst/>
          </a:prstGeom>
          <a:noFill/>
          <a:ln w="9525">
            <a:noFill/>
            <a:miter lim="800000"/>
            <a:headEnd/>
            <a:tailEnd/>
          </a:ln>
        </p:spPr>
        <p:txBody>
          <a:bodyPr anchor="ctr">
            <a:spAutoFit/>
          </a:bodyPr>
          <a:lstStyle/>
          <a:p>
            <a:pPr eaLnBrk="0" hangingPunct="0"/>
            <a:r>
              <a:rPr lang="en-US" sz="2000"/>
              <a:t>O(N) describes an algorithm whose performance will grow linearly and in direct proportion to the size of the input data set. The example below also demonstrates how Big O favours the </a:t>
            </a:r>
            <a:r>
              <a:rPr lang="en-US" sz="2000">
                <a:solidFill>
                  <a:srgbClr val="FF0000"/>
                </a:solidFill>
              </a:rPr>
              <a:t>worst-case</a:t>
            </a:r>
            <a:r>
              <a:rPr lang="en-US" sz="2000"/>
              <a:t> performance scenario; a matching string could be found during any iteration of the </a:t>
            </a:r>
            <a:r>
              <a:rPr lang="en-US" sz="2000">
                <a:latin typeface="Arial Unicode MS" pitchFamily="34" charset="-128"/>
              </a:rPr>
              <a:t>for</a:t>
            </a:r>
            <a:r>
              <a:rPr lang="en-US" sz="2000"/>
              <a:t> loop and the function would return early, but Big O notation will always assume the upper limit where the algorithm will perform the maximum number of iterations.</a:t>
            </a:r>
            <a:endParaRPr lang="en-US" sz="2000">
              <a:latin typeface="Arial Unicode MS" pitchFamily="34" charset="-128"/>
            </a:endParaRPr>
          </a:p>
          <a:p>
            <a:pPr eaLnBrk="0" hangingPunct="0"/>
            <a:endParaRPr lang="en-US" sz="2000">
              <a:latin typeface="Arial Unicode MS" pitchFamily="34" charset="-128"/>
            </a:endParaRPr>
          </a:p>
          <a:p>
            <a:pPr eaLnBrk="0" hangingPunct="0"/>
            <a:r>
              <a:rPr lang="en-US">
                <a:latin typeface="Arial Unicode MS" pitchFamily="34" charset="-128"/>
              </a:rPr>
              <a:t>bool ContainsValue(String[] strings, String value) </a:t>
            </a:r>
          </a:p>
          <a:p>
            <a:pPr eaLnBrk="0" hangingPunct="0"/>
            <a:r>
              <a:rPr lang="en-US">
                <a:latin typeface="Arial Unicode MS" pitchFamily="34" charset="-128"/>
              </a:rPr>
              <a:t>{ </a:t>
            </a:r>
          </a:p>
          <a:p>
            <a:pPr eaLnBrk="0" hangingPunct="0"/>
            <a:r>
              <a:rPr lang="en-US">
                <a:latin typeface="Arial Unicode MS" pitchFamily="34" charset="-128"/>
              </a:rPr>
              <a:t>     for(int i = 0; i &lt; strings.Length; i++) </a:t>
            </a:r>
          </a:p>
          <a:p>
            <a:pPr eaLnBrk="0" hangingPunct="0"/>
            <a:r>
              <a:rPr lang="en-US">
                <a:latin typeface="Arial Unicode MS" pitchFamily="34" charset="-128"/>
              </a:rPr>
              <a:t>     { </a:t>
            </a:r>
          </a:p>
          <a:p>
            <a:pPr eaLnBrk="0" hangingPunct="0"/>
            <a:r>
              <a:rPr lang="en-US">
                <a:latin typeface="Arial Unicode MS" pitchFamily="34" charset="-128"/>
              </a:rPr>
              <a:t>          if(strings[i] == value) </a:t>
            </a:r>
          </a:p>
          <a:p>
            <a:pPr eaLnBrk="0" hangingPunct="0"/>
            <a:r>
              <a:rPr lang="en-US">
                <a:latin typeface="Arial Unicode MS" pitchFamily="34" charset="-128"/>
              </a:rPr>
              <a:t>          { </a:t>
            </a:r>
          </a:p>
          <a:p>
            <a:pPr eaLnBrk="0" hangingPunct="0"/>
            <a:r>
              <a:rPr lang="en-US">
                <a:latin typeface="Arial Unicode MS" pitchFamily="34" charset="-128"/>
              </a:rPr>
              <a:t>               return true; </a:t>
            </a:r>
          </a:p>
          <a:p>
            <a:pPr eaLnBrk="0" hangingPunct="0"/>
            <a:r>
              <a:rPr lang="en-US">
                <a:latin typeface="Arial Unicode MS" pitchFamily="34" charset="-128"/>
              </a:rPr>
              <a:t>          } </a:t>
            </a:r>
          </a:p>
          <a:p>
            <a:pPr eaLnBrk="0" hangingPunct="0"/>
            <a:r>
              <a:rPr lang="en-US">
                <a:latin typeface="Arial Unicode MS" pitchFamily="34" charset="-128"/>
              </a:rPr>
              <a:t>     } return false; </a:t>
            </a:r>
          </a:p>
          <a:p>
            <a:pPr eaLnBrk="0" hangingPunct="0"/>
            <a:r>
              <a:rPr lang="en-US">
                <a:latin typeface="Arial Unicode MS" pitchFamily="34" charset="-128"/>
              </a:rPr>
              <a:t>}</a:t>
            </a:r>
            <a:r>
              <a:rPr lang="en-US"/>
              <a:t> </a:t>
            </a:r>
          </a:p>
        </p:txBody>
      </p:sp>
      <p:sp>
        <p:nvSpPr>
          <p:cNvPr id="24580" name="TextBox 5"/>
          <p:cNvSpPr txBox="1">
            <a:spLocks noChangeArrowheads="1"/>
          </p:cNvSpPr>
          <p:nvPr/>
        </p:nvSpPr>
        <p:spPr bwMode="auto">
          <a:xfrm>
            <a:off x="4467225" y="6119813"/>
            <a:ext cx="4676775" cy="738187"/>
          </a:xfrm>
          <a:prstGeom prst="rect">
            <a:avLst/>
          </a:prstGeom>
          <a:noFill/>
          <a:ln w="9525">
            <a:noFill/>
            <a:miter lim="800000"/>
            <a:headEnd/>
            <a:tailEnd/>
          </a:ln>
        </p:spPr>
        <p:txBody>
          <a:bodyPr wrap="none">
            <a:spAutoFit/>
          </a:bodyPr>
          <a:lstStyle/>
          <a:p>
            <a:pPr algn="r"/>
            <a:r>
              <a:rPr lang="en-US" sz="1400"/>
              <a:t>Rob Bell</a:t>
            </a:r>
          </a:p>
          <a:p>
            <a:pPr algn="r"/>
            <a:r>
              <a:rPr lang="en-US" sz="1400"/>
              <a:t>A beginners Guide to Big O Notation</a:t>
            </a:r>
          </a:p>
          <a:p>
            <a:pPr algn="r"/>
            <a:r>
              <a:rPr lang="en-US" sz="1400"/>
              <a:t>rob-bell.net/2009/06/a-beginners-guide-to-big-o-notation/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5556738" y="6485206"/>
            <a:ext cx="3587262" cy="37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p:cNvSpPr>
            <a:spLocks noGrp="1"/>
          </p:cNvSpPr>
          <p:nvPr>
            <p:ph type="title"/>
          </p:nvPr>
        </p:nvSpPr>
        <p:spPr>
          <a:xfrm>
            <a:off x="457200" y="-87925"/>
            <a:ext cx="8229600" cy="1143000"/>
          </a:xfrm>
        </p:spPr>
        <p:txBody>
          <a:bodyPr/>
          <a:lstStyle/>
          <a:p>
            <a:r>
              <a:rPr lang="en-US" dirty="0">
                <a:cs typeface="Lucida Sans" pitchFamily="34" charset="0"/>
              </a:rPr>
              <a:t>Polynomial - O(N</a:t>
            </a:r>
            <a:r>
              <a:rPr lang="en-US" baseline="30000" dirty="0">
                <a:cs typeface="Lucida Sans" pitchFamily="34" charset="0"/>
              </a:rPr>
              <a:t>2</a:t>
            </a:r>
            <a:r>
              <a:rPr lang="en-US" dirty="0">
                <a:cs typeface="Lucida Sans" pitchFamily="34" charset="0"/>
              </a:rPr>
              <a:t>)</a:t>
            </a:r>
          </a:p>
        </p:txBody>
      </p:sp>
      <p:sp>
        <p:nvSpPr>
          <p:cNvPr id="25603" name="Rectangle 1"/>
          <p:cNvSpPr>
            <a:spLocks noChangeArrowheads="1"/>
          </p:cNvSpPr>
          <p:nvPr/>
        </p:nvSpPr>
        <p:spPr bwMode="auto">
          <a:xfrm>
            <a:off x="228600" y="914400"/>
            <a:ext cx="8610600" cy="1323975"/>
          </a:xfrm>
          <a:prstGeom prst="rect">
            <a:avLst/>
          </a:prstGeom>
          <a:noFill/>
          <a:ln w="9525">
            <a:noFill/>
            <a:miter lim="800000"/>
            <a:headEnd/>
            <a:tailEnd/>
          </a:ln>
        </p:spPr>
        <p:txBody>
          <a:bodyPr anchor="ctr">
            <a:spAutoFit/>
          </a:bodyPr>
          <a:lstStyle/>
          <a:p>
            <a:pPr eaLnBrk="0" hangingPunct="0"/>
            <a:r>
              <a:rPr lang="en-US" sz="2000" dirty="0"/>
              <a:t>O(N</a:t>
            </a:r>
            <a:r>
              <a:rPr lang="en-US" sz="2000" baseline="30000" dirty="0"/>
              <a:t>2</a:t>
            </a:r>
            <a:r>
              <a:rPr lang="en-US" sz="2000" dirty="0"/>
              <a:t>) represents an algorithm whose performance is directly proportional to the square of the size of the input data set. This is common with algorithms that involve nested iterations over the data set. Deeper nested iterations will result in O(N</a:t>
            </a:r>
            <a:r>
              <a:rPr lang="en-US" sz="2000" baseline="30000" dirty="0"/>
              <a:t>3</a:t>
            </a:r>
            <a:r>
              <a:rPr lang="en-US" sz="2000" dirty="0"/>
              <a:t>), O(N</a:t>
            </a:r>
            <a:r>
              <a:rPr lang="en-US" sz="2000" baseline="30000" dirty="0"/>
              <a:t>4</a:t>
            </a:r>
            <a:r>
              <a:rPr lang="en-US" sz="2000" dirty="0"/>
              <a:t>) etc.</a:t>
            </a:r>
            <a:endParaRPr lang="en-US" dirty="0"/>
          </a:p>
        </p:txBody>
      </p:sp>
      <p:sp>
        <p:nvSpPr>
          <p:cNvPr id="25604" name="TextBox 5"/>
          <p:cNvSpPr txBox="1">
            <a:spLocks noChangeArrowheads="1"/>
          </p:cNvSpPr>
          <p:nvPr/>
        </p:nvSpPr>
        <p:spPr bwMode="auto">
          <a:xfrm>
            <a:off x="4467225" y="6119813"/>
            <a:ext cx="4676775" cy="738187"/>
          </a:xfrm>
          <a:prstGeom prst="rect">
            <a:avLst/>
          </a:prstGeom>
          <a:noFill/>
          <a:ln w="9525">
            <a:noFill/>
            <a:miter lim="800000"/>
            <a:headEnd/>
            <a:tailEnd/>
          </a:ln>
        </p:spPr>
        <p:txBody>
          <a:bodyPr wrap="none">
            <a:spAutoFit/>
          </a:bodyPr>
          <a:lstStyle/>
          <a:p>
            <a:pPr algn="r"/>
            <a:r>
              <a:rPr lang="en-US" sz="1400"/>
              <a:t>Rob Bell</a:t>
            </a:r>
          </a:p>
          <a:p>
            <a:pPr algn="r"/>
            <a:r>
              <a:rPr lang="en-US" sz="1400"/>
              <a:t>A beginners Guide to Big O Notation</a:t>
            </a:r>
          </a:p>
          <a:p>
            <a:pPr algn="r"/>
            <a:r>
              <a:rPr lang="en-US" sz="1400"/>
              <a:t>rob-bell.net/2009/06/a-beginners-guide-to-big-o-notation/</a:t>
            </a:r>
          </a:p>
        </p:txBody>
      </p:sp>
      <p:sp>
        <p:nvSpPr>
          <p:cNvPr id="25605" name="Rectangle 1"/>
          <p:cNvSpPr>
            <a:spLocks noChangeArrowheads="1"/>
          </p:cNvSpPr>
          <p:nvPr/>
        </p:nvSpPr>
        <p:spPr bwMode="auto">
          <a:xfrm>
            <a:off x="228600" y="2303463"/>
            <a:ext cx="7848600" cy="4554537"/>
          </a:xfrm>
          <a:prstGeom prst="rect">
            <a:avLst/>
          </a:prstGeom>
          <a:noFill/>
          <a:ln w="9525">
            <a:noFill/>
            <a:miter lim="800000"/>
            <a:headEnd/>
            <a:tailEnd/>
          </a:ln>
        </p:spPr>
        <p:txBody>
          <a:bodyPr anchor="ctr">
            <a:spAutoFit/>
          </a:bodyPr>
          <a:lstStyle/>
          <a:p>
            <a:pPr eaLnBrk="0" hangingPunct="0"/>
            <a:r>
              <a:rPr lang="en-US" sz="1600">
                <a:latin typeface="Arial Unicode MS" pitchFamily="34" charset="-128"/>
              </a:rPr>
              <a:t>bool ContainsDuplicates(String[] strings) </a:t>
            </a:r>
          </a:p>
          <a:p>
            <a:pPr eaLnBrk="0" hangingPunct="0"/>
            <a:r>
              <a:rPr lang="en-US" sz="1600">
                <a:latin typeface="Arial Unicode MS" pitchFamily="34" charset="-128"/>
              </a:rPr>
              <a:t>{ </a:t>
            </a:r>
          </a:p>
          <a:p>
            <a:pPr eaLnBrk="0" hangingPunct="0"/>
            <a:r>
              <a:rPr lang="en-US" sz="1600">
                <a:latin typeface="Arial Unicode MS" pitchFamily="34" charset="-128"/>
              </a:rPr>
              <a:t>     for(int i = 0; i &lt; strings.Length; i++) </a:t>
            </a:r>
          </a:p>
          <a:p>
            <a:pPr eaLnBrk="0" hangingPunct="0"/>
            <a:r>
              <a:rPr lang="en-US" sz="1600">
                <a:latin typeface="Arial Unicode MS" pitchFamily="34" charset="-128"/>
              </a:rPr>
              <a:t>     {</a:t>
            </a:r>
          </a:p>
          <a:p>
            <a:pPr eaLnBrk="0" hangingPunct="0"/>
            <a:r>
              <a:rPr lang="en-US" sz="1600">
                <a:latin typeface="Arial Unicode MS" pitchFamily="34" charset="-128"/>
              </a:rPr>
              <a:t>         for(int j = 0; j &lt; strings.Length; j++) </a:t>
            </a:r>
          </a:p>
          <a:p>
            <a:pPr eaLnBrk="0" hangingPunct="0"/>
            <a:r>
              <a:rPr lang="en-US" sz="1600">
                <a:latin typeface="Arial Unicode MS" pitchFamily="34" charset="-128"/>
              </a:rPr>
              <a:t>         { </a:t>
            </a:r>
          </a:p>
          <a:p>
            <a:pPr eaLnBrk="0" hangingPunct="0"/>
            <a:r>
              <a:rPr lang="en-US" sz="1600">
                <a:latin typeface="Arial Unicode MS" pitchFamily="34" charset="-128"/>
              </a:rPr>
              <a:t>              if(i == j) // Don't compare with self </a:t>
            </a:r>
          </a:p>
          <a:p>
            <a:pPr eaLnBrk="0" hangingPunct="0"/>
            <a:r>
              <a:rPr lang="en-US" sz="1600">
                <a:latin typeface="Arial Unicode MS" pitchFamily="34" charset="-128"/>
              </a:rPr>
              <a:t>              { </a:t>
            </a:r>
          </a:p>
          <a:p>
            <a:pPr eaLnBrk="0" hangingPunct="0"/>
            <a:r>
              <a:rPr lang="en-US" sz="1600">
                <a:latin typeface="Arial Unicode MS" pitchFamily="34" charset="-128"/>
              </a:rPr>
              <a:t>                   continue; </a:t>
            </a:r>
          </a:p>
          <a:p>
            <a:pPr eaLnBrk="0" hangingPunct="0"/>
            <a:r>
              <a:rPr lang="en-US" sz="1600">
                <a:latin typeface="Arial Unicode MS" pitchFamily="34" charset="-128"/>
              </a:rPr>
              <a:t>               } </a:t>
            </a:r>
          </a:p>
          <a:p>
            <a:pPr eaLnBrk="0" hangingPunct="0"/>
            <a:r>
              <a:rPr lang="en-US" sz="1600">
                <a:latin typeface="Arial Unicode MS" pitchFamily="34" charset="-128"/>
              </a:rPr>
              <a:t>               if(strings[i] == strings[j]) </a:t>
            </a:r>
          </a:p>
          <a:p>
            <a:pPr eaLnBrk="0" hangingPunct="0"/>
            <a:r>
              <a:rPr lang="en-US" sz="1600">
                <a:latin typeface="Arial Unicode MS" pitchFamily="34" charset="-128"/>
              </a:rPr>
              <a:t>               { </a:t>
            </a:r>
          </a:p>
          <a:p>
            <a:pPr eaLnBrk="0" hangingPunct="0"/>
            <a:r>
              <a:rPr lang="en-US" sz="1600">
                <a:latin typeface="Arial Unicode MS" pitchFamily="34" charset="-128"/>
              </a:rPr>
              <a:t>                    return true; </a:t>
            </a:r>
          </a:p>
          <a:p>
            <a:pPr eaLnBrk="0" hangingPunct="0"/>
            <a:r>
              <a:rPr lang="en-US" sz="1600">
                <a:latin typeface="Arial Unicode MS" pitchFamily="34" charset="-128"/>
              </a:rPr>
              <a:t>               } </a:t>
            </a:r>
          </a:p>
          <a:p>
            <a:pPr eaLnBrk="0" hangingPunct="0"/>
            <a:r>
              <a:rPr lang="en-US" sz="1600">
                <a:latin typeface="Arial Unicode MS" pitchFamily="34" charset="-128"/>
              </a:rPr>
              <a:t>          } </a:t>
            </a:r>
          </a:p>
          <a:p>
            <a:pPr eaLnBrk="0" hangingPunct="0"/>
            <a:r>
              <a:rPr lang="en-US" sz="1600">
                <a:latin typeface="Arial Unicode MS" pitchFamily="34" charset="-128"/>
              </a:rPr>
              <a:t>     } </a:t>
            </a:r>
          </a:p>
          <a:p>
            <a:pPr eaLnBrk="0" hangingPunct="0"/>
            <a:r>
              <a:rPr lang="en-US" sz="1600">
                <a:latin typeface="Arial Unicode MS" pitchFamily="34" charset="-128"/>
              </a:rPr>
              <a:t>     return false; </a:t>
            </a:r>
          </a:p>
          <a:p>
            <a:pPr eaLnBrk="0" hangingPunct="0"/>
            <a:r>
              <a:rPr lang="en-US" sz="1600">
                <a:latin typeface="Arial Unicode MS" pitchFamily="34" charset="-128"/>
              </a:rPr>
              <a:t>}</a:t>
            </a:r>
            <a:r>
              <a:rPr lang="en-US" sz="1400"/>
              <a:t> </a:t>
            </a:r>
            <a:endParaRPr lang="en-US" sz="3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556738" y="6485206"/>
            <a:ext cx="3587262" cy="37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6" name="Title 1"/>
          <p:cNvSpPr>
            <a:spLocks noGrp="1"/>
          </p:cNvSpPr>
          <p:nvPr>
            <p:ph type="title"/>
          </p:nvPr>
        </p:nvSpPr>
        <p:spPr>
          <a:xfrm>
            <a:off x="457200" y="381000"/>
            <a:ext cx="8229600" cy="1143000"/>
          </a:xfrm>
        </p:spPr>
        <p:txBody>
          <a:bodyPr/>
          <a:lstStyle/>
          <a:p>
            <a:r>
              <a:rPr lang="en-US" dirty="0">
                <a:cs typeface="Lucida Sans" pitchFamily="34" charset="0"/>
              </a:rPr>
              <a:t> Exponential - O(2</a:t>
            </a:r>
            <a:r>
              <a:rPr lang="en-US" baseline="30000" dirty="0">
                <a:cs typeface="Lucida Sans" pitchFamily="34" charset="0"/>
              </a:rPr>
              <a:t>N</a:t>
            </a:r>
            <a:r>
              <a:rPr lang="en-US" dirty="0">
                <a:cs typeface="Lucida Sans" pitchFamily="34" charset="0"/>
              </a:rPr>
              <a:t>)</a:t>
            </a:r>
          </a:p>
        </p:txBody>
      </p:sp>
      <p:sp>
        <p:nvSpPr>
          <p:cNvPr id="26627" name="Rectangle 1"/>
          <p:cNvSpPr>
            <a:spLocks noChangeArrowheads="1"/>
          </p:cNvSpPr>
          <p:nvPr/>
        </p:nvSpPr>
        <p:spPr bwMode="auto">
          <a:xfrm>
            <a:off x="228600" y="1828800"/>
            <a:ext cx="8610600" cy="1016000"/>
          </a:xfrm>
          <a:prstGeom prst="rect">
            <a:avLst/>
          </a:prstGeom>
          <a:noFill/>
          <a:ln w="9525">
            <a:noFill/>
            <a:miter lim="800000"/>
            <a:headEnd/>
            <a:tailEnd/>
          </a:ln>
        </p:spPr>
        <p:txBody>
          <a:bodyPr anchor="ctr">
            <a:spAutoFit/>
          </a:bodyPr>
          <a:lstStyle/>
          <a:p>
            <a:pPr eaLnBrk="0" hangingPunct="0"/>
            <a:r>
              <a:rPr lang="en-US" sz="2000"/>
              <a:t>O(2</a:t>
            </a:r>
            <a:r>
              <a:rPr lang="en-US" sz="2000" baseline="30000"/>
              <a:t>N</a:t>
            </a:r>
            <a:r>
              <a:rPr lang="en-US" sz="2000"/>
              <a:t>) denotes an algorithm whose growth will double with each additional element in the input data set. The execution time of an O(2</a:t>
            </a:r>
            <a:r>
              <a:rPr lang="en-US" sz="2000" baseline="30000"/>
              <a:t>N</a:t>
            </a:r>
            <a:r>
              <a:rPr lang="en-US" sz="2000"/>
              <a:t>) function will quickly become very large.</a:t>
            </a:r>
            <a:endParaRPr lang="en-US"/>
          </a:p>
        </p:txBody>
      </p:sp>
      <p:sp>
        <p:nvSpPr>
          <p:cNvPr id="26628" name="TextBox 5"/>
          <p:cNvSpPr txBox="1">
            <a:spLocks noChangeArrowheads="1"/>
          </p:cNvSpPr>
          <p:nvPr/>
        </p:nvSpPr>
        <p:spPr bwMode="auto">
          <a:xfrm>
            <a:off x="4467225" y="6119813"/>
            <a:ext cx="4676775" cy="738187"/>
          </a:xfrm>
          <a:prstGeom prst="rect">
            <a:avLst/>
          </a:prstGeom>
          <a:noFill/>
          <a:ln w="9525">
            <a:noFill/>
            <a:miter lim="800000"/>
            <a:headEnd/>
            <a:tailEnd/>
          </a:ln>
        </p:spPr>
        <p:txBody>
          <a:bodyPr wrap="none">
            <a:spAutoFit/>
          </a:bodyPr>
          <a:lstStyle/>
          <a:p>
            <a:pPr algn="r"/>
            <a:r>
              <a:rPr lang="en-US" sz="1400"/>
              <a:t>Rob Bell</a:t>
            </a:r>
          </a:p>
          <a:p>
            <a:pPr algn="r"/>
            <a:r>
              <a:rPr lang="en-US" sz="1400"/>
              <a:t>A beginners Guide to Big O Notation</a:t>
            </a:r>
          </a:p>
          <a:p>
            <a:pPr algn="r"/>
            <a:r>
              <a:rPr lang="en-US" sz="1400"/>
              <a:t>rob-bell.net/2009/06/a-beginners-guide-to-big-o-notation/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ontent Placeholder 2"/>
          <p:cNvSpPr txBox="1"/>
          <p:nvPr/>
        </p:nvSpPr>
        <p:spPr>
          <a:xfrm>
            <a:off x="160007" y="768220"/>
            <a:ext cx="8090232" cy="60764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lvl1pPr marL="304800" indent="-203200">
              <a:spcBef>
                <a:spcPts val="1500"/>
              </a:spcBef>
              <a:buClr>
                <a:srgbClr val="007FA3"/>
              </a:buClr>
              <a:buSzPct val="100000"/>
              <a:buFont typeface="Arial"/>
              <a:buChar char="•"/>
              <a:defRPr sz="2400"/>
            </a:lvl1pPr>
          </a:lstStyle>
          <a:p>
            <a:r>
              <a:t>Consider the problem of summing</a:t>
            </a:r>
          </a:p>
        </p:txBody>
      </p:sp>
      <p:sp>
        <p:nvSpPr>
          <p:cNvPr id="53" name="Title 1"/>
          <p:cNvSpPr txBox="1">
            <a:spLocks noGrp="1"/>
          </p:cNvSpPr>
          <p:nvPr>
            <p:ph type="title"/>
          </p:nvPr>
        </p:nvSpPr>
        <p:spPr>
          <a:prstGeom prst="rect">
            <a:avLst/>
          </a:prstGeom>
        </p:spPr>
        <p:txBody>
          <a:bodyPr>
            <a:normAutofit fontScale="90000"/>
          </a:bodyPr>
          <a:lstStyle/>
          <a:p>
            <a:r>
              <a:t>Importance of Efficiency</a:t>
            </a:r>
          </a:p>
        </p:txBody>
      </p:sp>
      <p:sp>
        <p:nvSpPr>
          <p:cNvPr id="54" name="FIGURE 4-1…"/>
          <p:cNvSpPr txBox="1">
            <a:spLocks noGrp="1"/>
          </p:cNvSpPr>
          <p:nvPr>
            <p:ph type="body" sz="quarter" idx="1"/>
          </p:nvPr>
        </p:nvSpPr>
        <p:spPr>
          <a:xfrm>
            <a:off x="457200" y="5515433"/>
            <a:ext cx="8229600" cy="769583"/>
          </a:xfrm>
          <a:prstGeom prst="rect">
            <a:avLst/>
          </a:prstGeom>
        </p:spPr>
        <p:txBody>
          <a:bodyPr>
            <a:normAutofit lnSpcReduction="10000"/>
          </a:bodyPr>
          <a:lstStyle/>
          <a:p>
            <a:pPr defTabSz="402336">
              <a:defRPr sz="1936" b="1">
                <a:solidFill>
                  <a:srgbClr val="007FA3"/>
                </a:solidFill>
                <a:latin typeface="Times New Roman"/>
                <a:ea typeface="Times New Roman"/>
                <a:cs typeface="Times New Roman"/>
                <a:sym typeface="Times New Roman"/>
              </a:defRPr>
            </a:pPr>
            <a:r>
              <a:t>FIGURE 4-1 </a:t>
            </a:r>
          </a:p>
          <a:p>
            <a:pPr defTabSz="402336">
              <a:defRPr sz="1936" b="1">
                <a:solidFill>
                  <a:srgbClr val="007FA3"/>
                </a:solidFill>
                <a:latin typeface="Times New Roman"/>
                <a:ea typeface="Times New Roman"/>
                <a:cs typeface="Times New Roman"/>
                <a:sym typeface="Times New Roman"/>
              </a:defRPr>
            </a:pPr>
            <a:r>
              <a:t>Three algorithms for computing the sum 1 + 2 + . . . + n for an integer n &gt; 0</a:t>
            </a:r>
          </a:p>
        </p:txBody>
      </p:sp>
      <p:graphicFrame>
        <p:nvGraphicFramePr>
          <p:cNvPr id="55" name="Table"/>
          <p:cNvGraphicFramePr/>
          <p:nvPr>
            <p:extLst>
              <p:ext uri="{D42A27DB-BD31-4B8C-83A1-F6EECF244321}">
                <p14:modId xmlns:p14="http://schemas.microsoft.com/office/powerpoint/2010/main" val="1959510273"/>
              </p:ext>
            </p:extLst>
          </p:nvPr>
        </p:nvGraphicFramePr>
        <p:xfrm>
          <a:off x="274439" y="2775565"/>
          <a:ext cx="8774243" cy="2425939"/>
        </p:xfrm>
        <a:graphic>
          <a:graphicData uri="http://schemas.openxmlformats.org/drawingml/2006/table">
            <a:tbl>
              <a:tblPr firstRow="1" bandRow="1">
                <a:tableStyleId>{4C3C2611-4C71-4FC5-86AE-919BDF0F9419}</a:tableStyleId>
              </a:tblPr>
              <a:tblGrid>
                <a:gridCol w="3049135">
                  <a:extLst>
                    <a:ext uri="{9D8B030D-6E8A-4147-A177-3AD203B41FA5}">
                      <a16:colId xmlns:a16="http://schemas.microsoft.com/office/drawing/2014/main" val="20000"/>
                    </a:ext>
                  </a:extLst>
                </a:gridCol>
                <a:gridCol w="3344564">
                  <a:extLst>
                    <a:ext uri="{9D8B030D-6E8A-4147-A177-3AD203B41FA5}">
                      <a16:colId xmlns:a16="http://schemas.microsoft.com/office/drawing/2014/main" val="20001"/>
                    </a:ext>
                  </a:extLst>
                </a:gridCol>
                <a:gridCol w="2380544">
                  <a:extLst>
                    <a:ext uri="{9D8B030D-6E8A-4147-A177-3AD203B41FA5}">
                      <a16:colId xmlns:a16="http://schemas.microsoft.com/office/drawing/2014/main" val="20002"/>
                    </a:ext>
                  </a:extLst>
                </a:gridCol>
              </a:tblGrid>
              <a:tr h="395837">
                <a:tc>
                  <a:txBody>
                    <a:bodyPr/>
                    <a:lstStyle/>
                    <a:p>
                      <a:pPr algn="ctr">
                        <a:defRPr sz="1800" b="0">
                          <a:solidFill>
                            <a:srgbClr val="000000"/>
                          </a:solidFill>
                        </a:defRPr>
                      </a:pPr>
                      <a:r>
                        <a:rPr sz="1400" b="1">
                          <a:solidFill>
                            <a:srgbClr val="FFFFFF"/>
                          </a:solidFill>
                        </a:rPr>
                        <a:t>Algorithm A</a:t>
                      </a: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tc>
                  <a:txBody>
                    <a:bodyPr/>
                    <a:lstStyle/>
                    <a:p>
                      <a:pPr algn="ctr">
                        <a:defRPr sz="1800" b="0">
                          <a:solidFill>
                            <a:srgbClr val="000000"/>
                          </a:solidFill>
                        </a:defRPr>
                      </a:pPr>
                      <a:r>
                        <a:rPr sz="1400" b="1">
                          <a:solidFill>
                            <a:srgbClr val="FFFFFF"/>
                          </a:solidFill>
                        </a:rPr>
                        <a:t>Algorithm B</a:t>
                      </a: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tc>
                  <a:txBody>
                    <a:bodyPr/>
                    <a:lstStyle/>
                    <a:p>
                      <a:pPr algn="ctr">
                        <a:defRPr sz="1800" b="0">
                          <a:solidFill>
                            <a:srgbClr val="000000"/>
                          </a:solidFill>
                        </a:defRPr>
                      </a:pPr>
                      <a:r>
                        <a:rPr sz="1400" b="1">
                          <a:solidFill>
                            <a:srgbClr val="FFFFFF"/>
                          </a:solidFill>
                        </a:rPr>
                        <a:t>Algorithm C</a:t>
                      </a: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extLst>
                  <a:ext uri="{0D108BD9-81ED-4DB2-BD59-A6C34878D82A}">
                    <a16:rowId xmlns:a16="http://schemas.microsoft.com/office/drawing/2014/main" val="10000"/>
                  </a:ext>
                </a:extLst>
              </a:tr>
              <a:tr h="2030102">
                <a:tc>
                  <a:txBody>
                    <a:bodyPr/>
                    <a:lstStyle/>
                    <a:p>
                      <a:pPr algn="l" defTabSz="344804">
                        <a:tabLst>
                          <a:tab pos="342900" algn="l"/>
                        </a:tabLst>
                        <a:defRPr sz="1300">
                          <a:latin typeface="Menlo"/>
                          <a:ea typeface="Menlo"/>
                          <a:cs typeface="Menlo"/>
                          <a:sym typeface="Menlo"/>
                        </a:defRPr>
                      </a:pPr>
                      <a:r>
                        <a:rPr sz="2000" dirty="0">
                          <a:solidFill>
                            <a:srgbClr val="BA2DA2"/>
                          </a:solidFill>
                        </a:rPr>
                        <a:t>long</a:t>
                      </a:r>
                      <a:r>
                        <a:rPr sz="2000" dirty="0"/>
                        <a:t> sum = </a:t>
                      </a:r>
                      <a:r>
                        <a:rPr sz="2000" dirty="0">
                          <a:solidFill>
                            <a:srgbClr val="272AD8"/>
                          </a:solidFill>
                        </a:rPr>
                        <a:t>0</a:t>
                      </a:r>
                      <a:r>
                        <a:rPr sz="2000" dirty="0"/>
                        <a:t>;</a:t>
                      </a:r>
                      <a:endParaRPr sz="2000" dirty="0">
                        <a:latin typeface="+mn-lt"/>
                        <a:ea typeface="+mn-ea"/>
                        <a:cs typeface="+mn-cs"/>
                        <a:sym typeface="Helvetica"/>
                      </a:endParaRPr>
                    </a:p>
                    <a:p>
                      <a:pPr algn="l" defTabSz="344804">
                        <a:tabLst>
                          <a:tab pos="342900" algn="l"/>
                        </a:tabLst>
                        <a:defRPr sz="1300">
                          <a:latin typeface="Menlo"/>
                          <a:ea typeface="Menlo"/>
                          <a:cs typeface="Menlo"/>
                          <a:sym typeface="Menlo"/>
                        </a:defRPr>
                      </a:pPr>
                      <a:r>
                        <a:rPr sz="2000" dirty="0">
                          <a:solidFill>
                            <a:srgbClr val="BA2DA2"/>
                          </a:solidFill>
                        </a:rPr>
                        <a:t>for</a:t>
                      </a:r>
                      <a:r>
                        <a:rPr sz="2000" dirty="0"/>
                        <a:t> (</a:t>
                      </a:r>
                      <a:r>
                        <a:rPr sz="2000" dirty="0">
                          <a:solidFill>
                            <a:srgbClr val="BA2DA2"/>
                          </a:solidFill>
                        </a:rPr>
                        <a:t>long</a:t>
                      </a:r>
                      <a:r>
                        <a:rPr sz="2000" dirty="0"/>
                        <a:t> </a:t>
                      </a:r>
                      <a:r>
                        <a:rPr sz="2000" dirty="0" err="1"/>
                        <a:t>i</a:t>
                      </a:r>
                      <a:r>
                        <a:rPr sz="2000" dirty="0"/>
                        <a:t> = </a:t>
                      </a:r>
                      <a:r>
                        <a:rPr sz="2000" dirty="0">
                          <a:solidFill>
                            <a:srgbClr val="272AD8"/>
                          </a:solidFill>
                        </a:rPr>
                        <a:t>1</a:t>
                      </a:r>
                      <a:r>
                        <a:rPr sz="2000" dirty="0"/>
                        <a:t>; </a:t>
                      </a:r>
                      <a:r>
                        <a:rPr sz="2000" dirty="0" err="1"/>
                        <a:t>i</a:t>
                      </a:r>
                      <a:r>
                        <a:rPr sz="2000" dirty="0"/>
                        <a:t> &lt;= n; </a:t>
                      </a:r>
                      <a:r>
                        <a:rPr sz="2000" dirty="0" err="1"/>
                        <a:t>i</a:t>
                      </a:r>
                      <a:r>
                        <a:rPr sz="2000" dirty="0"/>
                        <a:t>++)</a:t>
                      </a:r>
                      <a:endParaRPr sz="2000" dirty="0">
                        <a:latin typeface="+mn-lt"/>
                        <a:ea typeface="+mn-ea"/>
                        <a:cs typeface="+mn-cs"/>
                        <a:sym typeface="Helvetica"/>
                      </a:endParaRPr>
                    </a:p>
                    <a:p>
                      <a:pPr algn="l" defTabSz="344804">
                        <a:tabLst>
                          <a:tab pos="342900" algn="l"/>
                        </a:tabLst>
                        <a:defRPr sz="1300">
                          <a:latin typeface="Menlo"/>
                          <a:ea typeface="Menlo"/>
                          <a:cs typeface="Menlo"/>
                          <a:sym typeface="Menlo"/>
                        </a:defRPr>
                      </a:pPr>
                      <a:r>
                        <a:rPr sz="2000" dirty="0"/>
                        <a:t>   sum = sum + </a:t>
                      </a:r>
                      <a:r>
                        <a:rPr sz="2000" dirty="0" err="1"/>
                        <a:t>i</a:t>
                      </a:r>
                      <a:r>
                        <a:rPr sz="2000" dirty="0"/>
                        <a:t>;</a:t>
                      </a:r>
                      <a:endParaRPr sz="2000" dirty="0">
                        <a:latin typeface="+mn-lt"/>
                        <a:ea typeface="+mn-ea"/>
                        <a:cs typeface="+mn-cs"/>
                        <a:sym typeface="Helvetica"/>
                      </a:endParaRP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tc>
                  <a:txBody>
                    <a:bodyPr/>
                    <a:lstStyle/>
                    <a:p>
                      <a:pPr algn="l" defTabSz="344804">
                        <a:tabLst>
                          <a:tab pos="342900" algn="l"/>
                        </a:tabLst>
                        <a:defRPr sz="1300">
                          <a:latin typeface="Menlo"/>
                          <a:ea typeface="Menlo"/>
                          <a:cs typeface="Menlo"/>
                          <a:sym typeface="Menlo"/>
                        </a:defRPr>
                      </a:pPr>
                      <a:r>
                        <a:rPr sz="2000" dirty="0"/>
                        <a:t>sum = </a:t>
                      </a:r>
                      <a:r>
                        <a:rPr sz="2000" dirty="0">
                          <a:solidFill>
                            <a:srgbClr val="272AD8"/>
                          </a:solidFill>
                        </a:rPr>
                        <a:t>0</a:t>
                      </a:r>
                      <a:r>
                        <a:rPr sz="2000" dirty="0"/>
                        <a:t>;</a:t>
                      </a:r>
                      <a:endParaRPr sz="2000" dirty="0">
                        <a:latin typeface="+mn-lt"/>
                        <a:ea typeface="+mn-ea"/>
                        <a:cs typeface="+mn-cs"/>
                        <a:sym typeface="Helvetica"/>
                      </a:endParaRPr>
                    </a:p>
                    <a:p>
                      <a:pPr algn="l" defTabSz="344804">
                        <a:tabLst>
                          <a:tab pos="342900" algn="l"/>
                        </a:tabLst>
                        <a:defRPr sz="1300">
                          <a:latin typeface="Menlo"/>
                          <a:ea typeface="Menlo"/>
                          <a:cs typeface="Menlo"/>
                          <a:sym typeface="Menlo"/>
                        </a:defRPr>
                      </a:pPr>
                      <a:r>
                        <a:rPr sz="2000" dirty="0">
                          <a:solidFill>
                            <a:srgbClr val="BA2DA2"/>
                          </a:solidFill>
                        </a:rPr>
                        <a:t>for</a:t>
                      </a:r>
                      <a:r>
                        <a:rPr sz="2000" dirty="0"/>
                        <a:t> (</a:t>
                      </a:r>
                      <a:r>
                        <a:rPr sz="2000" dirty="0">
                          <a:solidFill>
                            <a:srgbClr val="BA2DA2"/>
                          </a:solidFill>
                        </a:rPr>
                        <a:t>long</a:t>
                      </a:r>
                      <a:r>
                        <a:rPr sz="2000" dirty="0"/>
                        <a:t> </a:t>
                      </a:r>
                      <a:r>
                        <a:rPr sz="2000" dirty="0" err="1"/>
                        <a:t>i</a:t>
                      </a:r>
                      <a:r>
                        <a:rPr sz="2000" dirty="0"/>
                        <a:t> = </a:t>
                      </a:r>
                      <a:r>
                        <a:rPr sz="2000" dirty="0">
                          <a:solidFill>
                            <a:srgbClr val="272AD8"/>
                          </a:solidFill>
                        </a:rPr>
                        <a:t>1</a:t>
                      </a:r>
                      <a:r>
                        <a:rPr sz="2000" dirty="0"/>
                        <a:t>; </a:t>
                      </a:r>
                      <a:r>
                        <a:rPr sz="2000" dirty="0" err="1"/>
                        <a:t>i</a:t>
                      </a:r>
                      <a:r>
                        <a:rPr sz="2000" dirty="0"/>
                        <a:t> &lt;= n; </a:t>
                      </a:r>
                      <a:r>
                        <a:rPr sz="2000" dirty="0" err="1"/>
                        <a:t>i</a:t>
                      </a:r>
                      <a:r>
                        <a:rPr sz="2000" dirty="0"/>
                        <a:t>++)</a:t>
                      </a:r>
                      <a:endParaRPr sz="2000" dirty="0">
                        <a:latin typeface="+mn-lt"/>
                        <a:ea typeface="+mn-ea"/>
                        <a:cs typeface="+mn-cs"/>
                        <a:sym typeface="Helvetica"/>
                      </a:endParaRPr>
                    </a:p>
                    <a:p>
                      <a:pPr algn="l" defTabSz="344804">
                        <a:tabLst>
                          <a:tab pos="342900" algn="l"/>
                        </a:tabLst>
                        <a:defRPr sz="1300">
                          <a:latin typeface="Menlo"/>
                          <a:ea typeface="Menlo"/>
                          <a:cs typeface="Menlo"/>
                          <a:sym typeface="Menlo"/>
                        </a:defRPr>
                      </a:pPr>
                      <a:r>
                        <a:rPr sz="2000" dirty="0"/>
                        <a:t>{</a:t>
                      </a:r>
                      <a:endParaRPr sz="2000" dirty="0">
                        <a:latin typeface="+mn-lt"/>
                        <a:ea typeface="+mn-ea"/>
                        <a:cs typeface="+mn-cs"/>
                        <a:sym typeface="Helvetica"/>
                      </a:endParaRPr>
                    </a:p>
                    <a:p>
                      <a:pPr algn="l" defTabSz="344804">
                        <a:tabLst>
                          <a:tab pos="342900" algn="l"/>
                        </a:tabLst>
                        <a:defRPr sz="1300">
                          <a:latin typeface="Menlo"/>
                          <a:ea typeface="Menlo"/>
                          <a:cs typeface="Menlo"/>
                          <a:sym typeface="Menlo"/>
                        </a:defRPr>
                      </a:pPr>
                      <a:r>
                        <a:rPr sz="2000" dirty="0"/>
                        <a:t>   </a:t>
                      </a:r>
                      <a:r>
                        <a:rPr sz="2000" dirty="0">
                          <a:solidFill>
                            <a:srgbClr val="BA2DA2"/>
                          </a:solidFill>
                        </a:rPr>
                        <a:t>for</a:t>
                      </a:r>
                      <a:r>
                        <a:rPr sz="2000" dirty="0"/>
                        <a:t> (</a:t>
                      </a:r>
                      <a:r>
                        <a:rPr sz="2000" dirty="0">
                          <a:solidFill>
                            <a:srgbClr val="BA2DA2"/>
                          </a:solidFill>
                        </a:rPr>
                        <a:t>long</a:t>
                      </a:r>
                      <a:r>
                        <a:rPr sz="2000" dirty="0"/>
                        <a:t> j = </a:t>
                      </a:r>
                      <a:r>
                        <a:rPr sz="2000" dirty="0">
                          <a:solidFill>
                            <a:srgbClr val="272AD8"/>
                          </a:solidFill>
                        </a:rPr>
                        <a:t>1</a:t>
                      </a:r>
                      <a:r>
                        <a:rPr sz="2000" dirty="0"/>
                        <a:t>; j &lt;= </a:t>
                      </a:r>
                      <a:r>
                        <a:rPr sz="2000" dirty="0" err="1"/>
                        <a:t>i</a:t>
                      </a:r>
                      <a:r>
                        <a:rPr sz="2000" dirty="0"/>
                        <a:t>; </a:t>
                      </a:r>
                      <a:r>
                        <a:rPr sz="2000" dirty="0" err="1"/>
                        <a:t>j++</a:t>
                      </a:r>
                      <a:r>
                        <a:rPr sz="2000" dirty="0"/>
                        <a:t>)</a:t>
                      </a:r>
                      <a:endParaRPr sz="2000" dirty="0">
                        <a:latin typeface="+mn-lt"/>
                        <a:ea typeface="+mn-ea"/>
                        <a:cs typeface="+mn-cs"/>
                        <a:sym typeface="Helvetica"/>
                      </a:endParaRPr>
                    </a:p>
                    <a:p>
                      <a:pPr algn="l" defTabSz="344804">
                        <a:tabLst>
                          <a:tab pos="342900" algn="l"/>
                        </a:tabLst>
                        <a:defRPr sz="1300">
                          <a:latin typeface="Menlo"/>
                          <a:ea typeface="Menlo"/>
                          <a:cs typeface="Menlo"/>
                          <a:sym typeface="Menlo"/>
                        </a:defRPr>
                      </a:pPr>
                      <a:r>
                        <a:rPr sz="2000" dirty="0"/>
                        <a:t>      sum = sum + </a:t>
                      </a:r>
                      <a:r>
                        <a:rPr sz="2000" dirty="0">
                          <a:solidFill>
                            <a:srgbClr val="272AD8"/>
                          </a:solidFill>
                        </a:rPr>
                        <a:t>1</a:t>
                      </a:r>
                      <a:r>
                        <a:rPr sz="2000" dirty="0"/>
                        <a:t>;</a:t>
                      </a:r>
                      <a:endParaRPr sz="2000" dirty="0">
                        <a:latin typeface="+mn-lt"/>
                        <a:ea typeface="+mn-ea"/>
                        <a:cs typeface="+mn-cs"/>
                        <a:sym typeface="Helvetica"/>
                      </a:endParaRPr>
                    </a:p>
                    <a:p>
                      <a:pPr algn="l" defTabSz="344804">
                        <a:tabLst>
                          <a:tab pos="342900" algn="l"/>
                        </a:tabLst>
                        <a:defRPr sz="1300">
                          <a:solidFill>
                            <a:srgbClr val="008400"/>
                          </a:solidFill>
                          <a:latin typeface="Menlo"/>
                          <a:ea typeface="Menlo"/>
                          <a:cs typeface="Menlo"/>
                          <a:sym typeface="Menlo"/>
                        </a:defRPr>
                      </a:pPr>
                      <a:r>
                        <a:rPr sz="2000" dirty="0">
                          <a:solidFill>
                            <a:srgbClr val="000000"/>
                          </a:solidFill>
                        </a:rPr>
                        <a:t>} </a:t>
                      </a:r>
                      <a:r>
                        <a:rPr sz="2000" dirty="0"/>
                        <a:t>// end for</a:t>
                      </a: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tc>
                  <a:txBody>
                    <a:bodyPr/>
                    <a:lstStyle/>
                    <a:p>
                      <a:pPr algn="l" defTabSz="344804">
                        <a:tabLst>
                          <a:tab pos="342900" algn="l"/>
                        </a:tabLst>
                        <a:defRPr sz="1300">
                          <a:latin typeface="Menlo"/>
                          <a:ea typeface="Menlo"/>
                          <a:cs typeface="Menlo"/>
                          <a:sym typeface="Menlo"/>
                        </a:defRPr>
                      </a:pPr>
                      <a:r>
                        <a:rPr sz="2000" dirty="0"/>
                        <a:t>sum = n * (n + </a:t>
                      </a:r>
                      <a:r>
                        <a:rPr sz="2000" dirty="0">
                          <a:solidFill>
                            <a:srgbClr val="272AD8"/>
                          </a:solidFill>
                        </a:rPr>
                        <a:t>1</a:t>
                      </a:r>
                      <a:r>
                        <a:rPr sz="2000" dirty="0"/>
                        <a:t>) / </a:t>
                      </a:r>
                      <a:r>
                        <a:rPr sz="2000" dirty="0">
                          <a:solidFill>
                            <a:srgbClr val="272AD8"/>
                          </a:solidFill>
                        </a:rPr>
                        <a:t>2</a:t>
                      </a:r>
                      <a:r>
                        <a:rPr sz="2000" dirty="0"/>
                        <a:t>;</a:t>
                      </a: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1"/>
                  </a:ext>
                </a:extLst>
              </a:tr>
            </a:tbl>
          </a:graphicData>
        </a:graphic>
      </p:graphicFrame>
      <p:pic>
        <p:nvPicPr>
          <p:cNvPr id="56" name="The summation of k as k goes from 1 to n. " descr="The summation of k as k goes from 1 to n. "/>
          <p:cNvPicPr>
            <a:picLocks noChangeAspect="1"/>
          </p:cNvPicPr>
          <p:nvPr/>
        </p:nvPicPr>
        <p:blipFill>
          <a:blip r:embed="rId2">
            <a:extLst/>
          </a:blip>
          <a:stretch>
            <a:fillRect/>
          </a:stretch>
        </p:blipFill>
        <p:spPr>
          <a:xfrm>
            <a:off x="2632175" y="1375866"/>
            <a:ext cx="3350483" cy="1085806"/>
          </a:xfrm>
          <a:prstGeom prst="rect">
            <a:avLst/>
          </a:prstGeom>
          <a:ln w="12700">
            <a:miter lim="400000"/>
          </a:ln>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1"/>
          <p:cNvSpPr>
            <a:spLocks noGrp="1"/>
          </p:cNvSpPr>
          <p:nvPr>
            <p:ph type="title"/>
          </p:nvPr>
        </p:nvSpPr>
        <p:spPr>
          <a:xfrm>
            <a:off x="533400" y="756140"/>
            <a:ext cx="8229600" cy="1143000"/>
          </a:xfrm>
        </p:spPr>
        <p:txBody>
          <a:bodyPr>
            <a:normAutofit fontScale="90000"/>
          </a:bodyPr>
          <a:lstStyle/>
          <a:p>
            <a:pPr algn="l"/>
            <a:r>
              <a:rPr lang="en-US" sz="2800" b="1" dirty="0">
                <a:latin typeface="Lucida Sans" pitchFamily="34" charset="0"/>
                <a:cs typeface="Lucida Sans" pitchFamily="34" charset="0"/>
              </a:rPr>
              <a:t>Orders of common functions</a:t>
            </a:r>
            <a:br>
              <a:rPr lang="en-US" sz="2400" b="1" dirty="0">
                <a:latin typeface="Lucida Sans" pitchFamily="34" charset="0"/>
                <a:cs typeface="Lucida Sans" pitchFamily="34" charset="0"/>
              </a:rPr>
            </a:br>
            <a:r>
              <a:rPr lang="en-US" sz="2000" dirty="0">
                <a:latin typeface="Lucida Sans" pitchFamily="34" charset="0"/>
                <a:cs typeface="Lucida Sans" pitchFamily="34" charset="0"/>
              </a:rPr>
              <a:t>Here is a list of classes of functions that are commonly encountered when analyzing the running time of an algorithm. In each case, </a:t>
            </a:r>
            <a:r>
              <a:rPr lang="en-US" sz="2000" i="1" dirty="0">
                <a:latin typeface="Lucida Sans" pitchFamily="34" charset="0"/>
                <a:cs typeface="Lucida Sans" pitchFamily="34" charset="0"/>
              </a:rPr>
              <a:t>c</a:t>
            </a:r>
            <a:r>
              <a:rPr lang="en-US" sz="2000" dirty="0">
                <a:latin typeface="Lucida Sans" pitchFamily="34" charset="0"/>
                <a:cs typeface="Lucida Sans" pitchFamily="34" charset="0"/>
              </a:rPr>
              <a:t> is a constant and </a:t>
            </a:r>
            <a:r>
              <a:rPr lang="en-US" sz="2000" i="1" dirty="0">
                <a:latin typeface="Lucida Sans" pitchFamily="34" charset="0"/>
                <a:cs typeface="Lucida Sans" pitchFamily="34" charset="0"/>
              </a:rPr>
              <a:t>n</a:t>
            </a:r>
            <a:r>
              <a:rPr lang="en-US" sz="2000" dirty="0">
                <a:latin typeface="Lucida Sans" pitchFamily="34" charset="0"/>
                <a:cs typeface="Lucida Sans" pitchFamily="34" charset="0"/>
              </a:rPr>
              <a:t> increases without bound. The </a:t>
            </a:r>
            <a:r>
              <a:rPr lang="en-US" sz="1800" dirty="0">
                <a:latin typeface="Lucida Sans" pitchFamily="34" charset="0"/>
                <a:cs typeface="Lucida Sans" pitchFamily="34" charset="0"/>
              </a:rPr>
              <a:t>slower-growing</a:t>
            </a:r>
            <a:r>
              <a:rPr lang="en-US" sz="2000" dirty="0">
                <a:latin typeface="Lucida Sans" pitchFamily="34" charset="0"/>
                <a:cs typeface="Lucida Sans" pitchFamily="34" charset="0"/>
              </a:rPr>
              <a:t> functions are generally listed first.</a:t>
            </a:r>
            <a:br>
              <a:rPr lang="en-US" sz="2400" dirty="0">
                <a:latin typeface="Lucida Sans" pitchFamily="34" charset="0"/>
                <a:cs typeface="Lucida Sans" pitchFamily="34" charset="0"/>
              </a:rPr>
            </a:br>
            <a:endParaRPr lang="en-US" sz="2400" dirty="0">
              <a:latin typeface="Lucida Sans" pitchFamily="34" charset="0"/>
              <a:cs typeface="Lucida Sans" pitchFamily="34" charset="0"/>
            </a:endParaRPr>
          </a:p>
        </p:txBody>
      </p:sp>
      <p:pic>
        <p:nvPicPr>
          <p:cNvPr id="27651" name="Picture 2"/>
          <p:cNvPicPr>
            <a:picLocks noChangeAspect="1" noChangeArrowheads="1"/>
          </p:cNvPicPr>
          <p:nvPr/>
        </p:nvPicPr>
        <p:blipFill>
          <a:blip r:embed="rId2" cstate="print"/>
          <a:srcRect/>
          <a:stretch>
            <a:fillRect/>
          </a:stretch>
        </p:blipFill>
        <p:spPr bwMode="auto">
          <a:xfrm>
            <a:off x="457200" y="2065608"/>
            <a:ext cx="8239125" cy="4448175"/>
          </a:xfrm>
          <a:prstGeom prst="rect">
            <a:avLst/>
          </a:prstGeom>
          <a:noFill/>
          <a:ln w="9525">
            <a:noFill/>
            <a:miter lim="800000"/>
            <a:headEnd/>
            <a:tailEnd/>
          </a:ln>
        </p:spPr>
      </p:pic>
      <p:sp>
        <p:nvSpPr>
          <p:cNvPr id="5" name="Rectangle 4"/>
          <p:cNvSpPr/>
          <p:nvPr/>
        </p:nvSpPr>
        <p:spPr>
          <a:xfrm>
            <a:off x="5641145" y="6541477"/>
            <a:ext cx="3334043" cy="3165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2" name="Rectangle 4"/>
          <p:cNvSpPr>
            <a:spLocks noChangeArrowheads="1"/>
          </p:cNvSpPr>
          <p:nvPr/>
        </p:nvSpPr>
        <p:spPr bwMode="auto">
          <a:xfrm>
            <a:off x="5484159" y="6516249"/>
            <a:ext cx="3672800" cy="338554"/>
          </a:xfrm>
          <a:prstGeom prst="rect">
            <a:avLst/>
          </a:prstGeom>
          <a:noFill/>
          <a:ln w="9525">
            <a:noFill/>
            <a:miter lim="800000"/>
            <a:headEnd/>
            <a:tailEnd/>
          </a:ln>
        </p:spPr>
        <p:txBody>
          <a:bodyPr wrap="none">
            <a:spAutoFit/>
          </a:bodyPr>
          <a:lstStyle/>
          <a:p>
            <a:r>
              <a:rPr lang="en-US" sz="1600" dirty="0"/>
              <a:t>From Wikipedia, the free encyclopedia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1"/>
          <p:cNvSpPr txBox="1">
            <a:spLocks noGrp="1"/>
          </p:cNvSpPr>
          <p:nvPr>
            <p:ph type="title"/>
          </p:nvPr>
        </p:nvSpPr>
        <p:spPr>
          <a:prstGeom prst="rect">
            <a:avLst/>
          </a:prstGeom>
        </p:spPr>
        <p:txBody>
          <a:bodyPr/>
          <a:lstStyle/>
          <a:p>
            <a:r>
              <a:t>What is “best”?</a:t>
            </a:r>
          </a:p>
        </p:txBody>
      </p:sp>
      <p:sp>
        <p:nvSpPr>
          <p:cNvPr id="59" name="Content Placeholder 2"/>
          <p:cNvSpPr txBox="1">
            <a:spLocks noGrp="1"/>
          </p:cNvSpPr>
          <p:nvPr>
            <p:ph type="body" idx="1"/>
          </p:nvPr>
        </p:nvSpPr>
        <p:spPr>
          <a:prstGeom prst="rect">
            <a:avLst/>
          </a:prstGeom>
        </p:spPr>
        <p:txBody>
          <a:bodyPr/>
          <a:lstStyle/>
          <a:p>
            <a:r>
              <a:t>An algorithm has both time and space constraints – that is complexity</a:t>
            </a:r>
          </a:p>
          <a:p>
            <a:pPr lvl="1"/>
            <a:r>
              <a:t>Time complexity</a:t>
            </a:r>
          </a:p>
          <a:p>
            <a:pPr lvl="1"/>
            <a:r>
              <a:t>Space complexity</a:t>
            </a:r>
          </a:p>
          <a:p>
            <a:r>
              <a:t>This study is called analysis of algorithms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1"/>
          <p:cNvSpPr txBox="1">
            <a:spLocks noGrp="1"/>
          </p:cNvSpPr>
          <p:nvPr>
            <p:ph type="title"/>
          </p:nvPr>
        </p:nvSpPr>
        <p:spPr>
          <a:prstGeom prst="rect">
            <a:avLst/>
          </a:prstGeom>
        </p:spPr>
        <p:txBody>
          <a:bodyPr/>
          <a:lstStyle/>
          <a:p>
            <a:r>
              <a:t>Counting Basic Operations</a:t>
            </a:r>
          </a:p>
        </p:txBody>
      </p:sp>
      <p:sp>
        <p:nvSpPr>
          <p:cNvPr id="62" name="Content Placeholder 2"/>
          <p:cNvSpPr txBox="1">
            <a:spLocks noGrp="1"/>
          </p:cNvSpPr>
          <p:nvPr>
            <p:ph type="body" sz="half" idx="1"/>
          </p:nvPr>
        </p:nvSpPr>
        <p:spPr>
          <a:xfrm>
            <a:off x="249435" y="926107"/>
            <a:ext cx="8513565" cy="1519501"/>
          </a:xfrm>
          <a:prstGeom prst="rect">
            <a:avLst/>
          </a:prstGeom>
        </p:spPr>
        <p:txBody>
          <a:bodyPr/>
          <a:lstStyle/>
          <a:p>
            <a:r>
              <a:t>A basic operation of an algorithm</a:t>
            </a:r>
          </a:p>
          <a:p>
            <a:pPr lvl="1"/>
            <a:r>
              <a:t>Most significant contributor to its total time requirement</a:t>
            </a:r>
          </a:p>
        </p:txBody>
      </p:sp>
      <p:sp>
        <p:nvSpPr>
          <p:cNvPr id="63" name="FIGURE 4-2 The number of basic operations required by the algorithms"/>
          <p:cNvSpPr txBox="1"/>
          <p:nvPr/>
        </p:nvSpPr>
        <p:spPr>
          <a:xfrm>
            <a:off x="476084" y="5848708"/>
            <a:ext cx="8513565" cy="5810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a:bodyPr>
          <a:lstStyle>
            <a:lvl1pPr defTabSz="438911">
              <a:defRPr sz="2112" b="1">
                <a:solidFill>
                  <a:srgbClr val="007FA3"/>
                </a:solidFill>
                <a:latin typeface="Times New Roman"/>
                <a:ea typeface="Times New Roman"/>
                <a:cs typeface="Times New Roman"/>
                <a:sym typeface="Times New Roman"/>
              </a:defRPr>
            </a:lvl1pPr>
          </a:lstStyle>
          <a:p>
            <a:r>
              <a:t>FIGURE 4-2 The number of basic operations required by the algorithms</a:t>
            </a:r>
          </a:p>
        </p:txBody>
      </p:sp>
      <p:graphicFrame>
        <p:nvGraphicFramePr>
          <p:cNvPr id="64" name="Table"/>
          <p:cNvGraphicFramePr/>
          <p:nvPr>
            <p:extLst>
              <p:ext uri="{D42A27DB-BD31-4B8C-83A1-F6EECF244321}">
                <p14:modId xmlns:p14="http://schemas.microsoft.com/office/powerpoint/2010/main" val="928124540"/>
              </p:ext>
            </p:extLst>
          </p:nvPr>
        </p:nvGraphicFramePr>
        <p:xfrm>
          <a:off x="443971" y="1955759"/>
          <a:ext cx="8422568" cy="4032967"/>
        </p:xfrm>
        <a:graphic>
          <a:graphicData uri="http://schemas.openxmlformats.org/drawingml/2006/table">
            <a:tbl>
              <a:tblPr firstRow="1" bandRow="1">
                <a:tableStyleId>{4C3C2611-4C71-4FC5-86AE-919BDF0F9419}</a:tableStyleId>
              </a:tblPr>
              <a:tblGrid>
                <a:gridCol w="1165451">
                  <a:extLst>
                    <a:ext uri="{9D8B030D-6E8A-4147-A177-3AD203B41FA5}">
                      <a16:colId xmlns:a16="http://schemas.microsoft.com/office/drawing/2014/main" val="20000"/>
                    </a:ext>
                  </a:extLst>
                </a:gridCol>
                <a:gridCol w="2267634">
                  <a:extLst>
                    <a:ext uri="{9D8B030D-6E8A-4147-A177-3AD203B41FA5}">
                      <a16:colId xmlns:a16="http://schemas.microsoft.com/office/drawing/2014/main" val="20001"/>
                    </a:ext>
                  </a:extLst>
                </a:gridCol>
                <a:gridCol w="2791968">
                  <a:extLst>
                    <a:ext uri="{9D8B030D-6E8A-4147-A177-3AD203B41FA5}">
                      <a16:colId xmlns:a16="http://schemas.microsoft.com/office/drawing/2014/main" val="20002"/>
                    </a:ext>
                  </a:extLst>
                </a:gridCol>
                <a:gridCol w="2197515">
                  <a:extLst>
                    <a:ext uri="{9D8B030D-6E8A-4147-A177-3AD203B41FA5}">
                      <a16:colId xmlns:a16="http://schemas.microsoft.com/office/drawing/2014/main" val="20003"/>
                    </a:ext>
                  </a:extLst>
                </a:gridCol>
              </a:tblGrid>
              <a:tr h="395837">
                <a:tc>
                  <a:txBody>
                    <a:bodyPr/>
                    <a:lstStyle/>
                    <a:p>
                      <a:pPr algn="ctr">
                        <a:defRPr sz="1400"/>
                      </a:pPr>
                      <a:endParaRP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tc>
                  <a:txBody>
                    <a:bodyPr/>
                    <a:lstStyle/>
                    <a:p>
                      <a:pPr algn="ctr">
                        <a:defRPr sz="1800" b="0">
                          <a:solidFill>
                            <a:srgbClr val="000000"/>
                          </a:solidFill>
                        </a:defRPr>
                      </a:pPr>
                      <a:r>
                        <a:rPr sz="1400" b="1">
                          <a:solidFill>
                            <a:srgbClr val="FFFFFF"/>
                          </a:solidFill>
                        </a:rPr>
                        <a:t>Algorithm A</a:t>
                      </a: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tc>
                  <a:txBody>
                    <a:bodyPr/>
                    <a:lstStyle/>
                    <a:p>
                      <a:pPr algn="ctr">
                        <a:defRPr sz="1800" b="0">
                          <a:solidFill>
                            <a:srgbClr val="000000"/>
                          </a:solidFill>
                        </a:defRPr>
                      </a:pPr>
                      <a:r>
                        <a:rPr sz="1400" b="1">
                          <a:solidFill>
                            <a:srgbClr val="FFFFFF"/>
                          </a:solidFill>
                        </a:rPr>
                        <a:t>Algorithm B</a:t>
                      </a: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tc>
                  <a:txBody>
                    <a:bodyPr/>
                    <a:lstStyle/>
                    <a:p>
                      <a:pPr algn="ctr">
                        <a:defRPr sz="1800" b="0">
                          <a:solidFill>
                            <a:srgbClr val="000000"/>
                          </a:solidFill>
                        </a:defRPr>
                      </a:pPr>
                      <a:r>
                        <a:rPr sz="1400" b="1">
                          <a:solidFill>
                            <a:srgbClr val="FFFFFF"/>
                          </a:solidFill>
                        </a:rPr>
                        <a:t>Algorithm C</a:t>
                      </a: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extLst>
                  <a:ext uri="{0D108BD9-81ED-4DB2-BD59-A6C34878D82A}">
                    <a16:rowId xmlns:a16="http://schemas.microsoft.com/office/drawing/2014/main" val="10000"/>
                  </a:ext>
                </a:extLst>
              </a:tr>
              <a:tr h="2030102">
                <a:tc>
                  <a:txBody>
                    <a:bodyPr/>
                    <a:lstStyle/>
                    <a:p>
                      <a:pPr algn="ctr">
                        <a:defRPr sz="1200"/>
                      </a:pPr>
                      <a:endParaRP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tc>
                  <a:txBody>
                    <a:bodyPr/>
                    <a:lstStyle/>
                    <a:p>
                      <a:pPr algn="l" defTabSz="344804">
                        <a:tabLst>
                          <a:tab pos="342900" algn="l"/>
                        </a:tabLst>
                        <a:defRPr sz="1100">
                          <a:latin typeface="Menlo"/>
                          <a:ea typeface="Menlo"/>
                          <a:cs typeface="Menlo"/>
                          <a:sym typeface="Menlo"/>
                        </a:defRPr>
                      </a:pPr>
                      <a:r>
                        <a:rPr sz="2000" dirty="0">
                          <a:solidFill>
                            <a:srgbClr val="BA2DA2"/>
                          </a:solidFill>
                        </a:rPr>
                        <a:t>long</a:t>
                      </a:r>
                      <a:r>
                        <a:rPr sz="2000" dirty="0"/>
                        <a:t> sum = </a:t>
                      </a:r>
                      <a:r>
                        <a:rPr sz="2000" dirty="0">
                          <a:solidFill>
                            <a:srgbClr val="272AD8"/>
                          </a:solidFill>
                        </a:rPr>
                        <a:t>0</a:t>
                      </a:r>
                      <a:r>
                        <a:rPr sz="2000" dirty="0"/>
                        <a:t>;</a:t>
                      </a:r>
                      <a:endParaRPr sz="2000" dirty="0">
                        <a:latin typeface="+mn-lt"/>
                        <a:ea typeface="+mn-ea"/>
                        <a:cs typeface="+mn-cs"/>
                        <a:sym typeface="Helvetica"/>
                      </a:endParaRPr>
                    </a:p>
                    <a:p>
                      <a:pPr algn="l" defTabSz="344804">
                        <a:tabLst>
                          <a:tab pos="342900" algn="l"/>
                        </a:tabLst>
                        <a:defRPr sz="1100">
                          <a:latin typeface="Menlo"/>
                          <a:ea typeface="Menlo"/>
                          <a:cs typeface="Menlo"/>
                          <a:sym typeface="Menlo"/>
                        </a:defRPr>
                      </a:pPr>
                      <a:r>
                        <a:rPr sz="2000" dirty="0">
                          <a:solidFill>
                            <a:srgbClr val="BA2DA2"/>
                          </a:solidFill>
                        </a:rPr>
                        <a:t>for</a:t>
                      </a:r>
                      <a:r>
                        <a:rPr sz="2000" dirty="0"/>
                        <a:t> (</a:t>
                      </a:r>
                      <a:r>
                        <a:rPr sz="2000" dirty="0">
                          <a:solidFill>
                            <a:srgbClr val="BA2DA2"/>
                          </a:solidFill>
                        </a:rPr>
                        <a:t>long</a:t>
                      </a:r>
                      <a:r>
                        <a:rPr sz="2000" dirty="0"/>
                        <a:t> </a:t>
                      </a:r>
                      <a:r>
                        <a:rPr sz="2000" dirty="0" err="1"/>
                        <a:t>i</a:t>
                      </a:r>
                      <a:r>
                        <a:rPr sz="2000" dirty="0"/>
                        <a:t> = </a:t>
                      </a:r>
                      <a:r>
                        <a:rPr sz="2000" dirty="0">
                          <a:solidFill>
                            <a:srgbClr val="272AD8"/>
                          </a:solidFill>
                        </a:rPr>
                        <a:t>1</a:t>
                      </a:r>
                      <a:r>
                        <a:rPr sz="2000" dirty="0"/>
                        <a:t>; </a:t>
                      </a:r>
                      <a:r>
                        <a:rPr sz="2000" dirty="0" err="1"/>
                        <a:t>i</a:t>
                      </a:r>
                      <a:r>
                        <a:rPr sz="2000" dirty="0"/>
                        <a:t> &lt;= n; </a:t>
                      </a:r>
                      <a:r>
                        <a:rPr sz="2000" dirty="0" err="1"/>
                        <a:t>i</a:t>
                      </a:r>
                      <a:r>
                        <a:rPr sz="2000" dirty="0"/>
                        <a:t>++)</a:t>
                      </a:r>
                      <a:endParaRPr sz="2000" dirty="0">
                        <a:latin typeface="+mn-lt"/>
                        <a:ea typeface="+mn-ea"/>
                        <a:cs typeface="+mn-cs"/>
                        <a:sym typeface="Helvetica"/>
                      </a:endParaRPr>
                    </a:p>
                    <a:p>
                      <a:pPr algn="l" defTabSz="344804">
                        <a:tabLst>
                          <a:tab pos="342900" algn="l"/>
                        </a:tabLst>
                        <a:defRPr sz="1100">
                          <a:latin typeface="Menlo"/>
                          <a:ea typeface="Menlo"/>
                          <a:cs typeface="Menlo"/>
                          <a:sym typeface="Menlo"/>
                        </a:defRPr>
                      </a:pPr>
                      <a:r>
                        <a:rPr sz="2000" dirty="0"/>
                        <a:t>   sum = sum + </a:t>
                      </a:r>
                      <a:r>
                        <a:rPr sz="2000" dirty="0" err="1"/>
                        <a:t>i</a:t>
                      </a:r>
                      <a:r>
                        <a:rPr sz="2000" dirty="0"/>
                        <a:t>;</a:t>
                      </a:r>
                      <a:endParaRPr sz="2000" dirty="0">
                        <a:latin typeface="+mn-lt"/>
                        <a:ea typeface="+mn-ea"/>
                        <a:cs typeface="+mn-cs"/>
                        <a:sym typeface="Helvetica"/>
                      </a:endParaRP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tc>
                  <a:txBody>
                    <a:bodyPr/>
                    <a:lstStyle/>
                    <a:p>
                      <a:pPr algn="l" defTabSz="344804">
                        <a:tabLst>
                          <a:tab pos="342900" algn="l"/>
                        </a:tabLst>
                        <a:defRPr sz="1100">
                          <a:latin typeface="Menlo"/>
                          <a:ea typeface="Menlo"/>
                          <a:cs typeface="Menlo"/>
                          <a:sym typeface="Menlo"/>
                        </a:defRPr>
                      </a:pPr>
                      <a:r>
                        <a:rPr sz="2000" dirty="0"/>
                        <a:t>sum = </a:t>
                      </a:r>
                      <a:r>
                        <a:rPr sz="2000" dirty="0">
                          <a:solidFill>
                            <a:srgbClr val="272AD8"/>
                          </a:solidFill>
                        </a:rPr>
                        <a:t>0</a:t>
                      </a:r>
                      <a:r>
                        <a:rPr sz="2000" dirty="0"/>
                        <a:t>;</a:t>
                      </a:r>
                      <a:endParaRPr sz="2000" dirty="0">
                        <a:latin typeface="+mn-lt"/>
                        <a:ea typeface="+mn-ea"/>
                        <a:cs typeface="+mn-cs"/>
                        <a:sym typeface="Helvetica"/>
                      </a:endParaRPr>
                    </a:p>
                    <a:p>
                      <a:pPr algn="l" defTabSz="344804">
                        <a:tabLst>
                          <a:tab pos="342900" algn="l"/>
                        </a:tabLst>
                        <a:defRPr sz="1100">
                          <a:latin typeface="Menlo"/>
                          <a:ea typeface="Menlo"/>
                          <a:cs typeface="Menlo"/>
                          <a:sym typeface="Menlo"/>
                        </a:defRPr>
                      </a:pPr>
                      <a:r>
                        <a:rPr sz="2000" dirty="0">
                          <a:solidFill>
                            <a:srgbClr val="BA2DA2"/>
                          </a:solidFill>
                        </a:rPr>
                        <a:t>for</a:t>
                      </a:r>
                      <a:r>
                        <a:rPr sz="2000" dirty="0"/>
                        <a:t> (</a:t>
                      </a:r>
                      <a:r>
                        <a:rPr sz="2000" dirty="0">
                          <a:solidFill>
                            <a:srgbClr val="BA2DA2"/>
                          </a:solidFill>
                        </a:rPr>
                        <a:t>long</a:t>
                      </a:r>
                      <a:r>
                        <a:rPr sz="2000" dirty="0"/>
                        <a:t> </a:t>
                      </a:r>
                      <a:r>
                        <a:rPr sz="2000" dirty="0" err="1"/>
                        <a:t>i</a:t>
                      </a:r>
                      <a:r>
                        <a:rPr sz="2000" dirty="0"/>
                        <a:t> = </a:t>
                      </a:r>
                      <a:r>
                        <a:rPr sz="2000" dirty="0">
                          <a:solidFill>
                            <a:srgbClr val="272AD8"/>
                          </a:solidFill>
                        </a:rPr>
                        <a:t>1</a:t>
                      </a:r>
                      <a:r>
                        <a:rPr sz="2000" dirty="0"/>
                        <a:t>; </a:t>
                      </a:r>
                      <a:r>
                        <a:rPr sz="2000" dirty="0" err="1"/>
                        <a:t>i</a:t>
                      </a:r>
                      <a:r>
                        <a:rPr sz="2000" dirty="0"/>
                        <a:t> &lt;= n; </a:t>
                      </a:r>
                      <a:r>
                        <a:rPr sz="2000" dirty="0" err="1"/>
                        <a:t>i</a:t>
                      </a:r>
                      <a:r>
                        <a:rPr sz="2000" dirty="0"/>
                        <a:t>++)</a:t>
                      </a:r>
                      <a:endParaRPr sz="2000" dirty="0">
                        <a:latin typeface="+mn-lt"/>
                        <a:ea typeface="+mn-ea"/>
                        <a:cs typeface="+mn-cs"/>
                        <a:sym typeface="Helvetica"/>
                      </a:endParaRPr>
                    </a:p>
                    <a:p>
                      <a:pPr algn="l" defTabSz="344804">
                        <a:tabLst>
                          <a:tab pos="342900" algn="l"/>
                        </a:tabLst>
                        <a:defRPr sz="1100">
                          <a:latin typeface="Menlo"/>
                          <a:ea typeface="Menlo"/>
                          <a:cs typeface="Menlo"/>
                          <a:sym typeface="Menlo"/>
                        </a:defRPr>
                      </a:pPr>
                      <a:r>
                        <a:rPr sz="2000" dirty="0"/>
                        <a:t>{</a:t>
                      </a:r>
                      <a:endParaRPr sz="2000" dirty="0">
                        <a:latin typeface="+mn-lt"/>
                        <a:ea typeface="+mn-ea"/>
                        <a:cs typeface="+mn-cs"/>
                        <a:sym typeface="Helvetica"/>
                      </a:endParaRPr>
                    </a:p>
                    <a:p>
                      <a:pPr algn="l" defTabSz="344804">
                        <a:tabLst>
                          <a:tab pos="342900" algn="l"/>
                        </a:tabLst>
                        <a:defRPr sz="1100">
                          <a:latin typeface="Menlo"/>
                          <a:ea typeface="Menlo"/>
                          <a:cs typeface="Menlo"/>
                          <a:sym typeface="Menlo"/>
                        </a:defRPr>
                      </a:pPr>
                      <a:r>
                        <a:rPr sz="2000" dirty="0"/>
                        <a:t>   </a:t>
                      </a:r>
                      <a:r>
                        <a:rPr sz="2000" dirty="0">
                          <a:solidFill>
                            <a:srgbClr val="BA2DA2"/>
                          </a:solidFill>
                        </a:rPr>
                        <a:t>for</a:t>
                      </a:r>
                      <a:r>
                        <a:rPr sz="2000" dirty="0"/>
                        <a:t> (</a:t>
                      </a:r>
                      <a:r>
                        <a:rPr sz="2000" dirty="0">
                          <a:solidFill>
                            <a:srgbClr val="BA2DA2"/>
                          </a:solidFill>
                        </a:rPr>
                        <a:t>long</a:t>
                      </a:r>
                      <a:r>
                        <a:rPr sz="2000" dirty="0"/>
                        <a:t> j = </a:t>
                      </a:r>
                      <a:r>
                        <a:rPr sz="2000" dirty="0">
                          <a:solidFill>
                            <a:srgbClr val="272AD8"/>
                          </a:solidFill>
                        </a:rPr>
                        <a:t>1</a:t>
                      </a:r>
                      <a:r>
                        <a:rPr sz="2000" dirty="0"/>
                        <a:t>; j &lt;= </a:t>
                      </a:r>
                      <a:r>
                        <a:rPr sz="2000" dirty="0" err="1"/>
                        <a:t>i</a:t>
                      </a:r>
                      <a:r>
                        <a:rPr sz="2000" dirty="0"/>
                        <a:t>; </a:t>
                      </a:r>
                      <a:r>
                        <a:rPr sz="2000" dirty="0" err="1"/>
                        <a:t>j++</a:t>
                      </a:r>
                      <a:r>
                        <a:rPr sz="2000" dirty="0"/>
                        <a:t>)</a:t>
                      </a:r>
                      <a:endParaRPr sz="2000" dirty="0">
                        <a:latin typeface="+mn-lt"/>
                        <a:ea typeface="+mn-ea"/>
                        <a:cs typeface="+mn-cs"/>
                        <a:sym typeface="Helvetica"/>
                      </a:endParaRPr>
                    </a:p>
                    <a:p>
                      <a:pPr algn="l" defTabSz="344804">
                        <a:tabLst>
                          <a:tab pos="342900" algn="l"/>
                        </a:tabLst>
                        <a:defRPr sz="1100">
                          <a:latin typeface="Menlo"/>
                          <a:ea typeface="Menlo"/>
                          <a:cs typeface="Menlo"/>
                          <a:sym typeface="Menlo"/>
                        </a:defRPr>
                      </a:pPr>
                      <a:r>
                        <a:rPr sz="2000" dirty="0"/>
                        <a:t>      sum = sum + </a:t>
                      </a:r>
                      <a:r>
                        <a:rPr sz="2000" dirty="0">
                          <a:solidFill>
                            <a:srgbClr val="272AD8"/>
                          </a:solidFill>
                        </a:rPr>
                        <a:t>1</a:t>
                      </a:r>
                      <a:r>
                        <a:rPr sz="2000" dirty="0"/>
                        <a:t>;</a:t>
                      </a:r>
                      <a:endParaRPr sz="2000" dirty="0">
                        <a:latin typeface="+mn-lt"/>
                        <a:ea typeface="+mn-ea"/>
                        <a:cs typeface="+mn-cs"/>
                        <a:sym typeface="Helvetica"/>
                      </a:endParaRPr>
                    </a:p>
                    <a:p>
                      <a:pPr algn="l" defTabSz="344804">
                        <a:tabLst>
                          <a:tab pos="342900" algn="l"/>
                        </a:tabLst>
                        <a:defRPr sz="1100">
                          <a:solidFill>
                            <a:srgbClr val="008400"/>
                          </a:solidFill>
                          <a:latin typeface="Menlo"/>
                          <a:ea typeface="Menlo"/>
                          <a:cs typeface="Menlo"/>
                          <a:sym typeface="Menlo"/>
                        </a:defRPr>
                      </a:pPr>
                      <a:r>
                        <a:rPr sz="2000" dirty="0">
                          <a:solidFill>
                            <a:srgbClr val="000000"/>
                          </a:solidFill>
                        </a:rPr>
                        <a:t>} </a:t>
                      </a:r>
                      <a:r>
                        <a:rPr sz="2000" dirty="0"/>
                        <a:t>// end for</a:t>
                      </a: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tc>
                  <a:txBody>
                    <a:bodyPr/>
                    <a:lstStyle/>
                    <a:p>
                      <a:pPr algn="l" defTabSz="344804">
                        <a:tabLst>
                          <a:tab pos="342900" algn="l"/>
                        </a:tabLst>
                        <a:defRPr sz="1100">
                          <a:latin typeface="Menlo"/>
                          <a:ea typeface="Menlo"/>
                          <a:cs typeface="Menlo"/>
                          <a:sym typeface="Menlo"/>
                        </a:defRPr>
                      </a:pPr>
                      <a:r>
                        <a:rPr sz="2000" dirty="0"/>
                        <a:t>sum = n * (n + </a:t>
                      </a:r>
                      <a:r>
                        <a:rPr sz="2000" dirty="0">
                          <a:solidFill>
                            <a:srgbClr val="272AD8"/>
                          </a:solidFill>
                        </a:rPr>
                        <a:t>1</a:t>
                      </a:r>
                      <a:r>
                        <a:rPr sz="2000" dirty="0"/>
                        <a:t>) / </a:t>
                      </a:r>
                      <a:r>
                        <a:rPr sz="2000" dirty="0">
                          <a:solidFill>
                            <a:srgbClr val="272AD8"/>
                          </a:solidFill>
                        </a:rPr>
                        <a:t>2</a:t>
                      </a:r>
                      <a:r>
                        <a:rPr sz="2000" dirty="0"/>
                        <a:t>;</a:t>
                      </a: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1"/>
                  </a:ext>
                </a:extLst>
              </a:tr>
              <a:tr h="401757">
                <a:tc>
                  <a:txBody>
                    <a:bodyPr/>
                    <a:lstStyle/>
                    <a:p>
                      <a:pPr algn="ctr">
                        <a:defRPr sz="1800"/>
                      </a:pPr>
                      <a:r>
                        <a:rPr sz="1300"/>
                        <a:t>Additons</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i="1">
                          <a:latin typeface="Times New Roman"/>
                          <a:ea typeface="Times New Roman"/>
                          <a:cs typeface="Times New Roman"/>
                          <a:sym typeface="Times New Roman"/>
                        </a:rPr>
                        <a:t>n</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300" b="1" i="1">
                          <a:latin typeface="Times New Roman"/>
                          <a:ea typeface="Times New Roman"/>
                          <a:cs typeface="Times New Roman"/>
                          <a:sym typeface="Times New Roman"/>
                        </a:defRPr>
                      </a:pPr>
                      <a:r>
                        <a:t>n</a:t>
                      </a:r>
                      <a:r>
                        <a:rPr i="0"/>
                        <a:t>(</a:t>
                      </a:r>
                      <a:r>
                        <a:t>n </a:t>
                      </a:r>
                      <a:r>
                        <a:rPr i="0"/>
                        <a:t>+ 1)/2</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1</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2"/>
                  </a:ext>
                </a:extLst>
              </a:tr>
              <a:tr h="401757">
                <a:tc>
                  <a:txBody>
                    <a:bodyPr/>
                    <a:lstStyle/>
                    <a:p>
                      <a:pPr algn="ctr">
                        <a:defRPr sz="1800"/>
                      </a:pPr>
                      <a:r>
                        <a:rPr sz="1300"/>
                        <a:t>Multiplications</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0</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0</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1</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3"/>
                  </a:ext>
                </a:extLst>
              </a:tr>
              <a:tr h="401757">
                <a:tc>
                  <a:txBody>
                    <a:bodyPr/>
                    <a:lstStyle/>
                    <a:p>
                      <a:pPr algn="ctr">
                        <a:defRPr sz="1800"/>
                      </a:pPr>
                      <a:r>
                        <a:rPr sz="1300"/>
                        <a:t>Divisions</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254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0</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254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0</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1</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25400">
                      <a:solidFill>
                        <a:schemeClr val="accent1">
                          <a:lumOff val="-5882"/>
                        </a:schemeClr>
                      </a:solidFill>
                    </a:lnB>
                    <a:noFill/>
                  </a:tcPr>
                </a:tc>
                <a:extLst>
                  <a:ext uri="{0D108BD9-81ED-4DB2-BD59-A6C34878D82A}">
                    <a16:rowId xmlns:a16="http://schemas.microsoft.com/office/drawing/2014/main" val="10004"/>
                  </a:ext>
                </a:extLst>
              </a:tr>
              <a:tr h="401757">
                <a:tc>
                  <a:txBody>
                    <a:bodyPr/>
                    <a:lstStyle/>
                    <a:p>
                      <a:pPr algn="ctr">
                        <a:defRPr sz="1800"/>
                      </a:pPr>
                      <a:r>
                        <a:rPr sz="1300"/>
                        <a:t>Total Basic Operations</a:t>
                      </a:r>
                    </a:p>
                  </a:txBody>
                  <a:tcPr marL="0" marR="0" marT="0" marB="0" anchor="ctr" horzOverflow="overflow">
                    <a:lnL w="12700">
                      <a:solidFill>
                        <a:schemeClr val="accent1">
                          <a:lumOff val="-5882"/>
                        </a:schemeClr>
                      </a:solidFill>
                    </a:lnL>
                    <a:lnR w="12700">
                      <a:solidFill>
                        <a:schemeClr val="accent1">
                          <a:lumOff val="-5882"/>
                        </a:schemeClr>
                      </a:solidFill>
                    </a:lnR>
                    <a:lnT w="25400">
                      <a:solidFill>
                        <a:schemeClr val="accent1">
                          <a:lumOff val="-5882"/>
                        </a:schemeClr>
                      </a:solidFill>
                    </a:lnT>
                    <a:lnB w="12700">
                      <a:solidFill>
                        <a:schemeClr val="accent1">
                          <a:lumOff val="-5882"/>
                        </a:schemeClr>
                      </a:solidFill>
                    </a:lnB>
                    <a:noFill/>
                  </a:tcPr>
                </a:tc>
                <a:tc>
                  <a:txBody>
                    <a:bodyPr/>
                    <a:lstStyle/>
                    <a:p>
                      <a:pPr algn="ctr">
                        <a:defRPr sz="1800"/>
                      </a:pPr>
                      <a:r>
                        <a:rPr sz="1300" b="1" i="1">
                          <a:latin typeface="Times New Roman"/>
                          <a:ea typeface="Times New Roman"/>
                          <a:cs typeface="Times New Roman"/>
                          <a:sym typeface="Times New Roman"/>
                        </a:rPr>
                        <a:t>n</a:t>
                      </a:r>
                    </a:p>
                  </a:txBody>
                  <a:tcPr marL="0" marR="0" marT="0" marB="0" anchor="ctr" horzOverflow="overflow">
                    <a:lnL w="12700">
                      <a:solidFill>
                        <a:schemeClr val="accent1">
                          <a:lumOff val="-5882"/>
                        </a:schemeClr>
                      </a:solidFill>
                    </a:lnL>
                    <a:lnR w="12700">
                      <a:solidFill>
                        <a:schemeClr val="accent1">
                          <a:lumOff val="-5882"/>
                        </a:schemeClr>
                      </a:solidFill>
                    </a:lnR>
                    <a:lnT w="25400">
                      <a:solidFill>
                        <a:schemeClr val="accent1">
                          <a:lumOff val="-5882"/>
                        </a:schemeClr>
                      </a:solidFill>
                    </a:lnT>
                    <a:lnB w="12700">
                      <a:solidFill>
                        <a:schemeClr val="accent1">
                          <a:lumOff val="-5882"/>
                        </a:schemeClr>
                      </a:solidFill>
                    </a:lnB>
                    <a:noFill/>
                  </a:tcPr>
                </a:tc>
                <a:tc>
                  <a:txBody>
                    <a:bodyPr/>
                    <a:lstStyle/>
                    <a:p>
                      <a:pPr algn="ctr">
                        <a:defRPr sz="1300" b="1" i="1">
                          <a:latin typeface="Times New Roman"/>
                          <a:ea typeface="Times New Roman"/>
                          <a:cs typeface="Times New Roman"/>
                          <a:sym typeface="Times New Roman"/>
                        </a:defRPr>
                      </a:pPr>
                      <a:r>
                        <a:rPr i="0"/>
                        <a:t>(</a:t>
                      </a:r>
                      <a:r>
                        <a:t>n</a:t>
                      </a:r>
                      <a:r>
                        <a:rPr baseline="31999"/>
                        <a:t>2</a:t>
                      </a:r>
                      <a:r>
                        <a:t> </a:t>
                      </a:r>
                      <a:r>
                        <a:rPr i="0"/>
                        <a:t>+ </a:t>
                      </a:r>
                      <a:r>
                        <a:t>n</a:t>
                      </a:r>
                      <a:r>
                        <a:rPr i="0"/>
                        <a:t>)/2</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dirty="0">
                          <a:latin typeface="Times New Roman"/>
                          <a:ea typeface="Times New Roman"/>
                          <a:cs typeface="Times New Roman"/>
                          <a:sym typeface="Times New Roman"/>
                        </a:rPr>
                        <a:t>3</a:t>
                      </a:r>
                    </a:p>
                  </a:txBody>
                  <a:tcPr marL="0" marR="0" marT="0" marB="0" anchor="ctr" horzOverflow="overflow">
                    <a:lnL w="12700">
                      <a:solidFill>
                        <a:schemeClr val="accent1">
                          <a:lumOff val="-5882"/>
                        </a:schemeClr>
                      </a:solidFill>
                    </a:lnL>
                    <a:lnR w="12700">
                      <a:solidFill>
                        <a:schemeClr val="accent1">
                          <a:lumOff val="-5882"/>
                        </a:schemeClr>
                      </a:solidFill>
                    </a:lnR>
                    <a:lnT w="2540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1"/>
          <p:cNvSpPr txBox="1">
            <a:spLocks noGrp="1"/>
          </p:cNvSpPr>
          <p:nvPr>
            <p:ph type="title"/>
          </p:nvPr>
        </p:nvSpPr>
        <p:spPr>
          <a:prstGeom prst="rect">
            <a:avLst/>
          </a:prstGeom>
        </p:spPr>
        <p:txBody>
          <a:bodyPr>
            <a:normAutofit fontScale="90000"/>
          </a:bodyPr>
          <a:lstStyle/>
          <a:p>
            <a:r>
              <a:t>Counting Basic Operations</a:t>
            </a:r>
          </a:p>
        </p:txBody>
      </p:sp>
      <p:sp>
        <p:nvSpPr>
          <p:cNvPr id="67" name="FIGURE 4-3 Number of basic operations required by the algorithms as a function of n"/>
          <p:cNvSpPr txBox="1">
            <a:spLocks noGrp="1"/>
          </p:cNvSpPr>
          <p:nvPr>
            <p:ph type="body" sz="quarter" idx="1"/>
          </p:nvPr>
        </p:nvSpPr>
        <p:spPr>
          <a:xfrm>
            <a:off x="457200" y="5592260"/>
            <a:ext cx="8229600" cy="837449"/>
          </a:xfrm>
          <a:prstGeom prst="rect">
            <a:avLst/>
          </a:prstGeom>
        </p:spPr>
        <p:txBody>
          <a:bodyPr>
            <a:normAutofit lnSpcReduction="10000"/>
          </a:bodyPr>
          <a:lstStyle/>
          <a:p>
            <a:pPr defTabSz="475487">
              <a:defRPr sz="2288" b="1">
                <a:solidFill>
                  <a:srgbClr val="007FA3"/>
                </a:solidFill>
                <a:latin typeface="Times New Roman"/>
                <a:ea typeface="Times New Roman"/>
                <a:cs typeface="Times New Roman"/>
                <a:sym typeface="Times New Roman"/>
              </a:defRPr>
            </a:pPr>
            <a:r>
              <a:t>FIGURE 4-3 Number of basic operations required by the algorithms as a function of </a:t>
            </a:r>
            <a:r>
              <a:rPr i="1"/>
              <a:t>n</a:t>
            </a:r>
          </a:p>
        </p:txBody>
      </p:sp>
      <p:pic>
        <p:nvPicPr>
          <p:cNvPr id="68" name="A diagram illustrates a graph that depicts the number of basic operations for 3 different algorithms. &#10;&#10;Picture 2" descr="A diagram illustrates a graph that depicts the number of basic operations for 3 different algorithms. Picture 2"/>
          <p:cNvPicPr>
            <a:picLocks noChangeAspect="1"/>
          </p:cNvPicPr>
          <p:nvPr/>
        </p:nvPicPr>
        <p:blipFill>
          <a:blip r:embed="rId2">
            <a:extLst/>
          </a:blip>
          <a:stretch>
            <a:fillRect/>
          </a:stretch>
        </p:blipFill>
        <p:spPr>
          <a:xfrm>
            <a:off x="2363606" y="1451387"/>
            <a:ext cx="4106368" cy="4140875"/>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txBox="1">
            <a:spLocks noGrp="1"/>
          </p:cNvSpPr>
          <p:nvPr>
            <p:ph type="title"/>
          </p:nvPr>
        </p:nvSpPr>
        <p:spPr>
          <a:xfrm>
            <a:off x="173235" y="-1"/>
            <a:ext cx="8513565" cy="837449"/>
          </a:xfrm>
          <a:prstGeom prst="rect">
            <a:avLst/>
          </a:prstGeom>
        </p:spPr>
        <p:txBody>
          <a:bodyPr>
            <a:normAutofit fontScale="90000"/>
          </a:bodyPr>
          <a:lstStyle/>
          <a:p>
            <a:r>
              <a:t>Counting Basic Operations</a:t>
            </a:r>
          </a:p>
        </p:txBody>
      </p:sp>
      <p:sp>
        <p:nvSpPr>
          <p:cNvPr id="71" name="FIGURE 4-4 Typical growth-rate functions evaluated at increasing values of n"/>
          <p:cNvSpPr txBox="1">
            <a:spLocks noGrp="1"/>
          </p:cNvSpPr>
          <p:nvPr>
            <p:ph type="body" sz="quarter" idx="1"/>
          </p:nvPr>
        </p:nvSpPr>
        <p:spPr>
          <a:xfrm>
            <a:off x="443971" y="5710365"/>
            <a:ext cx="8229601" cy="581001"/>
          </a:xfrm>
          <a:prstGeom prst="rect">
            <a:avLst/>
          </a:prstGeom>
        </p:spPr>
        <p:txBody>
          <a:bodyPr/>
          <a:lstStyle/>
          <a:p>
            <a:pPr defTabSz="393192">
              <a:defRPr sz="1892" b="1">
                <a:solidFill>
                  <a:srgbClr val="007FA3"/>
                </a:solidFill>
                <a:latin typeface="Times New Roman"/>
                <a:ea typeface="Times New Roman"/>
                <a:cs typeface="Times New Roman"/>
                <a:sym typeface="Times New Roman"/>
              </a:defRPr>
            </a:pPr>
            <a:r>
              <a:t>FIGURE 4-4 Typical growth-rate functions evaluated at increasing values of </a:t>
            </a:r>
            <a:r>
              <a:rPr i="1"/>
              <a:t>n</a:t>
            </a:r>
          </a:p>
        </p:txBody>
      </p:sp>
      <p:graphicFrame>
        <p:nvGraphicFramePr>
          <p:cNvPr id="72" name="Table"/>
          <p:cNvGraphicFramePr/>
          <p:nvPr/>
        </p:nvGraphicFramePr>
        <p:xfrm>
          <a:off x="173235" y="1867539"/>
          <a:ext cx="8797520" cy="2806379"/>
        </p:xfrm>
        <a:graphic>
          <a:graphicData uri="http://schemas.openxmlformats.org/drawingml/2006/table">
            <a:tbl>
              <a:tblPr firstRow="1" bandRow="1">
                <a:tableStyleId>{4C3C2611-4C71-4FC5-86AE-919BDF0F9419}</a:tableStyleId>
              </a:tblPr>
              <a:tblGrid>
                <a:gridCol w="879752">
                  <a:extLst>
                    <a:ext uri="{9D8B030D-6E8A-4147-A177-3AD203B41FA5}">
                      <a16:colId xmlns:a16="http://schemas.microsoft.com/office/drawing/2014/main" val="20000"/>
                    </a:ext>
                  </a:extLst>
                </a:gridCol>
                <a:gridCol w="879752">
                  <a:extLst>
                    <a:ext uri="{9D8B030D-6E8A-4147-A177-3AD203B41FA5}">
                      <a16:colId xmlns:a16="http://schemas.microsoft.com/office/drawing/2014/main" val="20001"/>
                    </a:ext>
                  </a:extLst>
                </a:gridCol>
                <a:gridCol w="879752">
                  <a:extLst>
                    <a:ext uri="{9D8B030D-6E8A-4147-A177-3AD203B41FA5}">
                      <a16:colId xmlns:a16="http://schemas.microsoft.com/office/drawing/2014/main" val="20002"/>
                    </a:ext>
                  </a:extLst>
                </a:gridCol>
                <a:gridCol w="879752">
                  <a:extLst>
                    <a:ext uri="{9D8B030D-6E8A-4147-A177-3AD203B41FA5}">
                      <a16:colId xmlns:a16="http://schemas.microsoft.com/office/drawing/2014/main" val="20003"/>
                    </a:ext>
                  </a:extLst>
                </a:gridCol>
                <a:gridCol w="879752">
                  <a:extLst>
                    <a:ext uri="{9D8B030D-6E8A-4147-A177-3AD203B41FA5}">
                      <a16:colId xmlns:a16="http://schemas.microsoft.com/office/drawing/2014/main" val="20004"/>
                    </a:ext>
                  </a:extLst>
                </a:gridCol>
                <a:gridCol w="879752">
                  <a:extLst>
                    <a:ext uri="{9D8B030D-6E8A-4147-A177-3AD203B41FA5}">
                      <a16:colId xmlns:a16="http://schemas.microsoft.com/office/drawing/2014/main" val="20005"/>
                    </a:ext>
                  </a:extLst>
                </a:gridCol>
                <a:gridCol w="879752">
                  <a:extLst>
                    <a:ext uri="{9D8B030D-6E8A-4147-A177-3AD203B41FA5}">
                      <a16:colId xmlns:a16="http://schemas.microsoft.com/office/drawing/2014/main" val="20006"/>
                    </a:ext>
                  </a:extLst>
                </a:gridCol>
                <a:gridCol w="879752">
                  <a:extLst>
                    <a:ext uri="{9D8B030D-6E8A-4147-A177-3AD203B41FA5}">
                      <a16:colId xmlns:a16="http://schemas.microsoft.com/office/drawing/2014/main" val="20007"/>
                    </a:ext>
                  </a:extLst>
                </a:gridCol>
                <a:gridCol w="879752">
                  <a:extLst>
                    <a:ext uri="{9D8B030D-6E8A-4147-A177-3AD203B41FA5}">
                      <a16:colId xmlns:a16="http://schemas.microsoft.com/office/drawing/2014/main" val="20008"/>
                    </a:ext>
                  </a:extLst>
                </a:gridCol>
                <a:gridCol w="879752">
                  <a:extLst>
                    <a:ext uri="{9D8B030D-6E8A-4147-A177-3AD203B41FA5}">
                      <a16:colId xmlns:a16="http://schemas.microsoft.com/office/drawing/2014/main" val="20009"/>
                    </a:ext>
                  </a:extLst>
                </a:gridCol>
              </a:tblGrid>
              <a:tr h="395837">
                <a:tc>
                  <a:txBody>
                    <a:bodyPr/>
                    <a:lstStyle/>
                    <a:p>
                      <a:pPr algn="ctr">
                        <a:defRPr sz="1800" b="0">
                          <a:solidFill>
                            <a:srgbClr val="000000"/>
                          </a:solidFill>
                        </a:defRPr>
                      </a:pPr>
                      <a:r>
                        <a:rPr sz="1400" b="1" i="1">
                          <a:solidFill>
                            <a:srgbClr val="FFFFFF"/>
                          </a:solidFill>
                          <a:latin typeface="Times New Roman"/>
                          <a:ea typeface="Times New Roman"/>
                          <a:cs typeface="Times New Roman"/>
                          <a:sym typeface="Times New Roman"/>
                        </a:rPr>
                        <a:t>n</a:t>
                      </a:r>
                    </a:p>
                  </a:txBody>
                  <a:tcPr marL="0" marR="0" marT="0" marB="0" anchor="b" horzOverflow="overflow">
                    <a:lnL w="1270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a:latin typeface="Times New Roman"/>
                          <a:ea typeface="Times New Roman"/>
                          <a:cs typeface="Times New Roman"/>
                          <a:sym typeface="Times New Roman"/>
                        </a:defRPr>
                      </a:pPr>
                      <a:r>
                        <a:t>(log(log </a:t>
                      </a:r>
                      <a:r>
                        <a:rPr i="1"/>
                        <a:t>n)</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a:latin typeface="Times New Roman"/>
                          <a:ea typeface="Times New Roman"/>
                          <a:cs typeface="Times New Roman"/>
                          <a:sym typeface="Times New Roman"/>
                        </a:defRPr>
                      </a:pPr>
                      <a:r>
                        <a:t>log </a:t>
                      </a:r>
                      <a:r>
                        <a:rPr i="1"/>
                        <a:t>n</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a:latin typeface="Times New Roman"/>
                          <a:ea typeface="Times New Roman"/>
                          <a:cs typeface="Times New Roman"/>
                          <a:sym typeface="Times New Roman"/>
                        </a:defRPr>
                      </a:pPr>
                      <a:r>
                        <a:t>log</a:t>
                      </a:r>
                      <a:r>
                        <a:rPr baseline="31999"/>
                        <a:t>2</a:t>
                      </a:r>
                      <a:r>
                        <a:t> </a:t>
                      </a:r>
                      <a:r>
                        <a:rPr i="1"/>
                        <a:t>n</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800" b="0">
                          <a:solidFill>
                            <a:srgbClr val="000000"/>
                          </a:solidFill>
                        </a:defRPr>
                      </a:pPr>
                      <a:r>
                        <a:rPr sz="1400" b="1" i="1">
                          <a:solidFill>
                            <a:srgbClr val="FFFFFF"/>
                          </a:solidFill>
                          <a:latin typeface="Times New Roman"/>
                          <a:ea typeface="Times New Roman"/>
                          <a:cs typeface="Times New Roman"/>
                          <a:sym typeface="Times New Roman"/>
                        </a:rPr>
                        <a:t>n</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a:latin typeface="Times New Roman"/>
                          <a:ea typeface="Times New Roman"/>
                          <a:cs typeface="Times New Roman"/>
                          <a:sym typeface="Times New Roman"/>
                        </a:defRPr>
                      </a:pPr>
                      <a:r>
                        <a:rPr i="1"/>
                        <a:t>n </a:t>
                      </a:r>
                      <a:r>
                        <a:t>log </a:t>
                      </a:r>
                      <a:r>
                        <a:rPr i="1"/>
                        <a:t>n</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i="1">
                          <a:latin typeface="Times New Roman"/>
                          <a:ea typeface="Times New Roman"/>
                          <a:cs typeface="Times New Roman"/>
                          <a:sym typeface="Times New Roman"/>
                        </a:defRPr>
                      </a:pPr>
                      <a:r>
                        <a:t>n</a:t>
                      </a:r>
                      <a:r>
                        <a:rPr i="0" baseline="31999"/>
                        <a:t>2</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i="1">
                          <a:latin typeface="Times New Roman"/>
                          <a:ea typeface="Times New Roman"/>
                          <a:cs typeface="Times New Roman"/>
                          <a:sym typeface="Times New Roman"/>
                        </a:defRPr>
                      </a:pPr>
                      <a:r>
                        <a:t>n</a:t>
                      </a:r>
                      <a:r>
                        <a:rPr i="0" baseline="31999"/>
                        <a:t>3</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a:latin typeface="Times New Roman"/>
                          <a:ea typeface="Times New Roman"/>
                          <a:cs typeface="Times New Roman"/>
                          <a:sym typeface="Times New Roman"/>
                        </a:defRPr>
                      </a:pPr>
                      <a:r>
                        <a:t>2</a:t>
                      </a:r>
                      <a:r>
                        <a:rPr i="1" baseline="60571"/>
                        <a:t>n</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i="1">
                          <a:latin typeface="Times New Roman"/>
                          <a:ea typeface="Times New Roman"/>
                          <a:cs typeface="Times New Roman"/>
                          <a:sym typeface="Times New Roman"/>
                        </a:defRPr>
                      </a:pPr>
                      <a:r>
                        <a:t>n</a:t>
                      </a:r>
                      <a:r>
                        <a:rPr i="0"/>
                        <a:t>!</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extLst>
                  <a:ext uri="{0D108BD9-81ED-4DB2-BD59-A6C34878D82A}">
                    <a16:rowId xmlns:a16="http://schemas.microsoft.com/office/drawing/2014/main" val="10000"/>
                  </a:ext>
                </a:extLst>
              </a:tr>
              <a:tr h="401757">
                <a:tc>
                  <a:txBody>
                    <a:bodyPr/>
                    <a:lstStyle/>
                    <a:p>
                      <a:pPr algn="ctr">
                        <a:defRPr sz="1800"/>
                      </a:pPr>
                      <a:r>
                        <a:rPr sz="1300">
                          <a:latin typeface="Times New Roman"/>
                          <a:ea typeface="Times New Roman"/>
                          <a:cs typeface="Times New Roman"/>
                          <a:sym typeface="Times New Roman"/>
                        </a:rPr>
                        <a:t>10</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2</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33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2</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5</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1"/>
                  </a:ext>
                </a:extLst>
              </a:tr>
              <a:tr h="401757">
                <a:tc>
                  <a:txBody>
                    <a:bodyPr/>
                    <a:lstStyle/>
                    <a:p>
                      <a:pPr algn="ctr">
                        <a:defRPr sz="1300">
                          <a:latin typeface="Times New Roman"/>
                          <a:ea typeface="Times New Roman"/>
                          <a:cs typeface="Times New Roman"/>
                          <a:sym typeface="Times New Roman"/>
                        </a:defRPr>
                      </a:pPr>
                      <a:r>
                        <a:t>10</a:t>
                      </a:r>
                      <a:r>
                        <a:rPr baseline="31999"/>
                        <a:t>2</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7</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44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664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6</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94</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2"/>
                  </a:ext>
                </a:extLst>
              </a:tr>
              <a:tr h="401757">
                <a:tc>
                  <a:txBody>
                    <a:bodyPr/>
                    <a:lstStyle/>
                    <a:p>
                      <a:pPr algn="ctr">
                        <a:defRPr sz="1300">
                          <a:latin typeface="Times New Roman"/>
                          <a:ea typeface="Times New Roman"/>
                          <a:cs typeface="Times New Roman"/>
                          <a:sym typeface="Times New Roman"/>
                        </a:defRPr>
                      </a:pPr>
                      <a:r>
                        <a:t>10</a:t>
                      </a:r>
                      <a:r>
                        <a:rPr baseline="31999"/>
                        <a:t>3</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99</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1,000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9,966</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6</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9</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301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1435</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3"/>
                  </a:ext>
                </a:extLst>
              </a:tr>
              <a:tr h="401757">
                <a:tc>
                  <a:txBody>
                    <a:bodyPr/>
                    <a:lstStyle/>
                    <a:p>
                      <a:pPr algn="ctr">
                        <a:defRPr sz="1300">
                          <a:latin typeface="Times New Roman"/>
                          <a:ea typeface="Times New Roman"/>
                          <a:cs typeface="Times New Roman"/>
                          <a:sym typeface="Times New Roman"/>
                        </a:defRPr>
                      </a:pPr>
                      <a:r>
                        <a:t>10</a:t>
                      </a:r>
                      <a:r>
                        <a:rPr baseline="31999"/>
                        <a:t>4</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177</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10,000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132,877</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8</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12</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3010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19,335</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4"/>
                  </a:ext>
                </a:extLst>
              </a:tr>
              <a:tr h="401757">
                <a:tc>
                  <a:txBody>
                    <a:bodyPr/>
                    <a:lstStyle/>
                    <a:p>
                      <a:pPr algn="ctr">
                        <a:defRPr sz="1300">
                          <a:latin typeface="Times New Roman"/>
                          <a:ea typeface="Times New Roman"/>
                          <a:cs typeface="Times New Roman"/>
                          <a:sym typeface="Times New Roman"/>
                        </a:defRPr>
                      </a:pPr>
                      <a:r>
                        <a:t>10</a:t>
                      </a:r>
                      <a:r>
                        <a:rPr baseline="31999"/>
                        <a:t>5</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17</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276</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100,00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1,660,964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15</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30,103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243,338</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5"/>
                  </a:ext>
                </a:extLst>
              </a:tr>
              <a:tr h="401757">
                <a:tc>
                  <a:txBody>
                    <a:bodyPr/>
                    <a:lstStyle/>
                    <a:p>
                      <a:pPr algn="ctr">
                        <a:defRPr sz="1300">
                          <a:latin typeface="Times New Roman"/>
                          <a:ea typeface="Times New Roman"/>
                          <a:cs typeface="Times New Roman"/>
                          <a:sym typeface="Times New Roman"/>
                        </a:defRPr>
                      </a:pPr>
                      <a:r>
                        <a:t>10</a:t>
                      </a:r>
                      <a:r>
                        <a:rPr baseline="31999"/>
                        <a:t>6</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20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397</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1,000,000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19,931,569</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12</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18</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301,301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2,933,369</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25400">
                      <a:solidFill>
                        <a:schemeClr val="accent1">
                          <a:lumOff val="-5882"/>
                        </a:schemeClr>
                      </a:solidFill>
                    </a:lnB>
                    <a:noFill/>
                  </a:tcPr>
                </a:tc>
                <a:extLst>
                  <a:ext uri="{0D108BD9-81ED-4DB2-BD59-A6C34878D82A}">
                    <a16:rowId xmlns:a16="http://schemas.microsoft.com/office/drawing/2014/main" val="10006"/>
                  </a:ext>
                </a:extLst>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itle 1"/>
          <p:cNvSpPr txBox="1">
            <a:spLocks noGrp="1"/>
          </p:cNvSpPr>
          <p:nvPr>
            <p:ph type="title"/>
          </p:nvPr>
        </p:nvSpPr>
        <p:spPr>
          <a:prstGeom prst="rect">
            <a:avLst/>
          </a:prstGeom>
        </p:spPr>
        <p:txBody>
          <a:bodyPr/>
          <a:lstStyle/>
          <a:p>
            <a:r>
              <a:t>Best, Worst, and Average Cases</a:t>
            </a:r>
          </a:p>
        </p:txBody>
      </p:sp>
      <p:sp>
        <p:nvSpPr>
          <p:cNvPr id="75" name="Content Placeholder 2"/>
          <p:cNvSpPr txBox="1">
            <a:spLocks noGrp="1"/>
          </p:cNvSpPr>
          <p:nvPr>
            <p:ph type="body" idx="1"/>
          </p:nvPr>
        </p:nvSpPr>
        <p:spPr>
          <a:prstGeom prst="rect">
            <a:avLst/>
          </a:prstGeom>
        </p:spPr>
        <p:txBody>
          <a:bodyPr/>
          <a:lstStyle/>
          <a:p>
            <a:r>
              <a:t>For some algorithms, execution time depends only on size of data set</a:t>
            </a:r>
          </a:p>
          <a:p>
            <a:r>
              <a:t>Other algorithms depend on the nature of the data itself</a:t>
            </a:r>
          </a:p>
          <a:p>
            <a:pPr lvl="1"/>
            <a:r>
              <a:t>Goal is to know best case, worst case, average case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1"/>
          <p:cNvSpPr txBox="1">
            <a:spLocks noGrp="1"/>
          </p:cNvSpPr>
          <p:nvPr>
            <p:ph type="title"/>
          </p:nvPr>
        </p:nvSpPr>
        <p:spPr>
          <a:prstGeom prst="rect">
            <a:avLst/>
          </a:prstGeom>
        </p:spPr>
        <p:txBody>
          <a:bodyPr/>
          <a:lstStyle/>
          <a:p>
            <a:r>
              <a:t>Big Oh Notation</a:t>
            </a:r>
          </a:p>
        </p:txBody>
      </p:sp>
      <p:sp>
        <p:nvSpPr>
          <p:cNvPr id="78" name="Content Placeholder 2"/>
          <p:cNvSpPr txBox="1">
            <a:spLocks noGrp="1"/>
          </p:cNvSpPr>
          <p:nvPr>
            <p:ph type="body" idx="1"/>
          </p:nvPr>
        </p:nvSpPr>
        <p:spPr>
          <a:xfrm>
            <a:off x="101037" y="1030687"/>
            <a:ext cx="8746630" cy="5031976"/>
          </a:xfrm>
          <a:prstGeom prst="rect">
            <a:avLst/>
          </a:prstGeom>
        </p:spPr>
        <p:txBody>
          <a:bodyPr/>
          <a:lstStyle/>
          <a:p>
            <a:r>
              <a:t>A function </a:t>
            </a:r>
            <a:r>
              <a:rPr i="1">
                <a:latin typeface="Times New Roman"/>
                <a:ea typeface="Times New Roman"/>
                <a:cs typeface="Times New Roman"/>
                <a:sym typeface="Times New Roman"/>
              </a:rPr>
              <a:t>f(n)</a:t>
            </a:r>
            <a:r>
              <a:t> is of order at most </a:t>
            </a:r>
            <a:r>
              <a:rPr i="1">
                <a:latin typeface="Times New Roman"/>
                <a:ea typeface="Times New Roman"/>
                <a:cs typeface="Times New Roman"/>
                <a:sym typeface="Times New Roman"/>
              </a:rPr>
              <a:t>g(n)</a:t>
            </a:r>
          </a:p>
          <a:p>
            <a:r>
              <a:t>That is, </a:t>
            </a:r>
            <a:r>
              <a:rPr i="1">
                <a:latin typeface="Times New Roman"/>
                <a:ea typeface="Times New Roman"/>
                <a:cs typeface="Times New Roman"/>
                <a:sym typeface="Times New Roman"/>
              </a:rPr>
              <a:t>f(n)</a:t>
            </a:r>
            <a:r>
              <a:t> is </a:t>
            </a:r>
            <a:r>
              <a:rPr i="1">
                <a:latin typeface="Times New Roman"/>
                <a:ea typeface="Times New Roman"/>
                <a:cs typeface="Times New Roman"/>
                <a:sym typeface="Times New Roman"/>
              </a:rPr>
              <a:t>O(g(n)) </a:t>
            </a:r>
            <a:r>
              <a:t>— if</a:t>
            </a:r>
            <a:br/>
            <a:r>
              <a:t>	</a:t>
            </a:r>
          </a:p>
          <a:p>
            <a:pPr lvl="1"/>
            <a:r>
              <a:t>A positive real number </a:t>
            </a:r>
            <a:r>
              <a:rPr i="1">
                <a:latin typeface="Times New Roman"/>
                <a:ea typeface="Times New Roman"/>
                <a:cs typeface="Times New Roman"/>
                <a:sym typeface="Times New Roman"/>
              </a:rPr>
              <a:t>c</a:t>
            </a:r>
            <a:r>
              <a:t> and positive integer </a:t>
            </a:r>
            <a:r>
              <a:rPr i="1">
                <a:latin typeface="Times New Roman"/>
                <a:ea typeface="Times New Roman"/>
                <a:cs typeface="Times New Roman"/>
                <a:sym typeface="Times New Roman"/>
              </a:rPr>
              <a:t>N </a:t>
            </a:r>
            <a:r>
              <a:t>exist …</a:t>
            </a:r>
          </a:p>
          <a:p>
            <a:pPr lvl="1"/>
            <a:r>
              <a:t>Such that </a:t>
            </a:r>
            <a:r>
              <a:rPr i="1">
                <a:latin typeface="Times New Roman"/>
                <a:ea typeface="Times New Roman"/>
                <a:cs typeface="Times New Roman"/>
                <a:sym typeface="Times New Roman"/>
              </a:rPr>
              <a:t>f(n) ≤ c x g(n)</a:t>
            </a:r>
            <a:r>
              <a:t> for all </a:t>
            </a:r>
            <a:r>
              <a:rPr i="1">
                <a:latin typeface="Times New Roman"/>
                <a:ea typeface="Times New Roman"/>
                <a:cs typeface="Times New Roman"/>
                <a:sym typeface="Times New Roman"/>
              </a:rPr>
              <a:t>n ≥ N</a:t>
            </a:r>
          </a:p>
          <a:p>
            <a:pPr lvl="1"/>
            <a:r>
              <a:t>That is:</a:t>
            </a:r>
          </a:p>
          <a:p>
            <a:pPr lvl="2"/>
            <a:r>
              <a:t> </a:t>
            </a:r>
            <a:r>
              <a:rPr i="1">
                <a:latin typeface="Times New Roman"/>
                <a:ea typeface="Times New Roman"/>
                <a:cs typeface="Times New Roman"/>
                <a:sym typeface="Times New Roman"/>
              </a:rPr>
              <a:t>c </a:t>
            </a:r>
            <a:r>
              <a:rPr>
                <a:latin typeface="Times New Roman"/>
                <a:ea typeface="Times New Roman"/>
                <a:cs typeface="Times New Roman"/>
                <a:sym typeface="Times New Roman"/>
              </a:rPr>
              <a:t>x</a:t>
            </a:r>
            <a:r>
              <a:rPr i="1">
                <a:latin typeface="Times New Roman"/>
                <a:ea typeface="Times New Roman"/>
                <a:cs typeface="Times New Roman"/>
                <a:sym typeface="Times New Roman"/>
              </a:rPr>
              <a:t> g(n)</a:t>
            </a:r>
            <a:r>
              <a:rPr>
                <a:latin typeface="Times New Roman"/>
                <a:ea typeface="Times New Roman"/>
                <a:cs typeface="Times New Roman"/>
                <a:sym typeface="Times New Roman"/>
              </a:rPr>
              <a:t> </a:t>
            </a:r>
            <a:r>
              <a:t>is an upper bound on </a:t>
            </a:r>
            <a:r>
              <a:rPr i="1">
                <a:latin typeface="Times New Roman"/>
                <a:ea typeface="Times New Roman"/>
                <a:cs typeface="Times New Roman"/>
                <a:sym typeface="Times New Roman"/>
              </a:rPr>
              <a:t>f(n) </a:t>
            </a:r>
            <a:r>
              <a:t>when </a:t>
            </a:r>
            <a:r>
              <a:rPr i="1">
                <a:latin typeface="Times New Roman"/>
                <a:ea typeface="Times New Roman"/>
                <a:cs typeface="Times New Roman"/>
                <a:sym typeface="Times New Roman"/>
              </a:rPr>
              <a:t>n</a:t>
            </a:r>
            <a:r>
              <a:t> is sufficiently large</a:t>
            </a:r>
          </a:p>
        </p:txBody>
      </p:sp>
    </p:spTree>
  </p:cSld>
  <p:clrMapOvr>
    <a:masterClrMapping/>
  </p:clrMapOvr>
  <p:transition spd="med"/>
</p:sld>
</file>

<file path=ppt/theme/theme1.xml><?xml version="1.0" encoding="utf-8"?>
<a:theme xmlns:a="http://schemas.openxmlformats.org/drawingml/2006/main" name="1_508 Lecture">
  <a:themeElements>
    <a:clrScheme name="1_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1_508 Lecture">
      <a:majorFont>
        <a:latin typeface="Arial"/>
        <a:ea typeface="Arial"/>
        <a:cs typeface="Arial"/>
      </a:majorFont>
      <a:minorFont>
        <a:latin typeface="Helvetica"/>
        <a:ea typeface="Helvetica"/>
        <a:cs typeface="Helvetica"/>
      </a:minorFont>
    </a:fontScheme>
    <a:fmtScheme name="1_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508 Lecture">
  <a:themeElements>
    <a:clrScheme name="1_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1_508 Lecture">
      <a:majorFont>
        <a:latin typeface="Arial"/>
        <a:ea typeface="Arial"/>
        <a:cs typeface="Arial"/>
      </a:majorFont>
      <a:minorFont>
        <a:latin typeface="Helvetica"/>
        <a:ea typeface="Helvetica"/>
        <a:cs typeface="Helvetica"/>
      </a:minorFont>
    </a:fontScheme>
    <a:fmtScheme name="1_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2876</TotalTime>
  <Words>1883</Words>
  <Application>Microsoft Office PowerPoint</Application>
  <PresentationFormat>On-screen Show (4:3)</PresentationFormat>
  <Paragraphs>347</Paragraphs>
  <Slides>30</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Arial</vt:lpstr>
      <vt:lpstr>Arial Unicode MS</vt:lpstr>
      <vt:lpstr>Courier New</vt:lpstr>
      <vt:lpstr>Helvetica</vt:lpstr>
      <vt:lpstr>Lucida Sans</vt:lpstr>
      <vt:lpstr>Menlo</vt:lpstr>
      <vt:lpstr>Times New Roman</vt:lpstr>
      <vt:lpstr>Verdana</vt:lpstr>
      <vt:lpstr>1_508 Lecture</vt:lpstr>
      <vt:lpstr>Document</vt:lpstr>
      <vt:lpstr>Data Structures and Abstractions with Java™</vt:lpstr>
      <vt:lpstr>Why Efficient Code?</vt:lpstr>
      <vt:lpstr>Importance of Efficiency</vt:lpstr>
      <vt:lpstr>What is “best”?</vt:lpstr>
      <vt:lpstr>Counting Basic Operations</vt:lpstr>
      <vt:lpstr>Counting Basic Operations</vt:lpstr>
      <vt:lpstr>Counting Basic Operations</vt:lpstr>
      <vt:lpstr>Best, Worst, and Average Cases</vt:lpstr>
      <vt:lpstr>Big Oh Notation</vt:lpstr>
      <vt:lpstr>Big Oh Notation</vt:lpstr>
      <vt:lpstr>Big Oh Notation</vt:lpstr>
      <vt:lpstr>Picturing Efficiency</vt:lpstr>
      <vt:lpstr>Picturing Efficiency</vt:lpstr>
      <vt:lpstr>Picturing Efficiency</vt:lpstr>
      <vt:lpstr>Picturing efficiency: another example</vt:lpstr>
      <vt:lpstr>Picturing efficiency: another example</vt:lpstr>
      <vt:lpstr>Picturing Efficiency</vt:lpstr>
      <vt:lpstr>Picturing Efficiency</vt:lpstr>
      <vt:lpstr>Efficiency of ADT Bag Implementations</vt:lpstr>
      <vt:lpstr>Common Algorithm Complexity Terms</vt:lpstr>
      <vt:lpstr>Comparison of Growth Rates of Common Algorithm Complexity Terms</vt:lpstr>
      <vt:lpstr>Relative Algorithm Speed Analysis Technique</vt:lpstr>
      <vt:lpstr>Binary Search Algorithm</vt:lpstr>
      <vt:lpstr>Determination of the Maximum Number of Times the Binary Search Loop Executes</vt:lpstr>
      <vt:lpstr>Examples of Common Algorithm Complexity</vt:lpstr>
      <vt:lpstr>Constant - O(1)</vt:lpstr>
      <vt:lpstr>Linear - O(N)</vt:lpstr>
      <vt:lpstr>Polynomial - O(N2)</vt:lpstr>
      <vt:lpstr> Exponential - O(2N)</vt:lpstr>
      <vt:lpstr>Orders of common functions Here is a list of classes of functions that are commonly encountered when analyzing the running time of an algorithm. In each case, c is a constant and n increases without bound. The slower-growing functions are generally listed first.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Abstractions with Java™</dc:title>
  <cp:lastModifiedBy>Jeannette Kartchner</cp:lastModifiedBy>
  <cp:revision>5</cp:revision>
  <dcterms:modified xsi:type="dcterms:W3CDTF">2018-08-01T21:12:38Z</dcterms:modified>
</cp:coreProperties>
</file>