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27"/>
  </p:notesMasterIdLst>
  <p:sldIdLst>
    <p:sldId id="256" r:id="rId3"/>
    <p:sldId id="273" r:id="rId4"/>
    <p:sldId id="275" r:id="rId5"/>
    <p:sldId id="277" r:id="rId6"/>
    <p:sldId id="276" r:id="rId7"/>
    <p:sldId id="278" r:id="rId8"/>
    <p:sldId id="279" r:id="rId9"/>
    <p:sldId id="280" r:id="rId10"/>
    <p:sldId id="274"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81" r:id="rId2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AD7"/>
          </a:solidFill>
        </a:fill>
      </a:tcStyle>
    </a:wholeTbl>
    <a:band2H>
      <a:tcTxStyle/>
      <a:tcStyle>
        <a:tcBdr/>
        <a:fill>
          <a:solidFill>
            <a:srgbClr val="E7E7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4CA"/>
          </a:solidFill>
        </a:fill>
      </a:tcStyle>
    </a:wholeTbl>
    <a:band2H>
      <a:tcTxStyle/>
      <a:tcStyle>
        <a:tcBdr/>
        <a:fill>
          <a:solidFill>
            <a:srgbClr val="F6EB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57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Arial"/>
      </a:defRPr>
    </a:lvl1pPr>
    <a:lvl2pPr indent="228600" defTabSz="457200" latinLnBrk="0">
      <a:defRPr sz="1200">
        <a:latin typeface="+mn-lt"/>
        <a:ea typeface="+mn-ea"/>
        <a:cs typeface="+mn-cs"/>
        <a:sym typeface="Arial"/>
      </a:defRPr>
    </a:lvl2pPr>
    <a:lvl3pPr indent="457200" defTabSz="457200" latinLnBrk="0">
      <a:defRPr sz="1200">
        <a:latin typeface="+mn-lt"/>
        <a:ea typeface="+mn-ea"/>
        <a:cs typeface="+mn-cs"/>
        <a:sym typeface="Arial"/>
      </a:defRPr>
    </a:lvl3pPr>
    <a:lvl4pPr indent="685800" defTabSz="457200" latinLnBrk="0">
      <a:defRPr sz="1200">
        <a:latin typeface="+mn-lt"/>
        <a:ea typeface="+mn-ea"/>
        <a:cs typeface="+mn-cs"/>
        <a:sym typeface="Arial"/>
      </a:defRPr>
    </a:lvl4pPr>
    <a:lvl5pPr indent="914400" defTabSz="457200" latinLnBrk="0">
      <a:defRPr sz="1200">
        <a:latin typeface="+mn-lt"/>
        <a:ea typeface="+mn-ea"/>
        <a:cs typeface="+mn-cs"/>
        <a:sym typeface="Arial"/>
      </a:defRPr>
    </a:lvl5pPr>
    <a:lvl6pPr indent="1143000" defTabSz="457200" latinLnBrk="0">
      <a:defRPr sz="1200">
        <a:latin typeface="+mn-lt"/>
        <a:ea typeface="+mn-ea"/>
        <a:cs typeface="+mn-cs"/>
        <a:sym typeface="Arial"/>
      </a:defRPr>
    </a:lvl6pPr>
    <a:lvl7pPr indent="1371600" defTabSz="457200" latinLnBrk="0">
      <a:defRPr sz="1200">
        <a:latin typeface="+mn-lt"/>
        <a:ea typeface="+mn-ea"/>
        <a:cs typeface="+mn-cs"/>
        <a:sym typeface="Arial"/>
      </a:defRPr>
    </a:lvl7pPr>
    <a:lvl8pPr indent="1600200" defTabSz="457200" latinLnBrk="0">
      <a:defRPr sz="1200">
        <a:latin typeface="+mn-lt"/>
        <a:ea typeface="+mn-ea"/>
        <a:cs typeface="+mn-cs"/>
        <a:sym typeface="Arial"/>
      </a:defRPr>
    </a:lvl8pPr>
    <a:lvl9pPr indent="1828800" defTabSz="457200" latinLnBrk="0">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43971" y="113770"/>
            <a:ext cx="8229601" cy="916857"/>
          </a:xfrm>
          <a:prstGeom prst="rect">
            <a:avLst/>
          </a:prstGeom>
        </p:spPr>
        <p:txBody>
          <a:bodyPr/>
          <a:lstStyle/>
          <a:p>
            <a:r>
              <a:t>Title Text</a:t>
            </a:r>
          </a:p>
        </p:txBody>
      </p:sp>
      <p:sp>
        <p:nvSpPr>
          <p:cNvPr id="24" name="Body Level One…"/>
          <p:cNvSpPr txBox="1">
            <a:spLocks noGrp="1"/>
          </p:cNvSpPr>
          <p:nvPr>
            <p:ph type="body" sz="quarter" idx="1"/>
          </p:nvPr>
        </p:nvSpPr>
        <p:spPr>
          <a:xfrm>
            <a:off x="457200" y="5368159"/>
            <a:ext cx="8229600" cy="916857"/>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717128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43971" y="113770"/>
            <a:ext cx="8229601" cy="916857"/>
          </a:xfrm>
          <a:prstGeom prst="rect">
            <a:avLst/>
          </a:prstGeom>
        </p:spPr>
        <p:txBody>
          <a:bodyPr/>
          <a:lstStyle/>
          <a:p>
            <a:r>
              <a:t>Title Text</a:t>
            </a:r>
          </a:p>
        </p:txBody>
      </p:sp>
      <p:sp>
        <p:nvSpPr>
          <p:cNvPr id="24" name="Body Level One…"/>
          <p:cNvSpPr txBox="1">
            <a:spLocks noGrp="1"/>
          </p:cNvSpPr>
          <p:nvPr>
            <p:ph type="body" sz="quarter" idx="1"/>
          </p:nvPr>
        </p:nvSpPr>
        <p:spPr>
          <a:xfrm>
            <a:off x="457200" y="5368159"/>
            <a:ext cx="8229600" cy="916857"/>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94641517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3233696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81F290-A3C3-4E2D-80E3-F19614E4C2CF}" type="slidenum">
              <a:rPr lang="en-US"/>
              <a:pPr/>
              <a:t>‹#›</a:t>
            </a:fld>
            <a:endParaRPr lang="en-US"/>
          </a:p>
        </p:txBody>
      </p:sp>
    </p:spTree>
    <p:extLst>
      <p:ext uri="{BB962C8B-B14F-4D97-AF65-F5344CB8AC3E}">
        <p14:creationId xmlns:p14="http://schemas.microsoft.com/office/powerpoint/2010/main" val="6253267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4">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35000" y="152400"/>
            <a:ext cx="8229600"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rPr dirty="0"/>
              <a:t>Title Text</a:t>
            </a:r>
          </a:p>
        </p:txBody>
      </p:sp>
      <p:sp>
        <p:nvSpPr>
          <p:cNvPr id="5" name="Body Level One…"/>
          <p:cNvSpPr txBox="1">
            <a:spLocks noGrp="1"/>
          </p:cNvSpPr>
          <p:nvPr>
            <p:ph type="body" idx="1"/>
          </p:nvPr>
        </p:nvSpPr>
        <p:spPr>
          <a:xfrm>
            <a:off x="635000" y="1208487"/>
            <a:ext cx="8229600"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itle Text"/>
          <p:cNvSpPr txBox="1">
            <a:spLocks noGrp="1"/>
          </p:cNvSpPr>
          <p:nvPr>
            <p:ph type="title"/>
          </p:nvPr>
        </p:nvSpPr>
        <p:spPr>
          <a:xfrm>
            <a:off x="635000" y="152400"/>
            <a:ext cx="8229600"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rPr dirty="0"/>
              <a:t>Title Text</a:t>
            </a:r>
          </a:p>
        </p:txBody>
      </p:sp>
      <p:sp>
        <p:nvSpPr>
          <p:cNvPr id="5" name="Body Level One…"/>
          <p:cNvSpPr txBox="1">
            <a:spLocks noGrp="1"/>
          </p:cNvSpPr>
          <p:nvPr>
            <p:ph type="body" idx="1"/>
          </p:nvPr>
        </p:nvSpPr>
        <p:spPr>
          <a:xfrm>
            <a:off x="635000" y="1208487"/>
            <a:ext cx="8229600"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194956184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95"/>
          <p:cNvSpPr txBox="1">
            <a:spLocks noGrp="1"/>
          </p:cNvSpPr>
          <p:nvPr>
            <p:ph type="title"/>
          </p:nvPr>
        </p:nvSpPr>
        <p:spPr>
          <a:prstGeom prst="rect">
            <a:avLst/>
          </a:prstGeom>
        </p:spPr>
        <p:txBody>
          <a:bodyPr lIns="0" tIns="0" rIns="0" bIns="0">
            <a:normAutofit fontScale="90000"/>
          </a:bodyPr>
          <a:lstStyle/>
          <a:p>
            <a:pPr defTabSz="694944">
              <a:defRPr sz="3343"/>
            </a:pPr>
            <a:r>
              <a:t>Data Structures and Abstractions with Java</a:t>
            </a:r>
            <a:r>
              <a:rPr baseline="29966"/>
              <a:t>™</a:t>
            </a:r>
          </a:p>
        </p:txBody>
      </p:sp>
      <p:sp>
        <p:nvSpPr>
          <p:cNvPr id="44" name="Shape 196"/>
          <p:cNvSpPr txBox="1">
            <a:spLocks noGrp="1"/>
          </p:cNvSpPr>
          <p:nvPr>
            <p:ph type="body" idx="1"/>
          </p:nvPr>
        </p:nvSpPr>
        <p:spPr>
          <a:xfrm>
            <a:off x="635000" y="1019241"/>
            <a:ext cx="8229600" cy="5031976"/>
          </a:xfrm>
          <a:prstGeom prst="rect">
            <a:avLst/>
          </a:prstGeom>
        </p:spPr>
        <p:txBody>
          <a:bodyPr lIns="0" tIns="0" rIns="0" bIns="0"/>
          <a:lstStyle/>
          <a:p>
            <a:pPr marL="0" indent="0">
              <a:spcBef>
                <a:spcPts val="0"/>
              </a:spcBef>
              <a:buSzTx/>
              <a:buNone/>
              <a:defRPr sz="2000">
                <a:solidFill>
                  <a:srgbClr val="007FA3"/>
                </a:solidFill>
              </a:defRPr>
            </a:pPr>
            <a:r>
              <a:t>5</a:t>
            </a:r>
            <a:r>
              <a:rPr baseline="30000"/>
              <a:t>th</a:t>
            </a:r>
            <a:r>
              <a:t> Edition</a:t>
            </a:r>
          </a:p>
        </p:txBody>
      </p:sp>
      <p:sp>
        <p:nvSpPr>
          <p:cNvPr id="45" name="Shape 198"/>
          <p:cNvSpPr txBox="1"/>
          <p:nvPr/>
        </p:nvSpPr>
        <p:spPr>
          <a:xfrm>
            <a:off x="4749800" y="1828799"/>
            <a:ext cx="3657601" cy="1600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fontScale="70000" lnSpcReduction="20000"/>
          </a:bodyPr>
          <a:lstStyle>
            <a:lvl1pPr>
              <a:defRPr sz="5800" b="1">
                <a:solidFill>
                  <a:srgbClr val="007FA3"/>
                </a:solidFill>
                <a:latin typeface="Times New Roman"/>
                <a:ea typeface="Times New Roman"/>
                <a:cs typeface="Times New Roman"/>
                <a:sym typeface="Times New Roman"/>
              </a:defRPr>
            </a:lvl1pPr>
          </a:lstStyle>
          <a:p>
            <a:r>
              <a:rPr lang="en-US" dirty="0"/>
              <a:t>Module 1</a:t>
            </a:r>
          </a:p>
          <a:p>
            <a:r>
              <a:rPr lang="en-US" dirty="0"/>
              <a:t>ADT Data Structures</a:t>
            </a:r>
            <a:endParaRPr dirty="0"/>
          </a:p>
        </p:txBody>
      </p:sp>
      <p:sp>
        <p:nvSpPr>
          <p:cNvPr id="46" name="Shape 199"/>
          <p:cNvSpPr txBox="1"/>
          <p:nvPr/>
        </p:nvSpPr>
        <p:spPr>
          <a:xfrm>
            <a:off x="4749800" y="4853072"/>
            <a:ext cx="3079631" cy="98568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Autofit/>
          </a:bodyPr>
          <a:lstStyle>
            <a:lvl1pPr>
              <a:defRPr sz="5800" b="1">
                <a:solidFill>
                  <a:srgbClr val="007FA3"/>
                </a:solidFill>
                <a:latin typeface="Times New Roman"/>
                <a:ea typeface="Times New Roman"/>
                <a:cs typeface="Times New Roman"/>
                <a:sym typeface="Times New Roman"/>
              </a:defRPr>
            </a:lvl1pPr>
          </a:lstStyle>
          <a:p>
            <a:r>
              <a:rPr lang="en-US" sz="3600" dirty="0"/>
              <a:t>Using:</a:t>
            </a:r>
          </a:p>
          <a:p>
            <a:r>
              <a:rPr lang="en-US" sz="3600" dirty="0"/>
              <a:t>Chapter 1 – ADT </a:t>
            </a:r>
            <a:r>
              <a:rPr sz="3600" dirty="0"/>
              <a:t>Bags</a:t>
            </a:r>
          </a:p>
        </p:txBody>
      </p:sp>
      <p:pic>
        <p:nvPicPr>
          <p:cNvPr id="47" name="Picture 8" descr="Picture 8"/>
          <p:cNvPicPr>
            <a:picLocks noChangeAspect="1"/>
          </p:cNvPicPr>
          <p:nvPr/>
        </p:nvPicPr>
        <p:blipFill>
          <a:blip r:embed="rId2">
            <a:extLst/>
          </a:blip>
          <a:stretch>
            <a:fillRect/>
          </a:stretch>
        </p:blipFill>
        <p:spPr>
          <a:xfrm>
            <a:off x="379413" y="1421040"/>
            <a:ext cx="4124641" cy="4776560"/>
          </a:xfrm>
          <a:prstGeom prst="rect">
            <a:avLst/>
          </a:prstGeom>
          <a:ln w="12700">
            <a:miter lim="400000"/>
          </a:ln>
          <a:effectLst>
            <a:outerShdw blurRad="50800" dist="38100" dir="2700000" rotWithShape="0">
              <a:srgbClr val="000000">
                <a:alpha val="40000"/>
              </a:srgbClr>
            </a:outerShdw>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4"/>
          <p:cNvSpPr txBox="1">
            <a:spLocks noGrp="1"/>
          </p:cNvSpPr>
          <p:nvPr>
            <p:ph type="title"/>
          </p:nvPr>
        </p:nvSpPr>
        <p:spPr>
          <a:prstGeom prst="rect">
            <a:avLst/>
          </a:prstGeom>
        </p:spPr>
        <p:txBody>
          <a:bodyPr/>
          <a:lstStyle/>
          <a:p>
            <a:r>
              <a:t>The ADT Bag</a:t>
            </a:r>
          </a:p>
        </p:txBody>
      </p:sp>
      <p:sp>
        <p:nvSpPr>
          <p:cNvPr id="53" name="Content Placeholder 5"/>
          <p:cNvSpPr txBox="1">
            <a:spLocks noGrp="1"/>
          </p:cNvSpPr>
          <p:nvPr>
            <p:ph type="body" idx="1"/>
          </p:nvPr>
        </p:nvSpPr>
        <p:spPr>
          <a:prstGeom prst="rect">
            <a:avLst/>
          </a:prstGeom>
        </p:spPr>
        <p:txBody>
          <a:bodyPr/>
          <a:lstStyle/>
          <a:p>
            <a:r>
              <a:t> Definition</a:t>
            </a:r>
          </a:p>
          <a:p>
            <a:pPr lvl="1"/>
            <a:r>
              <a:t>A finite collection of objects in no particular order</a:t>
            </a:r>
          </a:p>
          <a:p>
            <a:pPr lvl="1"/>
            <a:r>
              <a:t>Can contain duplicate items</a:t>
            </a:r>
          </a:p>
          <a:p>
            <a:r>
              <a:t>Possible behaviors</a:t>
            </a:r>
          </a:p>
          <a:p>
            <a:pPr lvl="1"/>
            <a:r>
              <a:t>Get number of items</a:t>
            </a:r>
          </a:p>
          <a:p>
            <a:pPr lvl="1"/>
            <a:r>
              <a:t>Check for empty</a:t>
            </a:r>
          </a:p>
          <a:p>
            <a:pPr lvl="1"/>
            <a:r>
              <a:t>Add, remove objects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txBox="1">
            <a:spLocks noGrp="1"/>
          </p:cNvSpPr>
          <p:nvPr>
            <p:ph type="title"/>
          </p:nvPr>
        </p:nvSpPr>
        <p:spPr>
          <a:prstGeom prst="rect">
            <a:avLst/>
          </a:prstGeom>
        </p:spPr>
        <p:txBody>
          <a:bodyPr/>
          <a:lstStyle/>
          <a:p>
            <a:r>
              <a:t>CRC Card</a:t>
            </a:r>
          </a:p>
        </p:txBody>
      </p:sp>
      <p:sp>
        <p:nvSpPr>
          <p:cNvPr id="56" name="FIGURE 1-1 A CRC card for a class Bag"/>
          <p:cNvSpPr txBox="1">
            <a:spLocks noGrp="1"/>
          </p:cNvSpPr>
          <p:nvPr>
            <p:ph type="body" sz="quarter" idx="1"/>
          </p:nvPr>
        </p:nvSpPr>
        <p:spPr>
          <a:xfrm>
            <a:off x="443971" y="5796247"/>
            <a:ext cx="8229601" cy="519420"/>
          </a:xfrm>
          <a:prstGeom prst="rect">
            <a:avLst/>
          </a:prstGeom>
        </p:spPr>
        <p:txBody>
          <a:bodyPr/>
          <a:lstStyle/>
          <a:p>
            <a:pPr defTabSz="448055">
              <a:defRPr sz="2156" b="1">
                <a:solidFill>
                  <a:srgbClr val="007FA3"/>
                </a:solidFill>
                <a:latin typeface="Times New Roman"/>
                <a:ea typeface="Times New Roman"/>
                <a:cs typeface="Times New Roman"/>
                <a:sym typeface="Times New Roman"/>
              </a:defRPr>
            </a:pPr>
            <a:r>
              <a:t>FIGURE 1-1 A CRC card for a class </a:t>
            </a:r>
            <a:r>
              <a:rPr>
                <a:latin typeface="Courier New"/>
                <a:ea typeface="Courier New"/>
                <a:cs typeface="Courier New"/>
                <a:sym typeface="Courier New"/>
              </a:rPr>
              <a:t>Bag</a:t>
            </a:r>
          </a:p>
        </p:txBody>
      </p:sp>
      <p:graphicFrame>
        <p:nvGraphicFramePr>
          <p:cNvPr id="57" name="Table"/>
          <p:cNvGraphicFramePr/>
          <p:nvPr/>
        </p:nvGraphicFramePr>
        <p:xfrm>
          <a:off x="902971" y="1133272"/>
          <a:ext cx="6374360" cy="4497347"/>
        </p:xfrm>
        <a:graphic>
          <a:graphicData uri="http://schemas.openxmlformats.org/drawingml/2006/table">
            <a:tbl>
              <a:tblPr>
                <a:tableStyleId>{4C3C2611-4C71-4FC5-86AE-919BDF0F9419}</a:tableStyleId>
              </a:tblPr>
              <a:tblGrid>
                <a:gridCol w="6374360">
                  <a:extLst>
                    <a:ext uri="{9D8B030D-6E8A-4147-A177-3AD203B41FA5}">
                      <a16:colId xmlns:a16="http://schemas.microsoft.com/office/drawing/2014/main" val="20000"/>
                    </a:ext>
                  </a:extLst>
                </a:gridCol>
              </a:tblGrid>
              <a:tr h="484359">
                <a:tc>
                  <a:txBody>
                    <a:bodyPr/>
                    <a:lstStyle/>
                    <a:p>
                      <a:pPr marL="1206500" marR="1852929" algn="ctr" defTabSz="457200">
                        <a:defRPr sz="1800"/>
                      </a:pPr>
                      <a:r>
                        <a:rPr sz="2500" b="1" i="1">
                          <a:solidFill>
                            <a:srgbClr val="2F2A2B"/>
                          </a:solidFill>
                          <a:latin typeface="Times New Roman"/>
                          <a:ea typeface="Times New Roman"/>
                          <a:cs typeface="Times New Roman"/>
                          <a:sym typeface="Times New Roman"/>
                        </a:rPr>
                        <a:t>Bag</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noFill/>
                  </a:tcPr>
                </a:tc>
                <a:extLst>
                  <a:ext uri="{0D108BD9-81ED-4DB2-BD59-A6C34878D82A}">
                    <a16:rowId xmlns:a16="http://schemas.microsoft.com/office/drawing/2014/main" val="10000"/>
                  </a:ext>
                </a:extLst>
              </a:tr>
              <a:tr h="286642">
                <a:tc>
                  <a:txBody>
                    <a:bodyPr/>
                    <a:lstStyle/>
                    <a:p>
                      <a:pPr marL="128904" algn="l" defTabSz="457200">
                        <a:defRPr sz="1800"/>
                      </a:pPr>
                      <a:r>
                        <a:rPr sz="1600" b="1" i="1">
                          <a:solidFill>
                            <a:srgbClr val="2F2A2B"/>
                          </a:solidFill>
                          <a:latin typeface="Times New Roman"/>
                          <a:ea typeface="Times New Roman"/>
                          <a:cs typeface="Times New Roman"/>
                          <a:sym typeface="Times New Roman"/>
                        </a:rPr>
                        <a:t>Responsibilities</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6350">
                      <a:solidFill>
                        <a:srgbClr val="C8CACB"/>
                      </a:solidFill>
                      <a:miter lim="400000"/>
                    </a:lnB>
                    <a:noFill/>
                  </a:tcPr>
                </a:tc>
                <a:extLst>
                  <a:ext uri="{0D108BD9-81ED-4DB2-BD59-A6C34878D82A}">
                    <a16:rowId xmlns:a16="http://schemas.microsoft.com/office/drawing/2014/main" val="10001"/>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Get the number of items currently in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2"/>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See whether the bag is empty</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3"/>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Add a given object to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4"/>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Remove an unspecified object from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5"/>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Remove a particular object from the bag, if possible</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6"/>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Remove all objects from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7"/>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Count the number of times a certain object occurs in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8"/>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Test whether the bag contains a particular object</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09"/>
                  </a:ext>
                </a:extLst>
              </a:tr>
              <a:tr h="286642">
                <a:tc>
                  <a:txBody>
                    <a:bodyPr/>
                    <a:lstStyle/>
                    <a:p>
                      <a:pPr marL="276859" algn="l" defTabSz="457200">
                        <a:defRPr sz="1800"/>
                      </a:pPr>
                      <a:r>
                        <a:rPr sz="1600" i="1">
                          <a:solidFill>
                            <a:srgbClr val="2F2A2B"/>
                          </a:solidFill>
                          <a:latin typeface="Times New Roman"/>
                          <a:ea typeface="Times New Roman"/>
                          <a:cs typeface="Times New Roman"/>
                          <a:sym typeface="Times New Roman"/>
                        </a:rPr>
                        <a:t>Look at all objects that are in the bag</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10"/>
                  </a:ext>
                </a:extLst>
              </a:tr>
              <a:tr h="286642">
                <a:tc>
                  <a:txBody>
                    <a:bodyPr/>
                    <a:lstStyle/>
                    <a:p>
                      <a:pPr algn="l">
                        <a:defRPr sz="1600"/>
                      </a:pPr>
                      <a:endParaRP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25400">
                      <a:solidFill>
                        <a:srgbClr val="000000"/>
                      </a:solidFill>
                      <a:miter lim="400000"/>
                    </a:lnB>
                    <a:noFill/>
                  </a:tcPr>
                </a:tc>
                <a:extLst>
                  <a:ext uri="{0D108BD9-81ED-4DB2-BD59-A6C34878D82A}">
                    <a16:rowId xmlns:a16="http://schemas.microsoft.com/office/drawing/2014/main" val="10011"/>
                  </a:ext>
                </a:extLst>
              </a:tr>
              <a:tr h="286642">
                <a:tc>
                  <a:txBody>
                    <a:bodyPr/>
                    <a:lstStyle/>
                    <a:p>
                      <a:pPr marL="149225" algn="l" defTabSz="457200">
                        <a:defRPr sz="1800"/>
                      </a:pPr>
                      <a:r>
                        <a:rPr sz="1600" b="1" i="1">
                          <a:solidFill>
                            <a:srgbClr val="2F2A2B"/>
                          </a:solidFill>
                          <a:latin typeface="Times New Roman"/>
                          <a:ea typeface="Times New Roman"/>
                          <a:cs typeface="Times New Roman"/>
                          <a:sym typeface="Times New Roman"/>
                        </a:rPr>
                        <a:t>Collaborations</a:t>
                      </a:r>
                    </a:p>
                  </a:txBody>
                  <a:tcPr marL="63500" marR="63500" marT="0" marB="0" anchor="ctr" horzOverflow="overflow">
                    <a:lnL w="25400">
                      <a:solidFill>
                        <a:srgbClr val="000000"/>
                      </a:solidFill>
                      <a:miter lim="400000"/>
                    </a:lnL>
                    <a:lnR w="25400">
                      <a:solidFill>
                        <a:srgbClr val="000000"/>
                      </a:solidFill>
                      <a:miter lim="400000"/>
                    </a:lnR>
                    <a:lnT w="25400">
                      <a:solidFill>
                        <a:srgbClr val="000000"/>
                      </a:solidFill>
                      <a:miter lim="400000"/>
                    </a:lnT>
                    <a:lnB w="6350">
                      <a:solidFill>
                        <a:srgbClr val="C8CACB"/>
                      </a:solidFill>
                      <a:miter lim="400000"/>
                    </a:lnB>
                    <a:noFill/>
                  </a:tcPr>
                </a:tc>
                <a:extLst>
                  <a:ext uri="{0D108BD9-81ED-4DB2-BD59-A6C34878D82A}">
                    <a16:rowId xmlns:a16="http://schemas.microsoft.com/office/drawing/2014/main" val="10012"/>
                  </a:ext>
                </a:extLst>
              </a:tr>
              <a:tr h="286642">
                <a:tc>
                  <a:txBody>
                    <a:bodyPr/>
                    <a:lstStyle/>
                    <a:p>
                      <a:pPr marL="288925" algn="l" defTabSz="457200">
                        <a:defRPr sz="1800"/>
                      </a:pPr>
                      <a:r>
                        <a:rPr sz="1600" i="1">
                          <a:solidFill>
                            <a:srgbClr val="2F2A2B"/>
                          </a:solidFill>
                          <a:latin typeface="Times New Roman"/>
                          <a:ea typeface="Times New Roman"/>
                          <a:cs typeface="Times New Roman"/>
                          <a:sym typeface="Times New Roman"/>
                        </a:rPr>
                        <a:t>The class of objects that the bag can contain</a:t>
                      </a: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6350">
                      <a:solidFill>
                        <a:srgbClr val="C8CACB"/>
                      </a:solidFill>
                      <a:miter lim="400000"/>
                    </a:lnB>
                    <a:noFill/>
                  </a:tcPr>
                </a:tc>
                <a:extLst>
                  <a:ext uri="{0D108BD9-81ED-4DB2-BD59-A6C34878D82A}">
                    <a16:rowId xmlns:a16="http://schemas.microsoft.com/office/drawing/2014/main" val="10013"/>
                  </a:ext>
                </a:extLst>
              </a:tr>
              <a:tr h="286642">
                <a:tc>
                  <a:txBody>
                    <a:bodyPr/>
                    <a:lstStyle/>
                    <a:p>
                      <a:pPr marL="288925" algn="l" defTabSz="457200">
                        <a:defRPr sz="1600" i="1">
                          <a:solidFill>
                            <a:srgbClr val="2F2A2B"/>
                          </a:solidFill>
                          <a:latin typeface="Times New Roman"/>
                          <a:ea typeface="Times New Roman"/>
                          <a:cs typeface="Times New Roman"/>
                          <a:sym typeface="Times New Roman"/>
                        </a:defRPr>
                      </a:pPr>
                      <a:endParaRPr/>
                    </a:p>
                  </a:txBody>
                  <a:tcPr marL="63500" marR="63500" marT="0" marB="0" anchor="ctr" horzOverflow="overflow">
                    <a:lnL w="25400">
                      <a:solidFill>
                        <a:srgbClr val="000000"/>
                      </a:solidFill>
                      <a:miter lim="400000"/>
                    </a:lnL>
                    <a:lnR w="25400">
                      <a:solidFill>
                        <a:srgbClr val="000000"/>
                      </a:solidFill>
                      <a:miter lim="400000"/>
                    </a:lnR>
                    <a:lnT w="6350">
                      <a:solidFill>
                        <a:srgbClr val="C8CACB"/>
                      </a:solidFill>
                      <a:miter lim="400000"/>
                    </a:lnT>
                    <a:lnB w="25400">
                      <a:solidFill>
                        <a:srgbClr val="000000"/>
                      </a:solidFill>
                      <a:miter lim="400000"/>
                    </a:lnB>
                    <a:noFill/>
                  </a:tcPr>
                </a:tc>
                <a:extLst>
                  <a:ext uri="{0D108BD9-81ED-4DB2-BD59-A6C34878D82A}">
                    <a16:rowId xmlns:a16="http://schemas.microsoft.com/office/drawing/2014/main" val="10014"/>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noGrp="1"/>
          </p:cNvSpPr>
          <p:nvPr>
            <p:ph type="title"/>
          </p:nvPr>
        </p:nvSpPr>
        <p:spPr>
          <a:prstGeom prst="rect">
            <a:avLst/>
          </a:prstGeom>
        </p:spPr>
        <p:txBody>
          <a:bodyPr/>
          <a:lstStyle/>
          <a:p>
            <a:r>
              <a:t>Specifying a Bag</a:t>
            </a:r>
          </a:p>
        </p:txBody>
      </p:sp>
      <p:sp>
        <p:nvSpPr>
          <p:cNvPr id="60" name="Content Placeholder 2"/>
          <p:cNvSpPr txBox="1">
            <a:spLocks noGrp="1"/>
          </p:cNvSpPr>
          <p:nvPr>
            <p:ph type="body" idx="1"/>
          </p:nvPr>
        </p:nvSpPr>
        <p:spPr>
          <a:prstGeom prst="rect">
            <a:avLst/>
          </a:prstGeom>
        </p:spPr>
        <p:txBody>
          <a:bodyPr/>
          <a:lstStyle/>
          <a:p>
            <a:r>
              <a:t>Describe its data and specify in detail the methods</a:t>
            </a:r>
          </a:p>
          <a:p>
            <a:r>
              <a:t>Options that we can take when add cannot complete its task:</a:t>
            </a:r>
          </a:p>
          <a:p>
            <a:pPr lvl="1"/>
            <a:r>
              <a:t>Do nothing</a:t>
            </a:r>
          </a:p>
          <a:p>
            <a:pPr lvl="1"/>
            <a:r>
              <a:t>Leave bag unchanged, but signal client</a:t>
            </a:r>
          </a:p>
          <a:p>
            <a:r>
              <a:t>Note which methods change the object or do not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1"/>
          <p:cNvSpPr txBox="1">
            <a:spLocks noGrp="1"/>
          </p:cNvSpPr>
          <p:nvPr>
            <p:ph type="title"/>
          </p:nvPr>
        </p:nvSpPr>
        <p:spPr>
          <a:prstGeom prst="rect">
            <a:avLst/>
          </a:prstGeom>
        </p:spPr>
        <p:txBody>
          <a:bodyPr/>
          <a:lstStyle>
            <a:lvl1pPr defTabSz="786384">
              <a:defRPr sz="3784"/>
            </a:lvl1pPr>
          </a:lstStyle>
          <a:p>
            <a:r>
              <a:t>Using UML Notation to Specify a Class</a:t>
            </a:r>
          </a:p>
        </p:txBody>
      </p:sp>
      <p:sp>
        <p:nvSpPr>
          <p:cNvPr id="63" name="FIGURE 1-2 UML notation for the class Bag"/>
          <p:cNvSpPr txBox="1">
            <a:spLocks noGrp="1"/>
          </p:cNvSpPr>
          <p:nvPr>
            <p:ph type="body" sz="quarter" idx="1"/>
          </p:nvPr>
        </p:nvSpPr>
        <p:spPr>
          <a:prstGeom prst="rect">
            <a:avLst/>
          </a:prstGeom>
        </p:spPr>
        <p:txBody>
          <a:bodyPr>
            <a:normAutofit fontScale="92500"/>
          </a:bodyPr>
          <a:lstStyle/>
          <a:p>
            <a:pPr defTabSz="685800">
              <a:defRPr sz="3300" b="1">
                <a:solidFill>
                  <a:srgbClr val="007FA3"/>
                </a:solidFill>
                <a:latin typeface="Times New Roman"/>
                <a:ea typeface="Times New Roman"/>
                <a:cs typeface="Times New Roman"/>
                <a:sym typeface="Times New Roman"/>
              </a:defRPr>
            </a:pPr>
            <a:r>
              <a:t>FIGURE 1-2 UML notation for the class </a:t>
            </a:r>
            <a:r>
              <a:rPr>
                <a:latin typeface="Courier New"/>
                <a:ea typeface="Courier New"/>
                <a:cs typeface="Courier New"/>
                <a:sym typeface="Courier New"/>
              </a:rPr>
              <a:t>Bag</a:t>
            </a:r>
          </a:p>
        </p:txBody>
      </p:sp>
      <p:graphicFrame>
        <p:nvGraphicFramePr>
          <p:cNvPr id="64" name="Table"/>
          <p:cNvGraphicFramePr/>
          <p:nvPr/>
        </p:nvGraphicFramePr>
        <p:xfrm>
          <a:off x="1600199" y="1365249"/>
          <a:ext cx="5325269" cy="3312905"/>
        </p:xfrm>
        <a:graphic>
          <a:graphicData uri="http://schemas.openxmlformats.org/drawingml/2006/table">
            <a:tbl>
              <a:tblPr>
                <a:tableStyleId>{4C3C2611-4C71-4FC5-86AE-919BDF0F9419}</a:tableStyleId>
              </a:tblPr>
              <a:tblGrid>
                <a:gridCol w="5325269">
                  <a:extLst>
                    <a:ext uri="{9D8B030D-6E8A-4147-A177-3AD203B41FA5}">
                      <a16:colId xmlns:a16="http://schemas.microsoft.com/office/drawing/2014/main" val="20000"/>
                    </a:ext>
                  </a:extLst>
                </a:gridCol>
              </a:tblGrid>
              <a:tr h="526115">
                <a:tc>
                  <a:txBody>
                    <a:bodyPr/>
                    <a:lstStyle/>
                    <a:p>
                      <a:pPr marL="1224280" marR="1305560" algn="ctr" defTabSz="457200">
                        <a:defRPr sz="1800"/>
                      </a:pPr>
                      <a:r>
                        <a:rPr sz="1500" b="1">
                          <a:solidFill>
                            <a:srgbClr val="2F2A2B"/>
                          </a:solidFill>
                        </a:rPr>
                        <a:t>Bag</a:t>
                      </a: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0"/>
                  </a:ext>
                </a:extLst>
              </a:tr>
              <a:tr h="526115">
                <a:tc>
                  <a:txBody>
                    <a:bodyPr/>
                    <a:lstStyle/>
                    <a:p>
                      <a:pPr algn="l">
                        <a:defRPr sz="1500"/>
                      </a:pPr>
                      <a:endParaRP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1"/>
                  </a:ext>
                </a:extLst>
              </a:tr>
              <a:tr h="2260675">
                <a:tc>
                  <a:txBody>
                    <a:bodyPr/>
                    <a:lstStyle/>
                    <a:p>
                      <a:pPr marL="47625" algn="l" defTabSz="457200">
                        <a:defRPr sz="1500">
                          <a:solidFill>
                            <a:srgbClr val="2F2A2B"/>
                          </a:solidFill>
                        </a:defRPr>
                      </a:pPr>
                      <a:r>
                        <a:t>+getCurrentSize(): integer</a:t>
                      </a:r>
                      <a:endParaRPr>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t>+isEmpty(): boolean</a:t>
                      </a:r>
                      <a:endParaRPr>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t>+add(newEntry: T): boolean</a:t>
                      </a:r>
                      <a:endParaRPr>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t>+remove(): T</a:t>
                      </a:r>
                      <a:endParaRPr>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t>+remove(anEntry: T): boolean</a:t>
                      </a:r>
                      <a:endParaRPr>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t>+clear(): void</a:t>
                      </a:r>
                      <a:endParaRPr>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t>+getFrequencyOf(anEntry: T): integer</a:t>
                      </a:r>
                      <a:endParaRPr>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t>+contains(anEntry: T): boolean</a:t>
                      </a:r>
                      <a:endParaRPr>
                        <a:solidFill>
                          <a:srgbClr val="000000"/>
                        </a:solidFill>
                        <a:latin typeface="Times New Roman"/>
                        <a:ea typeface="Times New Roman"/>
                        <a:cs typeface="Times New Roman"/>
                        <a:sym typeface="Times New Roman"/>
                      </a:endParaRPr>
                    </a:p>
                    <a:p>
                      <a:pPr marL="47625" algn="l" defTabSz="457200">
                        <a:defRPr sz="1500">
                          <a:solidFill>
                            <a:srgbClr val="2F2A2B"/>
                          </a:solidFill>
                        </a:defRPr>
                      </a:pPr>
                      <a:r>
                        <a:t>+toArray(): T[]</a:t>
                      </a:r>
                    </a:p>
                  </a:txBody>
                  <a:tcPr marL="63500" marR="63500" marT="0" marB="0" anchor="ctr" horzOverflow="overflow">
                    <a:lnL w="25400">
                      <a:solidFill>
                        <a:srgbClr val="2F2A2B"/>
                      </a:solidFill>
                      <a:miter lim="400000"/>
                    </a:lnL>
                    <a:lnR w="25400">
                      <a:solidFill>
                        <a:srgbClr val="2F2A2B"/>
                      </a:solidFill>
                      <a:miter lim="400000"/>
                    </a:lnR>
                    <a:lnT w="25400">
                      <a:solidFill>
                        <a:srgbClr val="2F2A2B"/>
                      </a:solidFill>
                      <a:miter lim="400000"/>
                    </a:lnT>
                    <a:lnB w="25400">
                      <a:solidFill>
                        <a:srgbClr val="2F2A2B"/>
                      </a:solidFill>
                      <a:miter lim="400000"/>
                    </a:lnB>
                    <a:no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txBox="1">
            <a:spLocks noGrp="1"/>
          </p:cNvSpPr>
          <p:nvPr>
            <p:ph type="title"/>
          </p:nvPr>
        </p:nvSpPr>
        <p:spPr>
          <a:prstGeom prst="rect">
            <a:avLst/>
          </a:prstGeom>
        </p:spPr>
        <p:txBody>
          <a:bodyPr/>
          <a:lstStyle/>
          <a:p>
            <a:r>
              <a:t>Design Decision</a:t>
            </a:r>
          </a:p>
        </p:txBody>
      </p:sp>
      <p:sp>
        <p:nvSpPr>
          <p:cNvPr id="67" name="Content Placeholder 4"/>
          <p:cNvSpPr txBox="1">
            <a:spLocks noGrp="1"/>
          </p:cNvSpPr>
          <p:nvPr>
            <p:ph type="body" idx="1"/>
          </p:nvPr>
        </p:nvSpPr>
        <p:spPr>
          <a:prstGeom prst="rect">
            <a:avLst/>
          </a:prstGeom>
        </p:spPr>
        <p:txBody>
          <a:bodyPr/>
          <a:lstStyle/>
          <a:p>
            <a:pPr marL="101600" indent="0">
              <a:buNone/>
            </a:pPr>
            <a:r>
              <a:rPr dirty="0"/>
              <a:t>What to do for unusual conditions?</a:t>
            </a:r>
          </a:p>
          <a:p>
            <a:r>
              <a:rPr dirty="0"/>
              <a:t>Assume it won’t happen</a:t>
            </a:r>
          </a:p>
          <a:p>
            <a:r>
              <a:rPr dirty="0"/>
              <a:t>Ignore invalid situations</a:t>
            </a:r>
          </a:p>
          <a:p>
            <a:r>
              <a:rPr dirty="0"/>
              <a:t>Guess at the client’s intention</a:t>
            </a:r>
          </a:p>
          <a:p>
            <a:r>
              <a:rPr dirty="0"/>
              <a:t>Return value that signals a problem</a:t>
            </a:r>
          </a:p>
          <a:p>
            <a:r>
              <a:rPr dirty="0"/>
              <a:t>Return a </a:t>
            </a:r>
            <a:r>
              <a:rPr dirty="0" err="1"/>
              <a:t>boolean</a:t>
            </a:r>
            <a:endParaRPr dirty="0"/>
          </a:p>
          <a:p>
            <a:r>
              <a:rPr dirty="0"/>
              <a:t>Throw an exception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4"/>
          <p:cNvSpPr txBox="1">
            <a:spLocks noGrp="1"/>
          </p:cNvSpPr>
          <p:nvPr>
            <p:ph type="title"/>
          </p:nvPr>
        </p:nvSpPr>
        <p:spPr>
          <a:prstGeom prst="rect">
            <a:avLst/>
          </a:prstGeom>
        </p:spPr>
        <p:txBody>
          <a:bodyPr/>
          <a:lstStyle/>
          <a:p>
            <a:r>
              <a:t>An Interface (Part 1)</a:t>
            </a:r>
          </a:p>
        </p:txBody>
      </p:sp>
      <p:sp>
        <p:nvSpPr>
          <p:cNvPr id="70" name="Text Placeholder 5"/>
          <p:cNvSpPr txBox="1">
            <a:spLocks noGrp="1"/>
          </p:cNvSpPr>
          <p:nvPr>
            <p:ph type="body" sz="quarter" idx="1"/>
          </p:nvPr>
        </p:nvSpPr>
        <p:spPr>
          <a:prstGeom prst="rect">
            <a:avLst/>
          </a:prstGeom>
        </p:spPr>
        <p:txBody>
          <a:bodyPr/>
          <a:lstStyle>
            <a:lvl1pPr defTabSz="630936">
              <a:defRPr sz="3036" b="1">
                <a:solidFill>
                  <a:srgbClr val="007FA3"/>
                </a:solidFill>
                <a:latin typeface="Times New Roman"/>
                <a:ea typeface="Times New Roman"/>
                <a:cs typeface="Times New Roman"/>
                <a:sym typeface="Times New Roman"/>
              </a:defRPr>
            </a:lvl1pPr>
          </a:lstStyle>
          <a:p>
            <a:r>
              <a:t>LISTING 1-1 A Java interface for a class of bags</a:t>
            </a:r>
          </a:p>
        </p:txBody>
      </p:sp>
      <p:sp>
        <p:nvSpPr>
          <p:cNvPr id="71" name="/** An interface that describes the operations of a bag of objects. */…"/>
          <p:cNvSpPr txBox="1"/>
          <p:nvPr/>
        </p:nvSpPr>
        <p:spPr>
          <a:xfrm>
            <a:off x="421581" y="1025313"/>
            <a:ext cx="8300838" cy="466455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500">
                <a:solidFill>
                  <a:srgbClr val="008400"/>
                </a:solidFill>
                <a:latin typeface="Menlo"/>
                <a:ea typeface="Menlo"/>
                <a:cs typeface="Menlo"/>
                <a:sym typeface="Menlo"/>
              </a:defRPr>
            </a:pPr>
            <a:r>
              <a:t>/**</a:t>
            </a:r>
            <a:r>
              <a:rPr>
                <a:solidFill>
                  <a:srgbClr val="000000"/>
                </a:solidFill>
                <a:latin typeface="+mj-lt"/>
                <a:ea typeface="+mj-ea"/>
                <a:cs typeface="+mj-cs"/>
                <a:sym typeface="Helvetica"/>
              </a:rPr>
              <a:t> </a:t>
            </a:r>
            <a:r>
              <a:t>An interface that describes the operations of a bag of objects.</a:t>
            </a:r>
            <a:r>
              <a:rPr>
                <a:solidFill>
                  <a:srgbClr val="000000"/>
                </a:solidFill>
                <a:latin typeface="+mj-lt"/>
                <a:ea typeface="+mj-ea"/>
                <a:cs typeface="+mj-cs"/>
                <a:sym typeface="Helvetica"/>
              </a:rPr>
              <a:t> </a:t>
            </a:r>
            <a:r>
              <a:t>*/</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rPr>
                <a:solidFill>
                  <a:srgbClr val="BA2DA2"/>
                </a:solidFill>
              </a:rPr>
              <a:t>public</a:t>
            </a:r>
            <a:r>
              <a:t> </a:t>
            </a:r>
            <a:r>
              <a:rPr>
                <a:solidFill>
                  <a:srgbClr val="BA2DA2"/>
                </a:solidFill>
              </a:rPr>
              <a:t>interface</a:t>
            </a:r>
            <a:r>
              <a:t> BagInterface&lt;T&gt;</a:t>
            </a:r>
            <a:endParaRPr>
              <a:latin typeface="+mj-lt"/>
              <a:ea typeface="+mj-ea"/>
              <a:cs typeface="+mj-cs"/>
              <a:sym typeface="Helvetica"/>
            </a:endParaRPr>
          </a:p>
          <a:p>
            <a:pPr defTabSz="344804">
              <a:tabLst>
                <a:tab pos="342900" algn="l"/>
              </a:tabLst>
              <a:defRPr sz="1500">
                <a:latin typeface="Menlo"/>
                <a:ea typeface="Menlo"/>
                <a:cs typeface="Menlo"/>
                <a:sym typeface="Menlo"/>
              </a:defRPr>
            </a:pPr>
            <a:r>
              <a:t>{</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a:t>
            </a:r>
            <a:r>
              <a:t>/** Gets the current number of entries in this bag.</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a:t>
            </a:r>
            <a:r>
              <a:rPr b="1"/>
              <a:t>@return</a:t>
            </a:r>
            <a:r>
              <a:t>  The integer number of entries currently in the bag. */</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public</a:t>
            </a:r>
            <a:r>
              <a:t> </a:t>
            </a:r>
            <a:r>
              <a:rPr>
                <a:solidFill>
                  <a:srgbClr val="BA2DA2"/>
                </a:solidFill>
              </a:rPr>
              <a:t>int</a:t>
            </a:r>
            <a:r>
              <a:t> getCurrentSize();</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a:t>
            </a:r>
            <a:r>
              <a:t>/** Sees whether this bag is empty.</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a:t>
            </a:r>
            <a:r>
              <a:rPr b="1"/>
              <a:t>@return</a:t>
            </a:r>
            <a:r>
              <a:t>  True if the bag is empty, or false if not. */</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public</a:t>
            </a:r>
            <a:r>
              <a:t> </a:t>
            </a:r>
            <a:r>
              <a:rPr>
                <a:solidFill>
                  <a:srgbClr val="BA2DA2"/>
                </a:solidFill>
              </a:rPr>
              <a:t>boolean</a:t>
            </a:r>
            <a:r>
              <a:t> isEmpty();</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a:t>
            </a:r>
            <a:r>
              <a:t>/** Adds a new entry to this bag.</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a:t>
            </a:r>
            <a:r>
              <a:rPr b="1"/>
              <a:t>@param</a:t>
            </a:r>
            <a:r>
              <a:t> newEntry  The object to be added as a new entry.</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a:t>
            </a:r>
            <a:r>
              <a:rPr b="1"/>
              <a:t>@return</a:t>
            </a:r>
            <a:r>
              <a:t>  True if the addition is successful, or false if not. */</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public</a:t>
            </a:r>
            <a:r>
              <a:t> </a:t>
            </a:r>
            <a:r>
              <a:rPr>
                <a:solidFill>
                  <a:srgbClr val="BA2DA2"/>
                </a:solidFill>
              </a:rPr>
              <a:t>boolean</a:t>
            </a:r>
            <a:r>
              <a:t> add(T newEntry);</a:t>
            </a:r>
            <a:endParaRPr>
              <a:latin typeface="+mj-lt"/>
              <a:ea typeface="+mj-ea"/>
              <a:cs typeface="+mj-cs"/>
              <a:sym typeface="Helvetica"/>
            </a:endParaRPr>
          </a:p>
          <a:p>
            <a:pPr defTabSz="344804">
              <a:tabLst>
                <a:tab pos="342900" algn="l"/>
              </a:tabLst>
              <a:defRPr sz="1500">
                <a:latin typeface="+mj-lt"/>
                <a:ea typeface="+mj-ea"/>
                <a:cs typeface="+mj-cs"/>
                <a:sym typeface="Helvetica"/>
              </a:defRPr>
            </a:pP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a:t>
            </a:r>
            <a:r>
              <a:t>/** Removes one unspecified entry from this bag, if possible.</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a:t>
            </a:r>
            <a:r>
              <a:rPr b="1"/>
              <a:t>@return</a:t>
            </a:r>
            <a:r>
              <a:t>  Either the removed entry, if the removal.</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was successful, or null. */</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public</a:t>
            </a:r>
            <a:r>
              <a:t> T remove();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4"/>
          <p:cNvSpPr txBox="1">
            <a:spLocks noGrp="1"/>
          </p:cNvSpPr>
          <p:nvPr>
            <p:ph type="title"/>
          </p:nvPr>
        </p:nvSpPr>
        <p:spPr>
          <a:prstGeom prst="rect">
            <a:avLst/>
          </a:prstGeom>
        </p:spPr>
        <p:txBody>
          <a:bodyPr/>
          <a:lstStyle/>
          <a:p>
            <a:r>
              <a:t>An Interface (Part 2)</a:t>
            </a:r>
          </a:p>
        </p:txBody>
      </p:sp>
      <p:sp>
        <p:nvSpPr>
          <p:cNvPr id="74" name="Text Placeholder 5"/>
          <p:cNvSpPr txBox="1">
            <a:spLocks noGrp="1"/>
          </p:cNvSpPr>
          <p:nvPr>
            <p:ph type="body" sz="quarter" idx="1"/>
          </p:nvPr>
        </p:nvSpPr>
        <p:spPr>
          <a:xfrm>
            <a:off x="443971" y="5881417"/>
            <a:ext cx="8229601" cy="548293"/>
          </a:xfrm>
          <a:prstGeom prst="rect">
            <a:avLst/>
          </a:prstGeom>
        </p:spPr>
        <p:txBody>
          <a:bodyPr>
            <a:normAutofit lnSpcReduction="10000"/>
          </a:bodyPr>
          <a:lstStyle>
            <a:lvl1pPr defTabSz="521208">
              <a:defRPr sz="2508" b="1">
                <a:solidFill>
                  <a:srgbClr val="007FA3"/>
                </a:solidFill>
                <a:latin typeface="Times New Roman"/>
                <a:ea typeface="Times New Roman"/>
                <a:cs typeface="Times New Roman"/>
                <a:sym typeface="Times New Roman"/>
              </a:defRPr>
            </a:lvl1pPr>
          </a:lstStyle>
          <a:p>
            <a:r>
              <a:t>LISTING 1-1 A Java interface for a class of bags</a:t>
            </a:r>
          </a:p>
        </p:txBody>
      </p:sp>
      <p:sp>
        <p:nvSpPr>
          <p:cNvPr id="75" name="/** Removes one occurrence of a given entry from this bag, if possible.…"/>
          <p:cNvSpPr txBox="1"/>
          <p:nvPr/>
        </p:nvSpPr>
        <p:spPr>
          <a:xfrm>
            <a:off x="354926" y="944879"/>
            <a:ext cx="8098513" cy="4765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a:solidFill>
                  <a:srgbClr val="008400"/>
                </a:solidFill>
                <a:latin typeface="Menlo"/>
                <a:ea typeface="Menlo"/>
                <a:cs typeface="Menlo"/>
                <a:sym typeface="Menlo"/>
              </a:defRPr>
            </a:pPr>
            <a:r>
              <a:rPr>
                <a:solidFill>
                  <a:srgbClr val="000000"/>
                </a:solidFill>
              </a:rPr>
              <a:t>	</a:t>
            </a:r>
            <a:r>
              <a:t>/** Removes one occurrence of a given entry from this bag, if possible.</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@param</a:t>
            </a:r>
            <a:r>
              <a:t> anEntry  The entry to be removed.</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@return</a:t>
            </a:r>
            <a:r>
              <a:t>  True if the removal was successful, or false if not. */</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a:t>
            </a:r>
            <a:r>
              <a:rPr>
                <a:solidFill>
                  <a:srgbClr val="BA2DA2"/>
                </a:solidFill>
              </a:rPr>
              <a:t>boolean</a:t>
            </a:r>
            <a:r>
              <a:t> remove(T anEntry);</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Removes all entries from this bag. */</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a:t>
            </a:r>
            <a:r>
              <a:rPr>
                <a:solidFill>
                  <a:srgbClr val="BA2DA2"/>
                </a:solidFill>
              </a:rPr>
              <a:t>void</a:t>
            </a:r>
            <a:r>
              <a:t> clear();</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Counts the number of times a given entry appears in this bag.</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@param</a:t>
            </a:r>
            <a:r>
              <a:t> anEntry  The entry to be counted.</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@return</a:t>
            </a:r>
            <a:r>
              <a:t>  The number of times anEntry appears in the bag. */</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a:t>
            </a:r>
            <a:r>
              <a:rPr>
                <a:solidFill>
                  <a:srgbClr val="BA2DA2"/>
                </a:solidFill>
              </a:rPr>
              <a:t>int</a:t>
            </a:r>
            <a:r>
              <a:t> getFrequencyOf(T anEntry);</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Tests whether this bag contains a given entry.</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@param</a:t>
            </a:r>
            <a:r>
              <a:t> anEntry  The entry to find.</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@return</a:t>
            </a:r>
            <a:r>
              <a:t>  True if the bag contains anEntry, or false if not. */</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a:t>
            </a:r>
            <a:r>
              <a:rPr>
                <a:solidFill>
                  <a:srgbClr val="BA2DA2"/>
                </a:solidFill>
              </a:rPr>
              <a:t>boolean</a:t>
            </a:r>
            <a:r>
              <a:t> contains(T anEntry);</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Retrieves all entries that are in this bag.</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@return</a:t>
            </a:r>
            <a:r>
              <a:t>  A newly allocated array of all the entries in the bag.</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Note: If the bag is empty, the returned array is empty. */</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T[] toArray();</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end BagInterface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p:cNvSpPr/>
          <p:nvPr/>
        </p:nvSpPr>
        <p:spPr>
          <a:xfrm>
            <a:off x="6248467" y="1405466"/>
            <a:ext cx="2723058" cy="1270001"/>
          </a:xfrm>
          <a:prstGeom prst="rect">
            <a:avLst/>
          </a:prstGeom>
          <a:gradFill>
            <a:gsLst>
              <a:gs pos="0">
                <a:schemeClr val="accent4">
                  <a:hueOff val="-155063"/>
                  <a:lumOff val="44832"/>
                </a:schemeClr>
              </a:gs>
              <a:gs pos="35000">
                <a:srgbClr val="FEF7B7"/>
              </a:gs>
              <a:gs pos="100000">
                <a:schemeClr val="accent4">
                  <a:hueOff val="-178118"/>
                  <a:lumOff val="59630"/>
                </a:schemeClr>
              </a:gs>
            </a:gsLst>
            <a:lin ang="16200000"/>
          </a:gradFill>
          <a:ln>
            <a:solidFill>
              <a:srgbClr val="AEA600"/>
            </a:solidFill>
          </a:ln>
          <a:effectLst>
            <a:outerShdw blurRad="38100" dist="20000" dir="5400000" rotWithShape="0">
              <a:srgbClr val="000000">
                <a:alpha val="38000"/>
              </a:srgbClr>
            </a:outerShdw>
          </a:effectLst>
        </p:spPr>
        <p:txBody>
          <a:bodyPr lIns="45719" rIns="45719" anchor="ctr"/>
          <a:lstStyle/>
          <a:p>
            <a:endParaRPr/>
          </a:p>
        </p:txBody>
      </p:sp>
      <p:sp>
        <p:nvSpPr>
          <p:cNvPr id="78" name="Title 1"/>
          <p:cNvSpPr txBox="1">
            <a:spLocks noGrp="1"/>
          </p:cNvSpPr>
          <p:nvPr>
            <p:ph type="title"/>
          </p:nvPr>
        </p:nvSpPr>
        <p:spPr>
          <a:prstGeom prst="rect">
            <a:avLst/>
          </a:prstGeom>
        </p:spPr>
        <p:txBody>
          <a:bodyPr/>
          <a:lstStyle/>
          <a:p>
            <a:r>
              <a:t>Using the ADT Bag</a:t>
            </a:r>
          </a:p>
        </p:txBody>
      </p:sp>
      <p:sp>
        <p:nvSpPr>
          <p:cNvPr id="79" name="Text Placeholder 4"/>
          <p:cNvSpPr txBox="1">
            <a:spLocks noGrp="1"/>
          </p:cNvSpPr>
          <p:nvPr>
            <p:ph type="body" sz="quarter" idx="1"/>
          </p:nvPr>
        </p:nvSpPr>
        <p:spPr>
          <a:xfrm>
            <a:off x="201863" y="5792766"/>
            <a:ext cx="8471710" cy="636943"/>
          </a:xfrm>
          <a:prstGeom prst="rect">
            <a:avLst/>
          </a:prstGeom>
        </p:spPr>
        <p:txBody>
          <a:bodyPr/>
          <a:lstStyle>
            <a:lvl1pPr>
              <a:defRPr sz="2300" b="1">
                <a:solidFill>
                  <a:srgbClr val="007FA3"/>
                </a:solidFill>
                <a:latin typeface="Times New Roman"/>
                <a:ea typeface="Times New Roman"/>
                <a:cs typeface="Times New Roman"/>
                <a:sym typeface="Times New Roman"/>
              </a:defRPr>
            </a:lvl1pPr>
          </a:lstStyle>
          <a:p>
            <a:r>
              <a:t>LISTING 1-2 A program that maintains a bag for online shopping</a:t>
            </a:r>
          </a:p>
        </p:txBody>
      </p:sp>
      <p:sp>
        <p:nvSpPr>
          <p:cNvPr id="80" name="/** A class that maintains a shopping cart for an online store. */…"/>
          <p:cNvSpPr txBox="1"/>
          <p:nvPr/>
        </p:nvSpPr>
        <p:spPr>
          <a:xfrm>
            <a:off x="201863" y="916855"/>
            <a:ext cx="7704304" cy="511897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lnSpc>
                <a:spcPct val="90000"/>
              </a:lnSpc>
              <a:tabLst>
                <a:tab pos="342900" algn="l"/>
              </a:tabLst>
              <a:defRPr sz="1300">
                <a:solidFill>
                  <a:srgbClr val="008400"/>
                </a:solidFill>
                <a:latin typeface="Menlo"/>
                <a:ea typeface="Menlo"/>
                <a:cs typeface="Menlo"/>
                <a:sym typeface="Menlo"/>
              </a:defRPr>
            </a:pPr>
            <a:r>
              <a:rPr dirty="0"/>
              <a:t>/** A class that maintains a shopping cart for an online store.</a:t>
            </a:r>
            <a:r>
              <a:rPr dirty="0">
                <a:solidFill>
                  <a:srgbClr val="000000"/>
                </a:solidFill>
                <a:latin typeface="+mj-lt"/>
                <a:ea typeface="+mj-ea"/>
                <a:cs typeface="+mj-cs"/>
                <a:sym typeface="Helvetica"/>
              </a:rPr>
              <a:t> </a:t>
            </a:r>
            <a:r>
              <a:rPr dirty="0"/>
              <a:t>*/</a:t>
            </a:r>
            <a:endParaRPr dirty="0">
              <a:solidFill>
                <a:srgbClr val="000000"/>
              </a:solidFill>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solidFill>
                  <a:srgbClr val="BA2DA2"/>
                </a:solidFill>
              </a:rPr>
              <a:t>public</a:t>
            </a:r>
            <a:r>
              <a:rPr dirty="0"/>
              <a:t> </a:t>
            </a:r>
            <a:r>
              <a:rPr dirty="0">
                <a:solidFill>
                  <a:srgbClr val="BA2DA2"/>
                </a:solidFill>
              </a:rPr>
              <a:t>class</a:t>
            </a:r>
            <a:r>
              <a:rPr dirty="0"/>
              <a:t> </a:t>
            </a:r>
            <a:r>
              <a:rPr dirty="0" err="1"/>
              <a:t>OnlineShopper</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public</a:t>
            </a:r>
            <a:r>
              <a:rPr dirty="0"/>
              <a:t> </a:t>
            </a:r>
            <a:r>
              <a:rPr dirty="0">
                <a:solidFill>
                  <a:srgbClr val="BA2DA2"/>
                </a:solidFill>
              </a:rPr>
              <a:t>static</a:t>
            </a:r>
            <a:r>
              <a:rPr dirty="0"/>
              <a:t> </a:t>
            </a:r>
            <a:r>
              <a:rPr dirty="0">
                <a:solidFill>
                  <a:srgbClr val="BA2DA2"/>
                </a:solidFill>
              </a:rPr>
              <a:t>void</a:t>
            </a:r>
            <a:r>
              <a:rPr dirty="0"/>
              <a:t> main(String[] </a:t>
            </a:r>
            <a:r>
              <a:rPr dirty="0" err="1"/>
              <a:t>args</a:t>
            </a: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Item[] items = {</a:t>
            </a:r>
            <a:r>
              <a:rPr dirty="0">
                <a:solidFill>
                  <a:srgbClr val="BA2DA2"/>
                </a:solidFill>
              </a:rPr>
              <a:t>new</a:t>
            </a:r>
            <a:r>
              <a:rPr dirty="0"/>
              <a:t> Item(</a:t>
            </a:r>
            <a:r>
              <a:rPr dirty="0">
                <a:solidFill>
                  <a:srgbClr val="D12F1B"/>
                </a:solidFill>
              </a:rPr>
              <a:t>"Bird feeder"</a:t>
            </a:r>
            <a:r>
              <a:rPr dirty="0"/>
              <a:t>, </a:t>
            </a:r>
            <a:r>
              <a:rPr dirty="0">
                <a:solidFill>
                  <a:srgbClr val="272AD8"/>
                </a:solidFill>
              </a:rPr>
              <a:t>2050</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new</a:t>
            </a:r>
            <a:r>
              <a:rPr dirty="0"/>
              <a:t> Item(</a:t>
            </a:r>
            <a:r>
              <a:rPr dirty="0">
                <a:solidFill>
                  <a:srgbClr val="D12F1B"/>
                </a:solidFill>
              </a:rPr>
              <a:t>"Squirrel guard"</a:t>
            </a:r>
            <a:r>
              <a:rPr dirty="0"/>
              <a:t>, </a:t>
            </a:r>
            <a:r>
              <a:rPr dirty="0">
                <a:solidFill>
                  <a:srgbClr val="272AD8"/>
                </a:solidFill>
              </a:rPr>
              <a:t>1547</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new</a:t>
            </a:r>
            <a:r>
              <a:rPr dirty="0"/>
              <a:t> Item(</a:t>
            </a:r>
            <a:r>
              <a:rPr dirty="0">
                <a:solidFill>
                  <a:srgbClr val="D12F1B"/>
                </a:solidFill>
              </a:rPr>
              <a:t>"Bird bath"</a:t>
            </a:r>
            <a:r>
              <a:rPr dirty="0"/>
              <a:t>, </a:t>
            </a:r>
            <a:r>
              <a:rPr dirty="0">
                <a:solidFill>
                  <a:srgbClr val="272AD8"/>
                </a:solidFill>
              </a:rPr>
              <a:t>4499</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new</a:t>
            </a:r>
            <a:r>
              <a:rPr dirty="0"/>
              <a:t> Item(</a:t>
            </a:r>
            <a:r>
              <a:rPr dirty="0">
                <a:solidFill>
                  <a:srgbClr val="D12F1B"/>
                </a:solidFill>
              </a:rPr>
              <a:t>"Sunflower seeds"</a:t>
            </a:r>
            <a:r>
              <a:rPr dirty="0"/>
              <a:t>, </a:t>
            </a:r>
            <a:r>
              <a:rPr dirty="0">
                <a:solidFill>
                  <a:srgbClr val="272AD8"/>
                </a:solidFill>
              </a:rPr>
              <a:t>1295</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BagInterface</a:t>
            </a:r>
            <a:r>
              <a:rPr dirty="0"/>
              <a:t>&lt;Item&gt; </a:t>
            </a:r>
            <a:r>
              <a:rPr dirty="0" err="1"/>
              <a:t>shoppingCart</a:t>
            </a:r>
            <a:r>
              <a:rPr dirty="0"/>
              <a:t> = </a:t>
            </a:r>
            <a:r>
              <a:rPr dirty="0">
                <a:solidFill>
                  <a:srgbClr val="BA2DA2"/>
                </a:solidFill>
              </a:rPr>
              <a:t>new</a:t>
            </a:r>
            <a:r>
              <a:rPr dirty="0"/>
              <a:t> Bag&lt;&gt;();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int</a:t>
            </a:r>
            <a:r>
              <a:rPr dirty="0"/>
              <a:t> </a:t>
            </a:r>
            <a:r>
              <a:rPr dirty="0" err="1"/>
              <a:t>totalCost</a:t>
            </a:r>
            <a:r>
              <a:rPr dirty="0"/>
              <a:t> = </a:t>
            </a:r>
            <a:r>
              <a:rPr dirty="0">
                <a:solidFill>
                  <a:srgbClr val="272AD8"/>
                </a:solidFill>
              </a:rPr>
              <a:t>0</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 Statements that add selected items to the shopping cart: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for</a:t>
            </a:r>
            <a:r>
              <a:rPr dirty="0"/>
              <a:t> (</a:t>
            </a:r>
            <a:r>
              <a:rPr dirty="0">
                <a:solidFill>
                  <a:srgbClr val="BA2DA2"/>
                </a:solidFill>
              </a:rPr>
              <a:t>int</a:t>
            </a:r>
            <a:r>
              <a:rPr dirty="0"/>
              <a:t> index = </a:t>
            </a:r>
            <a:r>
              <a:rPr dirty="0">
                <a:solidFill>
                  <a:srgbClr val="272AD8"/>
                </a:solidFill>
              </a:rPr>
              <a:t>0</a:t>
            </a:r>
            <a:r>
              <a:rPr dirty="0"/>
              <a:t>; index &lt; </a:t>
            </a:r>
            <a:r>
              <a:rPr dirty="0" err="1"/>
              <a:t>items.length</a:t>
            </a:r>
            <a:r>
              <a:rPr dirty="0"/>
              <a:t>; index++)</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Item </a:t>
            </a:r>
            <a:r>
              <a:rPr dirty="0" err="1"/>
              <a:t>nextItem</a:t>
            </a:r>
            <a:r>
              <a:rPr dirty="0"/>
              <a:t> = items[index]; </a:t>
            </a:r>
            <a:r>
              <a:rPr dirty="0">
                <a:solidFill>
                  <a:srgbClr val="008400"/>
                </a:solidFill>
              </a:rPr>
              <a:t>// Simulate getting item from shopper</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shoppingCart.add</a:t>
            </a:r>
            <a:r>
              <a:rPr dirty="0"/>
              <a:t>(</a:t>
            </a:r>
            <a:r>
              <a:rPr dirty="0" err="1"/>
              <a:t>nextItem</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totalCost</a:t>
            </a:r>
            <a:r>
              <a:rPr dirty="0"/>
              <a:t> = </a:t>
            </a:r>
            <a:r>
              <a:rPr dirty="0" err="1"/>
              <a:t>totalCost</a:t>
            </a:r>
            <a:r>
              <a:rPr dirty="0"/>
              <a:t> + </a:t>
            </a:r>
            <a:r>
              <a:rPr dirty="0" err="1"/>
              <a:t>nextItem.getPrice</a:t>
            </a:r>
            <a:r>
              <a:rPr dirty="0"/>
              <a:t>();  </a:t>
            </a:r>
            <a:endParaRPr dirty="0">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dirty="0">
                <a:solidFill>
                  <a:srgbClr val="000000"/>
                </a:solidFill>
              </a:rPr>
              <a:t>      } </a:t>
            </a:r>
            <a:r>
              <a:rPr dirty="0"/>
              <a:t>// end for</a:t>
            </a:r>
            <a:endParaRPr dirty="0">
              <a:solidFill>
                <a:srgbClr val="000000"/>
              </a:solidFill>
              <a:latin typeface="+mj-lt"/>
              <a:ea typeface="+mj-ea"/>
              <a:cs typeface="+mj-cs"/>
              <a:sym typeface="Helvetica"/>
            </a:endParaRPr>
          </a:p>
          <a:p>
            <a:pPr defTabSz="344804">
              <a:lnSpc>
                <a:spcPct val="90000"/>
              </a:lnSpc>
              <a:tabLst>
                <a:tab pos="342900" algn="l"/>
              </a:tabLst>
              <a:defRPr sz="1300">
                <a:latin typeface="+mj-lt"/>
                <a:ea typeface="+mj-ea"/>
                <a:cs typeface="+mj-cs"/>
                <a:sym typeface="Helvetica"/>
              </a:defRPr>
            </a:pPr>
            <a:endParaRPr dirty="0">
              <a:solidFill>
                <a:srgbClr val="000000"/>
              </a:solidFill>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dirty="0">
                <a:solidFill>
                  <a:srgbClr val="000000"/>
                </a:solidFill>
              </a:rPr>
              <a:t>      </a:t>
            </a:r>
            <a:r>
              <a:rPr dirty="0"/>
              <a:t>// Simulate checkout</a:t>
            </a:r>
            <a:endParaRPr dirty="0">
              <a:solidFill>
                <a:srgbClr val="000000"/>
              </a:solidFill>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a:solidFill>
                  <a:srgbClr val="BA2DA2"/>
                </a:solidFill>
              </a:rPr>
              <a:t>while</a:t>
            </a:r>
            <a:r>
              <a:rPr dirty="0"/>
              <a:t> (!</a:t>
            </a:r>
            <a:r>
              <a:rPr dirty="0" err="1"/>
              <a:t>shoppingCart.isEmpty</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System.out.println</a:t>
            </a:r>
            <a:r>
              <a:rPr dirty="0"/>
              <a:t>(</a:t>
            </a:r>
            <a:r>
              <a:rPr dirty="0" err="1"/>
              <a:t>shoppingCart.remove</a:t>
            </a:r>
            <a:r>
              <a:rPr dirty="0"/>
              <a:t>());</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System.out.println</a:t>
            </a:r>
            <a:r>
              <a:rPr dirty="0"/>
              <a:t>(</a:t>
            </a:r>
            <a:r>
              <a:rPr dirty="0">
                <a:solidFill>
                  <a:srgbClr val="D12F1B"/>
                </a:solidFill>
              </a:rPr>
              <a:t>"Total cost: "</a:t>
            </a:r>
            <a:r>
              <a:rPr dirty="0"/>
              <a:t> + </a:t>
            </a:r>
            <a:r>
              <a:rPr dirty="0">
                <a:solidFill>
                  <a:srgbClr val="D12F1B"/>
                </a:solidFill>
              </a:rPr>
              <a:t>"\t$"</a:t>
            </a:r>
            <a:r>
              <a:rPr dirty="0"/>
              <a:t> + </a:t>
            </a:r>
            <a:r>
              <a:rPr dirty="0" err="1"/>
              <a:t>totalCost</a:t>
            </a:r>
            <a:r>
              <a:rPr dirty="0"/>
              <a:t> / </a:t>
            </a:r>
            <a:r>
              <a:rPr dirty="0">
                <a:solidFill>
                  <a:srgbClr val="272AD8"/>
                </a:solidFill>
              </a:rPr>
              <a:t>100</a:t>
            </a:r>
            <a:r>
              <a:rPr dirty="0"/>
              <a:t> + </a:t>
            </a:r>
            <a:r>
              <a:rPr dirty="0">
                <a:solidFill>
                  <a:srgbClr val="D12F1B"/>
                </a:solidFill>
              </a:rPr>
              <a:t>"."</a:t>
            </a:r>
            <a:r>
              <a:rPr dirty="0"/>
              <a:t> +</a:t>
            </a:r>
            <a:endParaRPr dirty="0">
              <a:latin typeface="+mj-lt"/>
              <a:ea typeface="+mj-ea"/>
              <a:cs typeface="+mj-cs"/>
              <a:sym typeface="Helvetica"/>
            </a:endParaRPr>
          </a:p>
          <a:p>
            <a:pPr defTabSz="344804">
              <a:lnSpc>
                <a:spcPct val="90000"/>
              </a:lnSpc>
              <a:tabLst>
                <a:tab pos="342900" algn="l"/>
              </a:tabLst>
              <a:defRPr sz="1300">
                <a:latin typeface="Menlo"/>
                <a:ea typeface="Menlo"/>
                <a:cs typeface="Menlo"/>
                <a:sym typeface="Menlo"/>
              </a:defRPr>
            </a:pPr>
            <a:r>
              <a:rPr dirty="0"/>
              <a:t>                         </a:t>
            </a:r>
            <a:r>
              <a:rPr dirty="0" err="1"/>
              <a:t>totalCost</a:t>
            </a:r>
            <a:r>
              <a:rPr dirty="0"/>
              <a:t> % </a:t>
            </a:r>
            <a:r>
              <a:rPr dirty="0">
                <a:solidFill>
                  <a:srgbClr val="272AD8"/>
                </a:solidFill>
              </a:rPr>
              <a:t>100</a:t>
            </a:r>
            <a:r>
              <a:rPr dirty="0"/>
              <a:t>);</a:t>
            </a:r>
            <a:endParaRPr dirty="0">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dirty="0">
                <a:solidFill>
                  <a:srgbClr val="000000"/>
                </a:solidFill>
              </a:rPr>
              <a:t>	} </a:t>
            </a:r>
            <a:r>
              <a:rPr dirty="0"/>
              <a:t>// end main</a:t>
            </a:r>
            <a:endParaRPr dirty="0">
              <a:solidFill>
                <a:srgbClr val="000000"/>
              </a:solidFill>
              <a:latin typeface="+mj-lt"/>
              <a:ea typeface="+mj-ea"/>
              <a:cs typeface="+mj-cs"/>
              <a:sym typeface="Helvetica"/>
            </a:endParaRPr>
          </a:p>
          <a:p>
            <a:pPr defTabSz="344804">
              <a:lnSpc>
                <a:spcPct val="90000"/>
              </a:lnSpc>
              <a:tabLst>
                <a:tab pos="342900" algn="l"/>
              </a:tabLst>
              <a:defRPr sz="1300">
                <a:solidFill>
                  <a:srgbClr val="008400"/>
                </a:solidFill>
                <a:latin typeface="Menlo"/>
                <a:ea typeface="Menlo"/>
                <a:cs typeface="Menlo"/>
                <a:sym typeface="Menlo"/>
              </a:defRPr>
            </a:pPr>
            <a:r>
              <a:rPr dirty="0">
                <a:solidFill>
                  <a:srgbClr val="000000"/>
                </a:solidFill>
              </a:rPr>
              <a:t>} </a:t>
            </a:r>
            <a:r>
              <a:rPr dirty="0"/>
              <a:t>// end </a:t>
            </a:r>
            <a:r>
              <a:rPr dirty="0" err="1"/>
              <a:t>OnlineShopper</a:t>
            </a:r>
            <a:endParaRPr dirty="0">
              <a:solidFill>
                <a:srgbClr val="000000"/>
              </a:solidFill>
              <a:latin typeface="+mj-lt"/>
              <a:ea typeface="+mj-ea"/>
              <a:cs typeface="+mj-cs"/>
              <a:sym typeface="Helvetica"/>
            </a:endParaRPr>
          </a:p>
        </p:txBody>
      </p:sp>
      <p:sp>
        <p:nvSpPr>
          <p:cNvPr id="81" name="Sunflower seeds $12.95…"/>
          <p:cNvSpPr txBox="1"/>
          <p:nvPr/>
        </p:nvSpPr>
        <p:spPr>
          <a:xfrm>
            <a:off x="6251295" y="1700530"/>
            <a:ext cx="2717401" cy="980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defTabSz="344804">
              <a:tabLst>
                <a:tab pos="342900" algn="l"/>
              </a:tabLst>
              <a:defRPr sz="1200" b="1">
                <a:latin typeface="Courier New"/>
                <a:ea typeface="Courier New"/>
                <a:cs typeface="Courier New"/>
                <a:sym typeface="Courier New"/>
              </a:defRPr>
            </a:pPr>
            <a:r>
              <a:t> Sunflower seeds $12.95</a:t>
            </a:r>
          </a:p>
          <a:p>
            <a:pPr defTabSz="344804">
              <a:tabLst>
                <a:tab pos="342900" algn="l"/>
              </a:tabLst>
              <a:defRPr sz="1200" b="1">
                <a:latin typeface="Courier New"/>
                <a:ea typeface="Courier New"/>
                <a:cs typeface="Courier New"/>
                <a:sym typeface="Courier New"/>
              </a:defRPr>
            </a:pPr>
            <a:r>
              <a:t> Bird bath	    $44.99</a:t>
            </a:r>
          </a:p>
          <a:p>
            <a:pPr defTabSz="344804">
              <a:tabLst>
                <a:tab pos="342900" algn="l"/>
              </a:tabLst>
              <a:defRPr sz="1200" b="1">
                <a:latin typeface="Courier New"/>
                <a:ea typeface="Courier New"/>
                <a:cs typeface="Courier New"/>
                <a:sym typeface="Courier New"/>
              </a:defRPr>
            </a:pPr>
            <a:r>
              <a:t> Squirrel guard	 $15.47</a:t>
            </a:r>
          </a:p>
          <a:p>
            <a:pPr defTabSz="344804">
              <a:tabLst>
                <a:tab pos="342900" algn="l"/>
              </a:tabLst>
              <a:defRPr sz="1200" b="1">
                <a:latin typeface="Courier New"/>
                <a:ea typeface="Courier New"/>
                <a:cs typeface="Courier New"/>
                <a:sym typeface="Courier New"/>
              </a:defRPr>
            </a:pPr>
            <a:r>
              <a:t> Bird feeder	    $20.50</a:t>
            </a:r>
          </a:p>
          <a:p>
            <a:pPr defTabSz="344804">
              <a:tabLst>
                <a:tab pos="342900" algn="l"/>
              </a:tabLst>
              <a:defRPr sz="1200" b="1">
                <a:latin typeface="Courier New"/>
                <a:ea typeface="Courier New"/>
                <a:cs typeface="Courier New"/>
                <a:sym typeface="Courier New"/>
              </a:defRPr>
            </a:pPr>
            <a:r>
              <a:t> Total cost: 	 $93.91</a:t>
            </a:r>
          </a:p>
        </p:txBody>
      </p:sp>
      <p:sp>
        <p:nvSpPr>
          <p:cNvPr id="82" name="Program Output"/>
          <p:cNvSpPr txBox="1"/>
          <p:nvPr/>
        </p:nvSpPr>
        <p:spPr>
          <a:xfrm>
            <a:off x="6362401" y="1400704"/>
            <a:ext cx="1418455" cy="51742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i="1"/>
            </a:lvl1pPr>
          </a:lstStyle>
          <a:p>
            <a:r>
              <a:t>Program Output</a:t>
            </a:r>
          </a:p>
        </p:txBody>
      </p:sp>
      <p:sp>
        <p:nvSpPr>
          <p:cNvPr id="2" name="Rectangle 1">
            <a:extLst>
              <a:ext uri="{FF2B5EF4-FFF2-40B4-BE49-F238E27FC236}">
                <a16:creationId xmlns:a16="http://schemas.microsoft.com/office/drawing/2014/main" id="{2744F7E3-BB0B-450C-8BF4-A5BB4F028901}"/>
              </a:ext>
            </a:extLst>
          </p:cNvPr>
          <p:cNvSpPr/>
          <p:nvPr/>
        </p:nvSpPr>
        <p:spPr>
          <a:xfrm>
            <a:off x="443971" y="2675467"/>
            <a:ext cx="3388290"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9" name="Rectangle 8">
            <a:extLst>
              <a:ext uri="{FF2B5EF4-FFF2-40B4-BE49-F238E27FC236}">
                <a16:creationId xmlns:a16="http://schemas.microsoft.com/office/drawing/2014/main" id="{AFAF22C8-2442-4F10-9A42-9E26ED4DA3F5}"/>
              </a:ext>
            </a:extLst>
          </p:cNvPr>
          <p:cNvSpPr/>
          <p:nvPr/>
        </p:nvSpPr>
        <p:spPr>
          <a:xfrm>
            <a:off x="474794" y="3749117"/>
            <a:ext cx="2114294"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10" name="Rectangle 9">
            <a:extLst>
              <a:ext uri="{FF2B5EF4-FFF2-40B4-BE49-F238E27FC236}">
                <a16:creationId xmlns:a16="http://schemas.microsoft.com/office/drawing/2014/main" id="{D74B41C3-CA39-4BD3-A4D8-B251E9D28615}"/>
              </a:ext>
            </a:extLst>
          </p:cNvPr>
          <p:cNvSpPr/>
          <p:nvPr/>
        </p:nvSpPr>
        <p:spPr>
          <a:xfrm>
            <a:off x="883578" y="4601135"/>
            <a:ext cx="1705510"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11" name="Rectangle 10">
            <a:extLst>
              <a:ext uri="{FF2B5EF4-FFF2-40B4-BE49-F238E27FC236}">
                <a16:creationId xmlns:a16="http://schemas.microsoft.com/office/drawing/2014/main" id="{2B9B305B-9ABC-4111-9864-778D11A00472}"/>
              </a:ext>
            </a:extLst>
          </p:cNvPr>
          <p:cNvSpPr/>
          <p:nvPr/>
        </p:nvSpPr>
        <p:spPr>
          <a:xfrm>
            <a:off x="2126751" y="4899785"/>
            <a:ext cx="1705510"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txBox="1">
            <a:spLocks noGrp="1"/>
          </p:cNvSpPr>
          <p:nvPr>
            <p:ph type="title"/>
          </p:nvPr>
        </p:nvSpPr>
        <p:spPr>
          <a:prstGeom prst="rect">
            <a:avLst/>
          </a:prstGeom>
        </p:spPr>
        <p:txBody>
          <a:bodyPr/>
          <a:lstStyle/>
          <a:p>
            <a:r>
              <a:t>Example: A Piggy Bank</a:t>
            </a:r>
          </a:p>
        </p:txBody>
      </p:sp>
      <p:sp>
        <p:nvSpPr>
          <p:cNvPr id="85" name="Text Placeholder 2"/>
          <p:cNvSpPr txBox="1">
            <a:spLocks noGrp="1"/>
          </p:cNvSpPr>
          <p:nvPr>
            <p:ph type="body" sz="quarter" idx="1"/>
          </p:nvPr>
        </p:nvSpPr>
        <p:spPr>
          <a:xfrm>
            <a:off x="443971" y="5911513"/>
            <a:ext cx="8229601" cy="518196"/>
          </a:xfrm>
          <a:prstGeom prst="rect">
            <a:avLst/>
          </a:prstGeom>
        </p:spPr>
        <p:txBody>
          <a:bodyPr>
            <a:normAutofit lnSpcReduction="10000"/>
          </a:bodyPr>
          <a:lstStyle>
            <a:lvl1pPr>
              <a:defRPr sz="2400" b="1">
                <a:solidFill>
                  <a:srgbClr val="007FA3"/>
                </a:solidFill>
                <a:latin typeface="Times New Roman"/>
                <a:ea typeface="Times New Roman"/>
                <a:cs typeface="Times New Roman"/>
                <a:sym typeface="Times New Roman"/>
              </a:defRPr>
            </a:lvl1pPr>
          </a:lstStyle>
          <a:p>
            <a:r>
              <a:t>LISTING 1-3 A class of piggy banks</a:t>
            </a:r>
          </a:p>
        </p:txBody>
      </p:sp>
      <p:sp>
        <p:nvSpPr>
          <p:cNvPr id="86" name="/** A class that implements a piggy bank by using a bag. */…"/>
          <p:cNvSpPr txBox="1"/>
          <p:nvPr/>
        </p:nvSpPr>
        <p:spPr>
          <a:xfrm>
            <a:off x="543577" y="974086"/>
            <a:ext cx="6353880" cy="493742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lnSpc>
                <a:spcPct val="90000"/>
              </a:lnSpc>
              <a:tabLst>
                <a:tab pos="342900" algn="l"/>
              </a:tabLst>
              <a:defRPr>
                <a:solidFill>
                  <a:srgbClr val="008400"/>
                </a:solidFill>
                <a:latin typeface="Menlo"/>
                <a:ea typeface="Menlo"/>
                <a:cs typeface="Menlo"/>
                <a:sym typeface="Menlo"/>
              </a:defRPr>
            </a:pPr>
            <a:r>
              <a:t>/**</a:t>
            </a:r>
            <a:r>
              <a:rPr>
                <a:solidFill>
                  <a:srgbClr val="000000"/>
                </a:solidFill>
                <a:latin typeface="+mj-lt"/>
                <a:ea typeface="+mj-ea"/>
                <a:cs typeface="+mj-cs"/>
                <a:sym typeface="Helvetica"/>
              </a:rPr>
              <a:t> </a:t>
            </a:r>
            <a:r>
              <a:t>A class that implements a piggy bank by using a bag.</a:t>
            </a:r>
            <a:r>
              <a:rPr>
                <a:solidFill>
                  <a:srgbClr val="000000"/>
                </a:solidFill>
                <a:latin typeface="+mj-lt"/>
                <a:ea typeface="+mj-ea"/>
                <a:cs typeface="+mj-cs"/>
                <a:sym typeface="Helvetica"/>
              </a:rPr>
              <a:t> </a:t>
            </a:r>
            <a:r>
              <a:t>*/</a:t>
            </a:r>
            <a:endParaRPr>
              <a:solidFill>
                <a:srgbClr val="000000"/>
              </a:solidFill>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rPr>
                <a:solidFill>
                  <a:srgbClr val="BA2DA2"/>
                </a:solidFill>
              </a:rPr>
              <a:t>public</a:t>
            </a:r>
            <a:r>
              <a:t> </a:t>
            </a:r>
            <a:r>
              <a:rPr>
                <a:solidFill>
                  <a:srgbClr val="BA2DA2"/>
                </a:solidFill>
              </a:rPr>
              <a:t>class</a:t>
            </a:r>
            <a:r>
              <a:t> PiggyBank</a:t>
            </a:r>
            <a:endParaRPr>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t>{</a:t>
            </a:r>
            <a:endParaRPr>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t>	</a:t>
            </a:r>
            <a:r>
              <a:rPr>
                <a:solidFill>
                  <a:srgbClr val="BA2DA2"/>
                </a:solidFill>
              </a:rPr>
              <a:t>private</a:t>
            </a:r>
            <a:r>
              <a:t> BagInterface&lt;Coin&gt; coins;</a:t>
            </a:r>
            <a:endParaRPr>
              <a:latin typeface="+mj-lt"/>
              <a:ea typeface="+mj-ea"/>
              <a:cs typeface="+mj-cs"/>
              <a:sym typeface="Helvetica"/>
            </a:endParaRPr>
          </a:p>
          <a:p>
            <a:pPr defTabSz="344804">
              <a:lnSpc>
                <a:spcPct val="90000"/>
              </a:lnSpc>
              <a:tabLst>
                <a:tab pos="342900" algn="l"/>
              </a:tabLst>
              <a:defRPr>
                <a:latin typeface="+mj-lt"/>
                <a:ea typeface="+mj-ea"/>
                <a:cs typeface="+mj-cs"/>
                <a:sym typeface="Helvetica"/>
              </a:defRPr>
            </a:pPr>
            <a:endParaRPr>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t>	</a:t>
            </a:r>
            <a:r>
              <a:rPr>
                <a:solidFill>
                  <a:srgbClr val="BA2DA2"/>
                </a:solidFill>
              </a:rPr>
              <a:t>public</a:t>
            </a:r>
            <a:r>
              <a:t> PiggyBank() </a:t>
            </a:r>
            <a:endParaRPr>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t>	{</a:t>
            </a:r>
            <a:endParaRPr>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t>		coins = </a:t>
            </a:r>
            <a:r>
              <a:rPr>
                <a:solidFill>
                  <a:srgbClr val="BA2DA2"/>
                </a:solidFill>
              </a:rPr>
              <a:t>new</a:t>
            </a:r>
            <a:r>
              <a:t> ArrayBag&lt;&gt;();</a:t>
            </a:r>
            <a:endParaRPr>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a:solidFill>
                  <a:srgbClr val="000000"/>
                </a:solidFill>
              </a:rPr>
              <a:t>	} </a:t>
            </a:r>
            <a:r>
              <a:t>// end default constructor</a:t>
            </a:r>
            <a:endParaRPr>
              <a:solidFill>
                <a:srgbClr val="000000"/>
              </a:solidFill>
              <a:latin typeface="+mj-lt"/>
              <a:ea typeface="+mj-ea"/>
              <a:cs typeface="+mj-cs"/>
              <a:sym typeface="Helvetica"/>
            </a:endParaRPr>
          </a:p>
          <a:p>
            <a:pPr defTabSz="344804">
              <a:lnSpc>
                <a:spcPct val="90000"/>
              </a:lnSpc>
              <a:tabLst>
                <a:tab pos="342900" algn="l"/>
              </a:tabLst>
              <a:defRPr>
                <a:latin typeface="+mj-lt"/>
                <a:ea typeface="+mj-ea"/>
                <a:cs typeface="+mj-cs"/>
                <a:sym typeface="Helvetica"/>
              </a:defRPr>
            </a:pPr>
            <a:endParaRPr>
              <a:solidFill>
                <a:srgbClr val="000000"/>
              </a:solidFill>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t>	</a:t>
            </a:r>
            <a:r>
              <a:rPr>
                <a:solidFill>
                  <a:srgbClr val="BA2DA2"/>
                </a:solidFill>
              </a:rPr>
              <a:t>public</a:t>
            </a:r>
            <a:r>
              <a:t> </a:t>
            </a:r>
            <a:r>
              <a:rPr>
                <a:solidFill>
                  <a:srgbClr val="BA2DA2"/>
                </a:solidFill>
              </a:rPr>
              <a:t>boolean</a:t>
            </a:r>
            <a:r>
              <a:t> add(Coin aCoin) </a:t>
            </a:r>
            <a:endParaRPr>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t>	{</a:t>
            </a:r>
            <a:endParaRPr>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t>		</a:t>
            </a:r>
            <a:r>
              <a:rPr>
                <a:solidFill>
                  <a:srgbClr val="BA2DA2"/>
                </a:solidFill>
              </a:rPr>
              <a:t>return</a:t>
            </a:r>
            <a:r>
              <a:t> coins.add(aCoin);</a:t>
            </a:r>
            <a:endParaRPr>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a:solidFill>
                  <a:srgbClr val="000000"/>
                </a:solidFill>
              </a:rPr>
              <a:t>	} </a:t>
            </a:r>
            <a:r>
              <a:t>// end add</a:t>
            </a:r>
            <a:endParaRPr>
              <a:solidFill>
                <a:srgbClr val="000000"/>
              </a:solidFill>
              <a:latin typeface="+mj-lt"/>
              <a:ea typeface="+mj-ea"/>
              <a:cs typeface="+mj-cs"/>
              <a:sym typeface="Helvetica"/>
            </a:endParaRPr>
          </a:p>
          <a:p>
            <a:pPr defTabSz="344804">
              <a:lnSpc>
                <a:spcPct val="90000"/>
              </a:lnSpc>
              <a:tabLst>
                <a:tab pos="342900" algn="l"/>
              </a:tabLst>
              <a:defRPr>
                <a:latin typeface="+mj-lt"/>
                <a:ea typeface="+mj-ea"/>
                <a:cs typeface="+mj-cs"/>
                <a:sym typeface="Helvetica"/>
              </a:defRPr>
            </a:pPr>
            <a:endParaRPr>
              <a:solidFill>
                <a:srgbClr val="000000"/>
              </a:solidFill>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t>	</a:t>
            </a:r>
            <a:r>
              <a:rPr>
                <a:solidFill>
                  <a:srgbClr val="BA2DA2"/>
                </a:solidFill>
              </a:rPr>
              <a:t>public</a:t>
            </a:r>
            <a:r>
              <a:t> Coin remove() </a:t>
            </a:r>
            <a:endParaRPr>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t>	{</a:t>
            </a:r>
            <a:endParaRPr>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t>		</a:t>
            </a:r>
            <a:r>
              <a:rPr>
                <a:solidFill>
                  <a:srgbClr val="BA2DA2"/>
                </a:solidFill>
              </a:rPr>
              <a:t>return</a:t>
            </a:r>
            <a:r>
              <a:t> coins.remove();</a:t>
            </a:r>
            <a:endParaRPr>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a:solidFill>
                  <a:srgbClr val="000000"/>
                </a:solidFill>
              </a:rPr>
              <a:t>	} </a:t>
            </a:r>
            <a:r>
              <a:t>// end remove</a:t>
            </a:r>
            <a:endParaRPr>
              <a:solidFill>
                <a:srgbClr val="000000"/>
              </a:solidFill>
              <a:latin typeface="+mj-lt"/>
              <a:ea typeface="+mj-ea"/>
              <a:cs typeface="+mj-cs"/>
              <a:sym typeface="Helvetica"/>
            </a:endParaRPr>
          </a:p>
          <a:p>
            <a:pPr defTabSz="344804">
              <a:lnSpc>
                <a:spcPct val="90000"/>
              </a:lnSpc>
              <a:tabLst>
                <a:tab pos="342900" algn="l"/>
              </a:tabLst>
              <a:defRPr>
                <a:latin typeface="+mj-lt"/>
                <a:ea typeface="+mj-ea"/>
                <a:cs typeface="+mj-cs"/>
                <a:sym typeface="Helvetica"/>
              </a:defRPr>
            </a:pPr>
            <a:endParaRPr>
              <a:solidFill>
                <a:srgbClr val="000000"/>
              </a:solidFill>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t>	</a:t>
            </a:r>
            <a:r>
              <a:rPr>
                <a:solidFill>
                  <a:srgbClr val="BA2DA2"/>
                </a:solidFill>
              </a:rPr>
              <a:t>public</a:t>
            </a:r>
            <a:r>
              <a:t> </a:t>
            </a:r>
            <a:r>
              <a:rPr>
                <a:solidFill>
                  <a:srgbClr val="BA2DA2"/>
                </a:solidFill>
              </a:rPr>
              <a:t>boolean</a:t>
            </a:r>
            <a:r>
              <a:t> isEmpty() </a:t>
            </a:r>
            <a:endParaRPr>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t>	{</a:t>
            </a:r>
            <a:endParaRPr>
              <a:latin typeface="+mj-lt"/>
              <a:ea typeface="+mj-ea"/>
              <a:cs typeface="+mj-cs"/>
              <a:sym typeface="Helvetica"/>
            </a:endParaRPr>
          </a:p>
          <a:p>
            <a:pPr defTabSz="344804">
              <a:lnSpc>
                <a:spcPct val="90000"/>
              </a:lnSpc>
              <a:tabLst>
                <a:tab pos="342900" algn="l"/>
              </a:tabLst>
              <a:defRPr>
                <a:latin typeface="Menlo"/>
                <a:ea typeface="Menlo"/>
                <a:cs typeface="Menlo"/>
                <a:sym typeface="Menlo"/>
              </a:defRPr>
            </a:pPr>
            <a:r>
              <a:t>		</a:t>
            </a:r>
            <a:r>
              <a:rPr>
                <a:solidFill>
                  <a:srgbClr val="BA2DA2"/>
                </a:solidFill>
              </a:rPr>
              <a:t>return</a:t>
            </a:r>
            <a:r>
              <a:t> coins.isEmpty();</a:t>
            </a:r>
            <a:endParaRPr>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a:solidFill>
                  <a:srgbClr val="000000"/>
                </a:solidFill>
              </a:rPr>
              <a:t>	} </a:t>
            </a:r>
            <a:r>
              <a:t>// end isEmpty</a:t>
            </a:r>
            <a:endParaRPr>
              <a:solidFill>
                <a:srgbClr val="000000"/>
              </a:solidFill>
              <a:latin typeface="+mj-lt"/>
              <a:ea typeface="+mj-ea"/>
              <a:cs typeface="+mj-cs"/>
              <a:sym typeface="Helvetica"/>
            </a:endParaRPr>
          </a:p>
          <a:p>
            <a:pPr defTabSz="344804">
              <a:lnSpc>
                <a:spcPct val="90000"/>
              </a:lnSpc>
              <a:tabLst>
                <a:tab pos="342900" algn="l"/>
              </a:tabLst>
              <a:defRPr>
                <a:solidFill>
                  <a:srgbClr val="008400"/>
                </a:solidFill>
                <a:latin typeface="Menlo"/>
                <a:ea typeface="Menlo"/>
                <a:cs typeface="Menlo"/>
                <a:sym typeface="Menlo"/>
              </a:defRPr>
            </a:pPr>
            <a:r>
              <a:rPr>
                <a:solidFill>
                  <a:srgbClr val="000000"/>
                </a:solidFill>
              </a:rPr>
              <a:t>} </a:t>
            </a:r>
            <a:r>
              <a:t>// end PiggyBank</a:t>
            </a:r>
            <a:endParaRPr>
              <a:solidFill>
                <a:srgbClr val="000000"/>
              </a:solidFill>
              <a:latin typeface="+mj-lt"/>
              <a:ea typeface="+mj-ea"/>
              <a:cs typeface="+mj-cs"/>
              <a:sym typeface="Helvetica"/>
            </a:endParaRPr>
          </a:p>
        </p:txBody>
      </p:sp>
      <p:sp>
        <p:nvSpPr>
          <p:cNvPr id="5" name="Rectangle 4">
            <a:extLst>
              <a:ext uri="{FF2B5EF4-FFF2-40B4-BE49-F238E27FC236}">
                <a16:creationId xmlns:a16="http://schemas.microsoft.com/office/drawing/2014/main" id="{BC2A12BC-F7C4-4D2C-8E4A-A0D27A59A37A}"/>
              </a:ext>
            </a:extLst>
          </p:cNvPr>
          <p:cNvSpPr/>
          <p:nvPr/>
        </p:nvSpPr>
        <p:spPr>
          <a:xfrm>
            <a:off x="824115" y="1514487"/>
            <a:ext cx="2628002"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6" name="Rectangle 5">
            <a:extLst>
              <a:ext uri="{FF2B5EF4-FFF2-40B4-BE49-F238E27FC236}">
                <a16:creationId xmlns:a16="http://schemas.microsoft.com/office/drawing/2014/main" id="{BC646E5B-6942-492A-B617-0BCBD8019830}"/>
              </a:ext>
            </a:extLst>
          </p:cNvPr>
          <p:cNvSpPr/>
          <p:nvPr/>
        </p:nvSpPr>
        <p:spPr>
          <a:xfrm>
            <a:off x="824115" y="3219804"/>
            <a:ext cx="1980730"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7" name="Rectangle 6">
            <a:extLst>
              <a:ext uri="{FF2B5EF4-FFF2-40B4-BE49-F238E27FC236}">
                <a16:creationId xmlns:a16="http://schemas.microsoft.com/office/drawing/2014/main" id="{0E6EF7CA-3439-435D-8273-156E00ADB99C}"/>
              </a:ext>
            </a:extLst>
          </p:cNvPr>
          <p:cNvSpPr/>
          <p:nvPr/>
        </p:nvSpPr>
        <p:spPr>
          <a:xfrm>
            <a:off x="819413" y="4159723"/>
            <a:ext cx="1810771"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8" name="Rectangle 7">
            <a:extLst>
              <a:ext uri="{FF2B5EF4-FFF2-40B4-BE49-F238E27FC236}">
                <a16:creationId xmlns:a16="http://schemas.microsoft.com/office/drawing/2014/main" id="{3E0B4480-E0D2-4053-BA12-4A191DBF0AEE}"/>
              </a:ext>
            </a:extLst>
          </p:cNvPr>
          <p:cNvSpPr/>
          <p:nvPr/>
        </p:nvSpPr>
        <p:spPr>
          <a:xfrm>
            <a:off x="819413" y="5172058"/>
            <a:ext cx="1882690"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
          <p:cNvSpPr txBox="1">
            <a:spLocks noGrp="1"/>
          </p:cNvSpPr>
          <p:nvPr>
            <p:ph type="title"/>
          </p:nvPr>
        </p:nvSpPr>
        <p:spPr>
          <a:xfrm>
            <a:off x="457200" y="-63063"/>
            <a:ext cx="8229600" cy="916857"/>
          </a:xfrm>
          <a:prstGeom prst="rect">
            <a:avLst/>
          </a:prstGeom>
        </p:spPr>
        <p:txBody>
          <a:bodyPr/>
          <a:lstStyle>
            <a:lvl1pPr defTabSz="795527">
              <a:defRPr sz="3828"/>
            </a:lvl1pPr>
          </a:lstStyle>
          <a:p>
            <a:r>
              <a:t>Example: Using A Piggy Bank (Part 1)</a:t>
            </a:r>
          </a:p>
        </p:txBody>
      </p:sp>
      <p:sp>
        <p:nvSpPr>
          <p:cNvPr id="89" name="Text Placeholder 2"/>
          <p:cNvSpPr txBox="1">
            <a:spLocks noGrp="1"/>
          </p:cNvSpPr>
          <p:nvPr>
            <p:ph type="body" sz="quarter" idx="1"/>
          </p:nvPr>
        </p:nvSpPr>
        <p:spPr>
          <a:xfrm>
            <a:off x="443971" y="5911448"/>
            <a:ext cx="8229601" cy="518262"/>
          </a:xfrm>
          <a:prstGeom prst="rect">
            <a:avLst/>
          </a:prstGeom>
        </p:spPr>
        <p:txBody>
          <a:bodyPr>
            <a:normAutofit lnSpcReduction="10000"/>
          </a:bodyPr>
          <a:lstStyle>
            <a:lvl1pPr defTabSz="493776">
              <a:defRPr sz="2376" b="1">
                <a:solidFill>
                  <a:srgbClr val="007FA3"/>
                </a:solidFill>
                <a:latin typeface="Times New Roman"/>
                <a:ea typeface="Times New Roman"/>
                <a:cs typeface="Times New Roman"/>
                <a:sym typeface="Times New Roman"/>
              </a:defRPr>
            </a:lvl1pPr>
          </a:lstStyle>
          <a:p>
            <a:r>
              <a:t>LISTING 1-4 A demonstration of the class PiggyBank</a:t>
            </a:r>
          </a:p>
        </p:txBody>
      </p:sp>
      <p:sp>
        <p:nvSpPr>
          <p:cNvPr id="90" name="/** A class that demonstrates the class PiggyBank. */…"/>
          <p:cNvSpPr txBox="1"/>
          <p:nvPr/>
        </p:nvSpPr>
        <p:spPr>
          <a:xfrm>
            <a:off x="474068" y="801793"/>
            <a:ext cx="8288932" cy="498198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a:solidFill>
                  <a:srgbClr val="008400"/>
                </a:solidFill>
                <a:latin typeface="Menlo"/>
                <a:ea typeface="Menlo"/>
                <a:cs typeface="Menlo"/>
                <a:sym typeface="Menlo"/>
              </a:defRPr>
            </a:pPr>
            <a:r>
              <a:t>/**</a:t>
            </a:r>
            <a:r>
              <a:rPr>
                <a:solidFill>
                  <a:srgbClr val="000000"/>
                </a:solidFill>
                <a:latin typeface="+mj-lt"/>
                <a:ea typeface="+mj-ea"/>
                <a:cs typeface="+mj-cs"/>
                <a:sym typeface="Helvetica"/>
              </a:rPr>
              <a:t> </a:t>
            </a:r>
            <a:r>
              <a:t>A class that demonstrates the class PiggyBank.</a:t>
            </a:r>
            <a:r>
              <a:rPr>
                <a:solidFill>
                  <a:srgbClr val="000000"/>
                </a:solidFill>
                <a:latin typeface="+mj-lt"/>
                <a:ea typeface="+mj-ea"/>
                <a:cs typeface="+mj-cs"/>
                <a:sym typeface="Helvetica"/>
              </a:rPr>
              <a:t> </a:t>
            </a:r>
            <a:r>
              <a:t>*/</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a:solidFill>
                  <a:srgbClr val="BA2DA2"/>
                </a:solidFill>
              </a:rPr>
              <a:t>public</a:t>
            </a:r>
            <a:r>
              <a:t> </a:t>
            </a:r>
            <a:r>
              <a:rPr>
                <a:solidFill>
                  <a:srgbClr val="BA2DA2"/>
                </a:solidFill>
              </a:rPr>
              <a:t>class</a:t>
            </a:r>
            <a:r>
              <a:t> PiggyBankExample</a:t>
            </a:r>
            <a:endParaRPr>
              <a:latin typeface="+mj-lt"/>
              <a:ea typeface="+mj-ea"/>
              <a:cs typeface="+mj-cs"/>
              <a:sym typeface="Helvetica"/>
            </a:endParaRPr>
          </a:p>
          <a:p>
            <a:pPr defTabSz="344804">
              <a:tabLst>
                <a:tab pos="342900" algn="l"/>
              </a:tabLst>
              <a:defRPr>
                <a:latin typeface="Menlo"/>
                <a:ea typeface="Menlo"/>
                <a:cs typeface="Menlo"/>
                <a:sym typeface="Menlo"/>
              </a:defRPr>
            </a:pPr>
            <a:r>
              <a:t>{</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a:t>
            </a:r>
            <a:r>
              <a:rPr>
                <a:solidFill>
                  <a:srgbClr val="BA2DA2"/>
                </a:solidFill>
              </a:rPr>
              <a:t>static</a:t>
            </a:r>
            <a:r>
              <a:t> </a:t>
            </a:r>
            <a:r>
              <a:rPr>
                <a:solidFill>
                  <a:srgbClr val="BA2DA2"/>
                </a:solidFill>
              </a:rPr>
              <a:t>void</a:t>
            </a:r>
            <a:r>
              <a:t> main(String[] args)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PiggyBank myBank = </a:t>
            </a:r>
            <a:r>
              <a:rPr>
                <a:solidFill>
                  <a:srgbClr val="BA2DA2"/>
                </a:solidFill>
              </a:rPr>
              <a:t>new</a:t>
            </a:r>
            <a:r>
              <a:t> PiggyBank();</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addCoin(</a:t>
            </a:r>
            <a:r>
              <a:rPr>
                <a:solidFill>
                  <a:srgbClr val="BA2DA2"/>
                </a:solidFill>
              </a:rPr>
              <a:t>new</a:t>
            </a:r>
            <a:r>
              <a:t> Coin(</a:t>
            </a:r>
            <a:r>
              <a:rPr>
                <a:solidFill>
                  <a:srgbClr val="272AD8"/>
                </a:solidFill>
              </a:rPr>
              <a:t>1</a:t>
            </a:r>
            <a:r>
              <a:t>, </a:t>
            </a:r>
            <a:r>
              <a:rPr>
                <a:solidFill>
                  <a:srgbClr val="272AD8"/>
                </a:solidFill>
              </a:rPr>
              <a:t>2010</a:t>
            </a:r>
            <a:r>
              <a:t>), myBank);</a:t>
            </a:r>
            <a:endParaRPr>
              <a:latin typeface="+mj-lt"/>
              <a:ea typeface="+mj-ea"/>
              <a:cs typeface="+mj-cs"/>
              <a:sym typeface="Helvetica"/>
            </a:endParaRPr>
          </a:p>
          <a:p>
            <a:pPr defTabSz="344804">
              <a:tabLst>
                <a:tab pos="342900" algn="l"/>
              </a:tabLst>
              <a:defRPr>
                <a:latin typeface="Menlo"/>
                <a:ea typeface="Menlo"/>
                <a:cs typeface="Menlo"/>
                <a:sym typeface="Menlo"/>
              </a:defRPr>
            </a:pPr>
            <a:r>
              <a:t>		addCoin(</a:t>
            </a:r>
            <a:r>
              <a:rPr>
                <a:solidFill>
                  <a:srgbClr val="BA2DA2"/>
                </a:solidFill>
              </a:rPr>
              <a:t>new</a:t>
            </a:r>
            <a:r>
              <a:t> Coin(</a:t>
            </a:r>
            <a:r>
              <a:rPr>
                <a:solidFill>
                  <a:srgbClr val="272AD8"/>
                </a:solidFill>
              </a:rPr>
              <a:t>5</a:t>
            </a:r>
            <a:r>
              <a:t>, </a:t>
            </a:r>
            <a:r>
              <a:rPr>
                <a:solidFill>
                  <a:srgbClr val="272AD8"/>
                </a:solidFill>
              </a:rPr>
              <a:t>2011</a:t>
            </a:r>
            <a:r>
              <a:t>), myBank);</a:t>
            </a:r>
            <a:endParaRPr>
              <a:latin typeface="+mj-lt"/>
              <a:ea typeface="+mj-ea"/>
              <a:cs typeface="+mj-cs"/>
              <a:sym typeface="Helvetica"/>
            </a:endParaRPr>
          </a:p>
          <a:p>
            <a:pPr defTabSz="344804">
              <a:tabLst>
                <a:tab pos="342900" algn="l"/>
              </a:tabLst>
              <a:defRPr>
                <a:latin typeface="Menlo"/>
                <a:ea typeface="Menlo"/>
                <a:cs typeface="Menlo"/>
                <a:sym typeface="Menlo"/>
              </a:defRPr>
            </a:pPr>
            <a:r>
              <a:t>		addCoin(</a:t>
            </a:r>
            <a:r>
              <a:rPr>
                <a:solidFill>
                  <a:srgbClr val="BA2DA2"/>
                </a:solidFill>
              </a:rPr>
              <a:t>new</a:t>
            </a:r>
            <a:r>
              <a:t> Coin(</a:t>
            </a:r>
            <a:r>
              <a:rPr>
                <a:solidFill>
                  <a:srgbClr val="272AD8"/>
                </a:solidFill>
              </a:rPr>
              <a:t>10</a:t>
            </a:r>
            <a:r>
              <a:t>, </a:t>
            </a:r>
            <a:r>
              <a:rPr>
                <a:solidFill>
                  <a:srgbClr val="272AD8"/>
                </a:solidFill>
              </a:rPr>
              <a:t>2000</a:t>
            </a:r>
            <a:r>
              <a:t>), myBank);</a:t>
            </a:r>
            <a:endParaRPr>
              <a:latin typeface="+mj-lt"/>
              <a:ea typeface="+mj-ea"/>
              <a:cs typeface="+mj-cs"/>
              <a:sym typeface="Helvetica"/>
            </a:endParaRPr>
          </a:p>
          <a:p>
            <a:pPr defTabSz="344804">
              <a:tabLst>
                <a:tab pos="342900" algn="l"/>
              </a:tabLst>
              <a:defRPr>
                <a:latin typeface="Menlo"/>
                <a:ea typeface="Menlo"/>
                <a:cs typeface="Menlo"/>
                <a:sym typeface="Menlo"/>
              </a:defRPr>
            </a:pPr>
            <a:r>
              <a:t>		addCoin(</a:t>
            </a:r>
            <a:r>
              <a:rPr>
                <a:solidFill>
                  <a:srgbClr val="BA2DA2"/>
                </a:solidFill>
              </a:rPr>
              <a:t>new</a:t>
            </a:r>
            <a:r>
              <a:t> Coin(</a:t>
            </a:r>
            <a:r>
              <a:rPr>
                <a:solidFill>
                  <a:srgbClr val="272AD8"/>
                </a:solidFill>
              </a:rPr>
              <a:t>25</a:t>
            </a:r>
            <a:r>
              <a:t>, </a:t>
            </a:r>
            <a:r>
              <a:rPr>
                <a:solidFill>
                  <a:srgbClr val="272AD8"/>
                </a:solidFill>
              </a:rPr>
              <a:t>2012</a:t>
            </a:r>
            <a:r>
              <a:t>), myBank);</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solidFill>
                  <a:srgbClr val="D12F1B"/>
                </a:solidFill>
                <a:latin typeface="Menlo"/>
                <a:ea typeface="Menlo"/>
                <a:cs typeface="Menlo"/>
                <a:sym typeface="Menlo"/>
              </a:defRPr>
            </a:pPr>
            <a:r>
              <a:rPr>
                <a:solidFill>
                  <a:srgbClr val="000000"/>
                </a:solidFill>
              </a:rPr>
              <a:t> 		System.out.println(</a:t>
            </a:r>
            <a:r>
              <a:t>"Removing all the coins:"</a:t>
            </a:r>
            <a:r>
              <a:rPr>
                <a:solidFill>
                  <a:srgbClr val="000000"/>
                </a:solidFill>
              </a:rPr>
              <a:t>);</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int</a:t>
            </a:r>
            <a:r>
              <a:t> amountRemoved = </a:t>
            </a:r>
            <a:r>
              <a:rPr>
                <a:solidFill>
                  <a:srgbClr val="272AD8"/>
                </a:solidFill>
              </a:rPr>
              <a:t>0</a:t>
            </a:r>
            <a:r>
              <a:t>;</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while</a:t>
            </a:r>
            <a:r>
              <a:t> (!myBank.isEmpty())</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Coin removedCoin = myBank.remove();</a:t>
            </a:r>
            <a:endParaRPr>
              <a:latin typeface="+mj-lt"/>
              <a:ea typeface="+mj-ea"/>
              <a:cs typeface="+mj-cs"/>
              <a:sym typeface="Helvetica"/>
            </a:endParaRPr>
          </a:p>
          <a:p>
            <a:pPr defTabSz="344804">
              <a:tabLst>
                <a:tab pos="342900" algn="l"/>
              </a:tabLst>
              <a:defRPr>
                <a:latin typeface="Menlo"/>
                <a:ea typeface="Menlo"/>
                <a:cs typeface="Menlo"/>
                <a:sym typeface="Menlo"/>
              </a:defRPr>
            </a:pPr>
            <a:r>
              <a:t>         System.out.println(</a:t>
            </a:r>
            <a:r>
              <a:rPr>
                <a:solidFill>
                  <a:srgbClr val="D12F1B"/>
                </a:solidFill>
              </a:rPr>
              <a:t>"Removed a "</a:t>
            </a:r>
            <a:r>
              <a:t> + removedCoin.getCoinName() + </a:t>
            </a:r>
            <a:r>
              <a:rPr>
                <a:solidFill>
                  <a:srgbClr val="D12F1B"/>
                </a:solidFill>
              </a:rPr>
              <a:t>"."</a:t>
            </a:r>
            <a:r>
              <a:t>);</a:t>
            </a:r>
            <a:endParaRPr>
              <a:latin typeface="+mj-lt"/>
              <a:ea typeface="+mj-ea"/>
              <a:cs typeface="+mj-cs"/>
              <a:sym typeface="Helvetica"/>
            </a:endParaRPr>
          </a:p>
          <a:p>
            <a:pPr defTabSz="344804">
              <a:tabLst>
                <a:tab pos="342900" algn="l"/>
              </a:tabLst>
              <a:defRPr>
                <a:latin typeface="Menlo"/>
                <a:ea typeface="Menlo"/>
                <a:cs typeface="Menlo"/>
                <a:sym typeface="Menlo"/>
              </a:defRPr>
            </a:pPr>
            <a:r>
              <a:t>         amountRemoved = amountRemoved + removedCoin.getValue();</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while</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System.out.println(</a:t>
            </a:r>
            <a:r>
              <a:rPr>
                <a:solidFill>
                  <a:srgbClr val="D12F1B"/>
                </a:solidFill>
              </a:rPr>
              <a:t>"All done. Removed "</a:t>
            </a:r>
            <a:r>
              <a:t> + amountRemoved + </a:t>
            </a:r>
            <a:r>
              <a:rPr>
                <a:solidFill>
                  <a:srgbClr val="D12F1B"/>
                </a:solidFill>
              </a:rPr>
              <a:t>" cents."</a:t>
            </a:r>
            <a:r>
              <a:t>);</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main</a:t>
            </a:r>
          </a:p>
        </p:txBody>
      </p:sp>
      <p:sp>
        <p:nvSpPr>
          <p:cNvPr id="5" name="Rectangle 4">
            <a:extLst>
              <a:ext uri="{FF2B5EF4-FFF2-40B4-BE49-F238E27FC236}">
                <a16:creationId xmlns:a16="http://schemas.microsoft.com/office/drawing/2014/main" id="{74BA7961-5C03-401A-91B8-F00B720C7B56}"/>
              </a:ext>
            </a:extLst>
          </p:cNvPr>
          <p:cNvSpPr/>
          <p:nvPr/>
        </p:nvSpPr>
        <p:spPr>
          <a:xfrm>
            <a:off x="803566" y="1863808"/>
            <a:ext cx="2864307"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6" name="Rectangle 5">
            <a:extLst>
              <a:ext uri="{FF2B5EF4-FFF2-40B4-BE49-F238E27FC236}">
                <a16:creationId xmlns:a16="http://schemas.microsoft.com/office/drawing/2014/main" id="{2B3FC984-A815-4491-B80B-EDAE1D5F7FF1}"/>
              </a:ext>
            </a:extLst>
          </p:cNvPr>
          <p:cNvSpPr/>
          <p:nvPr/>
        </p:nvSpPr>
        <p:spPr>
          <a:xfrm>
            <a:off x="1192272" y="3999120"/>
            <a:ext cx="1509832"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7" name="Rectangle 6">
            <a:extLst>
              <a:ext uri="{FF2B5EF4-FFF2-40B4-BE49-F238E27FC236}">
                <a16:creationId xmlns:a16="http://schemas.microsoft.com/office/drawing/2014/main" id="{D31BDE74-3810-4A79-8482-D2720E4A219A}"/>
              </a:ext>
            </a:extLst>
          </p:cNvPr>
          <p:cNvSpPr/>
          <p:nvPr/>
        </p:nvSpPr>
        <p:spPr>
          <a:xfrm>
            <a:off x="2373800" y="4386115"/>
            <a:ext cx="1376268"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9E1E-2518-4203-9005-B357F0FF87C4}"/>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89EA6171-2DE7-4A4F-8266-3549B065494E}"/>
              </a:ext>
            </a:extLst>
          </p:cNvPr>
          <p:cNvSpPr>
            <a:spLocks noGrp="1"/>
          </p:cNvSpPr>
          <p:nvPr>
            <p:ph type="body" idx="1"/>
          </p:nvPr>
        </p:nvSpPr>
        <p:spPr/>
        <p:txBody>
          <a:bodyPr>
            <a:normAutofit fontScale="92500" lnSpcReduction="10000"/>
          </a:bodyPr>
          <a:lstStyle/>
          <a:p>
            <a:pPr lvl="1"/>
            <a:r>
              <a:rPr lang="en-US" dirty="0"/>
              <a:t>Data </a:t>
            </a:r>
          </a:p>
          <a:p>
            <a:pPr lvl="1">
              <a:buFont typeface="Wingdings" panose="05000000000000000000" pitchFamily="2" charset="2"/>
              <a:buChar char="v"/>
            </a:pPr>
            <a:r>
              <a:rPr lang="en-US" dirty="0">
                <a:solidFill>
                  <a:srgbClr val="0070C0"/>
                </a:solidFill>
              </a:rPr>
              <a:t>Data Organization</a:t>
            </a:r>
          </a:p>
          <a:p>
            <a:pPr lvl="1"/>
            <a:r>
              <a:rPr lang="en-US" dirty="0"/>
              <a:t>Abstraction</a:t>
            </a:r>
          </a:p>
          <a:p>
            <a:pPr lvl="2"/>
            <a:r>
              <a:rPr lang="en-US" dirty="0"/>
              <a:t>Procedural abstraction</a:t>
            </a:r>
          </a:p>
          <a:p>
            <a:pPr lvl="2"/>
            <a:r>
              <a:rPr lang="en-US" dirty="0"/>
              <a:t>Data Abstraction</a:t>
            </a:r>
          </a:p>
          <a:p>
            <a:pPr lvl="1">
              <a:buFont typeface="Wingdings" panose="05000000000000000000" pitchFamily="2" charset="2"/>
              <a:buChar char="v"/>
            </a:pPr>
            <a:r>
              <a:rPr lang="en-US" dirty="0">
                <a:solidFill>
                  <a:srgbClr val="0070C0"/>
                </a:solidFill>
              </a:rPr>
              <a:t>ADT: BAG</a:t>
            </a:r>
          </a:p>
          <a:p>
            <a:pPr lvl="1">
              <a:buFont typeface="Wingdings" panose="05000000000000000000" pitchFamily="2" charset="2"/>
              <a:buChar char="v"/>
            </a:pPr>
            <a:r>
              <a:rPr lang="en-US" dirty="0">
                <a:solidFill>
                  <a:srgbClr val="0070C0"/>
                </a:solidFill>
              </a:rPr>
              <a:t>Design – Unusual conditions</a:t>
            </a:r>
          </a:p>
          <a:p>
            <a:pPr lvl="1">
              <a:buFont typeface="Wingdings" panose="05000000000000000000" pitchFamily="2" charset="2"/>
              <a:buChar char="v"/>
            </a:pPr>
            <a:r>
              <a:rPr lang="en-US" dirty="0">
                <a:solidFill>
                  <a:srgbClr val="0070C0"/>
                </a:solidFill>
              </a:rPr>
              <a:t>Interface for BAG ADT</a:t>
            </a:r>
          </a:p>
          <a:p>
            <a:pPr lvl="1">
              <a:buFont typeface="Wingdings" panose="05000000000000000000" pitchFamily="2" charset="2"/>
              <a:buChar char="v"/>
            </a:pPr>
            <a:r>
              <a:rPr lang="en-US" dirty="0">
                <a:solidFill>
                  <a:srgbClr val="0070C0"/>
                </a:solidFill>
              </a:rPr>
              <a:t>Using the BAG ADT</a:t>
            </a:r>
          </a:p>
          <a:p>
            <a:pPr lvl="1">
              <a:buFont typeface="Wingdings" panose="05000000000000000000" pitchFamily="2" charset="2"/>
              <a:buChar char="v"/>
            </a:pPr>
            <a:r>
              <a:rPr lang="en-US" dirty="0">
                <a:solidFill>
                  <a:srgbClr val="0070C0"/>
                </a:solidFill>
              </a:rPr>
              <a:t>Set ADT</a:t>
            </a:r>
          </a:p>
        </p:txBody>
      </p:sp>
      <p:sp>
        <p:nvSpPr>
          <p:cNvPr id="4" name="TextBox 3">
            <a:extLst>
              <a:ext uri="{FF2B5EF4-FFF2-40B4-BE49-F238E27FC236}">
                <a16:creationId xmlns:a16="http://schemas.microsoft.com/office/drawing/2014/main" id="{B18DC143-4EA4-4BCA-9A66-D16B477B040F}"/>
              </a:ext>
            </a:extLst>
          </p:cNvPr>
          <p:cNvSpPr txBox="1"/>
          <p:nvPr/>
        </p:nvSpPr>
        <p:spPr>
          <a:xfrm>
            <a:off x="1068157" y="6429708"/>
            <a:ext cx="72962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kumimoji="0" lang="en-US" sz="1400" b="0" i="0" u="none" strike="noStrike" cap="none" spc="0" normalizeH="0" baseline="0" dirty="0">
                <a:ln>
                  <a:noFill/>
                </a:ln>
                <a:solidFill>
                  <a:srgbClr val="000000"/>
                </a:solidFill>
                <a:effectLst/>
                <a:uFillTx/>
                <a:latin typeface="+mn-lt"/>
                <a:ea typeface="+mn-ea"/>
                <a:cs typeface="+mn-cs"/>
                <a:sym typeface="Arial"/>
              </a:rPr>
              <a:t>Content can be found in Data Structures and Abstraction with Java by Carrano &amp; Henry</a:t>
            </a:r>
          </a:p>
        </p:txBody>
      </p:sp>
    </p:spTree>
    <p:extLst>
      <p:ext uri="{BB962C8B-B14F-4D97-AF65-F5344CB8AC3E}">
        <p14:creationId xmlns:p14="http://schemas.microsoft.com/office/powerpoint/2010/main" val="255020511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1"/>
          <p:cNvSpPr txBox="1">
            <a:spLocks noGrp="1"/>
          </p:cNvSpPr>
          <p:nvPr>
            <p:ph type="title"/>
          </p:nvPr>
        </p:nvSpPr>
        <p:spPr>
          <a:xfrm>
            <a:off x="457200" y="-74019"/>
            <a:ext cx="8229600" cy="916857"/>
          </a:xfrm>
          <a:prstGeom prst="rect">
            <a:avLst/>
          </a:prstGeom>
        </p:spPr>
        <p:txBody>
          <a:bodyPr/>
          <a:lstStyle>
            <a:lvl1pPr defTabSz="795527">
              <a:defRPr sz="3828"/>
            </a:lvl1pPr>
          </a:lstStyle>
          <a:p>
            <a:r>
              <a:t>Example: Using A Piggy Bank (Part 2)</a:t>
            </a:r>
          </a:p>
        </p:txBody>
      </p:sp>
      <p:sp>
        <p:nvSpPr>
          <p:cNvPr id="93" name="Text Placeholder 2"/>
          <p:cNvSpPr txBox="1">
            <a:spLocks noGrp="1"/>
          </p:cNvSpPr>
          <p:nvPr>
            <p:ph type="body" sz="quarter" idx="1"/>
          </p:nvPr>
        </p:nvSpPr>
        <p:spPr>
          <a:xfrm>
            <a:off x="457200" y="5752301"/>
            <a:ext cx="8229600" cy="532716"/>
          </a:xfrm>
          <a:prstGeom prst="rect">
            <a:avLst/>
          </a:prstGeom>
        </p:spPr>
        <p:txBody>
          <a:bodyPr>
            <a:normAutofit lnSpcReduction="10000"/>
          </a:bodyPr>
          <a:lstStyle>
            <a:lvl1pPr defTabSz="521208">
              <a:defRPr sz="2508" b="1">
                <a:solidFill>
                  <a:srgbClr val="007FA3"/>
                </a:solidFill>
                <a:latin typeface="Times New Roman"/>
                <a:ea typeface="Times New Roman"/>
                <a:cs typeface="Times New Roman"/>
                <a:sym typeface="Times New Roman"/>
              </a:defRPr>
            </a:lvl1pPr>
          </a:lstStyle>
          <a:p>
            <a:r>
              <a:t>LISTING 1-4 A demonstration of the class PiggyBank</a:t>
            </a:r>
          </a:p>
        </p:txBody>
      </p:sp>
      <p:sp>
        <p:nvSpPr>
          <p:cNvPr id="94" name="private static void addCoin(Coin aCoin, PiggyBank aBank)…"/>
          <p:cNvSpPr txBox="1"/>
          <p:nvPr/>
        </p:nvSpPr>
        <p:spPr>
          <a:xfrm>
            <a:off x="457200" y="842837"/>
            <a:ext cx="7717676" cy="2123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private</a:t>
            </a:r>
            <a:r>
              <a:t> </a:t>
            </a:r>
            <a:r>
              <a:rPr>
                <a:solidFill>
                  <a:srgbClr val="BA2DA2"/>
                </a:solidFill>
              </a:rPr>
              <a:t>static</a:t>
            </a:r>
            <a:r>
              <a:t> </a:t>
            </a:r>
            <a:r>
              <a:rPr>
                <a:solidFill>
                  <a:srgbClr val="BA2DA2"/>
                </a:solidFill>
              </a:rPr>
              <a:t>void</a:t>
            </a:r>
            <a:r>
              <a:t> addCoin(Coin aCoin, PiggyBank aBank)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if</a:t>
            </a:r>
            <a:r>
              <a:t> (aBank.add(aCoin))</a:t>
            </a:r>
            <a:endParaRPr>
              <a:latin typeface="+mj-lt"/>
              <a:ea typeface="+mj-ea"/>
              <a:cs typeface="+mj-cs"/>
              <a:sym typeface="Helvetica"/>
            </a:endParaRPr>
          </a:p>
          <a:p>
            <a:pPr defTabSz="344804">
              <a:tabLst>
                <a:tab pos="342900" algn="l"/>
              </a:tabLst>
              <a:defRPr>
                <a:latin typeface="Menlo"/>
                <a:ea typeface="Menlo"/>
                <a:cs typeface="Menlo"/>
                <a:sym typeface="Menlo"/>
              </a:defRPr>
            </a:pPr>
            <a:r>
              <a:t>			System.out.println(</a:t>
            </a:r>
            <a:r>
              <a:rPr>
                <a:solidFill>
                  <a:srgbClr val="D12F1B"/>
                </a:solidFill>
              </a:rPr>
              <a:t>"Added a "</a:t>
            </a:r>
            <a:r>
              <a:t> + aCoin.getCoinName() + </a:t>
            </a:r>
            <a:r>
              <a:rPr>
                <a:solidFill>
                  <a:srgbClr val="D12F1B"/>
                </a:solidFill>
              </a:rPr>
              <a:t>"."</a:t>
            </a:r>
            <a:r>
              <a:t>);</a:t>
            </a:r>
            <a:endParaRPr>
              <a:latin typeface="+mj-lt"/>
              <a:ea typeface="+mj-ea"/>
              <a:cs typeface="+mj-cs"/>
              <a:sym typeface="Helvetica"/>
            </a:endParaRPr>
          </a:p>
          <a:p>
            <a:pPr defTabSz="344804">
              <a:tabLst>
                <a:tab pos="342900" algn="l"/>
              </a:tabLst>
              <a:defRPr>
                <a:solidFill>
                  <a:srgbClr val="BA2DA2"/>
                </a:solidFill>
                <a:latin typeface="Menlo"/>
                <a:ea typeface="Menlo"/>
                <a:cs typeface="Menlo"/>
                <a:sym typeface="Menlo"/>
              </a:defRPr>
            </a:pPr>
            <a:r>
              <a:rPr>
                <a:solidFill>
                  <a:srgbClr val="000000"/>
                </a:solidFill>
              </a:rPr>
              <a:t>		</a:t>
            </a:r>
            <a:r>
              <a:t>else</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System.out.println(</a:t>
            </a:r>
            <a:r>
              <a:rPr>
                <a:solidFill>
                  <a:srgbClr val="D12F1B"/>
                </a:solidFill>
              </a:rPr>
              <a:t>"Tried to add a "</a:t>
            </a:r>
            <a:r>
              <a:t> + aCoin.getCoinName() +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D12F1B"/>
                </a:solidFill>
              </a:rPr>
              <a:t>", but couldn't"</a:t>
            </a:r>
            <a:r>
              <a:t>);</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addCoin</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end PiggyBankExample</a:t>
            </a:r>
          </a:p>
        </p:txBody>
      </p:sp>
      <p:sp>
        <p:nvSpPr>
          <p:cNvPr id="95" name="Rectangle"/>
          <p:cNvSpPr/>
          <p:nvPr/>
        </p:nvSpPr>
        <p:spPr>
          <a:xfrm>
            <a:off x="2429933" y="3115733"/>
            <a:ext cx="3336268" cy="2495419"/>
          </a:xfrm>
          <a:prstGeom prst="rect">
            <a:avLst/>
          </a:prstGeom>
          <a:gradFill>
            <a:gsLst>
              <a:gs pos="0">
                <a:schemeClr val="accent4">
                  <a:hueOff val="-155063"/>
                  <a:lumOff val="44832"/>
                </a:schemeClr>
              </a:gs>
              <a:gs pos="35000">
                <a:srgbClr val="FEF7B7"/>
              </a:gs>
              <a:gs pos="100000">
                <a:schemeClr val="accent4">
                  <a:hueOff val="-178118"/>
                  <a:lumOff val="59630"/>
                </a:schemeClr>
              </a:gs>
            </a:gsLst>
            <a:lin ang="16200000"/>
          </a:gradFill>
          <a:ln>
            <a:solidFill>
              <a:srgbClr val="AEA600"/>
            </a:solidFill>
          </a:ln>
          <a:effectLst>
            <a:outerShdw blurRad="38100" dist="20000" dir="5400000" rotWithShape="0">
              <a:srgbClr val="000000">
                <a:alpha val="38000"/>
              </a:srgbClr>
            </a:outerShdw>
          </a:effectLst>
        </p:spPr>
        <p:txBody>
          <a:bodyPr lIns="45719" rIns="45719" anchor="ctr"/>
          <a:lstStyle/>
          <a:p>
            <a:endParaRPr/>
          </a:p>
        </p:txBody>
      </p:sp>
      <p:sp>
        <p:nvSpPr>
          <p:cNvPr id="96" name="Added a PENNY.…"/>
          <p:cNvSpPr txBox="1"/>
          <p:nvPr/>
        </p:nvSpPr>
        <p:spPr>
          <a:xfrm>
            <a:off x="2482687" y="3461596"/>
            <a:ext cx="3281559" cy="2123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defTabSz="344804">
              <a:tabLst>
                <a:tab pos="342900" algn="l"/>
              </a:tabLst>
              <a:defRPr b="1">
                <a:latin typeface="Courier New"/>
                <a:ea typeface="Courier New"/>
                <a:cs typeface="Courier New"/>
                <a:sym typeface="Courier New"/>
              </a:defRPr>
            </a:pPr>
            <a:r>
              <a:t> Added a PENNY.</a:t>
            </a:r>
          </a:p>
          <a:p>
            <a:pPr defTabSz="344804">
              <a:tabLst>
                <a:tab pos="342900" algn="l"/>
              </a:tabLst>
              <a:defRPr b="1">
                <a:latin typeface="Courier New"/>
                <a:ea typeface="Courier New"/>
                <a:cs typeface="Courier New"/>
                <a:sym typeface="Courier New"/>
              </a:defRPr>
            </a:pPr>
            <a:r>
              <a:t> Added a NICKEL.</a:t>
            </a:r>
          </a:p>
          <a:p>
            <a:pPr defTabSz="344804">
              <a:tabLst>
                <a:tab pos="342900" algn="l"/>
              </a:tabLst>
              <a:defRPr b="1">
                <a:latin typeface="Courier New"/>
                <a:ea typeface="Courier New"/>
                <a:cs typeface="Courier New"/>
                <a:sym typeface="Courier New"/>
              </a:defRPr>
            </a:pPr>
            <a:r>
              <a:t> Added a DIME.</a:t>
            </a:r>
          </a:p>
          <a:p>
            <a:pPr defTabSz="344804">
              <a:tabLst>
                <a:tab pos="342900" algn="l"/>
              </a:tabLst>
              <a:defRPr b="1">
                <a:latin typeface="Courier New"/>
                <a:ea typeface="Courier New"/>
                <a:cs typeface="Courier New"/>
                <a:sym typeface="Courier New"/>
              </a:defRPr>
            </a:pPr>
            <a:r>
              <a:t> Added a QUARTER.</a:t>
            </a:r>
          </a:p>
          <a:p>
            <a:pPr defTabSz="344804">
              <a:tabLst>
                <a:tab pos="342900" algn="l"/>
              </a:tabLst>
              <a:defRPr b="1">
                <a:latin typeface="Courier New"/>
                <a:ea typeface="Courier New"/>
                <a:cs typeface="Courier New"/>
                <a:sym typeface="Courier New"/>
              </a:defRPr>
            </a:pPr>
            <a:r>
              <a:t> Removing all the coins:</a:t>
            </a:r>
          </a:p>
          <a:p>
            <a:pPr defTabSz="344804">
              <a:tabLst>
                <a:tab pos="342900" algn="l"/>
              </a:tabLst>
              <a:defRPr b="1">
                <a:latin typeface="Courier New"/>
                <a:ea typeface="Courier New"/>
                <a:cs typeface="Courier New"/>
                <a:sym typeface="Courier New"/>
              </a:defRPr>
            </a:pPr>
            <a:r>
              <a:t> Removed a QUARTER.</a:t>
            </a:r>
          </a:p>
          <a:p>
            <a:pPr defTabSz="344804">
              <a:tabLst>
                <a:tab pos="342900" algn="l"/>
              </a:tabLst>
              <a:defRPr b="1">
                <a:latin typeface="Courier New"/>
                <a:ea typeface="Courier New"/>
                <a:cs typeface="Courier New"/>
                <a:sym typeface="Courier New"/>
              </a:defRPr>
            </a:pPr>
            <a:r>
              <a:t> Removed a DIME.</a:t>
            </a:r>
          </a:p>
          <a:p>
            <a:pPr defTabSz="344804">
              <a:tabLst>
                <a:tab pos="342900" algn="l"/>
              </a:tabLst>
              <a:defRPr b="1">
                <a:latin typeface="Courier New"/>
                <a:ea typeface="Courier New"/>
                <a:cs typeface="Courier New"/>
                <a:sym typeface="Courier New"/>
              </a:defRPr>
            </a:pPr>
            <a:r>
              <a:t> Removed a NICKEL.</a:t>
            </a:r>
          </a:p>
          <a:p>
            <a:pPr defTabSz="344804">
              <a:tabLst>
                <a:tab pos="342900" algn="l"/>
              </a:tabLst>
              <a:defRPr b="1">
                <a:latin typeface="Courier New"/>
                <a:ea typeface="Courier New"/>
                <a:cs typeface="Courier New"/>
                <a:sym typeface="Courier New"/>
              </a:defRPr>
            </a:pPr>
            <a:r>
              <a:t> Removed a PENNY.</a:t>
            </a:r>
          </a:p>
          <a:p>
            <a:pPr defTabSz="344804">
              <a:tabLst>
                <a:tab pos="342900" algn="l"/>
              </a:tabLst>
              <a:defRPr b="1">
                <a:latin typeface="Courier New"/>
                <a:ea typeface="Courier New"/>
                <a:cs typeface="Courier New"/>
                <a:sym typeface="Courier New"/>
              </a:defRPr>
            </a:pPr>
            <a:r>
              <a:t> All done. Removed 41 cents.</a:t>
            </a:r>
          </a:p>
        </p:txBody>
      </p:sp>
      <p:sp>
        <p:nvSpPr>
          <p:cNvPr id="97" name="Program Output"/>
          <p:cNvSpPr txBox="1"/>
          <p:nvPr/>
        </p:nvSpPr>
        <p:spPr>
          <a:xfrm>
            <a:off x="2586268" y="3147373"/>
            <a:ext cx="1418454" cy="51742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i="1"/>
            </a:lvl1pPr>
          </a:lstStyle>
          <a:p>
            <a:r>
              <a:t>Program Output</a:t>
            </a:r>
          </a:p>
        </p:txBody>
      </p:sp>
      <p:sp>
        <p:nvSpPr>
          <p:cNvPr id="8" name="Rectangle 7">
            <a:extLst>
              <a:ext uri="{FF2B5EF4-FFF2-40B4-BE49-F238E27FC236}">
                <a16:creationId xmlns:a16="http://schemas.microsoft.com/office/drawing/2014/main" id="{CA3F7718-D53C-4047-8BF2-2EF1DBE9410A}"/>
              </a:ext>
            </a:extLst>
          </p:cNvPr>
          <p:cNvSpPr/>
          <p:nvPr/>
        </p:nvSpPr>
        <p:spPr>
          <a:xfrm>
            <a:off x="997779" y="1498918"/>
            <a:ext cx="1355003" cy="304039"/>
          </a:xfrm>
          <a:prstGeom prst="rect">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noGrp="1"/>
          </p:cNvSpPr>
          <p:nvPr>
            <p:ph type="title"/>
          </p:nvPr>
        </p:nvSpPr>
        <p:spPr>
          <a:prstGeom prst="rect">
            <a:avLst/>
          </a:prstGeom>
        </p:spPr>
        <p:txBody>
          <a:bodyPr>
            <a:normAutofit fontScale="90000"/>
          </a:bodyPr>
          <a:lstStyle>
            <a:lvl1pPr defTabSz="795527">
              <a:defRPr sz="3828"/>
            </a:lvl1pPr>
          </a:lstStyle>
          <a:p>
            <a:r>
              <a:t>Observations about Vending Machines</a:t>
            </a:r>
          </a:p>
        </p:txBody>
      </p:sp>
      <p:sp>
        <p:nvSpPr>
          <p:cNvPr id="100" name="Text Placeholder 2"/>
          <p:cNvSpPr txBox="1">
            <a:spLocks noGrp="1"/>
          </p:cNvSpPr>
          <p:nvPr>
            <p:ph type="body" idx="1"/>
          </p:nvPr>
        </p:nvSpPr>
        <p:spPr>
          <a:xfrm>
            <a:off x="635000" y="1208487"/>
            <a:ext cx="5151802" cy="5031976"/>
          </a:xfrm>
          <a:prstGeom prst="rect">
            <a:avLst/>
          </a:prstGeom>
        </p:spPr>
        <p:txBody>
          <a:bodyPr/>
          <a:lstStyle/>
          <a:p>
            <a:r>
              <a:t>Can perform only tasks machine’s interface presents.</a:t>
            </a:r>
          </a:p>
          <a:p>
            <a:r>
              <a:t>You must understand these tasks</a:t>
            </a:r>
          </a:p>
          <a:p>
            <a:r>
              <a:t>Cannot access the inside of the machine</a:t>
            </a:r>
          </a:p>
          <a:p>
            <a:r>
              <a:t>You can use the machine even though you do not know what happens inside.</a:t>
            </a:r>
          </a:p>
          <a:p>
            <a:r>
              <a:t>Usable even with new insides.</a:t>
            </a:r>
          </a:p>
        </p:txBody>
      </p:sp>
      <p:pic>
        <p:nvPicPr>
          <p:cNvPr id="101" name="A diagram illustrates a woman standing in front of a vending machine and a call out speech bubble from the woman reads, I am really thirsty hyphen what looks good?&#10;&#10;Picture 2" descr="A diagram illustrates a woman standing in front of a vending machine and a call out speech bubble from the woman reads, I am really thirsty hyphen what looks good?Picture 2"/>
          <p:cNvPicPr>
            <a:picLocks noChangeAspect="1"/>
          </p:cNvPicPr>
          <p:nvPr/>
        </p:nvPicPr>
        <p:blipFill>
          <a:blip r:embed="rId2">
            <a:extLst/>
          </a:blip>
          <a:stretch>
            <a:fillRect/>
          </a:stretch>
        </p:blipFill>
        <p:spPr>
          <a:xfrm>
            <a:off x="6038055" y="1208487"/>
            <a:ext cx="2725001" cy="2963747"/>
          </a:xfrm>
          <a:prstGeom prst="rect">
            <a:avLst/>
          </a:prstGeom>
          <a:ln w="12700">
            <a:miter lim="400000"/>
          </a:ln>
        </p:spPr>
      </p:pic>
      <p:sp>
        <p:nvSpPr>
          <p:cNvPr id="102" name="FIGURE 1-3  A vending machine"/>
          <p:cNvSpPr txBox="1"/>
          <p:nvPr/>
        </p:nvSpPr>
        <p:spPr>
          <a:xfrm>
            <a:off x="6038055" y="4259026"/>
            <a:ext cx="2593315" cy="9168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pPr defTabSz="749808">
              <a:defRPr sz="2296" b="1">
                <a:solidFill>
                  <a:srgbClr val="007FA3"/>
                </a:solidFill>
                <a:latin typeface="Times New Roman"/>
                <a:ea typeface="Times New Roman"/>
                <a:cs typeface="Times New Roman"/>
                <a:sym typeface="Times New Roman"/>
              </a:defRPr>
            </a:pPr>
            <a:r>
              <a:t>FIGURE 1-3 </a:t>
            </a:r>
            <a:br/>
            <a:r>
              <a:t>A vending machine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noGrp="1"/>
          </p:cNvSpPr>
          <p:nvPr>
            <p:ph type="title"/>
          </p:nvPr>
        </p:nvSpPr>
        <p:spPr>
          <a:prstGeom prst="rect">
            <a:avLst/>
          </a:prstGeom>
        </p:spPr>
        <p:txBody>
          <a:bodyPr/>
          <a:lstStyle/>
          <a:p>
            <a:r>
              <a:t>Observations about ADT Bag</a:t>
            </a:r>
          </a:p>
        </p:txBody>
      </p:sp>
      <p:sp>
        <p:nvSpPr>
          <p:cNvPr id="105" name="Text Placeholder 2"/>
          <p:cNvSpPr txBox="1">
            <a:spLocks noGrp="1"/>
          </p:cNvSpPr>
          <p:nvPr>
            <p:ph type="body" idx="1"/>
          </p:nvPr>
        </p:nvSpPr>
        <p:spPr>
          <a:prstGeom prst="rect">
            <a:avLst/>
          </a:prstGeom>
        </p:spPr>
        <p:txBody>
          <a:bodyPr/>
          <a:lstStyle/>
          <a:p>
            <a:r>
              <a:t>Can perform only tasks specific to ADT </a:t>
            </a:r>
          </a:p>
          <a:p>
            <a:r>
              <a:t>Must adhere to the specifications of the operations of ADT</a:t>
            </a:r>
          </a:p>
          <a:p>
            <a:r>
              <a:t>Cannot access data inside ADT without ADT operations</a:t>
            </a:r>
          </a:p>
          <a:p>
            <a:r>
              <a:t>Use the ADT, even if don’t know how data is stored</a:t>
            </a:r>
          </a:p>
          <a:p>
            <a:r>
              <a:t>Usable even with new implementation.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prstGeom prst="rect">
            <a:avLst/>
          </a:prstGeom>
        </p:spPr>
        <p:txBody>
          <a:bodyPr/>
          <a:lstStyle/>
          <a:p>
            <a:pPr defTabSz="786384">
              <a:defRPr sz="3784"/>
            </a:pPr>
            <a:r>
              <a:rPr lang="en-US" dirty="0"/>
              <a:t>User defined</a:t>
            </a:r>
            <a:r>
              <a:rPr dirty="0"/>
              <a:t>: Interface </a:t>
            </a:r>
            <a:r>
              <a:rPr dirty="0">
                <a:latin typeface="Courier New"/>
                <a:ea typeface="Courier New"/>
                <a:cs typeface="Courier New"/>
                <a:sym typeface="Courier New"/>
              </a:rPr>
              <a:t>Set</a:t>
            </a:r>
          </a:p>
        </p:txBody>
      </p:sp>
      <p:sp>
        <p:nvSpPr>
          <p:cNvPr id="108" name="Text Placeholder 2"/>
          <p:cNvSpPr txBox="1">
            <a:spLocks noGrp="1"/>
          </p:cNvSpPr>
          <p:nvPr>
            <p:ph type="body" sz="quarter" idx="1"/>
          </p:nvPr>
        </p:nvSpPr>
        <p:spPr>
          <a:prstGeom prst="rect">
            <a:avLst/>
          </a:prstGeom>
        </p:spPr>
        <p:txBody>
          <a:bodyPr>
            <a:normAutofit fontScale="92500"/>
          </a:bodyPr>
          <a:lstStyle>
            <a:lvl1pPr defTabSz="685800">
              <a:defRPr sz="3300" b="1">
                <a:solidFill>
                  <a:srgbClr val="007FA3"/>
                </a:solidFill>
                <a:latin typeface="Times New Roman"/>
                <a:ea typeface="Times New Roman"/>
                <a:cs typeface="Times New Roman"/>
                <a:sym typeface="Times New Roman"/>
              </a:defRPr>
            </a:lvl1pPr>
          </a:lstStyle>
          <a:p>
            <a:r>
              <a:t>Listing 1-5 A Java interface for a class of sets</a:t>
            </a:r>
          </a:p>
        </p:txBody>
      </p:sp>
      <p:sp>
        <p:nvSpPr>
          <p:cNvPr id="109" name="/** An interface that describes the operations of a set of objects. */…"/>
          <p:cNvSpPr txBox="1"/>
          <p:nvPr/>
        </p:nvSpPr>
        <p:spPr>
          <a:xfrm>
            <a:off x="547371" y="1061574"/>
            <a:ext cx="7753708" cy="480418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a:solidFill>
                  <a:srgbClr val="008400"/>
                </a:solidFill>
                <a:latin typeface="Menlo"/>
                <a:ea typeface="Menlo"/>
                <a:cs typeface="Menlo"/>
                <a:sym typeface="Menlo"/>
              </a:defRPr>
            </a:pPr>
            <a:r>
              <a:t>/** An interface that describes the operations of a set of objects.</a:t>
            </a:r>
            <a:r>
              <a:rPr>
                <a:solidFill>
                  <a:srgbClr val="000000"/>
                </a:solidFill>
                <a:latin typeface="+mj-lt"/>
                <a:ea typeface="+mj-ea"/>
                <a:cs typeface="+mj-cs"/>
                <a:sym typeface="Helvetica"/>
              </a:rPr>
              <a:t> </a:t>
            </a:r>
            <a:r>
              <a:t>*/</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rPr>
                <a:solidFill>
                  <a:srgbClr val="BA2DA2"/>
                </a:solidFill>
              </a:rPr>
              <a:t>public</a:t>
            </a:r>
            <a:r>
              <a:t> </a:t>
            </a:r>
            <a:r>
              <a:rPr>
                <a:solidFill>
                  <a:srgbClr val="BA2DA2"/>
                </a:solidFill>
              </a:rPr>
              <a:t>interface</a:t>
            </a:r>
            <a:r>
              <a:t> SetInterface&lt;T&gt;</a:t>
            </a:r>
            <a:endParaRPr>
              <a:latin typeface="+mj-lt"/>
              <a:ea typeface="+mj-ea"/>
              <a:cs typeface="+mj-cs"/>
              <a:sym typeface="Helvetica"/>
            </a:endParaRPr>
          </a:p>
          <a:p>
            <a:pPr defTabSz="344804">
              <a:tabLst>
                <a:tab pos="342900" algn="l"/>
              </a:tabLst>
              <a:defRPr>
                <a:latin typeface="Menlo"/>
                <a:ea typeface="Menlo"/>
                <a:cs typeface="Menlo"/>
                <a:sym typeface="Menlo"/>
              </a:defRPr>
            </a:pPr>
            <a:r>
              <a:t>{</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a:t>
            </a:r>
            <a:r>
              <a:rPr>
                <a:solidFill>
                  <a:srgbClr val="BA2DA2"/>
                </a:solidFill>
              </a:rPr>
              <a:t>int</a:t>
            </a:r>
            <a:r>
              <a:t> getCurrentSize();</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a:t>
            </a:r>
            <a:r>
              <a:rPr>
                <a:solidFill>
                  <a:srgbClr val="BA2DA2"/>
                </a:solidFill>
              </a:rPr>
              <a:t>boolean</a:t>
            </a:r>
            <a:r>
              <a:t> isEmpty();</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Adds a new entry to this set, avoiding duplicates.</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@param</a:t>
            </a:r>
            <a:r>
              <a:t> newEntry  The object to be added as a new entry.</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@return</a:t>
            </a:r>
            <a:r>
              <a:t>  True if the addition is successful, or </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false if the item already is in the set. */</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a:t>
            </a:r>
            <a:r>
              <a:rPr>
                <a:solidFill>
                  <a:srgbClr val="BA2DA2"/>
                </a:solidFill>
              </a:rPr>
              <a:t>boolean</a:t>
            </a:r>
            <a:r>
              <a:t> add(T newEntry);</a:t>
            </a:r>
            <a:endParaRPr>
              <a:latin typeface="+mj-lt"/>
              <a:ea typeface="+mj-ea"/>
              <a:cs typeface="+mj-cs"/>
              <a:sym typeface="Helvetica"/>
            </a:endParaRPr>
          </a:p>
          <a:p>
            <a:pPr defTabSz="344804">
              <a:tabLst>
                <a:tab pos="342900" algn="l"/>
              </a:tabLst>
              <a:defRPr>
                <a:latin typeface="+mj-lt"/>
                <a:ea typeface="+mj-ea"/>
                <a:cs typeface="+mj-cs"/>
                <a:sym typeface="Helvetica"/>
              </a:defRPr>
            </a:pP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Removes a specific entry from this set, if possible.</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@param</a:t>
            </a:r>
            <a:r>
              <a:t> anEntry  The entry to be removed.</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t>       </a:t>
            </a:r>
            <a:r>
              <a:rPr b="1"/>
              <a:t>@return</a:t>
            </a:r>
            <a:r>
              <a:t>  True if the removal was successful, or false if not. */</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a:t>
            </a:r>
            <a:r>
              <a:rPr>
                <a:solidFill>
                  <a:srgbClr val="BA2DA2"/>
                </a:solidFill>
              </a:rPr>
              <a:t>boolean</a:t>
            </a:r>
            <a:r>
              <a:t> remove(T anEntry);</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T remove();</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a:t>
            </a:r>
            <a:r>
              <a:rPr>
                <a:solidFill>
                  <a:srgbClr val="BA2DA2"/>
                </a:solidFill>
              </a:rPr>
              <a:t>void</a:t>
            </a:r>
            <a:r>
              <a:t> clear();</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a:t>
            </a:r>
            <a:r>
              <a:rPr>
                <a:solidFill>
                  <a:srgbClr val="BA2DA2"/>
                </a:solidFill>
              </a:rPr>
              <a:t>boolean</a:t>
            </a:r>
            <a:r>
              <a:t> contains(T anEntry);</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public</a:t>
            </a:r>
            <a:r>
              <a:t> T[] toArray();</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end SetInterface</a:t>
            </a:r>
            <a:endParaRPr>
              <a:solidFill>
                <a:srgbClr val="000000"/>
              </a:solidFill>
              <a:latin typeface="+mj-lt"/>
              <a:ea typeface="+mj-ea"/>
              <a:cs typeface="+mj-cs"/>
              <a:sym typeface="Helvetica"/>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E2E3-1091-4ACA-9A89-AF5053EECBD7}"/>
              </a:ext>
            </a:extLst>
          </p:cNvPr>
          <p:cNvSpPr>
            <a:spLocks noGrp="1"/>
          </p:cNvSpPr>
          <p:nvPr>
            <p:ph type="title"/>
          </p:nvPr>
        </p:nvSpPr>
        <p:spPr>
          <a:xfrm>
            <a:off x="4048018" y="337387"/>
            <a:ext cx="4549454" cy="866842"/>
          </a:xfrm>
        </p:spPr>
        <p:txBody>
          <a:bodyPr>
            <a:normAutofit fontScale="90000"/>
          </a:bodyPr>
          <a:lstStyle/>
          <a:p>
            <a:r>
              <a:rPr lang="en-US" dirty="0"/>
              <a:t>Java Class Library</a:t>
            </a:r>
          </a:p>
        </p:txBody>
      </p:sp>
      <p:pic>
        <p:nvPicPr>
          <p:cNvPr id="4" name="Picture 3">
            <a:extLst>
              <a:ext uri="{FF2B5EF4-FFF2-40B4-BE49-F238E27FC236}">
                <a16:creationId xmlns:a16="http://schemas.microsoft.com/office/drawing/2014/main" id="{DCF4F100-AD02-417B-9259-D61EA1D013B2}"/>
              </a:ext>
            </a:extLst>
          </p:cNvPr>
          <p:cNvPicPr>
            <a:picLocks noChangeAspect="1"/>
          </p:cNvPicPr>
          <p:nvPr/>
        </p:nvPicPr>
        <p:blipFill>
          <a:blip r:embed="rId2"/>
          <a:stretch>
            <a:fillRect/>
          </a:stretch>
        </p:blipFill>
        <p:spPr>
          <a:xfrm>
            <a:off x="145836" y="1413189"/>
            <a:ext cx="8363164" cy="5444811"/>
          </a:xfrm>
          <a:prstGeom prst="rect">
            <a:avLst/>
          </a:prstGeom>
        </p:spPr>
      </p:pic>
      <p:pic>
        <p:nvPicPr>
          <p:cNvPr id="5" name="Picture 4">
            <a:extLst>
              <a:ext uri="{FF2B5EF4-FFF2-40B4-BE49-F238E27FC236}">
                <a16:creationId xmlns:a16="http://schemas.microsoft.com/office/drawing/2014/main" id="{8561127D-1E4A-4570-A97A-EFF99A598EC5}"/>
              </a:ext>
            </a:extLst>
          </p:cNvPr>
          <p:cNvPicPr>
            <a:picLocks noChangeAspect="1"/>
          </p:cNvPicPr>
          <p:nvPr/>
        </p:nvPicPr>
        <p:blipFill>
          <a:blip r:embed="rId3"/>
          <a:stretch>
            <a:fillRect/>
          </a:stretch>
        </p:blipFill>
        <p:spPr>
          <a:xfrm>
            <a:off x="145836" y="152400"/>
            <a:ext cx="2905125" cy="1314450"/>
          </a:xfrm>
          <a:prstGeom prst="rect">
            <a:avLst/>
          </a:prstGeom>
        </p:spPr>
      </p:pic>
    </p:spTree>
    <p:extLst>
      <p:ext uri="{BB962C8B-B14F-4D97-AF65-F5344CB8AC3E}">
        <p14:creationId xmlns:p14="http://schemas.microsoft.com/office/powerpoint/2010/main" val="54726592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50694DDF-19E5-4EBE-AC07-84EF8B134ED7}" type="slidenum">
              <a:rPr lang="en-US"/>
              <a:pPr/>
              <a:t>3</a:t>
            </a:fld>
            <a:endParaRPr lang="en-US"/>
          </a:p>
        </p:txBody>
      </p:sp>
      <p:sp>
        <p:nvSpPr>
          <p:cNvPr id="10242" name="Rectangle 2"/>
          <p:cNvSpPr>
            <a:spLocks noGrp="1" noChangeArrowheads="1"/>
          </p:cNvSpPr>
          <p:nvPr>
            <p:ph type="title"/>
          </p:nvPr>
        </p:nvSpPr>
        <p:spPr/>
        <p:txBody>
          <a:bodyPr/>
          <a:lstStyle/>
          <a:p>
            <a:r>
              <a:rPr lang="en-US"/>
              <a:t>Data</a:t>
            </a:r>
          </a:p>
        </p:txBody>
      </p:sp>
      <p:sp>
        <p:nvSpPr>
          <p:cNvPr id="10243" name="Rectangle 3"/>
          <p:cNvSpPr>
            <a:spLocks noGrp="1" noChangeArrowheads="1"/>
          </p:cNvSpPr>
          <p:nvPr>
            <p:ph type="body" idx="1"/>
          </p:nvPr>
        </p:nvSpPr>
        <p:spPr/>
        <p:txBody>
          <a:bodyPr/>
          <a:lstStyle/>
          <a:p>
            <a:r>
              <a:rPr lang="en-US" dirty="0"/>
              <a:t>Data is information</a:t>
            </a:r>
          </a:p>
          <a:p>
            <a:pPr lvl="2"/>
            <a:r>
              <a:rPr lang="en-US" dirty="0"/>
              <a:t>Information input to, generated by, or output from a program</a:t>
            </a:r>
          </a:p>
          <a:p>
            <a:pPr lvl="2"/>
            <a:r>
              <a:rPr lang="en-US" dirty="0"/>
              <a:t>e.g., your name, or address, or telephone number</a:t>
            </a:r>
          </a:p>
          <a:p>
            <a:r>
              <a:rPr lang="en-US" dirty="0"/>
              <a:t>Typical sources and destinations of data</a:t>
            </a:r>
          </a:p>
          <a:p>
            <a:pPr lvl="2"/>
            <a:r>
              <a:rPr lang="en-US" dirty="0"/>
              <a:t>the user, disk files, other computers, and the web </a:t>
            </a:r>
          </a:p>
          <a:p>
            <a:r>
              <a:rPr lang="en-US" dirty="0">
                <a:solidFill>
                  <a:srgbClr val="FF0000"/>
                </a:solidFill>
              </a:rPr>
              <a:t>Programs process data</a:t>
            </a:r>
          </a:p>
          <a:p>
            <a:pPr>
              <a:buFontTx/>
              <a:buNone/>
            </a:pPr>
            <a:endParaRPr lang="en-US" dirty="0"/>
          </a:p>
        </p:txBody>
      </p:sp>
      <p:pic>
        <p:nvPicPr>
          <p:cNvPr id="1026" name="Picture 2" descr="http://1.bp.blogspot.com/-5wFubZaiZEI/T93PAS3UDkI/AAAAAAAAACg/ShB7-yjZctg/s400/processing_data.jpg">
            <a:extLst>
              <a:ext uri="{FF2B5EF4-FFF2-40B4-BE49-F238E27FC236}">
                <a16:creationId xmlns:a16="http://schemas.microsoft.com/office/drawing/2014/main" id="{EAEF42C1-DEAA-431E-9315-EDA818275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734" y="4397339"/>
            <a:ext cx="3262532" cy="2145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3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1F036EF-937B-492C-85BA-6ABD40131D0C}"/>
              </a:ext>
            </a:extLst>
          </p:cNvPr>
          <p:cNvSpPr txBox="1">
            <a:spLocks noGrp="1"/>
          </p:cNvSpPr>
          <p:nvPr>
            <p:ph type="title"/>
          </p:nvPr>
        </p:nvSpPr>
        <p:spPr>
          <a:prstGeom prst="rect">
            <a:avLst/>
          </a:prstGeom>
        </p:spPr>
        <p:txBody>
          <a:bodyPr/>
          <a:lstStyle/>
          <a:p>
            <a:r>
              <a:rPr dirty="0"/>
              <a:t>Data Organization in Life</a:t>
            </a:r>
          </a:p>
        </p:txBody>
      </p:sp>
      <p:sp>
        <p:nvSpPr>
          <p:cNvPr id="5" name="Content Placeholder 3">
            <a:extLst>
              <a:ext uri="{FF2B5EF4-FFF2-40B4-BE49-F238E27FC236}">
                <a16:creationId xmlns:a16="http://schemas.microsoft.com/office/drawing/2014/main" id="{C7FB9146-749E-4E56-90D8-FFFFA70AA478}"/>
              </a:ext>
            </a:extLst>
          </p:cNvPr>
          <p:cNvSpPr txBox="1">
            <a:spLocks noGrp="1"/>
          </p:cNvSpPr>
          <p:nvPr>
            <p:ph type="body" sz="half" idx="1"/>
          </p:nvPr>
        </p:nvSpPr>
        <p:spPr>
          <a:xfrm>
            <a:off x="443971" y="1056087"/>
            <a:ext cx="3402560" cy="5031976"/>
          </a:xfrm>
          <a:prstGeom prst="rect">
            <a:avLst/>
          </a:prstGeom>
        </p:spPr>
        <p:txBody>
          <a:bodyPr/>
          <a:lstStyle/>
          <a:p>
            <a:r>
              <a:rPr dirty="0"/>
              <a:t>Standing in a line</a:t>
            </a:r>
          </a:p>
          <a:p>
            <a:r>
              <a:rPr dirty="0"/>
              <a:t>Stack of books</a:t>
            </a:r>
          </a:p>
          <a:p>
            <a:r>
              <a:rPr dirty="0"/>
              <a:t>To-Do list</a:t>
            </a:r>
          </a:p>
          <a:p>
            <a:r>
              <a:rPr dirty="0"/>
              <a:t>Dictionary</a:t>
            </a:r>
          </a:p>
          <a:p>
            <a:r>
              <a:rPr dirty="0"/>
              <a:t>Folders, directories on your computer</a:t>
            </a:r>
          </a:p>
          <a:p>
            <a:r>
              <a:rPr dirty="0"/>
              <a:t>Road map</a:t>
            </a:r>
          </a:p>
        </p:txBody>
      </p:sp>
      <p:pic>
        <p:nvPicPr>
          <p:cNvPr id="6" name="Examples of everyday organization. A todo list, a shopping bag, an organizational chart, a map, a stack of books, a line to buy tickets, a dictionary" descr="Examples of everyday organization. A todo list, a shopping bag, an organizational chart, a map, a stack of books, a line to buy tickets, a dictionary">
            <a:extLst>
              <a:ext uri="{FF2B5EF4-FFF2-40B4-BE49-F238E27FC236}">
                <a16:creationId xmlns:a16="http://schemas.microsoft.com/office/drawing/2014/main" id="{0780FD91-EE3C-47BE-A3ED-0188A9A78651}"/>
              </a:ext>
            </a:extLst>
          </p:cNvPr>
          <p:cNvPicPr>
            <a:picLocks noChangeAspect="1"/>
          </p:cNvPicPr>
          <p:nvPr/>
        </p:nvPicPr>
        <p:blipFill>
          <a:blip r:embed="rId2">
            <a:extLst/>
          </a:blip>
          <a:stretch>
            <a:fillRect/>
          </a:stretch>
        </p:blipFill>
        <p:spPr>
          <a:xfrm>
            <a:off x="3925393" y="1347987"/>
            <a:ext cx="4837607" cy="3863976"/>
          </a:xfrm>
          <a:prstGeom prst="rect">
            <a:avLst/>
          </a:prstGeom>
          <a:ln w="12700">
            <a:miter lim="400000"/>
          </a:ln>
          <a:effectLst>
            <a:outerShdw blurRad="292100" dist="139700" dir="2700000" rotWithShape="0">
              <a:srgbClr val="333333">
                <a:alpha val="64999"/>
              </a:srgbClr>
            </a:outerShdw>
          </a:effectLst>
        </p:spPr>
      </p:pic>
    </p:spTree>
    <p:extLst>
      <p:ext uri="{BB962C8B-B14F-4D97-AF65-F5344CB8AC3E}">
        <p14:creationId xmlns:p14="http://schemas.microsoft.com/office/powerpoint/2010/main" val="55587960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p:cNvSpPr txBox="1">
            <a:spLocks noGrp="1"/>
          </p:cNvSpPr>
          <p:nvPr>
            <p:ph type="title"/>
          </p:nvPr>
        </p:nvSpPr>
        <p:spPr>
          <a:prstGeom prst="rect">
            <a:avLst/>
          </a:prstGeom>
        </p:spPr>
        <p:txBody>
          <a:bodyPr/>
          <a:lstStyle/>
          <a:p>
            <a:r>
              <a:rPr dirty="0"/>
              <a:t>Data Organization</a:t>
            </a:r>
          </a:p>
        </p:txBody>
      </p:sp>
      <p:sp>
        <p:nvSpPr>
          <p:cNvPr id="49" name="Content Placeholder 3"/>
          <p:cNvSpPr txBox="1">
            <a:spLocks noGrp="1"/>
          </p:cNvSpPr>
          <p:nvPr>
            <p:ph type="body" sz="half" idx="1"/>
          </p:nvPr>
        </p:nvSpPr>
        <p:spPr>
          <a:xfrm>
            <a:off x="443970" y="1056087"/>
            <a:ext cx="7374663" cy="5529648"/>
          </a:xfrm>
          <a:prstGeom prst="rect">
            <a:avLst/>
          </a:prstGeom>
        </p:spPr>
        <p:txBody>
          <a:bodyPr>
            <a:normAutofit/>
          </a:bodyPr>
          <a:lstStyle/>
          <a:p>
            <a:pPr marL="101600" indent="0">
              <a:buNone/>
            </a:pPr>
            <a:r>
              <a:rPr lang="en-US" dirty="0"/>
              <a:t>Computers need a way to organize their data</a:t>
            </a:r>
          </a:p>
          <a:p>
            <a:r>
              <a:rPr lang="en-US" dirty="0"/>
              <a:t>Represented by ADT – Abstract Data Type</a:t>
            </a:r>
          </a:p>
          <a:p>
            <a:pPr lvl="1"/>
            <a:r>
              <a:rPr lang="en-US" dirty="0"/>
              <a:t>Data that is stored</a:t>
            </a:r>
          </a:p>
          <a:p>
            <a:pPr lvl="1"/>
            <a:r>
              <a:rPr lang="en-US" dirty="0"/>
              <a:t>Operations on that data</a:t>
            </a:r>
          </a:p>
          <a:p>
            <a:r>
              <a:rPr lang="en-US" dirty="0"/>
              <a:t>Data Structure – implementation of a ADT</a:t>
            </a:r>
          </a:p>
          <a:p>
            <a:r>
              <a:rPr lang="en-US" dirty="0"/>
              <a:t>Collection – ADT that contains a group of objects</a:t>
            </a:r>
          </a:p>
          <a:p>
            <a:pPr lvl="1">
              <a:spcBef>
                <a:spcPts val="0"/>
              </a:spcBef>
            </a:pPr>
            <a:r>
              <a:rPr lang="en-US" dirty="0"/>
              <a:t>Bag</a:t>
            </a:r>
          </a:p>
          <a:p>
            <a:pPr lvl="1">
              <a:spcBef>
                <a:spcPts val="0"/>
              </a:spcBef>
            </a:pPr>
            <a:r>
              <a:rPr lang="en-US" dirty="0"/>
              <a:t>List</a:t>
            </a:r>
          </a:p>
          <a:p>
            <a:pPr lvl="1">
              <a:spcBef>
                <a:spcPts val="0"/>
              </a:spcBef>
            </a:pPr>
            <a:r>
              <a:rPr lang="en-US" dirty="0"/>
              <a:t>Stack &amp; Queue</a:t>
            </a:r>
          </a:p>
          <a:p>
            <a:pPr lvl="1">
              <a:spcBef>
                <a:spcPts val="0"/>
              </a:spcBef>
            </a:pPr>
            <a:r>
              <a:rPr lang="en-US" dirty="0"/>
              <a:t>Dictionary</a:t>
            </a:r>
          </a:p>
          <a:p>
            <a:pPr lvl="1">
              <a:spcBef>
                <a:spcPts val="0"/>
              </a:spcBef>
            </a:pPr>
            <a:r>
              <a:rPr lang="en-US" dirty="0"/>
              <a:t>Tree</a:t>
            </a:r>
          </a:p>
          <a:p>
            <a:pPr lvl="1">
              <a:spcBef>
                <a:spcPts val="0"/>
              </a:spcBef>
            </a:pPr>
            <a:r>
              <a:rPr lang="en-US" dirty="0"/>
              <a:t>Graph</a:t>
            </a:r>
          </a:p>
          <a:p>
            <a:endParaRPr dirty="0"/>
          </a:p>
        </p:txBody>
      </p:sp>
    </p:spTree>
    <p:extLst>
      <p:ext uri="{BB962C8B-B14F-4D97-AF65-F5344CB8AC3E}">
        <p14:creationId xmlns:p14="http://schemas.microsoft.com/office/powerpoint/2010/main" val="6058049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D5727F3-8B1D-4F97-A799-6F549165DC51}" type="slidenum">
              <a:rPr lang="en-US"/>
              <a:pPr/>
              <a:t>6</a:t>
            </a:fld>
            <a:endParaRPr lang="en-US"/>
          </a:p>
        </p:txBody>
      </p:sp>
      <p:sp>
        <p:nvSpPr>
          <p:cNvPr id="37890" name="Rectangle 2"/>
          <p:cNvSpPr>
            <a:spLocks noGrp="1" noChangeArrowheads="1"/>
          </p:cNvSpPr>
          <p:nvPr>
            <p:ph type="title"/>
          </p:nvPr>
        </p:nvSpPr>
        <p:spPr/>
        <p:txBody>
          <a:bodyPr/>
          <a:lstStyle/>
          <a:p>
            <a:r>
              <a:rPr lang="en-US"/>
              <a:t>Abstraction</a:t>
            </a:r>
          </a:p>
        </p:txBody>
      </p:sp>
      <p:sp>
        <p:nvSpPr>
          <p:cNvPr id="37891" name="Rectangle 3"/>
          <p:cNvSpPr>
            <a:spLocks noGrp="1" noChangeArrowheads="1"/>
          </p:cNvSpPr>
          <p:nvPr>
            <p:ph type="body" idx="1"/>
          </p:nvPr>
        </p:nvSpPr>
        <p:spPr/>
        <p:txBody>
          <a:bodyPr/>
          <a:lstStyle/>
          <a:p>
            <a:pPr>
              <a:lnSpc>
                <a:spcPct val="90000"/>
              </a:lnSpc>
            </a:pPr>
            <a:r>
              <a:rPr lang="en-US" dirty="0"/>
              <a:t>The idea of knowing how to use something without knowing how it is implemented</a:t>
            </a:r>
          </a:p>
          <a:p>
            <a:pPr lvl="1">
              <a:lnSpc>
                <a:spcPct val="90000"/>
              </a:lnSpc>
            </a:pPr>
            <a:r>
              <a:rPr lang="en-US" dirty="0"/>
              <a:t>We all use cars, but few of us could design and build one</a:t>
            </a:r>
          </a:p>
          <a:p>
            <a:pPr lvl="1">
              <a:lnSpc>
                <a:spcPct val="90000"/>
              </a:lnSpc>
            </a:pPr>
            <a:r>
              <a:rPr lang="en-US" dirty="0"/>
              <a:t>Applies to methods and data structures</a:t>
            </a:r>
          </a:p>
          <a:p>
            <a:pPr>
              <a:lnSpc>
                <a:spcPct val="90000"/>
              </a:lnSpc>
            </a:pPr>
            <a:r>
              <a:rPr lang="en-US" dirty="0"/>
              <a:t>Two types of abstractions in computer science</a:t>
            </a:r>
          </a:p>
          <a:p>
            <a:pPr lvl="1">
              <a:lnSpc>
                <a:spcPct val="90000"/>
              </a:lnSpc>
            </a:pPr>
            <a:r>
              <a:rPr lang="en-US" dirty="0">
                <a:solidFill>
                  <a:srgbClr val="FF0000"/>
                </a:solidFill>
              </a:rPr>
              <a:t>Procedural</a:t>
            </a:r>
            <a:r>
              <a:rPr lang="en-US" dirty="0"/>
              <a:t> abstraction</a:t>
            </a:r>
          </a:p>
          <a:p>
            <a:pPr lvl="1">
              <a:lnSpc>
                <a:spcPct val="90000"/>
              </a:lnSpc>
            </a:pPr>
            <a:r>
              <a:rPr lang="en-US" dirty="0">
                <a:solidFill>
                  <a:srgbClr val="FF0000"/>
                </a:solidFill>
              </a:rPr>
              <a:t>Data abstraction </a:t>
            </a:r>
            <a:r>
              <a:rPr lang="en-US" dirty="0"/>
              <a:t>(</a:t>
            </a:r>
            <a:r>
              <a:rPr lang="en-US" i="1" dirty="0"/>
              <a:t>A</a:t>
            </a:r>
            <a:r>
              <a:rPr lang="en-US" dirty="0"/>
              <a:t>bstract </a:t>
            </a:r>
            <a:r>
              <a:rPr lang="en-US" i="1" dirty="0"/>
              <a:t>D</a:t>
            </a:r>
            <a:r>
              <a:rPr lang="en-US" dirty="0"/>
              <a:t>ata </a:t>
            </a:r>
            <a:r>
              <a:rPr lang="en-US" i="1" dirty="0"/>
              <a:t>T</a:t>
            </a:r>
            <a:r>
              <a:rPr lang="en-US" dirty="0"/>
              <a:t>ypes, ADTs)</a:t>
            </a:r>
          </a:p>
        </p:txBody>
      </p:sp>
    </p:spTree>
    <p:extLst>
      <p:ext uri="{BB962C8B-B14F-4D97-AF65-F5344CB8AC3E}">
        <p14:creationId xmlns:p14="http://schemas.microsoft.com/office/powerpoint/2010/main" val="10649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0EAC38-A16D-469D-857B-E8F1066D639E}" type="slidenum">
              <a:rPr lang="en-US"/>
              <a:pPr/>
              <a:t>7</a:t>
            </a:fld>
            <a:endParaRPr lang="en-US"/>
          </a:p>
        </p:txBody>
      </p:sp>
      <p:sp>
        <p:nvSpPr>
          <p:cNvPr id="38914" name="Rectangle 2"/>
          <p:cNvSpPr>
            <a:spLocks noGrp="1" noChangeArrowheads="1"/>
          </p:cNvSpPr>
          <p:nvPr>
            <p:ph type="title"/>
          </p:nvPr>
        </p:nvSpPr>
        <p:spPr/>
        <p:txBody>
          <a:bodyPr/>
          <a:lstStyle/>
          <a:p>
            <a:r>
              <a:rPr lang="en-US"/>
              <a:t>Procedural Abstraction</a:t>
            </a:r>
          </a:p>
        </p:txBody>
      </p:sp>
      <p:sp>
        <p:nvSpPr>
          <p:cNvPr id="38915" name="Rectangle 3"/>
          <p:cNvSpPr>
            <a:spLocks noGrp="1" noChangeArrowheads="1"/>
          </p:cNvSpPr>
          <p:nvPr>
            <p:ph type="body" idx="1"/>
          </p:nvPr>
        </p:nvSpPr>
        <p:spPr/>
        <p:txBody>
          <a:bodyPr/>
          <a:lstStyle/>
          <a:p>
            <a:pPr>
              <a:lnSpc>
                <a:spcPct val="90000"/>
              </a:lnSpc>
            </a:pPr>
            <a:r>
              <a:rPr lang="en-US" dirty="0"/>
              <a:t>The idea that to use a </a:t>
            </a:r>
            <a:r>
              <a:rPr lang="en-US" dirty="0">
                <a:solidFill>
                  <a:srgbClr val="FF0000"/>
                </a:solidFill>
              </a:rPr>
              <a:t>method</a:t>
            </a:r>
          </a:p>
          <a:p>
            <a:pPr lvl="1">
              <a:lnSpc>
                <a:spcPct val="90000"/>
              </a:lnSpc>
            </a:pPr>
            <a:r>
              <a:rPr lang="en-US" dirty="0"/>
              <a:t>We need only know</a:t>
            </a:r>
          </a:p>
          <a:p>
            <a:pPr lvl="2">
              <a:lnSpc>
                <a:spcPct val="90000"/>
              </a:lnSpc>
            </a:pPr>
            <a:r>
              <a:rPr lang="en-US" dirty="0"/>
              <a:t>What is does (to decide when to invoke it)</a:t>
            </a:r>
          </a:p>
          <a:p>
            <a:pPr lvl="2">
              <a:lnSpc>
                <a:spcPct val="90000"/>
              </a:lnSpc>
            </a:pPr>
            <a:r>
              <a:rPr lang="en-US" dirty="0"/>
              <a:t>How to invoke it (its signature)</a:t>
            </a:r>
          </a:p>
          <a:p>
            <a:pPr lvl="1">
              <a:lnSpc>
                <a:spcPct val="90000"/>
              </a:lnSpc>
            </a:pPr>
            <a:r>
              <a:rPr lang="en-US" dirty="0"/>
              <a:t>We need </a:t>
            </a:r>
            <a:r>
              <a:rPr lang="en-US" i="1" dirty="0"/>
              <a:t>not</a:t>
            </a:r>
            <a:r>
              <a:rPr lang="en-US" dirty="0"/>
              <a:t> know how it works (its algorithm)</a:t>
            </a:r>
          </a:p>
          <a:p>
            <a:pPr>
              <a:lnSpc>
                <a:spcPct val="90000"/>
              </a:lnSpc>
            </a:pPr>
            <a:r>
              <a:rPr lang="en-US" dirty="0"/>
              <a:t>This allows us to build upon other peoples</a:t>
            </a:r>
          </a:p>
          <a:p>
            <a:pPr lvl="1">
              <a:lnSpc>
                <a:spcPct val="90000"/>
              </a:lnSpc>
            </a:pPr>
            <a:r>
              <a:rPr lang="en-US" dirty="0"/>
              <a:t>Knowledge (algorithms) and </a:t>
            </a:r>
          </a:p>
          <a:p>
            <a:pPr lvl="1">
              <a:lnSpc>
                <a:spcPct val="90000"/>
              </a:lnSpc>
            </a:pPr>
            <a:r>
              <a:rPr lang="en-US" dirty="0"/>
              <a:t>Efforts (method coding and debugging)</a:t>
            </a:r>
          </a:p>
          <a:p>
            <a:pPr>
              <a:lnSpc>
                <a:spcPct val="90000"/>
              </a:lnSpc>
              <a:buFontTx/>
              <a:buNone/>
            </a:pPr>
            <a:r>
              <a:rPr lang="en-US" dirty="0"/>
              <a:t>   Thus reducing the cost of software</a:t>
            </a:r>
          </a:p>
        </p:txBody>
      </p:sp>
    </p:spTree>
    <p:extLst>
      <p:ext uri="{BB962C8B-B14F-4D97-AF65-F5344CB8AC3E}">
        <p14:creationId xmlns:p14="http://schemas.microsoft.com/office/powerpoint/2010/main" val="357066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6D2768-28A8-4B94-9E1B-7FF5C031975C}" type="slidenum">
              <a:rPr lang="en-US"/>
              <a:pPr/>
              <a:t>8</a:t>
            </a:fld>
            <a:endParaRPr lang="en-US"/>
          </a:p>
        </p:txBody>
      </p:sp>
      <p:sp>
        <p:nvSpPr>
          <p:cNvPr id="39938" name="Rectangle 2"/>
          <p:cNvSpPr>
            <a:spLocks noGrp="1" noChangeArrowheads="1"/>
          </p:cNvSpPr>
          <p:nvPr>
            <p:ph type="title"/>
          </p:nvPr>
        </p:nvSpPr>
        <p:spPr/>
        <p:txBody>
          <a:bodyPr>
            <a:normAutofit/>
          </a:bodyPr>
          <a:lstStyle/>
          <a:p>
            <a:r>
              <a:rPr lang="en-US" sz="3200" dirty="0"/>
              <a:t>Data Abstraction (Abstract Data Types)</a:t>
            </a:r>
          </a:p>
        </p:txBody>
      </p:sp>
      <p:sp>
        <p:nvSpPr>
          <p:cNvPr id="39939" name="Rectangle 3"/>
          <p:cNvSpPr>
            <a:spLocks noGrp="1" noChangeArrowheads="1"/>
          </p:cNvSpPr>
          <p:nvPr>
            <p:ph type="body" idx="1"/>
          </p:nvPr>
        </p:nvSpPr>
        <p:spPr/>
        <p:txBody>
          <a:bodyPr>
            <a:normAutofit fontScale="92500" lnSpcReduction="10000"/>
          </a:bodyPr>
          <a:lstStyle/>
          <a:p>
            <a:r>
              <a:rPr lang="en-US" sz="2800" dirty="0"/>
              <a:t>The idea that to use a data structure</a:t>
            </a:r>
          </a:p>
          <a:p>
            <a:pPr lvl="1"/>
            <a:r>
              <a:rPr lang="en-US" sz="2400" dirty="0"/>
              <a:t>We only need to know</a:t>
            </a:r>
          </a:p>
          <a:p>
            <a:pPr lvl="2"/>
            <a:r>
              <a:rPr lang="en-US" sz="2000" dirty="0"/>
              <a:t>What the </a:t>
            </a:r>
            <a:r>
              <a:rPr lang="en-US" sz="2000" dirty="0">
                <a:solidFill>
                  <a:srgbClr val="FF0000"/>
                </a:solidFill>
              </a:rPr>
              <a:t>operation methods </a:t>
            </a:r>
            <a:r>
              <a:rPr lang="en-US" sz="2000" dirty="0"/>
              <a:t>do (to decide when to invoke them)</a:t>
            </a:r>
          </a:p>
          <a:p>
            <a:pPr lvl="2"/>
            <a:r>
              <a:rPr lang="en-US" sz="2000" dirty="0"/>
              <a:t>How to </a:t>
            </a:r>
            <a:r>
              <a:rPr lang="en-US" sz="2000" dirty="0">
                <a:solidFill>
                  <a:srgbClr val="FF0000"/>
                </a:solidFill>
              </a:rPr>
              <a:t>invoke</a:t>
            </a:r>
            <a:r>
              <a:rPr lang="en-US" sz="2000" dirty="0"/>
              <a:t> the operation methods (their signature)</a:t>
            </a:r>
          </a:p>
          <a:p>
            <a:pPr lvl="1"/>
            <a:r>
              <a:rPr lang="en-US" sz="2400" dirty="0"/>
              <a:t>We need not know the operation algorithms</a:t>
            </a:r>
          </a:p>
          <a:p>
            <a:r>
              <a:rPr lang="en-US" sz="2800" dirty="0"/>
              <a:t>This allows us to build upon other peoples</a:t>
            </a:r>
          </a:p>
          <a:p>
            <a:pPr lvl="1"/>
            <a:r>
              <a:rPr lang="en-US" sz="2400" dirty="0"/>
              <a:t>Knowledge (algorithms) and </a:t>
            </a:r>
          </a:p>
          <a:p>
            <a:pPr lvl="1"/>
            <a:r>
              <a:rPr lang="en-US" sz="2400" dirty="0"/>
              <a:t>Efforts (data structure implementation and debugging)</a:t>
            </a:r>
          </a:p>
          <a:p>
            <a:pPr>
              <a:buFontTx/>
              <a:buNone/>
            </a:pPr>
            <a:r>
              <a:rPr lang="en-US" sz="2800" dirty="0"/>
              <a:t>   Thus reducing the cost of software</a:t>
            </a:r>
          </a:p>
        </p:txBody>
      </p:sp>
    </p:spTree>
    <p:extLst>
      <p:ext uri="{BB962C8B-B14F-4D97-AF65-F5344CB8AC3E}">
        <p14:creationId xmlns:p14="http://schemas.microsoft.com/office/powerpoint/2010/main" val="342916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DBE409-F66F-41D1-8AC0-D9F7BEC86546}" type="slidenum">
              <a:rPr lang="en-US"/>
              <a:pPr/>
              <a:t>9</a:t>
            </a:fld>
            <a:endParaRPr lang="en-US"/>
          </a:p>
        </p:txBody>
      </p:sp>
      <p:sp>
        <p:nvSpPr>
          <p:cNvPr id="40962" name="Rectangle 2"/>
          <p:cNvSpPr>
            <a:spLocks noGrp="1" noChangeArrowheads="1"/>
          </p:cNvSpPr>
          <p:nvPr>
            <p:ph type="title"/>
          </p:nvPr>
        </p:nvSpPr>
        <p:spPr/>
        <p:txBody>
          <a:bodyPr/>
          <a:lstStyle/>
          <a:p>
            <a:r>
              <a:rPr lang="en-US" dirty="0">
                <a:solidFill>
                  <a:srgbClr val="FF0000"/>
                </a:solidFill>
              </a:rPr>
              <a:t>Standard</a:t>
            </a:r>
            <a:r>
              <a:rPr lang="en-US" dirty="0"/>
              <a:t> Abstract Data Type</a:t>
            </a:r>
          </a:p>
        </p:txBody>
      </p:sp>
      <p:sp>
        <p:nvSpPr>
          <p:cNvPr id="40963" name="Rectangle 3"/>
          <p:cNvSpPr>
            <a:spLocks noGrp="1" noChangeArrowheads="1"/>
          </p:cNvSpPr>
          <p:nvPr>
            <p:ph type="body" idx="1"/>
          </p:nvPr>
        </p:nvSpPr>
        <p:spPr/>
        <p:txBody>
          <a:bodyPr/>
          <a:lstStyle/>
          <a:p>
            <a:r>
              <a:rPr lang="en-US" dirty="0"/>
              <a:t>An ADT whose method signatures conform to a </a:t>
            </a:r>
            <a:r>
              <a:rPr lang="en-US" dirty="0">
                <a:solidFill>
                  <a:srgbClr val="FF0000"/>
                </a:solidFill>
              </a:rPr>
              <a:t>standard</a:t>
            </a:r>
          </a:p>
          <a:p>
            <a:r>
              <a:rPr lang="en-US" dirty="0"/>
              <a:t>Advantage is that an application’s data  structure can be changed by changing</a:t>
            </a:r>
          </a:p>
          <a:p>
            <a:pPr lvl="1"/>
            <a:r>
              <a:rPr lang="en-US" dirty="0"/>
              <a:t>The </a:t>
            </a:r>
            <a:r>
              <a:rPr lang="en-US" dirty="0">
                <a:solidFill>
                  <a:srgbClr val="FF0000"/>
                </a:solidFill>
              </a:rPr>
              <a:t>declaration</a:t>
            </a:r>
            <a:r>
              <a:rPr lang="en-US" dirty="0"/>
              <a:t> of the data structure object </a:t>
            </a:r>
          </a:p>
          <a:p>
            <a:pPr lvl="1"/>
            <a:r>
              <a:rPr lang="en-US" dirty="0"/>
              <a:t>Not the operation </a:t>
            </a:r>
            <a:r>
              <a:rPr lang="en-US" dirty="0">
                <a:solidFill>
                  <a:srgbClr val="FF0000"/>
                </a:solidFill>
              </a:rPr>
              <a:t>method</a:t>
            </a:r>
            <a:r>
              <a:rPr lang="en-US" dirty="0"/>
              <a:t> invocations</a:t>
            </a:r>
          </a:p>
          <a:p>
            <a:r>
              <a:rPr lang="en-US" dirty="0"/>
              <a:t>Greatly reduces the cost of software maintenance  </a:t>
            </a:r>
          </a:p>
        </p:txBody>
      </p:sp>
      <p:sp>
        <p:nvSpPr>
          <p:cNvPr id="2" name="TextBox 1">
            <a:extLst>
              <a:ext uri="{FF2B5EF4-FFF2-40B4-BE49-F238E27FC236}">
                <a16:creationId xmlns:a16="http://schemas.microsoft.com/office/drawing/2014/main" id="{6D028AF0-AEF8-4E8E-8C02-EEA82080BCD1}"/>
              </a:ext>
            </a:extLst>
          </p:cNvPr>
          <p:cNvSpPr txBox="1"/>
          <p:nvPr/>
        </p:nvSpPr>
        <p:spPr>
          <a:xfrm>
            <a:off x="401690" y="4670805"/>
            <a:ext cx="8351891" cy="20621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n-lt"/>
                <a:ea typeface="+mn-ea"/>
                <a:cs typeface="+mn-cs"/>
                <a:sym typeface="Arial"/>
              </a:rPr>
              <a:t>Example: </a:t>
            </a:r>
            <a:r>
              <a:rPr lang="en-US" sz="1600" dirty="0"/>
              <a:t>Declare t</a:t>
            </a:r>
            <a:r>
              <a:rPr kumimoji="0" lang="en-US" sz="1600" b="0" i="0" u="none" strike="noStrike" cap="none" spc="0" normalizeH="0" baseline="0" dirty="0">
                <a:ln>
                  <a:noFill/>
                </a:ln>
                <a:solidFill>
                  <a:srgbClr val="000000"/>
                </a:solidFill>
                <a:effectLst/>
                <a:uFillTx/>
                <a:latin typeface="+mn-lt"/>
                <a:ea typeface="+mn-ea"/>
                <a:cs typeface="+mn-cs"/>
                <a:sym typeface="Arial"/>
              </a:rPr>
              <a:t>he </a:t>
            </a:r>
            <a:r>
              <a:rPr lang="en-US" sz="1600" dirty="0">
                <a:solidFill>
                  <a:srgbClr val="FF0000"/>
                </a:solidFill>
              </a:rPr>
              <a:t>s</a:t>
            </a:r>
            <a:r>
              <a:rPr kumimoji="0" lang="en-US" sz="1600" b="0" i="0" u="none" strike="noStrike" cap="none" spc="0" normalizeH="0" baseline="0" dirty="0">
                <a:ln>
                  <a:noFill/>
                </a:ln>
                <a:solidFill>
                  <a:srgbClr val="FF0000"/>
                </a:solidFill>
                <a:effectLst/>
                <a:uFillTx/>
                <a:latin typeface="+mn-lt"/>
                <a:ea typeface="+mn-ea"/>
                <a:cs typeface="+mn-cs"/>
                <a:sym typeface="Arial"/>
              </a:rPr>
              <a:t>tandard</a:t>
            </a:r>
            <a:r>
              <a:rPr kumimoji="0" lang="en-US" sz="1600" b="0" i="0" u="none" strike="noStrike" cap="none" spc="0" normalizeH="0" baseline="0" dirty="0">
                <a:ln>
                  <a:noFill/>
                </a:ln>
                <a:solidFill>
                  <a:srgbClr val="000000"/>
                </a:solidFill>
                <a:effectLst/>
                <a:uFillTx/>
                <a:latin typeface="+mn-lt"/>
                <a:ea typeface="+mn-ea"/>
                <a:cs typeface="+mn-cs"/>
                <a:sym typeface="Arial"/>
              </a:rPr>
              <a:t> method signature to add an element to a data structure as:</a:t>
            </a:r>
          </a:p>
          <a:p>
            <a:pPr marL="0" marR="0" indent="0" algn="l"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sz="1600" dirty="0"/>
              <a:t>		</a:t>
            </a:r>
            <a:r>
              <a:rPr lang="en-US" sz="1600" dirty="0" err="1"/>
              <a:t>boolean</a:t>
            </a:r>
            <a:r>
              <a:rPr lang="en-US" sz="1600" dirty="0"/>
              <a:t> add(T element)</a:t>
            </a:r>
          </a:p>
          <a:p>
            <a:pPr marL="0" marR="0" indent="0" algn="l" defTabSz="9144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n-lt"/>
                <a:ea typeface="+mn-ea"/>
                <a:cs typeface="+mn-cs"/>
                <a:sym typeface="Arial"/>
              </a:rPr>
              <a:t>You could then change the data structure from an array based list to a linked list without having to change the method signature to add an element to the data structure. You wouldn’t have to worry that the method to add an element to your new data structure was called “insert” or “</a:t>
            </a:r>
            <a:r>
              <a:rPr kumimoji="0" lang="en-US" sz="1600" b="0" i="0" u="none" strike="noStrike" cap="none" spc="0" normalizeH="0" baseline="0" dirty="0" err="1">
                <a:ln>
                  <a:noFill/>
                </a:ln>
                <a:solidFill>
                  <a:srgbClr val="000000"/>
                </a:solidFill>
                <a:effectLst/>
                <a:uFillTx/>
                <a:latin typeface="+mn-lt"/>
                <a:ea typeface="+mn-ea"/>
                <a:cs typeface="+mn-cs"/>
                <a:sym typeface="Arial"/>
              </a:rPr>
              <a:t>addItem</a:t>
            </a:r>
            <a:r>
              <a:rPr kumimoji="0" lang="en-US" sz="1600" b="0" i="0" u="none" strike="noStrike" cap="none" spc="0" normalizeH="0" baseline="0" dirty="0">
                <a:ln>
                  <a:noFill/>
                </a:ln>
                <a:solidFill>
                  <a:srgbClr val="000000"/>
                </a:solidFill>
                <a:effectLst/>
                <a:uFillTx/>
                <a:latin typeface="+mn-lt"/>
                <a:ea typeface="+mn-ea"/>
                <a:cs typeface="+mn-cs"/>
                <a:sym typeface="Arial"/>
              </a:rPr>
              <a:t>”, etc.</a:t>
            </a:r>
          </a:p>
        </p:txBody>
      </p:sp>
    </p:spTree>
    <p:extLst>
      <p:ext uri="{BB962C8B-B14F-4D97-AF65-F5344CB8AC3E}">
        <p14:creationId xmlns:p14="http://schemas.microsoft.com/office/powerpoint/2010/main" val="363581781"/>
      </p:ext>
    </p:extLst>
  </p:cSld>
  <p:clrMapOvr>
    <a:masterClrMapping/>
  </p:clrMapOvr>
</p:sld>
</file>

<file path=ppt/theme/theme1.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121</TotalTime>
  <Words>1087</Words>
  <Application>Microsoft Office PowerPoint</Application>
  <PresentationFormat>On-screen Show (4:3)</PresentationFormat>
  <Paragraphs>334</Paragraphs>
  <Slides>24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Courier New</vt:lpstr>
      <vt:lpstr>Helvetica</vt:lpstr>
      <vt:lpstr>Menlo</vt:lpstr>
      <vt:lpstr>Times New Roman</vt:lpstr>
      <vt:lpstr>Verdana</vt:lpstr>
      <vt:lpstr>Wingdings</vt:lpstr>
      <vt:lpstr>508 Lecture</vt:lpstr>
      <vt:lpstr>1_508 Lecture</vt:lpstr>
      <vt:lpstr>Data Structures and Abstractions with Java™</vt:lpstr>
      <vt:lpstr>Topics</vt:lpstr>
      <vt:lpstr>Data</vt:lpstr>
      <vt:lpstr>Data Organization in Life</vt:lpstr>
      <vt:lpstr>Data Organization</vt:lpstr>
      <vt:lpstr>Abstraction</vt:lpstr>
      <vt:lpstr>Procedural Abstraction</vt:lpstr>
      <vt:lpstr>Data Abstraction (Abstract Data Types)</vt:lpstr>
      <vt:lpstr>Standard Abstract Data Type</vt:lpstr>
      <vt:lpstr>The ADT Bag</vt:lpstr>
      <vt:lpstr>CRC Card</vt:lpstr>
      <vt:lpstr>Specifying a Bag</vt:lpstr>
      <vt:lpstr>Using UML Notation to Specify a Class</vt:lpstr>
      <vt:lpstr>Design Decision</vt:lpstr>
      <vt:lpstr>An Interface (Part 1)</vt:lpstr>
      <vt:lpstr>An Interface (Part 2)</vt:lpstr>
      <vt:lpstr>Using the ADT Bag</vt:lpstr>
      <vt:lpstr>Example: A Piggy Bank</vt:lpstr>
      <vt:lpstr>Example: Using A Piggy Bank (Part 1)</vt:lpstr>
      <vt:lpstr>Example: Using A Piggy Bank (Part 2)</vt:lpstr>
      <vt:lpstr>Observations about Vending Machines</vt:lpstr>
      <vt:lpstr>Observations about ADT Bag</vt:lpstr>
      <vt:lpstr>User defined: Interface Set</vt:lpstr>
      <vt:lpstr>Java Class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Abstractions with Java™</dc:title>
  <cp:lastModifiedBy>Jeannette Kartchner</cp:lastModifiedBy>
  <cp:revision>19</cp:revision>
  <dcterms:modified xsi:type="dcterms:W3CDTF">2018-08-01T19:06:24Z</dcterms:modified>
</cp:coreProperties>
</file>