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68" r:id="rId3"/>
    <p:sldMasterId id="2147483673" r:id="rId4"/>
    <p:sldMasterId id="2147483677" r:id="rId5"/>
    <p:sldMasterId id="2147483681" r:id="rId6"/>
  </p:sldMasterIdLst>
  <p:notesMasterIdLst>
    <p:notesMasterId r:id="rId47"/>
  </p:notesMasterIdLst>
  <p:sldIdLst>
    <p:sldId id="256" r:id="rId7"/>
    <p:sldId id="273" r:id="rId8"/>
    <p:sldId id="275" r:id="rId9"/>
    <p:sldId id="366" r:id="rId10"/>
    <p:sldId id="367" r:id="rId11"/>
    <p:sldId id="337" r:id="rId12"/>
    <p:sldId id="330" r:id="rId13"/>
    <p:sldId id="331" r:id="rId14"/>
    <p:sldId id="332" r:id="rId15"/>
    <p:sldId id="333" r:id="rId16"/>
    <p:sldId id="334" r:id="rId17"/>
    <p:sldId id="276" r:id="rId18"/>
    <p:sldId id="277" r:id="rId19"/>
    <p:sldId id="278" r:id="rId20"/>
    <p:sldId id="257" r:id="rId21"/>
    <p:sldId id="258" r:id="rId22"/>
    <p:sldId id="259" r:id="rId23"/>
    <p:sldId id="347" r:id="rId24"/>
    <p:sldId id="348" r:id="rId25"/>
    <p:sldId id="349" r:id="rId26"/>
    <p:sldId id="350" r:id="rId27"/>
    <p:sldId id="260" r:id="rId28"/>
    <p:sldId id="261" r:id="rId29"/>
    <p:sldId id="262" r:id="rId30"/>
    <p:sldId id="263" r:id="rId31"/>
    <p:sldId id="264" r:id="rId32"/>
    <p:sldId id="265" r:id="rId33"/>
    <p:sldId id="360" r:id="rId34"/>
    <p:sldId id="361" r:id="rId35"/>
    <p:sldId id="362" r:id="rId36"/>
    <p:sldId id="363" r:id="rId37"/>
    <p:sldId id="364" r:id="rId38"/>
    <p:sldId id="365" r:id="rId39"/>
    <p:sldId id="279" r:id="rId40"/>
    <p:sldId id="280" r:id="rId41"/>
    <p:sldId id="281" r:id="rId42"/>
    <p:sldId id="282" r:id="rId43"/>
    <p:sldId id="373" r:id="rId44"/>
    <p:sldId id="374" r:id="rId45"/>
    <p:sldId id="380" r:id="rId4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80" d="100"/>
          <a:sy n="80" d="100"/>
        </p:scale>
        <p:origin x="102" y="498"/>
      </p:cViewPr>
      <p:guideLst/>
    </p:cSldViewPr>
  </p:slideViewPr>
  <p:notesTextViewPr>
    <p:cViewPr>
      <p:scale>
        <a:sx n="1" d="1"/>
        <a:sy n="1" d="1"/>
      </p:scale>
      <p:origin x="0" y="0"/>
    </p:cViewPr>
  </p:notesTextViewPr>
  <p:sorterViewPr>
    <p:cViewPr>
      <p:scale>
        <a:sx n="180" d="100"/>
        <a:sy n="180" d="100"/>
      </p:scale>
      <p:origin x="0" y="-406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Arial"/>
      </a:defRPr>
    </a:lvl1pPr>
    <a:lvl2pPr indent="228600" defTabSz="457200" latinLnBrk="0">
      <a:defRPr sz="1200">
        <a:latin typeface="+mn-lt"/>
        <a:ea typeface="+mn-ea"/>
        <a:cs typeface="+mn-cs"/>
        <a:sym typeface="Arial"/>
      </a:defRPr>
    </a:lvl2pPr>
    <a:lvl3pPr indent="457200" defTabSz="457200" latinLnBrk="0">
      <a:defRPr sz="1200">
        <a:latin typeface="+mn-lt"/>
        <a:ea typeface="+mn-ea"/>
        <a:cs typeface="+mn-cs"/>
        <a:sym typeface="Arial"/>
      </a:defRPr>
    </a:lvl3pPr>
    <a:lvl4pPr indent="685800" defTabSz="457200" latinLnBrk="0">
      <a:defRPr sz="1200">
        <a:latin typeface="+mn-lt"/>
        <a:ea typeface="+mn-ea"/>
        <a:cs typeface="+mn-cs"/>
        <a:sym typeface="Arial"/>
      </a:defRPr>
    </a:lvl4pPr>
    <a:lvl5pPr indent="914400" defTabSz="457200" latinLnBrk="0">
      <a:defRPr sz="1200">
        <a:latin typeface="+mn-lt"/>
        <a:ea typeface="+mn-ea"/>
        <a:cs typeface="+mn-cs"/>
        <a:sym typeface="Arial"/>
      </a:defRPr>
    </a:lvl5pPr>
    <a:lvl6pPr indent="1143000" defTabSz="457200" latinLnBrk="0">
      <a:defRPr sz="1200">
        <a:latin typeface="+mn-lt"/>
        <a:ea typeface="+mn-ea"/>
        <a:cs typeface="+mn-cs"/>
        <a:sym typeface="Arial"/>
      </a:defRPr>
    </a:lvl6pPr>
    <a:lvl7pPr indent="1371600" defTabSz="457200" latinLnBrk="0">
      <a:defRPr sz="1200">
        <a:latin typeface="+mn-lt"/>
        <a:ea typeface="+mn-ea"/>
        <a:cs typeface="+mn-cs"/>
        <a:sym typeface="Arial"/>
      </a:defRPr>
    </a:lvl7pPr>
    <a:lvl8pPr indent="1600200" defTabSz="457200" latinLnBrk="0">
      <a:defRPr sz="1200">
        <a:latin typeface="+mn-lt"/>
        <a:ea typeface="+mn-ea"/>
        <a:cs typeface="+mn-cs"/>
        <a:sym typeface="Arial"/>
      </a:defRPr>
    </a:lvl8pPr>
    <a:lvl9pPr indent="1828800" defTabSz="457200" latinLnBrk="0">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2877020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031303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9202847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56541662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4267981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55712E4-591A-452E-8AEB-53B7F6836D8F}" type="datetime1">
              <a:rPr lang="en-US" smtClean="0"/>
              <a:pPr/>
              <a:t>7/24/2018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2DE7801A-B14F-4BC7-A564-94E45372F0B8}" type="slidenum">
              <a:rPr lang="en-US" smtClean="0"/>
              <a:pPr>
                <a:defRPr/>
              </a:pPr>
              <a:t>‹#›</a:t>
            </a:fld>
            <a:endParaRPr lang="en-US"/>
          </a:p>
        </p:txBody>
      </p:sp>
    </p:spTree>
    <p:extLst>
      <p:ext uri="{BB962C8B-B14F-4D97-AF65-F5344CB8AC3E}">
        <p14:creationId xmlns:p14="http://schemas.microsoft.com/office/powerpoint/2010/main" val="4051969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A23274A-F2FF-480A-92CE-7796BFE0FDB2}" type="datetime1">
              <a:rPr lang="en-US" smtClean="0"/>
              <a:pPr/>
              <a:t>7/24/2018</a:t>
            </a:fld>
            <a:endParaRPr lang="en-US"/>
          </a:p>
        </p:txBody>
      </p:sp>
      <p:sp>
        <p:nvSpPr>
          <p:cNvPr id="9" name="Slide Number Placeholder 8"/>
          <p:cNvSpPr>
            <a:spLocks noGrp="1"/>
          </p:cNvSpPr>
          <p:nvPr>
            <p:ph type="sldNum" sz="quarter" idx="15"/>
          </p:nvPr>
        </p:nvSpPr>
        <p:spPr/>
        <p:txBody>
          <a:bodyPr rtlCol="0"/>
          <a:lstStyle/>
          <a:p>
            <a:pPr>
              <a:defRPr/>
            </a:pPr>
            <a:fld id="{9AA5DC01-B3A0-4750-9E8A-08B529E5FD72}" type="slidenum">
              <a:rPr lang="en-US" smtClean="0"/>
              <a:pPr>
                <a:defRPr/>
              </a:pPr>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1466959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46AACF-807A-4D22-A6A7-507A072F8E3A}" type="datetime1">
              <a:rPr lang="en-US" smtClean="0"/>
              <a:pPr/>
              <a:t>7/24/2018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0DF416C7-A62B-436D-87A4-F5BB7EAA9E66}" type="slidenum">
              <a:rPr lang="en-US" smtClean="0"/>
              <a:pPr>
                <a:defRPr/>
              </a:pPr>
              <a:t>‹#›</a:t>
            </a:fld>
            <a:endParaRPr lang="en-US"/>
          </a:p>
        </p:txBody>
      </p:sp>
    </p:spTree>
    <p:extLst>
      <p:ext uri="{BB962C8B-B14F-4D97-AF65-F5344CB8AC3E}">
        <p14:creationId xmlns:p14="http://schemas.microsoft.com/office/powerpoint/2010/main" val="169409811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16693B1-86A4-4CC4-8B14-BBBCFE631AE8}" type="datetime1">
              <a:rPr lang="en-US" smtClean="0"/>
              <a:pPr/>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C851036-7F53-4CB8-9F11-68082449011B}"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851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27B82EA-64CC-454E-8B72-F2FB237F6EF0}" type="datetime1">
              <a:rPr lang="en-US" smtClean="0"/>
              <a:pPr/>
              <a:t>7/24/2018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535E6B6-031F-4946-9069-189A71E0A329}"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65940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717128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5EAC46-68B1-412A-8F12-D59EE584DC20}" type="datetime1">
              <a:rPr lang="en-US" smtClean="0"/>
              <a:pPr/>
              <a:t>7/24/2018</a:t>
            </a:fld>
            <a:endParaRPr lang="en-US"/>
          </a:p>
        </p:txBody>
      </p:sp>
      <p:sp>
        <p:nvSpPr>
          <p:cNvPr id="7" name="Slide Number Placeholder 6"/>
          <p:cNvSpPr>
            <a:spLocks noGrp="1"/>
          </p:cNvSpPr>
          <p:nvPr>
            <p:ph type="sldNum" sz="quarter" idx="11"/>
          </p:nvPr>
        </p:nvSpPr>
        <p:spPr/>
        <p:txBody>
          <a:bodyPr rtlCol="0"/>
          <a:lstStyle/>
          <a:p>
            <a:pPr>
              <a:defRPr/>
            </a:pPr>
            <a:fld id="{1A1C22D7-09EE-4108-93C0-10334DB15F05}" type="slidenum">
              <a:rPr lang="en-US" smtClean="0"/>
              <a:pPr>
                <a:defRPr/>
              </a:pPr>
              <a:t>‹#›</a:t>
            </a:fld>
            <a:endParaRPr lang="en-US"/>
          </a:p>
        </p:txBody>
      </p:sp>
      <p:sp>
        <p:nvSpPr>
          <p:cNvPr id="8" name="Footer Placeholder 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842843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7/24/2018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534874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4F09C7C-B3BE-4E78-9817-D8C4AE7A1028}" type="datetime1">
              <a:rPr lang="en-US" smtClean="0"/>
              <a:pPr/>
              <a:t>7/24/2018</a:t>
            </a:fld>
            <a:endParaRPr lang="en-US"/>
          </a:p>
        </p:txBody>
      </p:sp>
      <p:sp>
        <p:nvSpPr>
          <p:cNvPr id="22" name="Slide Number Placeholder 21"/>
          <p:cNvSpPr>
            <a:spLocks noGrp="1"/>
          </p:cNvSpPr>
          <p:nvPr>
            <p:ph type="sldNum" sz="quarter" idx="15"/>
          </p:nvPr>
        </p:nvSpPr>
        <p:spPr/>
        <p:txBody>
          <a:bodyPr rtlCol="0"/>
          <a:lstStyle/>
          <a:p>
            <a:pPr>
              <a:defRPr/>
            </a:pPr>
            <a:fld id="{300DC3A3-1CB7-44B4-A094-B541F39134B6}" type="slidenum">
              <a:rPr lang="en-US" smtClean="0"/>
              <a:pPr>
                <a:defRPr/>
              </a:pPr>
              <a:t>‹#›</a:t>
            </a:fld>
            <a:endParaRPr lang="en-US"/>
          </a:p>
        </p:txBody>
      </p:sp>
      <p:sp>
        <p:nvSpPr>
          <p:cNvPr id="23" name="Footer Placeholder 22"/>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368175461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B83D481-2ACA-43C4-A2BB-6CB3387497A9}" type="datetime1">
              <a:rPr lang="en-US" smtClean="0"/>
              <a:pPr/>
              <a:t>7/24/2018</a:t>
            </a:fld>
            <a:endParaRPr lang="en-US"/>
          </a:p>
        </p:txBody>
      </p:sp>
      <p:sp>
        <p:nvSpPr>
          <p:cNvPr id="18" name="Slide Number Placeholder 17"/>
          <p:cNvSpPr>
            <a:spLocks noGrp="1"/>
          </p:cNvSpPr>
          <p:nvPr>
            <p:ph type="sldNum" sz="quarter" idx="11"/>
          </p:nvPr>
        </p:nvSpPr>
        <p:spPr/>
        <p:txBody>
          <a:bodyPr rtlCol="0"/>
          <a:lstStyle/>
          <a:p>
            <a:pPr>
              <a:defRPr/>
            </a:pPr>
            <a:fld id="{D80AAA6F-12C4-43C9-856B-9EEFE37E02A6}" type="slidenum">
              <a:rPr lang="en-US" smtClean="0"/>
              <a:pPr>
                <a:defRPr/>
              </a:pPr>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20259927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1040AB-F710-428D-8FAD-9DA1A59ED330}" type="datetime1">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2AB22713-48E3-4864-8523-D70D498E1D4C}" type="slidenum">
              <a:rPr lang="en-US" smtClean="0"/>
              <a:pPr>
                <a:defRPr/>
              </a:pPr>
              <a:t>‹#›</a:t>
            </a:fld>
            <a:endParaRPr lang="en-US"/>
          </a:p>
        </p:txBody>
      </p:sp>
    </p:spTree>
    <p:extLst>
      <p:ext uri="{BB962C8B-B14F-4D97-AF65-F5344CB8AC3E}">
        <p14:creationId xmlns:p14="http://schemas.microsoft.com/office/powerpoint/2010/main" val="2287707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ACF946-4E78-4549-99B7-9D1A1D8DB555}" type="datetime1">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8464F227-663E-4636-AF4D-D3756D034590}" type="slidenum">
              <a:rPr lang="en-US" smtClean="0"/>
              <a:pPr>
                <a:defRPr/>
              </a:pPr>
              <a:t>‹#›</a:t>
            </a:fld>
            <a:endParaRPr lang="en-US"/>
          </a:p>
        </p:txBody>
      </p:sp>
    </p:spTree>
    <p:extLst>
      <p:ext uri="{BB962C8B-B14F-4D97-AF65-F5344CB8AC3E}">
        <p14:creationId xmlns:p14="http://schemas.microsoft.com/office/powerpoint/2010/main" val="1205418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1934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0426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621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079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43971" y="113770"/>
            <a:ext cx="8229601" cy="916857"/>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946415176"/>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71359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0313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3128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1084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899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inued">
    <p:spTree>
      <p:nvGrpSpPr>
        <p:cNvPr id="1" name=""/>
        <p:cNvGrpSpPr/>
        <p:nvPr/>
      </p:nvGrpSpPr>
      <p:grpSpPr>
        <a:xfrm>
          <a:off x="0" y="0"/>
          <a:ext cx="0" cy="0"/>
          <a:chOff x="0" y="0"/>
          <a:chExt cx="0" cy="0"/>
        </a:xfrm>
      </p:grpSpPr>
      <p:sp>
        <p:nvSpPr>
          <p:cNvPr id="2" name="Text Box 6"/>
          <p:cNvSpPr txBox="1">
            <a:spLocks noChangeArrowheads="1"/>
          </p:cNvSpPr>
          <p:nvPr userDrawn="1"/>
        </p:nvSpPr>
        <p:spPr bwMode="auto">
          <a:xfrm>
            <a:off x="7010400" y="6145213"/>
            <a:ext cx="1676400" cy="36671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defRPr/>
            </a:pPr>
            <a:r>
              <a:rPr lang="en-US" b="1" i="1"/>
              <a:t>Continued</a:t>
            </a:r>
          </a:p>
        </p:txBody>
      </p:sp>
    </p:spTree>
    <p:extLst>
      <p:ext uri="{BB962C8B-B14F-4D97-AF65-F5344CB8AC3E}">
        <p14:creationId xmlns:p14="http://schemas.microsoft.com/office/powerpoint/2010/main" val="369731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5989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0624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8521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04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32336961"/>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35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501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6158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31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4057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4203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0643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3687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7193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756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46293009"/>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9439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43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57200" y="228600"/>
            <a:ext cx="8229600" cy="916856"/>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15325076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5973646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5e Title &amp; Content">
    <p:spTree>
      <p:nvGrpSpPr>
        <p:cNvPr id="1" name=""/>
        <p:cNvGrpSpPr/>
        <p:nvPr/>
      </p:nvGrpSpPr>
      <p:grpSpPr>
        <a:xfrm>
          <a:off x="0" y="0"/>
          <a:ext cx="0" cy="0"/>
          <a:chOff x="0" y="0"/>
          <a:chExt cx="0" cy="0"/>
        </a:xfrm>
      </p:grpSpPr>
      <p:sp>
        <p:nvSpPr>
          <p:cNvPr id="41" name="Title Text"/>
          <p:cNvSpPr txBox="1">
            <a:spLocks noGrp="1"/>
          </p:cNvSpPr>
          <p:nvPr>
            <p:ph type="title"/>
          </p:nvPr>
        </p:nvSpPr>
        <p:spPr>
          <a:xfrm>
            <a:off x="635000" y="152400"/>
            <a:ext cx="8229600" cy="866842"/>
          </a:xfrm>
          <a:prstGeom prst="rect">
            <a:avLst/>
          </a:prstGeom>
        </p:spPr>
        <p:txBody>
          <a:bodyPr/>
          <a:lstStyle/>
          <a:p>
            <a:r>
              <a:t>Title Text</a:t>
            </a:r>
          </a:p>
        </p:txBody>
      </p:sp>
      <p:sp>
        <p:nvSpPr>
          <p:cNvPr id="42" name="Body Level One…"/>
          <p:cNvSpPr txBox="1">
            <a:spLocks noGrp="1"/>
          </p:cNvSpPr>
          <p:nvPr>
            <p:ph type="body" idx="1"/>
          </p:nvPr>
        </p:nvSpPr>
        <p:spPr>
          <a:xfrm>
            <a:off x="635000" y="1208487"/>
            <a:ext cx="8229600" cy="50319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2690347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828655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theme" Target="../theme/theme6.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8" Type="http://schemas.openxmlformats.org/officeDocument/2006/relationships/slideLayout" Target="../slideLayouts/slideLayout22.xml"/><Relationship Id="rId3"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3">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94956184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6">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18066" y="59266"/>
            <a:ext cx="8229601" cy="8668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sp>
        <p:nvSpPr>
          <p:cNvPr id="5" name="Body Level One…"/>
          <p:cNvSpPr txBox="1">
            <a:spLocks noGrp="1"/>
          </p:cNvSpPr>
          <p:nvPr>
            <p:ph type="body" idx="1"/>
          </p:nvPr>
        </p:nvSpPr>
        <p:spPr>
          <a:xfrm>
            <a:off x="618066" y="1030687"/>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3116511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58233" y="0"/>
            <a:ext cx="8513234" cy="8160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pic>
        <p:nvPicPr>
          <p:cNvPr id="3" name="Shape 15" descr="Shape 15"/>
          <p:cNvPicPr>
            <a:picLocks noChangeAspect="1"/>
          </p:cNvPicPr>
          <p:nvPr/>
        </p:nvPicPr>
        <p:blipFill>
          <a:blip r:embed="rId5">
            <a:extLst/>
          </a:blip>
          <a:stretch>
            <a:fillRect/>
          </a:stretch>
        </p:blipFill>
        <p:spPr>
          <a:xfrm>
            <a:off x="443971" y="6429709"/>
            <a:ext cx="918000" cy="279915"/>
          </a:xfrm>
          <a:prstGeom prst="rect">
            <a:avLst/>
          </a:prstGeom>
          <a:ln w="12700">
            <a:miter lim="400000"/>
          </a:ln>
        </p:spPr>
      </p:pic>
      <p:sp>
        <p:nvSpPr>
          <p:cNvPr id="4"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5" name="Body Level One…"/>
          <p:cNvSpPr txBox="1">
            <a:spLocks noGrp="1"/>
          </p:cNvSpPr>
          <p:nvPr>
            <p:ph type="body" idx="1"/>
          </p:nvPr>
        </p:nvSpPr>
        <p:spPr>
          <a:xfrm>
            <a:off x="400049" y="913012"/>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74449197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58233" y="0"/>
            <a:ext cx="8513234" cy="8160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pic>
        <p:nvPicPr>
          <p:cNvPr id="3" name="Shape 15" descr="Shape 15"/>
          <p:cNvPicPr>
            <a:picLocks noChangeAspect="1"/>
          </p:cNvPicPr>
          <p:nvPr/>
        </p:nvPicPr>
        <p:blipFill>
          <a:blip r:embed="rId5">
            <a:extLst/>
          </a:blip>
          <a:stretch>
            <a:fillRect/>
          </a:stretch>
        </p:blipFill>
        <p:spPr>
          <a:xfrm>
            <a:off x="443971" y="6429709"/>
            <a:ext cx="918000" cy="279915"/>
          </a:xfrm>
          <a:prstGeom prst="rect">
            <a:avLst/>
          </a:prstGeom>
          <a:ln w="12700">
            <a:miter lim="400000"/>
          </a:ln>
        </p:spPr>
      </p:pic>
      <p:sp>
        <p:nvSpPr>
          <p:cNvPr id="4"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5" name="Body Level One…"/>
          <p:cNvSpPr txBox="1">
            <a:spLocks noGrp="1"/>
          </p:cNvSpPr>
          <p:nvPr>
            <p:ph type="body" idx="1"/>
          </p:nvPr>
        </p:nvSpPr>
        <p:spPr>
          <a:xfrm>
            <a:off x="400049" y="913012"/>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1978683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B33CCA9-93D4-421E-8144-6CC6C9F1B499}" type="datetime1">
              <a:rPr lang="en-US" smtClean="0"/>
              <a:pPr/>
              <a:t>7/24/2018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054EB598-2939-4E5F-B87A-2CAE3D6FE176}" type="slidenum">
              <a:rPr lang="en-US" smtClean="0"/>
              <a:pPr>
                <a:defRPr/>
              </a:pPr>
              <a:t>‹#›</a:t>
            </a:fld>
            <a:endParaRPr lang="en-US"/>
          </a:p>
        </p:txBody>
      </p:sp>
      <p:sp>
        <p:nvSpPr>
          <p:cNvPr id="15" name="Rectangle 14"/>
          <p:cNvSpPr/>
          <p:nvPr userDrawn="1"/>
        </p:nvSpPr>
        <p:spPr>
          <a:xfrm>
            <a:off x="5624186" y="6488482"/>
            <a:ext cx="3519814" cy="369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138127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normAutofit fontScale="90000"/>
          </a:bodyPr>
          <a:lstStyle/>
          <a:p>
            <a:pPr defTabSz="694944">
              <a:defRPr sz="3343"/>
            </a:pPr>
            <a:r>
              <a:t>Data Structures and Abstractions with Java</a:t>
            </a:r>
            <a:r>
              <a:rPr baseline="29966"/>
              <a:t>™</a:t>
            </a:r>
          </a:p>
        </p:txBody>
      </p:sp>
      <p:sp>
        <p:nvSpPr>
          <p:cNvPr id="44" name="Shape 196"/>
          <p:cNvSpPr txBox="1">
            <a:spLocks noGrp="1"/>
          </p:cNvSpPr>
          <p:nvPr>
            <p:ph type="body" idx="1"/>
          </p:nvPr>
        </p:nvSpPr>
        <p:spPr>
          <a:xfrm>
            <a:off x="635000" y="1019241"/>
            <a:ext cx="8229600" cy="5031976"/>
          </a:xfrm>
          <a:prstGeom prst="rect">
            <a:avLst/>
          </a:prstGeom>
        </p:spPr>
        <p:txBody>
          <a:bodyPr lIns="0" tIns="0" rIns="0" bIns="0"/>
          <a:lstStyle/>
          <a:p>
            <a:pPr marL="0" indent="0">
              <a:spcBef>
                <a:spcPts val="0"/>
              </a:spcBef>
              <a:buSzTx/>
              <a:buNone/>
              <a:defRPr sz="2000">
                <a:solidFill>
                  <a:srgbClr val="007FA3"/>
                </a:solidFill>
              </a:defRPr>
            </a:pPr>
            <a:r>
              <a:rPr dirty="0"/>
              <a:t>5</a:t>
            </a:r>
            <a:r>
              <a:rPr baseline="30000" dirty="0"/>
              <a:t>th</a:t>
            </a:r>
            <a:r>
              <a:rPr dirty="0"/>
              <a:t> Edition</a:t>
            </a:r>
          </a:p>
        </p:txBody>
      </p:sp>
      <p:sp>
        <p:nvSpPr>
          <p:cNvPr id="45" name="Shape 198"/>
          <p:cNvSpPr txBox="1"/>
          <p:nvPr/>
        </p:nvSpPr>
        <p:spPr>
          <a:xfrm>
            <a:off x="4654133" y="585820"/>
            <a:ext cx="3657601" cy="1600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a:defRPr sz="5800" b="1">
                <a:solidFill>
                  <a:srgbClr val="007FA3"/>
                </a:solidFill>
                <a:latin typeface="Times New Roman"/>
                <a:ea typeface="Times New Roman"/>
                <a:cs typeface="Times New Roman"/>
                <a:sym typeface="Times New Roman"/>
              </a:defRPr>
            </a:lvl1pPr>
          </a:lstStyle>
          <a:p>
            <a:r>
              <a:rPr lang="en-US" dirty="0"/>
              <a:t>Module 3</a:t>
            </a:r>
            <a:endParaRPr dirty="0"/>
          </a:p>
        </p:txBody>
      </p:sp>
      <p:sp>
        <p:nvSpPr>
          <p:cNvPr id="46" name="Shape 199"/>
          <p:cNvSpPr txBox="1"/>
          <p:nvPr/>
        </p:nvSpPr>
        <p:spPr>
          <a:xfrm>
            <a:off x="4654133" y="2823634"/>
            <a:ext cx="3079631" cy="98568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a:defRPr sz="5800" b="1">
                <a:solidFill>
                  <a:srgbClr val="007FA3"/>
                </a:solidFill>
                <a:latin typeface="Times New Roman"/>
                <a:ea typeface="Times New Roman"/>
                <a:cs typeface="Times New Roman"/>
                <a:sym typeface="Times New Roman"/>
              </a:defRPr>
            </a:lvl1pPr>
          </a:lstStyle>
          <a:p>
            <a:r>
              <a:rPr lang="en-US" dirty="0"/>
              <a:t>Generics</a:t>
            </a:r>
            <a:endParaRPr dirty="0"/>
          </a:p>
        </p:txBody>
      </p:sp>
      <p:pic>
        <p:nvPicPr>
          <p:cNvPr id="47" name="Picture 8" descr="Picture 8"/>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259306" y="1091824"/>
            <a:ext cx="8488909" cy="3323987"/>
          </a:xfrm>
          <a:prstGeom prst="rect">
            <a:avLst/>
          </a:prstGeom>
          <a:noFill/>
          <a:ln w="9525">
            <a:noFill/>
            <a:miter lim="800000"/>
            <a:headEnd/>
            <a:tailEnd/>
          </a:ln>
        </p:spPr>
        <p:txBody>
          <a:bodyPr wrap="square">
            <a:spAutoFit/>
          </a:bodyPr>
          <a:lstStyle/>
          <a:p>
            <a:pPr marL="236538" indent="-236538">
              <a:spcBef>
                <a:spcPct val="50000"/>
              </a:spcBef>
              <a:buFontTx/>
              <a:buChar char="•"/>
              <a:defRPr/>
            </a:pPr>
            <a:r>
              <a:rPr lang="en-US" sz="2400" dirty="0">
                <a:latin typeface="Arial" pitchFamily="-107" charset="0"/>
                <a:ea typeface="+mn-ea"/>
              </a:rPr>
              <a:t>Supplied type replaces type variable in class interface </a:t>
            </a:r>
          </a:p>
          <a:p>
            <a:pPr marL="236538" indent="-236538">
              <a:spcBef>
                <a:spcPct val="50000"/>
              </a:spcBef>
              <a:buFontTx/>
              <a:buChar char="•"/>
              <a:defRPr/>
            </a:pPr>
            <a:r>
              <a:rPr lang="en-US" sz="2400" dirty="0">
                <a:latin typeface="Arial" pitchFamily="-107" charset="0"/>
                <a:ea typeface="+mn-ea"/>
              </a:rPr>
              <a:t>Example: </a:t>
            </a:r>
            <a:r>
              <a:rPr lang="en-US" sz="2400" dirty="0">
                <a:solidFill>
                  <a:srgbClr val="6E7069"/>
                </a:solidFill>
                <a:latin typeface="Courier New" pitchFamily="-107" charset="0"/>
                <a:ea typeface="+mn-ea"/>
              </a:rPr>
              <a:t>add</a:t>
            </a:r>
            <a:r>
              <a:rPr lang="en-US" sz="2400" dirty="0">
                <a:solidFill>
                  <a:srgbClr val="6E7069"/>
                </a:solidFill>
                <a:latin typeface="Arial" pitchFamily="-107" charset="0"/>
                <a:ea typeface="+mn-ea"/>
              </a:rPr>
              <a:t> </a:t>
            </a:r>
            <a:r>
              <a:rPr lang="en-US" sz="2400" dirty="0">
                <a:latin typeface="Arial" pitchFamily="-107" charset="0"/>
                <a:ea typeface="+mn-ea"/>
              </a:rPr>
              <a:t>in </a:t>
            </a:r>
            <a:r>
              <a:rPr lang="en-US" sz="2400" dirty="0" err="1">
                <a:solidFill>
                  <a:srgbClr val="6E7069"/>
                </a:solidFill>
                <a:latin typeface="Courier New" pitchFamily="-107" charset="0"/>
                <a:ea typeface="+mn-ea"/>
              </a:rPr>
              <a:t>ArrayList</a:t>
            </a:r>
            <a:r>
              <a:rPr lang="en-US" sz="2400" dirty="0">
                <a:solidFill>
                  <a:srgbClr val="6E7069"/>
                </a:solidFill>
                <a:latin typeface="Courier New" pitchFamily="-107" charset="0"/>
                <a:ea typeface="+mn-ea"/>
              </a:rPr>
              <a:t>&lt;</a:t>
            </a:r>
            <a:r>
              <a:rPr lang="en-US" sz="2400" dirty="0" err="1">
                <a:solidFill>
                  <a:srgbClr val="6E7069"/>
                </a:solidFill>
                <a:latin typeface="Courier New" pitchFamily="-107" charset="0"/>
                <a:ea typeface="+mn-ea"/>
              </a:rPr>
              <a:t>BankAccount</a:t>
            </a:r>
            <a:r>
              <a:rPr lang="en-US" sz="2400" dirty="0">
                <a:solidFill>
                  <a:srgbClr val="6E7069"/>
                </a:solidFill>
                <a:latin typeface="Courier New" pitchFamily="-107" charset="0"/>
                <a:ea typeface="+mn-ea"/>
              </a:rPr>
              <a:t>&gt; </a:t>
            </a:r>
            <a:r>
              <a:rPr lang="en-US" sz="2400" dirty="0">
                <a:latin typeface="Arial" pitchFamily="-107" charset="0"/>
                <a:ea typeface="+mn-ea"/>
              </a:rPr>
              <a:t>has type variable </a:t>
            </a:r>
            <a:r>
              <a:rPr lang="en-US" sz="2400" dirty="0">
                <a:solidFill>
                  <a:srgbClr val="6E7069"/>
                </a:solidFill>
                <a:latin typeface="Courier New" pitchFamily="-107" charset="0"/>
                <a:ea typeface="+mn-ea"/>
              </a:rPr>
              <a:t>E </a:t>
            </a:r>
            <a:r>
              <a:rPr lang="en-US" sz="2400" dirty="0">
                <a:latin typeface="Arial" pitchFamily="-107" charset="0"/>
                <a:ea typeface="+mn-ea"/>
              </a:rPr>
              <a:t>replaced with </a:t>
            </a:r>
            <a:r>
              <a:rPr lang="en-US" sz="2400" dirty="0" err="1">
                <a:solidFill>
                  <a:srgbClr val="6E7069"/>
                </a:solidFill>
                <a:latin typeface="Courier New" pitchFamily="-107" charset="0"/>
                <a:ea typeface="+mn-ea"/>
              </a:rPr>
              <a:t>BankAccount</a:t>
            </a:r>
            <a:r>
              <a:rPr lang="en-US" sz="2000" dirty="0">
                <a:latin typeface="Courier New" pitchFamily="-107" charset="0"/>
                <a:ea typeface="+mn-ea"/>
              </a:rPr>
              <a:t>:</a:t>
            </a:r>
          </a:p>
          <a:p>
            <a:pPr marL="0" lvl="1">
              <a:spcBef>
                <a:spcPts val="0"/>
              </a:spcBef>
              <a:defRPr/>
            </a:pPr>
            <a:r>
              <a:rPr lang="en-US" sz="2000" dirty="0">
                <a:solidFill>
                  <a:srgbClr val="6E7069"/>
                </a:solidFill>
                <a:latin typeface="Courier New" pitchFamily="49" charset="0"/>
              </a:rPr>
              <a:t>	public void add(</a:t>
            </a:r>
            <a:r>
              <a:rPr lang="en-US" sz="2000" dirty="0">
                <a:solidFill>
                  <a:srgbClr val="0057C1"/>
                </a:solidFill>
                <a:latin typeface="Courier New" pitchFamily="49" charset="0"/>
              </a:rPr>
              <a:t>E </a:t>
            </a:r>
            <a:r>
              <a:rPr lang="en-US" sz="2000" dirty="0">
                <a:solidFill>
                  <a:srgbClr val="6E7069"/>
                </a:solidFill>
                <a:latin typeface="Courier New" pitchFamily="49" charset="0"/>
              </a:rPr>
              <a:t>element) { . . . }</a:t>
            </a:r>
          </a:p>
          <a:p>
            <a:pPr marL="0" lvl="1">
              <a:spcBef>
                <a:spcPts val="0"/>
              </a:spcBef>
              <a:defRPr/>
            </a:pPr>
            <a:r>
              <a:rPr lang="en-US" sz="2000" dirty="0">
                <a:solidFill>
                  <a:srgbClr val="6E7069"/>
                </a:solidFill>
                <a:latin typeface="Courier New" pitchFamily="49" charset="0"/>
              </a:rPr>
              <a:t>    becomes:</a:t>
            </a:r>
          </a:p>
          <a:p>
            <a:pPr marL="0" lvl="1">
              <a:spcBef>
                <a:spcPts val="0"/>
              </a:spcBef>
              <a:defRPr/>
            </a:pPr>
            <a:r>
              <a:rPr lang="en-US" sz="2000" dirty="0">
                <a:solidFill>
                  <a:srgbClr val="6E7069"/>
                </a:solidFill>
                <a:latin typeface="Courier New" pitchFamily="49" charset="0"/>
                <a:ea typeface="+mn-ea"/>
              </a:rPr>
              <a:t>	</a:t>
            </a:r>
            <a:r>
              <a:rPr lang="en-US" sz="2000" dirty="0">
                <a:solidFill>
                  <a:srgbClr val="6E7069"/>
                </a:solidFill>
                <a:latin typeface="Courier New" pitchFamily="-107" charset="0"/>
                <a:ea typeface="+mn-ea"/>
              </a:rPr>
              <a:t>public void add(</a:t>
            </a:r>
            <a:r>
              <a:rPr lang="en-US" sz="2000" dirty="0" err="1">
                <a:solidFill>
                  <a:srgbClr val="6E7069"/>
                </a:solidFill>
                <a:latin typeface="Courier New" pitchFamily="-107" charset="0"/>
                <a:ea typeface="+mn-ea"/>
              </a:rPr>
              <a:t>BankAccount</a:t>
            </a:r>
            <a:r>
              <a:rPr lang="en-US" sz="2000" dirty="0">
                <a:solidFill>
                  <a:srgbClr val="6E7069"/>
                </a:solidFill>
                <a:latin typeface="Courier New" pitchFamily="-107" charset="0"/>
                <a:ea typeface="+mn-ea"/>
              </a:rPr>
              <a:t> element)</a:t>
            </a:r>
            <a:r>
              <a:rPr lang="en-US" sz="2000" dirty="0">
                <a:solidFill>
                  <a:srgbClr val="6E7069"/>
                </a:solidFill>
                <a:latin typeface="Courier New" pitchFamily="49" charset="0"/>
              </a:rPr>
              <a:t>{ . . . }</a:t>
            </a:r>
            <a:endParaRPr lang="en-US" sz="2000" dirty="0">
              <a:solidFill>
                <a:srgbClr val="6E7069"/>
              </a:solidFill>
              <a:latin typeface="Courier New" pitchFamily="-107" charset="0"/>
              <a:ea typeface="+mn-ea"/>
            </a:endParaRPr>
          </a:p>
          <a:p>
            <a:pPr marL="236538" indent="-236538">
              <a:spcBef>
                <a:spcPct val="50000"/>
              </a:spcBef>
              <a:buFontTx/>
              <a:buChar char="•"/>
              <a:defRPr/>
            </a:pPr>
            <a:r>
              <a:rPr lang="en-US" sz="2400" dirty="0">
                <a:latin typeface="Arial" pitchFamily="-107" charset="0"/>
                <a:ea typeface="+mn-ea"/>
              </a:rPr>
              <a:t>Contrast with user defined </a:t>
            </a:r>
            <a:r>
              <a:rPr lang="en-US" sz="2400" dirty="0" err="1">
                <a:solidFill>
                  <a:srgbClr val="6E7069"/>
                </a:solidFill>
                <a:latin typeface="Courier New" pitchFamily="-107" charset="0"/>
                <a:ea typeface="+mn-ea"/>
              </a:rPr>
              <a:t>LinkedGroup.add</a:t>
            </a:r>
            <a:r>
              <a:rPr lang="en-US" sz="2400" dirty="0">
                <a:solidFill>
                  <a:srgbClr val="6E7069"/>
                </a:solidFill>
                <a:latin typeface="Courier New" pitchFamily="-107" charset="0"/>
                <a:ea typeface="+mn-ea"/>
              </a:rPr>
              <a:t>()</a:t>
            </a:r>
            <a:r>
              <a:rPr lang="en-US" sz="2400" dirty="0">
                <a:latin typeface="Courier New" pitchFamily="-107" charset="0"/>
                <a:ea typeface="+mn-ea"/>
              </a:rPr>
              <a:t>:</a:t>
            </a:r>
          </a:p>
          <a:p>
            <a:pPr marL="693738" lvl="1" indent="-236538">
              <a:spcBef>
                <a:spcPct val="50000"/>
              </a:spcBef>
              <a:defRPr/>
            </a:pPr>
            <a:r>
              <a:rPr lang="en-US" sz="2000" dirty="0">
                <a:solidFill>
                  <a:srgbClr val="6E7069"/>
                </a:solidFill>
                <a:latin typeface="Courier New" pitchFamily="-107" charset="0"/>
                <a:ea typeface="+mn-ea"/>
              </a:rPr>
              <a:t>public void </a:t>
            </a:r>
            <a:r>
              <a:rPr lang="en-US" sz="2000" dirty="0" err="1">
                <a:solidFill>
                  <a:srgbClr val="6E7069"/>
                </a:solidFill>
                <a:latin typeface="Courier New" pitchFamily="-107" charset="0"/>
                <a:ea typeface="+mn-ea"/>
              </a:rPr>
              <a:t>add(Object</a:t>
            </a:r>
            <a:r>
              <a:rPr lang="en-US" sz="2000" dirty="0">
                <a:solidFill>
                  <a:srgbClr val="6E7069"/>
                </a:solidFill>
                <a:latin typeface="Courier New" pitchFamily="-107" charset="0"/>
                <a:ea typeface="+mn-ea"/>
              </a:rPr>
              <a:t> element)</a:t>
            </a:r>
          </a:p>
        </p:txBody>
      </p:sp>
      <p:grpSp>
        <p:nvGrpSpPr>
          <p:cNvPr id="2" name="Group 9"/>
          <p:cNvGrpSpPr>
            <a:grpSpLocks/>
          </p:cNvGrpSpPr>
          <p:nvPr/>
        </p:nvGrpSpPr>
        <p:grpSpPr bwMode="auto">
          <a:xfrm>
            <a:off x="228600" y="4572739"/>
            <a:ext cx="8337884" cy="1073152"/>
            <a:chOff x="480" y="1680"/>
            <a:chExt cx="4992" cy="676"/>
          </a:xfrm>
        </p:grpSpPr>
        <p:pic>
          <p:nvPicPr>
            <p:cNvPr id="19462" name="Picture 10" descr="MCj04039650000[1]"/>
            <p:cNvPicPr>
              <a:picLocks noChangeAspect="1" noChangeArrowheads="1"/>
            </p:cNvPicPr>
            <p:nvPr/>
          </p:nvPicPr>
          <p:blipFill>
            <a:blip r:embed="rId2" cstate="print"/>
            <a:srcRect/>
            <a:stretch>
              <a:fillRect/>
            </a:stretch>
          </p:blipFill>
          <p:spPr bwMode="auto">
            <a:xfrm>
              <a:off x="480" y="1680"/>
              <a:ext cx="674" cy="676"/>
            </a:xfrm>
            <a:prstGeom prst="rect">
              <a:avLst/>
            </a:prstGeom>
            <a:noFill/>
            <a:ln w="9525">
              <a:noFill/>
              <a:miter lim="800000"/>
              <a:headEnd/>
              <a:tailEnd/>
            </a:ln>
          </p:spPr>
        </p:pic>
        <p:sp>
          <p:nvSpPr>
            <p:cNvPr id="19463" name="Text Box 11"/>
            <p:cNvSpPr txBox="1">
              <a:spLocks noChangeArrowheads="1"/>
            </p:cNvSpPr>
            <p:nvPr/>
          </p:nvSpPr>
          <p:spPr bwMode="auto">
            <a:xfrm>
              <a:off x="1334" y="1706"/>
              <a:ext cx="4138" cy="640"/>
            </a:xfrm>
            <a:prstGeom prst="rect">
              <a:avLst/>
            </a:prstGeom>
            <a:noFill/>
            <a:ln w="9525">
              <a:noFill/>
              <a:miter lim="800000"/>
              <a:headEnd/>
              <a:tailEnd/>
            </a:ln>
          </p:spPr>
          <p:txBody>
            <a:bodyPr>
              <a:spAutoFit/>
            </a:bodyPr>
            <a:lstStyle/>
            <a:p>
              <a:pPr>
                <a:spcBef>
                  <a:spcPts val="0"/>
                </a:spcBef>
              </a:pPr>
              <a:r>
                <a:rPr lang="en-US" sz="2000" dirty="0"/>
                <a:t>How is the add(</a:t>
              </a:r>
              <a:r>
                <a:rPr lang="en-US" sz="2000" dirty="0" err="1"/>
                <a:t>BankAccount</a:t>
              </a:r>
              <a:r>
                <a:rPr lang="en-US" sz="2000" dirty="0"/>
                <a:t> element) method definition</a:t>
              </a:r>
            </a:p>
            <a:p>
              <a:pPr>
                <a:spcBef>
                  <a:spcPts val="0"/>
                </a:spcBef>
              </a:pPr>
              <a:r>
                <a:rPr lang="en-US" sz="2000" dirty="0"/>
                <a:t>for an </a:t>
              </a:r>
              <a:r>
                <a:rPr lang="en-US" sz="2000" dirty="0" err="1"/>
                <a:t>ArrayList</a:t>
              </a:r>
              <a:r>
                <a:rPr lang="en-US" sz="2000" dirty="0"/>
                <a:t> better than the add(Object element) definition for the </a:t>
              </a:r>
              <a:r>
                <a:rPr lang="en-US" sz="2000" dirty="0" err="1"/>
                <a:t>LinkedGroup</a:t>
              </a:r>
              <a:r>
                <a:rPr lang="en-US" sz="2000" dirty="0"/>
                <a:t>? </a:t>
              </a:r>
            </a:p>
          </p:txBody>
        </p:sp>
      </p:grpSp>
      <p:sp>
        <p:nvSpPr>
          <p:cNvPr id="8" name="TextBox 7"/>
          <p:cNvSpPr txBox="1">
            <a:spLocks noChangeArrowheads="1"/>
          </p:cNvSpPr>
          <p:nvPr/>
        </p:nvSpPr>
        <p:spPr bwMode="auto">
          <a:xfrm>
            <a:off x="1495301" y="5645891"/>
            <a:ext cx="6658099" cy="923330"/>
          </a:xfrm>
          <a:prstGeom prst="rect">
            <a:avLst/>
          </a:prstGeom>
          <a:noFill/>
          <a:ln w="9525">
            <a:noFill/>
            <a:miter lim="800000"/>
            <a:headEnd/>
            <a:tailEnd/>
          </a:ln>
        </p:spPr>
        <p:txBody>
          <a:bodyPr wrap="square">
            <a:spAutoFit/>
          </a:bodyPr>
          <a:lstStyle/>
          <a:p>
            <a:r>
              <a:rPr lang="en-US" sz="1800" dirty="0">
                <a:solidFill>
                  <a:srgbClr val="FF0000"/>
                </a:solidFill>
              </a:rPr>
              <a:t>To use any of the methods of the class/object stored in </a:t>
            </a:r>
            <a:r>
              <a:rPr lang="en-US" sz="1800" dirty="0" err="1">
                <a:solidFill>
                  <a:srgbClr val="FF0000"/>
                </a:solidFill>
              </a:rPr>
              <a:t>LinkedGroup</a:t>
            </a:r>
            <a:r>
              <a:rPr lang="en-US" sz="1800" dirty="0">
                <a:solidFill>
                  <a:srgbClr val="FF0000"/>
                </a:solidFill>
              </a:rPr>
              <a:t>, element would have to be cast into the correct object.  </a:t>
            </a:r>
          </a:p>
        </p:txBody>
      </p:sp>
      <p:sp>
        <p:nvSpPr>
          <p:cNvPr id="9" name="Rectangle 2"/>
          <p:cNvSpPr txBox="1">
            <a:spLocks noChangeArrowheads="1"/>
          </p:cNvSpPr>
          <p:nvPr/>
        </p:nvSpPr>
        <p:spPr>
          <a:xfrm>
            <a:off x="457200" y="-70132"/>
            <a:ext cx="8229600" cy="1143000"/>
          </a:xfrm>
          <a:prstGeom prst="rect">
            <a:avLst/>
          </a:prstGeom>
        </p:spPr>
        <p:txBody>
          <a:bodyPr/>
          <a:lstStyle/>
          <a:p>
            <a:endParaRPr lang="en-US" sz="3200" b="1" dirty="0">
              <a:solidFill>
                <a:srgbClr val="3399FF"/>
              </a:solidFill>
              <a:latin typeface="Lucida Sans" pitchFamily="34" charset="0"/>
            </a:endParaRPr>
          </a:p>
          <a:p>
            <a:r>
              <a:rPr lang="en-US" sz="3200" b="1" dirty="0">
                <a:solidFill>
                  <a:srgbClr val="3399FF"/>
                </a:solidFill>
                <a:latin typeface="+mj-lt"/>
              </a:rPr>
              <a:t>Type Parameters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232012" y="823888"/>
            <a:ext cx="8461612" cy="5724644"/>
          </a:xfrm>
          <a:prstGeom prst="rect">
            <a:avLst/>
          </a:prstGeom>
          <a:noFill/>
          <a:ln w="9525">
            <a:noFill/>
            <a:miter lim="800000"/>
            <a:headEnd/>
            <a:tailEnd/>
          </a:ln>
        </p:spPr>
        <p:txBody>
          <a:bodyPr wrap="square">
            <a:spAutoFit/>
          </a:bodyPr>
          <a:lstStyle/>
          <a:p>
            <a:pPr>
              <a:spcBef>
                <a:spcPct val="50000"/>
              </a:spcBef>
            </a:pPr>
            <a:r>
              <a:rPr lang="en-US" sz="2400" dirty="0"/>
              <a:t>Type parameters make generic code safer and easier to read </a:t>
            </a:r>
          </a:p>
          <a:p>
            <a:pPr marL="800100" lvl="1" indent="-342900">
              <a:buFont typeface="Arial" pitchFamily="34" charset="0"/>
              <a:buChar char="•"/>
            </a:pPr>
            <a:r>
              <a:rPr lang="en-US" sz="2000" i="1" dirty="0"/>
              <a:t>Impossible to add a </a:t>
            </a:r>
            <a:r>
              <a:rPr lang="en-US" sz="2000" i="1" dirty="0">
                <a:solidFill>
                  <a:srgbClr val="6E7069"/>
                </a:solidFill>
                <a:latin typeface="Courier New" pitchFamily="49" charset="0"/>
                <a:cs typeface="Courier New" pitchFamily="49" charset="0"/>
              </a:rPr>
              <a:t>String </a:t>
            </a:r>
            <a:r>
              <a:rPr lang="en-US" sz="2000" i="1" dirty="0"/>
              <a:t>into an </a:t>
            </a:r>
            <a:r>
              <a:rPr lang="en-US" sz="2000" i="1" dirty="0" err="1">
                <a:solidFill>
                  <a:srgbClr val="6E7069"/>
                </a:solidFill>
                <a:latin typeface="Courier New" pitchFamily="49" charset="0"/>
                <a:cs typeface="Courier New" pitchFamily="49" charset="0"/>
              </a:rPr>
              <a:t>ArrayList</a:t>
            </a:r>
            <a:r>
              <a:rPr lang="en-US" sz="2000" i="1" dirty="0">
                <a:solidFill>
                  <a:srgbClr val="6E7069"/>
                </a:solidFill>
                <a:latin typeface="Courier New" pitchFamily="49" charset="0"/>
                <a:cs typeface="Courier New" pitchFamily="49" charset="0"/>
              </a:rPr>
              <a:t>&lt;</a:t>
            </a:r>
            <a:r>
              <a:rPr lang="en-US" sz="2000" i="1" dirty="0" err="1">
                <a:solidFill>
                  <a:srgbClr val="6E7069"/>
                </a:solidFill>
                <a:latin typeface="Courier New" pitchFamily="49" charset="0"/>
                <a:cs typeface="Courier New" pitchFamily="49" charset="0"/>
              </a:rPr>
              <a:t>BankAccount</a:t>
            </a:r>
            <a:r>
              <a:rPr lang="en-US" sz="2000" i="1" dirty="0">
                <a:solidFill>
                  <a:srgbClr val="6E7069"/>
                </a:solidFill>
                <a:latin typeface="Courier New" pitchFamily="49" charset="0"/>
                <a:cs typeface="Courier New" pitchFamily="49" charset="0"/>
              </a:rPr>
              <a:t>&gt; </a:t>
            </a:r>
          </a:p>
          <a:p>
            <a:pPr marL="800100" lvl="1" indent="-342900">
              <a:buFont typeface="Arial" pitchFamily="34" charset="0"/>
              <a:buChar char="•"/>
            </a:pPr>
            <a:r>
              <a:rPr lang="en-US" sz="2000" i="1" dirty="0"/>
              <a:t>Can add a </a:t>
            </a:r>
            <a:r>
              <a:rPr lang="en-US" sz="2000" i="1" dirty="0">
                <a:solidFill>
                  <a:srgbClr val="6E7069"/>
                </a:solidFill>
                <a:latin typeface="Courier New" pitchFamily="49" charset="0"/>
                <a:cs typeface="Courier New" pitchFamily="49" charset="0"/>
              </a:rPr>
              <a:t>String</a:t>
            </a:r>
            <a:r>
              <a:rPr lang="en-US" sz="2000" i="1" dirty="0"/>
              <a:t> into a </a:t>
            </a:r>
            <a:r>
              <a:rPr lang="en-US" sz="2000" i="1" dirty="0" err="1">
                <a:solidFill>
                  <a:srgbClr val="6E7069"/>
                </a:solidFill>
                <a:latin typeface="Courier New" pitchFamily="49" charset="0"/>
                <a:cs typeface="Courier New" pitchFamily="49" charset="0"/>
              </a:rPr>
              <a:t>LinkedGroup</a:t>
            </a:r>
            <a:r>
              <a:rPr lang="en-US" sz="2000" i="1" dirty="0"/>
              <a:t> intended to hold bank accounts</a:t>
            </a:r>
            <a:r>
              <a:rPr lang="en-US" dirty="0"/>
              <a:t> </a:t>
            </a:r>
          </a:p>
          <a:p>
            <a:pPr lvl="1"/>
            <a:endParaRPr lang="en-US" sz="1800" dirty="0">
              <a:solidFill>
                <a:srgbClr val="6E7069"/>
              </a:solidFill>
              <a:latin typeface="Courier New" pitchFamily="49" charset="0"/>
            </a:endParaRPr>
          </a:p>
          <a:p>
            <a:pPr lvl="1"/>
            <a:r>
              <a:rPr lang="en-US" sz="1800" dirty="0" err="1">
                <a:solidFill>
                  <a:srgbClr val="6E7069"/>
                </a:solidFill>
                <a:latin typeface="Courier New" pitchFamily="49" charset="0"/>
              </a:rPr>
              <a:t>ArrayList</a:t>
            </a:r>
            <a:r>
              <a:rPr lang="en-US" sz="1800" dirty="0">
                <a:solidFill>
                  <a:srgbClr val="6E7069"/>
                </a:solidFill>
                <a:latin typeface="Courier New" pitchFamily="49" charset="0"/>
              </a:rPr>
              <a:t>&lt;</a:t>
            </a:r>
            <a:r>
              <a:rPr lang="en-US" sz="1800" dirty="0" err="1">
                <a:solidFill>
                  <a:srgbClr val="6E7069"/>
                </a:solidFill>
                <a:latin typeface="Courier New" pitchFamily="49" charset="0"/>
              </a:rPr>
              <a:t>BankAccount</a:t>
            </a:r>
            <a:r>
              <a:rPr lang="en-US" sz="1800" dirty="0">
                <a:solidFill>
                  <a:srgbClr val="6E7069"/>
                </a:solidFill>
                <a:latin typeface="Courier New" pitchFamily="49" charset="0"/>
              </a:rPr>
              <a:t>&gt; accounts1 = </a:t>
            </a:r>
          </a:p>
          <a:p>
            <a:pPr lvl="1"/>
            <a:r>
              <a:rPr lang="en-US" sz="1800" dirty="0">
                <a:solidFill>
                  <a:srgbClr val="6E7069"/>
                </a:solidFill>
                <a:latin typeface="Courier New" pitchFamily="49" charset="0"/>
              </a:rPr>
              <a:t>	new </a:t>
            </a:r>
            <a:r>
              <a:rPr lang="en-US" sz="1800" dirty="0" err="1">
                <a:solidFill>
                  <a:srgbClr val="6E7069"/>
                </a:solidFill>
                <a:latin typeface="Courier New" pitchFamily="49" charset="0"/>
              </a:rPr>
              <a:t>ArrayList</a:t>
            </a:r>
            <a:r>
              <a:rPr lang="en-US" sz="1800" dirty="0">
                <a:solidFill>
                  <a:srgbClr val="6E7069"/>
                </a:solidFill>
                <a:latin typeface="Courier New" pitchFamily="49" charset="0"/>
              </a:rPr>
              <a:t>&lt;</a:t>
            </a:r>
            <a:r>
              <a:rPr lang="en-US" sz="1800" dirty="0" err="1">
                <a:solidFill>
                  <a:srgbClr val="6E7069"/>
                </a:solidFill>
                <a:latin typeface="Courier New" pitchFamily="49" charset="0"/>
              </a:rPr>
              <a:t>BankAccount</a:t>
            </a:r>
            <a:r>
              <a:rPr lang="en-US" sz="1800" dirty="0">
                <a:solidFill>
                  <a:srgbClr val="6E7069"/>
                </a:solidFill>
                <a:latin typeface="Courier New" pitchFamily="49" charset="0"/>
              </a:rPr>
              <a:t>&gt;();</a:t>
            </a:r>
          </a:p>
          <a:p>
            <a:pPr lvl="1"/>
            <a:r>
              <a:rPr lang="en-US" sz="1800" dirty="0" err="1">
                <a:solidFill>
                  <a:srgbClr val="6E7069"/>
                </a:solidFill>
                <a:latin typeface="Courier New" pitchFamily="49" charset="0"/>
              </a:rPr>
              <a:t>LinkedGroup</a:t>
            </a:r>
            <a:r>
              <a:rPr lang="en-US" sz="1800" dirty="0">
                <a:solidFill>
                  <a:srgbClr val="6E7069"/>
                </a:solidFill>
                <a:latin typeface="Courier New" pitchFamily="49" charset="0"/>
              </a:rPr>
              <a:t> accounts2 = new </a:t>
            </a:r>
            <a:r>
              <a:rPr lang="en-US" sz="1800" dirty="0" err="1">
                <a:solidFill>
                  <a:srgbClr val="6E7069"/>
                </a:solidFill>
                <a:latin typeface="Courier New" pitchFamily="49" charset="0"/>
              </a:rPr>
              <a:t>LinkedGroup</a:t>
            </a:r>
            <a:r>
              <a:rPr lang="en-US" sz="1800" dirty="0">
                <a:solidFill>
                  <a:srgbClr val="6E7069"/>
                </a:solidFill>
                <a:latin typeface="Courier New" pitchFamily="49" charset="0"/>
              </a:rPr>
              <a:t>();</a:t>
            </a:r>
          </a:p>
          <a:p>
            <a:pPr lvl="1">
              <a:spcAft>
                <a:spcPts val="1200"/>
              </a:spcAft>
            </a:pPr>
            <a:r>
              <a:rPr lang="en-US" sz="1800" dirty="0">
                <a:solidFill>
                  <a:srgbClr val="6E7069"/>
                </a:solidFill>
                <a:latin typeface="Courier New" pitchFamily="49" charset="0"/>
              </a:rPr>
              <a:t>// Should hold </a:t>
            </a:r>
            <a:r>
              <a:rPr lang="en-US" sz="1800" dirty="0" err="1">
                <a:solidFill>
                  <a:srgbClr val="6E7069"/>
                </a:solidFill>
                <a:latin typeface="Courier New" pitchFamily="49" charset="0"/>
              </a:rPr>
              <a:t>BankAccount</a:t>
            </a:r>
            <a:r>
              <a:rPr lang="en-US" sz="1800" dirty="0">
                <a:solidFill>
                  <a:srgbClr val="6E7069"/>
                </a:solidFill>
                <a:latin typeface="Courier New" pitchFamily="49" charset="0"/>
              </a:rPr>
              <a:t> objects</a:t>
            </a:r>
          </a:p>
          <a:p>
            <a:pPr lvl="1"/>
            <a:r>
              <a:rPr lang="en-US" sz="1800" dirty="0">
                <a:solidFill>
                  <a:srgbClr val="6E7069"/>
                </a:solidFill>
                <a:latin typeface="Courier New" pitchFamily="49" charset="0"/>
              </a:rPr>
              <a:t>accounts1.add("my savings");</a:t>
            </a:r>
          </a:p>
          <a:p>
            <a:pPr lvl="1">
              <a:spcAft>
                <a:spcPts val="1200"/>
              </a:spcAft>
            </a:pPr>
            <a:r>
              <a:rPr lang="en-US" sz="1800" dirty="0">
                <a:solidFill>
                  <a:srgbClr val="6E7069"/>
                </a:solidFill>
                <a:latin typeface="Courier New" pitchFamily="49" charset="0"/>
              </a:rPr>
              <a:t>// Compile-time error</a:t>
            </a:r>
          </a:p>
          <a:p>
            <a:pPr lvl="1"/>
            <a:r>
              <a:rPr lang="en-US" sz="1800" dirty="0">
                <a:solidFill>
                  <a:srgbClr val="6E7069"/>
                </a:solidFill>
                <a:latin typeface="Courier New" pitchFamily="49" charset="0"/>
              </a:rPr>
              <a:t>accounts2.add("my savings");</a:t>
            </a:r>
          </a:p>
          <a:p>
            <a:pPr lvl="1">
              <a:spcAft>
                <a:spcPts val="1200"/>
              </a:spcAft>
            </a:pPr>
            <a:r>
              <a:rPr lang="en-US" sz="1800" dirty="0">
                <a:solidFill>
                  <a:srgbClr val="6E7069"/>
                </a:solidFill>
                <a:latin typeface="Courier New" pitchFamily="49" charset="0"/>
              </a:rPr>
              <a:t>// No error detected at compile time </a:t>
            </a:r>
          </a:p>
          <a:p>
            <a:pPr lvl="1"/>
            <a:r>
              <a:rPr lang="en-US" sz="1800" dirty="0">
                <a:solidFill>
                  <a:srgbClr val="6E7069"/>
                </a:solidFill>
                <a:latin typeface="Courier New" pitchFamily="49" charset="0"/>
              </a:rPr>
              <a:t>. . . </a:t>
            </a:r>
            <a:br>
              <a:rPr lang="en-US" sz="1800" dirty="0">
                <a:solidFill>
                  <a:srgbClr val="6E7069"/>
                </a:solidFill>
                <a:latin typeface="Courier New" pitchFamily="49" charset="0"/>
              </a:rPr>
            </a:br>
            <a:r>
              <a:rPr lang="en-US" sz="1800" dirty="0" err="1">
                <a:solidFill>
                  <a:srgbClr val="6E7069"/>
                </a:solidFill>
                <a:latin typeface="Courier New" pitchFamily="49" charset="0"/>
              </a:rPr>
              <a:t>BankAccount</a:t>
            </a:r>
            <a:r>
              <a:rPr lang="en-US" sz="1800" dirty="0">
                <a:solidFill>
                  <a:srgbClr val="6E7069"/>
                </a:solidFill>
                <a:latin typeface="Courier New" pitchFamily="49" charset="0"/>
              </a:rPr>
              <a:t> account = (</a:t>
            </a:r>
            <a:r>
              <a:rPr lang="en-US" sz="1800" dirty="0" err="1">
                <a:solidFill>
                  <a:srgbClr val="6E7069"/>
                </a:solidFill>
                <a:latin typeface="Courier New" pitchFamily="49" charset="0"/>
              </a:rPr>
              <a:t>BankAccount</a:t>
            </a:r>
            <a:r>
              <a:rPr lang="en-US" sz="1800" dirty="0">
                <a:solidFill>
                  <a:srgbClr val="6E7069"/>
                </a:solidFill>
                <a:latin typeface="Courier New" pitchFamily="49" charset="0"/>
              </a:rPr>
              <a:t>)accounts2.</a:t>
            </a:r>
            <a:r>
              <a:rPr lang="en-US" sz="1800" i="1" dirty="0">
                <a:solidFill>
                  <a:srgbClr val="6E7069"/>
                </a:solidFill>
                <a:latin typeface="Courier New" pitchFamily="49" charset="0"/>
              </a:rPr>
              <a:t>BankAccountmethod</a:t>
            </a:r>
            <a:r>
              <a:rPr lang="en-US" sz="1800" dirty="0">
                <a:solidFill>
                  <a:srgbClr val="6E7069"/>
                </a:solidFill>
                <a:latin typeface="Courier New" pitchFamily="49" charset="0"/>
              </a:rPr>
              <a:t>();</a:t>
            </a:r>
          </a:p>
          <a:p>
            <a:pPr lvl="1"/>
            <a:r>
              <a:rPr lang="en-US" sz="1800" dirty="0">
                <a:solidFill>
                  <a:srgbClr val="6E7069"/>
                </a:solidFill>
                <a:latin typeface="Courier New" pitchFamily="49" charset="0"/>
              </a:rPr>
              <a:t>// Run-time error</a:t>
            </a:r>
          </a:p>
        </p:txBody>
      </p:sp>
      <p:sp>
        <p:nvSpPr>
          <p:cNvPr id="4" name="Rectangle 2"/>
          <p:cNvSpPr txBox="1">
            <a:spLocks noChangeArrowheads="1"/>
          </p:cNvSpPr>
          <p:nvPr/>
        </p:nvSpPr>
        <p:spPr>
          <a:xfrm>
            <a:off x="457200" y="-202484"/>
            <a:ext cx="8229600" cy="1143000"/>
          </a:xfrm>
          <a:prstGeom prst="rect">
            <a:avLst/>
          </a:prstGeom>
        </p:spPr>
        <p:txBody>
          <a:bodyPr/>
          <a:lstStyle/>
          <a:p>
            <a:endParaRPr lang="en-US" sz="3200" b="1" dirty="0">
              <a:solidFill>
                <a:srgbClr val="3399FF"/>
              </a:solidFill>
              <a:latin typeface="Lucida Sans" pitchFamily="34" charset="0"/>
            </a:endParaRPr>
          </a:p>
          <a:p>
            <a:r>
              <a:rPr lang="en-US" sz="3200" b="1" dirty="0">
                <a:solidFill>
                  <a:srgbClr val="3399FF"/>
                </a:solidFill>
                <a:latin typeface="+mj-lt"/>
              </a:rPr>
              <a:t>Type Parameters Increase Safety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3"/>
          <p:cNvSpPr txBox="1">
            <a:spLocks noGrp="1"/>
          </p:cNvSpPr>
          <p:nvPr>
            <p:ph type="title"/>
          </p:nvPr>
        </p:nvSpPr>
        <p:spPr>
          <a:prstGeom prst="rect">
            <a:avLst/>
          </a:prstGeom>
        </p:spPr>
        <p:txBody>
          <a:bodyPr/>
          <a:lstStyle/>
          <a:p>
            <a:r>
              <a:t>Interface</a:t>
            </a:r>
          </a:p>
        </p:txBody>
      </p:sp>
      <p:sp>
        <p:nvSpPr>
          <p:cNvPr id="62" name="Text Placeholder 4"/>
          <p:cNvSpPr txBox="1">
            <a:spLocks noGrp="1"/>
          </p:cNvSpPr>
          <p:nvPr>
            <p:ph type="body" sz="quarter" idx="1"/>
          </p:nvPr>
        </p:nvSpPr>
        <p:spPr>
          <a:prstGeom prst="rect">
            <a:avLst/>
          </a:prstGeom>
        </p:spPr>
        <p:txBody>
          <a:bodyPr/>
          <a:lstStyle/>
          <a:p>
            <a:pPr defTabSz="740663">
              <a:defRPr sz="3564" b="1">
                <a:solidFill>
                  <a:srgbClr val="007FA3"/>
                </a:solidFill>
                <a:latin typeface="Times New Roman"/>
                <a:ea typeface="Times New Roman"/>
                <a:cs typeface="Times New Roman"/>
                <a:sym typeface="Times New Roman"/>
              </a:defRPr>
            </a:pPr>
            <a:r>
              <a:t>LISTING JI1-1 The interface </a:t>
            </a:r>
            <a:r>
              <a:rPr>
                <a:latin typeface="Courier New"/>
                <a:ea typeface="Courier New"/>
                <a:cs typeface="Courier New"/>
                <a:sym typeface="Courier New"/>
              </a:rPr>
              <a:t>Pairable</a:t>
            </a:r>
          </a:p>
        </p:txBody>
      </p:sp>
      <p:sp>
        <p:nvSpPr>
          <p:cNvPr id="63" name="/**…"/>
          <p:cNvSpPr txBox="1"/>
          <p:nvPr/>
        </p:nvSpPr>
        <p:spPr>
          <a:xfrm>
            <a:off x="786309" y="1343660"/>
            <a:ext cx="5397548" cy="2771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8400"/>
                </a:solidFill>
                <a:effectLst/>
                <a:uLnTx/>
                <a:uFillTx/>
                <a:latin typeface="Menlo"/>
                <a:sym typeface="Menlo"/>
              </a:rPr>
              <a:t>/**</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8400"/>
                </a:solidFill>
                <a:effectLst/>
                <a:uLnTx/>
                <a:uFillTx/>
                <a:latin typeface="Menlo"/>
                <a:sym typeface="Menlo"/>
              </a:rPr>
              <a:t>    An interface for pairs of objects.</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8400"/>
                </a:solidFill>
                <a:effectLst/>
                <a:uLnTx/>
                <a:uFillTx/>
                <a:latin typeface="Menlo"/>
                <a:sym typeface="Menlo"/>
              </a:rPr>
              <a:t>*/</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BA2DA2"/>
                </a:solidFill>
                <a:effectLst/>
                <a:uLnTx/>
                <a:uFillTx/>
                <a:latin typeface="Menlo"/>
                <a:sym typeface="Menlo"/>
              </a:rPr>
              <a:t>public</a:t>
            </a: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interface</a:t>
            </a:r>
            <a:r>
              <a:rPr kumimoji="0" sz="1800" b="0" i="0" u="none" strike="noStrike" kern="0" cap="none" spc="0" normalizeH="0" baseline="0" noProof="0">
                <a:ln>
                  <a:noFill/>
                </a:ln>
                <a:solidFill>
                  <a:srgbClr val="000000"/>
                </a:solidFill>
                <a:effectLst/>
                <a:uLnTx/>
                <a:uFillTx/>
                <a:latin typeface="Menlo"/>
                <a:sym typeface="Menlo"/>
              </a:rPr>
              <a:t> Pairable&lt;T&gt;</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public</a:t>
            </a:r>
            <a:r>
              <a:rPr kumimoji="0" sz="1800" b="0" i="0" u="none" strike="noStrike" kern="0" cap="none" spc="0" normalizeH="0" baseline="0" noProof="0">
                <a:ln>
                  <a:noFill/>
                </a:ln>
                <a:solidFill>
                  <a:srgbClr val="000000"/>
                </a:solidFill>
                <a:effectLst/>
                <a:uLnTx/>
                <a:uFillTx/>
                <a:latin typeface="Menlo"/>
                <a:sym typeface="Menlo"/>
              </a:rPr>
              <a:t> T getFirst();</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public</a:t>
            </a:r>
            <a:r>
              <a:rPr kumimoji="0" sz="1800" b="0" i="0" u="none" strike="noStrike" kern="0" cap="none" spc="0" normalizeH="0" baseline="0" noProof="0">
                <a:ln>
                  <a:noFill/>
                </a:ln>
                <a:solidFill>
                  <a:srgbClr val="000000"/>
                </a:solidFill>
                <a:effectLst/>
                <a:uLnTx/>
                <a:uFillTx/>
                <a:latin typeface="Menlo"/>
                <a:sym typeface="Menlo"/>
              </a:rPr>
              <a:t> T getSecond();</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public</a:t>
            </a: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void</a:t>
            </a:r>
            <a:r>
              <a:rPr kumimoji="0" sz="1800" b="0" i="0" u="none" strike="noStrike" kern="0" cap="none" spc="0" normalizeH="0" baseline="0" noProof="0">
                <a:ln>
                  <a:noFill/>
                </a:ln>
                <a:solidFill>
                  <a:srgbClr val="000000"/>
                </a:solidFill>
                <a:effectLst/>
                <a:uLnTx/>
                <a:uFillTx/>
                <a:latin typeface="Menlo"/>
                <a:sym typeface="Menlo"/>
              </a:rPr>
              <a:t> changeOrder();</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008400"/>
                </a:solidFill>
                <a:effectLst/>
                <a:uLnTx/>
                <a:uFillTx/>
                <a:latin typeface="Menlo"/>
                <a:sym typeface="Menlo"/>
              </a:rPr>
              <a:t>// end Pairable</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p:txBody>
      </p:sp>
    </p:spTree>
    <p:extLst>
      <p:ext uri="{BB962C8B-B14F-4D97-AF65-F5344CB8AC3E}">
        <p14:creationId xmlns:p14="http://schemas.microsoft.com/office/powerpoint/2010/main" val="197066688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3"/>
          <p:cNvSpPr txBox="1">
            <a:spLocks noGrp="1"/>
          </p:cNvSpPr>
          <p:nvPr>
            <p:ph type="title"/>
          </p:nvPr>
        </p:nvSpPr>
        <p:spPr>
          <a:prstGeom prst="rect">
            <a:avLst/>
          </a:prstGeom>
        </p:spPr>
        <p:txBody>
          <a:bodyPr/>
          <a:lstStyle/>
          <a:p>
            <a:r>
              <a:t>Example Generic Class (Part 1)</a:t>
            </a:r>
          </a:p>
        </p:txBody>
      </p:sp>
      <p:sp>
        <p:nvSpPr>
          <p:cNvPr id="66" name="Text Placeholder 4"/>
          <p:cNvSpPr txBox="1">
            <a:spLocks noGrp="1"/>
          </p:cNvSpPr>
          <p:nvPr>
            <p:ph type="body" sz="quarter" idx="1"/>
          </p:nvPr>
        </p:nvSpPr>
        <p:spPr>
          <a:xfrm>
            <a:off x="443971" y="5652809"/>
            <a:ext cx="8229601" cy="916857"/>
          </a:xfrm>
          <a:prstGeom prst="rect">
            <a:avLst/>
          </a:prstGeom>
        </p:spPr>
        <p:txBody>
          <a:bodyPr/>
          <a:lstStyle/>
          <a:p>
            <a:pPr defTabSz="740663">
              <a:defRPr sz="3564" b="1">
                <a:solidFill>
                  <a:srgbClr val="007FA3"/>
                </a:solidFill>
                <a:latin typeface="Times New Roman"/>
                <a:ea typeface="Times New Roman"/>
                <a:cs typeface="Times New Roman"/>
                <a:sym typeface="Times New Roman"/>
              </a:defRPr>
            </a:pPr>
            <a:r>
              <a:t>LISTING JI1-2 The class </a:t>
            </a:r>
            <a:r>
              <a:rPr>
                <a:latin typeface="Courier New"/>
                <a:ea typeface="Courier New"/>
                <a:cs typeface="Courier New"/>
                <a:sym typeface="Courier New"/>
              </a:rPr>
              <a:t>OrderedPair</a:t>
            </a:r>
          </a:p>
        </p:txBody>
      </p:sp>
      <p:sp>
        <p:nvSpPr>
          <p:cNvPr id="67" name="/** A class of ordered pairs of objects having the same data type. */…"/>
          <p:cNvSpPr txBox="1"/>
          <p:nvPr/>
        </p:nvSpPr>
        <p:spPr>
          <a:xfrm>
            <a:off x="541866" y="1077722"/>
            <a:ext cx="8470068" cy="44360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8400"/>
                </a:solidFill>
                <a:effectLst/>
                <a:uLnTx/>
                <a:uFillTx/>
                <a:latin typeface="Menlo"/>
                <a:sym typeface="Menlo"/>
              </a:rPr>
              <a:t>/**</a:t>
            </a:r>
            <a:r>
              <a:rPr kumimoji="0" sz="1600" b="0" i="0" u="none" strike="noStrike" kern="0" cap="none" spc="0" normalizeH="0" baseline="0" noProof="0">
                <a:ln>
                  <a:noFill/>
                </a:ln>
                <a:solidFill>
                  <a:srgbClr val="000000"/>
                </a:solidFill>
                <a:effectLst/>
                <a:uLnTx/>
                <a:uFillTx/>
                <a:latin typeface="Helvetica"/>
                <a:ea typeface="+mn-ea"/>
                <a:cs typeface="Helvetica"/>
                <a:sym typeface="Helvetica"/>
              </a:rPr>
              <a:t> </a:t>
            </a:r>
            <a:r>
              <a:rPr kumimoji="0" sz="1600" b="0" i="0" u="none" strike="noStrike" kern="0" cap="none" spc="0" normalizeH="0" baseline="0" noProof="0">
                <a:ln>
                  <a:noFill/>
                </a:ln>
                <a:solidFill>
                  <a:srgbClr val="008400"/>
                </a:solidFill>
                <a:effectLst/>
                <a:uLnTx/>
                <a:uFillTx/>
                <a:latin typeface="Menlo"/>
                <a:sym typeface="Menlo"/>
              </a:rPr>
              <a:t>A class of ordered pairs of objects having the same data type.</a:t>
            </a:r>
            <a:r>
              <a:rPr kumimoji="0" sz="1600" b="0" i="0" u="none" strike="noStrike" kern="0" cap="none" spc="0" normalizeH="0" baseline="0" noProof="0">
                <a:ln>
                  <a:noFill/>
                </a:ln>
                <a:solidFill>
                  <a:srgbClr val="000000"/>
                </a:solidFill>
                <a:effectLst/>
                <a:uLnTx/>
                <a:uFillTx/>
                <a:latin typeface="Helvetica"/>
                <a:ea typeface="+mn-ea"/>
                <a:cs typeface="Helvetica"/>
                <a:sym typeface="Helvetica"/>
              </a:rPr>
              <a:t> </a:t>
            </a:r>
            <a:r>
              <a:rPr kumimoji="0" sz="1600" b="0" i="0" u="none" strike="noStrike" kern="0" cap="none" spc="0" normalizeH="0" baseline="0" noProof="0">
                <a:ln>
                  <a:noFill/>
                </a:ln>
                <a:solidFill>
                  <a:srgbClr val="008400"/>
                </a:solidFill>
                <a:effectLst/>
                <a:uLnTx/>
                <a:uFillTx/>
                <a:latin typeface="Menlo"/>
                <a:sym typeface="Menlo"/>
              </a:rPr>
              <a: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BA2DA2"/>
                </a:solidFill>
                <a:effectLst/>
                <a:uLnTx/>
                <a:uFillTx/>
                <a:latin typeface="Menlo"/>
                <a:sym typeface="Menlo"/>
              </a:rPr>
              <a:t>public</a:t>
            </a: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class</a:t>
            </a:r>
            <a:r>
              <a:rPr kumimoji="0" sz="1600" b="0" i="0" u="none" strike="noStrike" kern="0" cap="none" spc="0" normalizeH="0" baseline="0" noProof="0">
                <a:ln>
                  <a:noFill/>
                </a:ln>
                <a:solidFill>
                  <a:srgbClr val="000000"/>
                </a:solidFill>
                <a:effectLst/>
                <a:uLnTx/>
                <a:uFillTx/>
                <a:latin typeface="Menlo"/>
                <a:sym typeface="Menlo"/>
              </a:rPr>
              <a:t> OrderedPair&lt;T&gt; </a:t>
            </a:r>
            <a:r>
              <a:rPr kumimoji="0" sz="1600" b="0" i="0" u="none" strike="noStrike" kern="0" cap="none" spc="0" normalizeH="0" baseline="0" noProof="0">
                <a:ln>
                  <a:noFill/>
                </a:ln>
                <a:solidFill>
                  <a:srgbClr val="BA2DA2"/>
                </a:solidFill>
                <a:effectLst/>
                <a:uLnTx/>
                <a:uFillTx/>
                <a:latin typeface="Menlo"/>
                <a:sym typeface="Menlo"/>
              </a:rPr>
              <a:t>implements</a:t>
            </a:r>
            <a:r>
              <a:rPr kumimoji="0" sz="1600" b="0" i="0" u="none" strike="noStrike" kern="0" cap="none" spc="0" normalizeH="0" baseline="0" noProof="0">
                <a:ln>
                  <a:noFill/>
                </a:ln>
                <a:solidFill>
                  <a:srgbClr val="000000"/>
                </a:solidFill>
                <a:effectLst/>
                <a:uLnTx/>
                <a:uFillTx/>
                <a:latin typeface="Menlo"/>
                <a:sym typeface="Menlo"/>
              </a:rPr>
              <a:t> Pairable&lt;T&gt;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private</a:t>
            </a:r>
            <a:r>
              <a:rPr kumimoji="0" sz="1600" b="0" i="0" u="none" strike="noStrike" kern="0" cap="none" spc="0" normalizeH="0" baseline="0" noProof="0">
                <a:ln>
                  <a:noFill/>
                </a:ln>
                <a:solidFill>
                  <a:srgbClr val="000000"/>
                </a:solidFill>
                <a:effectLst/>
                <a:uLnTx/>
                <a:uFillTx/>
                <a:latin typeface="Menlo"/>
                <a:sym typeface="Menlo"/>
              </a:rPr>
              <a:t> T first, second;</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public</a:t>
            </a:r>
            <a:r>
              <a:rPr kumimoji="0" sz="1600" b="0" i="0" u="none" strike="noStrike" kern="0" cap="none" spc="0" normalizeH="0" baseline="0" noProof="0">
                <a:ln>
                  <a:noFill/>
                </a:ln>
                <a:solidFill>
                  <a:srgbClr val="000000"/>
                </a:solidFill>
                <a:effectLst/>
                <a:uLnTx/>
                <a:uFillTx/>
                <a:latin typeface="Menlo"/>
                <a:sym typeface="Menlo"/>
              </a:rPr>
              <a:t> OrderedPair(T firstItem, T secondItem)</a:t>
            </a:r>
            <a:br>
              <a:rPr kumimoji="0" sz="1600" b="0" i="0" u="none" strike="noStrike" kern="0" cap="none" spc="0" normalizeH="0" baseline="0" noProof="0">
                <a:ln>
                  <a:noFill/>
                </a:ln>
                <a:solidFill>
                  <a:srgbClr val="000000"/>
                </a:solidFill>
                <a:effectLst/>
                <a:uLnTx/>
                <a:uFillTx/>
                <a:latin typeface="Menlo"/>
                <a:sym typeface="Menlo"/>
              </a:rPr>
            </a:b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008400"/>
                </a:solidFill>
                <a:effectLst/>
                <a:uLnTx/>
                <a:uFillTx/>
                <a:latin typeface="Menlo"/>
                <a:sym typeface="Menlo"/>
              </a:rPr>
              <a:t>// NOTE: no &lt;T&gt; after constructor name</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first = firstItem;</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second = secondItem;</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 </a:t>
            </a:r>
            <a:r>
              <a:rPr kumimoji="0" sz="1600" b="0" i="0" u="none" strike="noStrike" kern="0" cap="none" spc="0" normalizeH="0" baseline="0" noProof="0">
                <a:ln>
                  <a:noFill/>
                </a:ln>
                <a:solidFill>
                  <a:srgbClr val="008400"/>
                </a:solidFill>
                <a:effectLst/>
                <a:uLnTx/>
                <a:uFillTx/>
                <a:latin typeface="Menlo"/>
                <a:sym typeface="Menlo"/>
              </a:rPr>
              <a:t>// end constructor</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008400"/>
                </a:solidFill>
                <a:effectLst/>
                <a:uLnTx/>
                <a:uFillTx/>
                <a:latin typeface="Menlo"/>
                <a:sym typeface="Menlo"/>
              </a:rPr>
              <a:t>/** Returns the first object in this pair.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public</a:t>
            </a:r>
            <a:r>
              <a:rPr kumimoji="0" sz="1600" b="0" i="0" u="none" strike="noStrike" kern="0" cap="none" spc="0" normalizeH="0" baseline="0" noProof="0">
                <a:ln>
                  <a:noFill/>
                </a:ln>
                <a:solidFill>
                  <a:srgbClr val="000000"/>
                </a:solidFill>
                <a:effectLst/>
                <a:uLnTx/>
                <a:uFillTx/>
                <a:latin typeface="Menlo"/>
                <a:sym typeface="Menlo"/>
              </a:rPr>
              <a:t> T getFirst()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return</a:t>
            </a:r>
            <a:r>
              <a:rPr kumimoji="0" sz="1600" b="0" i="0" u="none" strike="noStrike" kern="0" cap="none" spc="0" normalizeH="0" baseline="0" noProof="0">
                <a:ln>
                  <a:noFill/>
                </a:ln>
                <a:solidFill>
                  <a:srgbClr val="000000"/>
                </a:solidFill>
                <a:effectLst/>
                <a:uLnTx/>
                <a:uFillTx/>
                <a:latin typeface="Menlo"/>
                <a:sym typeface="Menlo"/>
              </a:rPr>
              <a:t> first;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 </a:t>
            </a:r>
            <a:r>
              <a:rPr kumimoji="0" sz="1600" b="0" i="0" u="none" strike="noStrike" kern="0" cap="none" spc="0" normalizeH="0" baseline="0" noProof="0">
                <a:ln>
                  <a:noFill/>
                </a:ln>
                <a:solidFill>
                  <a:srgbClr val="008400"/>
                </a:solidFill>
                <a:effectLst/>
                <a:uLnTx/>
                <a:uFillTx/>
                <a:latin typeface="Menlo"/>
                <a:sym typeface="Menlo"/>
              </a:rPr>
              <a:t>// end getFirst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p>
        </p:txBody>
      </p:sp>
    </p:spTree>
    <p:extLst>
      <p:ext uri="{BB962C8B-B14F-4D97-AF65-F5344CB8AC3E}">
        <p14:creationId xmlns:p14="http://schemas.microsoft.com/office/powerpoint/2010/main" val="12241584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3"/>
          <p:cNvSpPr txBox="1">
            <a:spLocks noGrp="1"/>
          </p:cNvSpPr>
          <p:nvPr>
            <p:ph type="title"/>
          </p:nvPr>
        </p:nvSpPr>
        <p:spPr>
          <a:prstGeom prst="rect">
            <a:avLst/>
          </a:prstGeom>
        </p:spPr>
        <p:txBody>
          <a:bodyPr/>
          <a:lstStyle/>
          <a:p>
            <a:r>
              <a:t>Example Generic Class (Part 2)</a:t>
            </a:r>
          </a:p>
        </p:txBody>
      </p:sp>
      <p:sp>
        <p:nvSpPr>
          <p:cNvPr id="70" name="Text Placeholder 4"/>
          <p:cNvSpPr txBox="1">
            <a:spLocks noGrp="1"/>
          </p:cNvSpPr>
          <p:nvPr>
            <p:ph type="body" sz="quarter" idx="1"/>
          </p:nvPr>
        </p:nvSpPr>
        <p:spPr>
          <a:xfrm>
            <a:off x="443971" y="5652809"/>
            <a:ext cx="8229601" cy="916857"/>
          </a:xfrm>
          <a:prstGeom prst="rect">
            <a:avLst/>
          </a:prstGeom>
        </p:spPr>
        <p:txBody>
          <a:bodyPr/>
          <a:lstStyle/>
          <a:p>
            <a:pPr defTabSz="740663">
              <a:defRPr sz="3564" b="1">
                <a:solidFill>
                  <a:srgbClr val="007FA3"/>
                </a:solidFill>
                <a:latin typeface="Times New Roman"/>
                <a:ea typeface="Times New Roman"/>
                <a:cs typeface="Times New Roman"/>
                <a:sym typeface="Times New Roman"/>
              </a:defRPr>
            </a:pPr>
            <a:r>
              <a:t>LISTING JI1-2 The class </a:t>
            </a:r>
            <a:r>
              <a:rPr>
                <a:latin typeface="Courier New"/>
                <a:ea typeface="Courier New"/>
                <a:cs typeface="Courier New"/>
                <a:sym typeface="Courier New"/>
              </a:rPr>
              <a:t>OrderedPair</a:t>
            </a:r>
          </a:p>
        </p:txBody>
      </p:sp>
      <p:sp>
        <p:nvSpPr>
          <p:cNvPr id="71" name="/** Returns the second object in this pair. */…"/>
          <p:cNvSpPr txBox="1"/>
          <p:nvPr/>
        </p:nvSpPr>
        <p:spPr>
          <a:xfrm>
            <a:off x="541866" y="1077722"/>
            <a:ext cx="6889116" cy="4739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8400"/>
                </a:solidFill>
                <a:effectLst/>
                <a:uLnTx/>
                <a:uFillTx/>
                <a:latin typeface="Menlo"/>
                <a:sym typeface="Menlo"/>
              </a:rPr>
              <a:t> </a:t>
            </a: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008400"/>
                </a:solidFill>
                <a:effectLst/>
                <a:uLnTx/>
                <a:uFillTx/>
                <a:latin typeface="Menlo"/>
                <a:sym typeface="Menlo"/>
              </a:rPr>
              <a:t>/** Returns the second object in this pair.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sz="1400" b="0" i="0" u="none" strike="noStrike" kern="0" cap="none" spc="0" normalizeH="0" baseline="0" noProof="0">
                <a:ln>
                  <a:noFill/>
                </a:ln>
                <a:solidFill>
                  <a:srgbClr val="000000"/>
                </a:solidFill>
                <a:effectLst/>
                <a:uLnTx/>
                <a:uFillTx/>
                <a:latin typeface="Menlo"/>
                <a:sym typeface="Menlo"/>
              </a:rPr>
              <a:t>   </a:t>
            </a:r>
            <a:r>
              <a:rPr kumimoji="0" sz="1400" b="0" i="0" u="none" strike="noStrike" kern="0" cap="none" spc="0" normalizeH="0" baseline="0" noProof="0">
                <a:ln>
                  <a:noFill/>
                </a:ln>
                <a:solidFill>
                  <a:srgbClr val="BA2DA2"/>
                </a:solidFill>
                <a:effectLst/>
                <a:uLnTx/>
                <a:uFillTx/>
                <a:latin typeface="Menlo"/>
                <a:sym typeface="Menlo"/>
              </a:rPr>
              <a:t>public</a:t>
            </a:r>
            <a:r>
              <a:rPr kumimoji="0" sz="1400" b="0" i="0" u="none" strike="noStrike" kern="0" cap="none" spc="0" normalizeH="0" baseline="0" noProof="0">
                <a:ln>
                  <a:noFill/>
                </a:ln>
                <a:solidFill>
                  <a:srgbClr val="000000"/>
                </a:solidFill>
                <a:effectLst/>
                <a:uLnTx/>
                <a:uFillTx/>
                <a:latin typeface="Menlo"/>
                <a:sym typeface="Menlo"/>
              </a:rPr>
              <a:t> T getSecond()</a:t>
            </a:r>
            <a:endParaRPr kumimoji="0" sz="14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sz="1400" b="0" i="0" u="none" strike="noStrike" kern="0" cap="none" spc="0" normalizeH="0" baseline="0" noProof="0">
                <a:ln>
                  <a:noFill/>
                </a:ln>
                <a:solidFill>
                  <a:srgbClr val="000000"/>
                </a:solidFill>
                <a:effectLst/>
                <a:uLnTx/>
                <a:uFillTx/>
                <a:latin typeface="Menlo"/>
                <a:sym typeface="Menlo"/>
              </a:rPr>
              <a:t>   {</a:t>
            </a:r>
            <a:endParaRPr kumimoji="0" sz="14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sz="1400" b="0" i="0" u="none" strike="noStrike" kern="0" cap="none" spc="0" normalizeH="0" baseline="0" noProof="0">
                <a:ln>
                  <a:noFill/>
                </a:ln>
                <a:solidFill>
                  <a:srgbClr val="000000"/>
                </a:solidFill>
                <a:effectLst/>
                <a:uLnTx/>
                <a:uFillTx/>
                <a:latin typeface="Menlo"/>
                <a:sym typeface="Menlo"/>
              </a:rPr>
              <a:t>      </a:t>
            </a:r>
            <a:r>
              <a:rPr kumimoji="0" sz="1400" b="0" i="0" u="none" strike="noStrike" kern="0" cap="none" spc="0" normalizeH="0" baseline="0" noProof="0">
                <a:ln>
                  <a:noFill/>
                </a:ln>
                <a:solidFill>
                  <a:srgbClr val="BA2DA2"/>
                </a:solidFill>
                <a:effectLst/>
                <a:uLnTx/>
                <a:uFillTx/>
                <a:latin typeface="Menlo"/>
                <a:sym typeface="Menlo"/>
              </a:rPr>
              <a:t>return</a:t>
            </a:r>
            <a:r>
              <a:rPr kumimoji="0" sz="1400" b="0" i="0" u="none" strike="noStrike" kern="0" cap="none" spc="0" normalizeH="0" baseline="0" noProof="0">
                <a:ln>
                  <a:noFill/>
                </a:ln>
                <a:solidFill>
                  <a:srgbClr val="000000"/>
                </a:solidFill>
                <a:effectLst/>
                <a:uLnTx/>
                <a:uFillTx/>
                <a:latin typeface="Menlo"/>
                <a:sym typeface="Menlo"/>
              </a:rPr>
              <a:t> second;</a:t>
            </a:r>
            <a:endParaRPr kumimoji="0" sz="14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sz="1400" b="0" i="0" u="none" strike="noStrike" kern="0" cap="none" spc="0" normalizeH="0" baseline="0" noProof="0">
                <a:ln>
                  <a:noFill/>
                </a:ln>
                <a:solidFill>
                  <a:srgbClr val="000000"/>
                </a:solidFill>
                <a:effectLst/>
                <a:uLnTx/>
                <a:uFillTx/>
                <a:latin typeface="Menlo"/>
                <a:sym typeface="Menlo"/>
              </a:rPr>
              <a:t>   } </a:t>
            </a:r>
            <a:r>
              <a:rPr kumimoji="0" sz="1400" b="0" i="0" u="none" strike="noStrike" kern="0" cap="none" spc="0" normalizeH="0" baseline="0" noProof="0">
                <a:ln>
                  <a:noFill/>
                </a:ln>
                <a:solidFill>
                  <a:srgbClr val="008400"/>
                </a:solidFill>
                <a:effectLst/>
                <a:uLnTx/>
                <a:uFillTx/>
                <a:latin typeface="Menlo"/>
                <a:sym typeface="Menlo"/>
              </a:rPr>
              <a:t>// end getSecond </a:t>
            </a: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endParaRPr kumimoji="0" sz="1400" b="0" i="0" u="none" strike="noStrike" kern="0" cap="none" spc="0" normalizeH="0" baseline="0" noProof="0">
              <a:ln>
                <a:noFill/>
              </a:ln>
              <a:solidFill>
                <a:srgbClr val="0084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008400"/>
                </a:solidFill>
                <a:effectLst/>
                <a:uLnTx/>
                <a:uFillTx/>
                <a:latin typeface="Menlo"/>
                <a:sym typeface="Menlo"/>
              </a:rPr>
              <a:t>/** Returns a string representation of this pair.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public</a:t>
            </a:r>
            <a:r>
              <a:rPr kumimoji="0" sz="1600" b="0" i="0" u="none" strike="noStrike" kern="0" cap="none" spc="0" normalizeH="0" baseline="0" noProof="0">
                <a:ln>
                  <a:noFill/>
                </a:ln>
                <a:solidFill>
                  <a:srgbClr val="000000"/>
                </a:solidFill>
                <a:effectLst/>
                <a:uLnTx/>
                <a:uFillTx/>
                <a:latin typeface="Menlo"/>
                <a:sym typeface="Menlo"/>
              </a:rPr>
              <a:t> String toString()</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return</a:t>
            </a: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D12F1B"/>
                </a:solidFill>
                <a:effectLst/>
                <a:uLnTx/>
                <a:uFillTx/>
                <a:latin typeface="Menlo"/>
                <a:sym typeface="Menlo"/>
              </a:rPr>
              <a:t>"("</a:t>
            </a:r>
            <a:r>
              <a:rPr kumimoji="0" sz="1600" b="0" i="0" u="none" strike="noStrike" kern="0" cap="none" spc="0" normalizeH="0" baseline="0" noProof="0">
                <a:ln>
                  <a:noFill/>
                </a:ln>
                <a:solidFill>
                  <a:srgbClr val="000000"/>
                </a:solidFill>
                <a:effectLst/>
                <a:uLnTx/>
                <a:uFillTx/>
                <a:latin typeface="Menlo"/>
                <a:sym typeface="Menlo"/>
              </a:rPr>
              <a:t> + first + </a:t>
            </a:r>
            <a:r>
              <a:rPr kumimoji="0" sz="1600" b="0" i="0" u="none" strike="noStrike" kern="0" cap="none" spc="0" normalizeH="0" baseline="0" noProof="0">
                <a:ln>
                  <a:noFill/>
                </a:ln>
                <a:solidFill>
                  <a:srgbClr val="D12F1B"/>
                </a:solidFill>
                <a:effectLst/>
                <a:uLnTx/>
                <a:uFillTx/>
                <a:latin typeface="Menlo"/>
                <a:sym typeface="Menlo"/>
              </a:rPr>
              <a:t>", "</a:t>
            </a:r>
            <a:r>
              <a:rPr kumimoji="0" sz="1600" b="0" i="0" u="none" strike="noStrike" kern="0" cap="none" spc="0" normalizeH="0" baseline="0" noProof="0">
                <a:ln>
                  <a:noFill/>
                </a:ln>
                <a:solidFill>
                  <a:srgbClr val="000000"/>
                </a:solidFill>
                <a:effectLst/>
                <a:uLnTx/>
                <a:uFillTx/>
                <a:latin typeface="Menlo"/>
                <a:sym typeface="Menlo"/>
              </a:rPr>
              <a:t> + second + </a:t>
            </a:r>
            <a:r>
              <a:rPr kumimoji="0" sz="1600" b="0" i="0" u="none" strike="noStrike" kern="0" cap="none" spc="0" normalizeH="0" baseline="0" noProof="0">
                <a:ln>
                  <a:noFill/>
                </a:ln>
                <a:solidFill>
                  <a:srgbClr val="D12F1B"/>
                </a:solidFill>
                <a:effectLst/>
                <a:uLnTx/>
                <a:uFillTx/>
                <a:latin typeface="Menlo"/>
                <a:sym typeface="Menlo"/>
              </a:rPr>
              <a:t>")"</a:t>
            </a:r>
            <a:r>
              <a:rPr kumimoji="0" sz="1600" b="0" i="0" u="none" strike="noStrike" kern="0" cap="none" spc="0" normalizeH="0" baseline="0" noProof="0">
                <a:ln>
                  <a:noFill/>
                </a:ln>
                <a:solidFill>
                  <a:srgbClr val="000000"/>
                </a:solidFill>
                <a:effectLst/>
                <a:uLnTx/>
                <a:uFillTx/>
                <a:latin typeface="Menlo"/>
                <a:sym typeface="Menlo"/>
              </a:rPr>
              <a: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 </a:t>
            </a:r>
            <a:r>
              <a:rPr kumimoji="0" sz="1600" b="0" i="0" u="none" strike="noStrike" kern="0" cap="none" spc="0" normalizeH="0" baseline="0" noProof="0">
                <a:ln>
                  <a:noFill/>
                </a:ln>
                <a:solidFill>
                  <a:srgbClr val="008400"/>
                </a:solidFill>
                <a:effectLst/>
                <a:uLnTx/>
                <a:uFillTx/>
                <a:latin typeface="Menlo"/>
                <a:sym typeface="Menlo"/>
              </a:rPr>
              <a:t>// end toString</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008400"/>
                </a:solidFill>
                <a:effectLst/>
                <a:uLnTx/>
                <a:uFillTx/>
                <a:latin typeface="Menlo"/>
                <a:sym typeface="Menlo"/>
              </a:rPr>
              <a:t>/** Interchanges the objects in this pair.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public</a:t>
            </a: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void</a:t>
            </a:r>
            <a:r>
              <a:rPr kumimoji="0" sz="1600" b="0" i="0" u="none" strike="noStrike" kern="0" cap="none" spc="0" normalizeH="0" baseline="0" noProof="0">
                <a:ln>
                  <a:noFill/>
                </a:ln>
                <a:solidFill>
                  <a:srgbClr val="000000"/>
                </a:solidFill>
                <a:effectLst/>
                <a:uLnTx/>
                <a:uFillTx/>
                <a:latin typeface="Menlo"/>
                <a:sym typeface="Menlo"/>
              </a:rPr>
              <a:t> changeOrder()</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T temp = first;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first = second;</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second = temp;</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 </a:t>
            </a:r>
            <a:r>
              <a:rPr kumimoji="0" sz="1600" b="0" i="0" u="none" strike="noStrike" kern="0" cap="none" spc="0" normalizeH="0" baseline="0" noProof="0">
                <a:ln>
                  <a:noFill/>
                </a:ln>
                <a:solidFill>
                  <a:srgbClr val="008400"/>
                </a:solidFill>
                <a:effectLst/>
                <a:uLnTx/>
                <a:uFillTx/>
                <a:latin typeface="Menlo"/>
                <a:sym typeface="Menlo"/>
              </a:rPr>
              <a:t>// changeOrder</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008400"/>
                </a:solidFill>
                <a:effectLst/>
                <a:uLnTx/>
                <a:uFillTx/>
                <a:latin typeface="Menlo"/>
                <a:sym typeface="Menlo"/>
              </a:rPr>
              <a:t>// end OrderedPair</a:t>
            </a:r>
          </a:p>
        </p:txBody>
      </p:sp>
    </p:spTree>
    <p:extLst>
      <p:ext uri="{BB962C8B-B14F-4D97-AF65-F5344CB8AC3E}">
        <p14:creationId xmlns:p14="http://schemas.microsoft.com/office/powerpoint/2010/main" val="166744424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noGrp="1"/>
          </p:cNvSpPr>
          <p:nvPr>
            <p:ph type="title"/>
          </p:nvPr>
        </p:nvSpPr>
        <p:spPr>
          <a:prstGeom prst="rect">
            <a:avLst/>
          </a:prstGeom>
        </p:spPr>
        <p:txBody>
          <a:bodyPr>
            <a:normAutofit fontScale="90000"/>
          </a:bodyPr>
          <a:lstStyle/>
          <a:p>
            <a:pPr defTabSz="868680">
              <a:defRPr sz="4180"/>
            </a:pPr>
            <a:r>
              <a:t>The Interface </a:t>
            </a:r>
            <a:r>
              <a:rPr>
                <a:latin typeface="Courier New"/>
                <a:ea typeface="Courier New"/>
                <a:cs typeface="Courier New"/>
                <a:sym typeface="Courier New"/>
              </a:rPr>
              <a:t>Comparable</a:t>
            </a:r>
          </a:p>
        </p:txBody>
      </p:sp>
      <p:sp>
        <p:nvSpPr>
          <p:cNvPr id="50" name="Content Placeholder 5"/>
          <p:cNvSpPr txBox="1">
            <a:spLocks noGrp="1"/>
          </p:cNvSpPr>
          <p:nvPr>
            <p:ph type="body" idx="1"/>
          </p:nvPr>
        </p:nvSpPr>
        <p:spPr>
          <a:prstGeom prst="rect">
            <a:avLst/>
          </a:prstGeom>
        </p:spPr>
        <p:txBody>
          <a:bodyPr/>
          <a:lstStyle/>
          <a:p>
            <a:r>
              <a:t>Consider the method </a:t>
            </a:r>
            <a:r>
              <a:rPr b="1">
                <a:latin typeface="Courier New"/>
                <a:ea typeface="Courier New"/>
                <a:cs typeface="Courier New"/>
                <a:sym typeface="Courier New"/>
              </a:rPr>
              <a:t>compareTo</a:t>
            </a:r>
            <a:r>
              <a:t> for class </a:t>
            </a:r>
            <a:r>
              <a:rPr b="1">
                <a:latin typeface="Courier New"/>
                <a:ea typeface="Courier New"/>
                <a:cs typeface="Courier New"/>
                <a:sym typeface="Courier New"/>
              </a:rPr>
              <a:t>String</a:t>
            </a:r>
          </a:p>
          <a:p>
            <a:r>
              <a:t>if </a:t>
            </a:r>
            <a:r>
              <a:rPr b="1">
                <a:latin typeface="Courier New"/>
                <a:ea typeface="Courier New"/>
                <a:cs typeface="Courier New"/>
                <a:sym typeface="Courier New"/>
              </a:rPr>
              <a:t>s</a:t>
            </a:r>
            <a:r>
              <a:t> and </a:t>
            </a:r>
            <a:r>
              <a:rPr b="1">
                <a:latin typeface="Courier New"/>
                <a:ea typeface="Courier New"/>
                <a:cs typeface="Courier New"/>
                <a:sym typeface="Courier New"/>
              </a:rPr>
              <a:t>t</a:t>
            </a:r>
            <a:r>
              <a:t> are strings, </a:t>
            </a:r>
            <a:r>
              <a:rPr b="1">
                <a:latin typeface="Courier New"/>
                <a:ea typeface="Courier New"/>
                <a:cs typeface="Courier New"/>
                <a:sym typeface="Courier New"/>
              </a:rPr>
              <a:t>s.compareTo(t)</a:t>
            </a:r>
            <a:r>
              <a:t> is</a:t>
            </a:r>
          </a:p>
          <a:p>
            <a:pPr lvl="1"/>
            <a:r>
              <a:t>Negative if </a:t>
            </a:r>
            <a:r>
              <a:rPr b="1">
                <a:latin typeface="Courier New"/>
                <a:ea typeface="Courier New"/>
                <a:cs typeface="Courier New"/>
                <a:sym typeface="Courier New"/>
              </a:rPr>
              <a:t>s</a:t>
            </a:r>
            <a:r>
              <a:t> comes before </a:t>
            </a:r>
            <a:r>
              <a:rPr b="1">
                <a:latin typeface="Courier New"/>
                <a:ea typeface="Courier New"/>
                <a:cs typeface="Courier New"/>
                <a:sym typeface="Courier New"/>
              </a:rPr>
              <a:t>t</a:t>
            </a:r>
          </a:p>
          <a:p>
            <a:pPr lvl="1"/>
            <a:r>
              <a:t>Zero if </a:t>
            </a:r>
            <a:r>
              <a:rPr b="1">
                <a:latin typeface="Courier New"/>
                <a:ea typeface="Courier New"/>
                <a:cs typeface="Courier New"/>
                <a:sym typeface="Courier New"/>
              </a:rPr>
              <a:t>s</a:t>
            </a:r>
            <a:r>
              <a:t> and </a:t>
            </a:r>
            <a:r>
              <a:rPr b="1">
                <a:latin typeface="Courier New"/>
                <a:ea typeface="Courier New"/>
                <a:cs typeface="Courier New"/>
                <a:sym typeface="Courier New"/>
              </a:rPr>
              <a:t>t</a:t>
            </a:r>
            <a:r>
              <a:t> are equal</a:t>
            </a:r>
          </a:p>
          <a:p>
            <a:pPr lvl="1"/>
            <a:r>
              <a:t>Positive if </a:t>
            </a:r>
            <a:r>
              <a:rPr b="1">
                <a:latin typeface="Courier New"/>
                <a:ea typeface="Courier New"/>
                <a:cs typeface="Courier New"/>
                <a:sym typeface="Courier New"/>
              </a:rPr>
              <a:t>s</a:t>
            </a:r>
            <a:r>
              <a:t> comes after </a:t>
            </a:r>
            <a:r>
              <a:rPr b="1">
                <a:latin typeface="Courier New"/>
                <a:ea typeface="Courier New"/>
                <a:cs typeface="Courier New"/>
                <a:sym typeface="Courier New"/>
              </a:rPr>
              <a:t>t</a:t>
            </a:r>
          </a:p>
        </p:txBody>
      </p:sp>
    </p:spTree>
    <p:extLst>
      <p:ext uri="{BB962C8B-B14F-4D97-AF65-F5344CB8AC3E}">
        <p14:creationId xmlns:p14="http://schemas.microsoft.com/office/powerpoint/2010/main" val="13747773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noGrp="1"/>
          </p:cNvSpPr>
          <p:nvPr>
            <p:ph type="title"/>
          </p:nvPr>
        </p:nvSpPr>
        <p:spPr>
          <a:prstGeom prst="rect">
            <a:avLst/>
          </a:prstGeom>
        </p:spPr>
        <p:txBody>
          <a:bodyPr>
            <a:normAutofit fontScale="90000"/>
          </a:bodyPr>
          <a:lstStyle/>
          <a:p>
            <a:pPr defTabSz="868680">
              <a:defRPr sz="4180"/>
            </a:pPr>
            <a:r>
              <a:t>The Interface </a:t>
            </a:r>
            <a:r>
              <a:rPr>
                <a:latin typeface="Courier New"/>
                <a:ea typeface="Courier New"/>
                <a:cs typeface="Courier New"/>
                <a:sym typeface="Courier New"/>
              </a:rPr>
              <a:t>Comparable</a:t>
            </a:r>
          </a:p>
        </p:txBody>
      </p:sp>
      <p:sp>
        <p:nvSpPr>
          <p:cNvPr id="53" name="Content Placeholder 5"/>
          <p:cNvSpPr txBox="1">
            <a:spLocks noGrp="1"/>
          </p:cNvSpPr>
          <p:nvPr>
            <p:ph type="body" idx="1"/>
          </p:nvPr>
        </p:nvSpPr>
        <p:spPr>
          <a:prstGeom prst="rect">
            <a:avLst/>
          </a:prstGeom>
        </p:spPr>
        <p:txBody>
          <a:bodyPr/>
          <a:lstStyle/>
          <a:p>
            <a:r>
              <a:t>By invoking </a:t>
            </a:r>
            <a:r>
              <a:rPr b="1">
                <a:latin typeface="Courier New"/>
                <a:ea typeface="Courier New"/>
                <a:cs typeface="Courier New"/>
                <a:sym typeface="Courier New"/>
              </a:rPr>
              <a:t>compareTo</a:t>
            </a:r>
            <a:r>
              <a:t>, you compare two objects of the class T.</a:t>
            </a:r>
          </a:p>
          <a:p>
            <a:r>
              <a:t>LISTING JI5-3 The interface </a:t>
            </a:r>
            <a:r>
              <a:rPr b="1"/>
              <a:t>java.lang.Comparable</a:t>
            </a:r>
          </a:p>
        </p:txBody>
      </p:sp>
      <p:sp>
        <p:nvSpPr>
          <p:cNvPr id="54" name="public interface Comparable&lt;T&gt;…"/>
          <p:cNvSpPr txBox="1"/>
          <p:nvPr/>
        </p:nvSpPr>
        <p:spPr>
          <a:xfrm>
            <a:off x="1900548" y="3294379"/>
            <a:ext cx="4847033" cy="1158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BA2DA2"/>
                </a:solidFill>
                <a:effectLst/>
                <a:uLnTx/>
                <a:uFillTx/>
                <a:latin typeface="Menlo"/>
                <a:sym typeface="Menlo"/>
              </a:rPr>
              <a:t>public</a:t>
            </a: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interface</a:t>
            </a:r>
            <a:r>
              <a:rPr kumimoji="0" sz="1800" b="0" i="0" u="none" strike="noStrike" kern="0" cap="none" spc="0" normalizeH="0" baseline="0" noProof="0">
                <a:ln>
                  <a:noFill/>
                </a:ln>
                <a:solidFill>
                  <a:srgbClr val="000000"/>
                </a:solidFill>
                <a:effectLst/>
                <a:uLnTx/>
                <a:uFillTx/>
                <a:latin typeface="Menlo"/>
                <a:sym typeface="Menlo"/>
              </a:rPr>
              <a:t> Comparable&lt;T&gt;</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public</a:t>
            </a: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int</a:t>
            </a:r>
            <a:r>
              <a:rPr kumimoji="0" sz="1800" b="0" i="0" u="none" strike="noStrike" kern="0" cap="none" spc="0" normalizeH="0" baseline="0" noProof="0">
                <a:ln>
                  <a:noFill/>
                </a:ln>
                <a:solidFill>
                  <a:srgbClr val="000000"/>
                </a:solidFill>
                <a:effectLst/>
                <a:uLnTx/>
                <a:uFillTx/>
                <a:latin typeface="Menlo"/>
                <a:sym typeface="Menlo"/>
              </a:rPr>
              <a:t> compareTo(T other);</a:t>
            </a:r>
            <a:endParaRPr kumimoji="0" sz="18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008400"/>
                </a:solidFill>
                <a:effectLst/>
                <a:uLnTx/>
                <a:uFillTx/>
                <a:latin typeface="Menlo"/>
                <a:sym typeface="Menlo"/>
              </a:rPr>
              <a:t>// end Comparable</a:t>
            </a:r>
          </a:p>
        </p:txBody>
      </p:sp>
    </p:spTree>
    <p:extLst>
      <p:ext uri="{BB962C8B-B14F-4D97-AF65-F5344CB8AC3E}">
        <p14:creationId xmlns:p14="http://schemas.microsoft.com/office/powerpoint/2010/main" val="14169212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noGrp="1"/>
          </p:cNvSpPr>
          <p:nvPr>
            <p:ph type="title"/>
          </p:nvPr>
        </p:nvSpPr>
        <p:spPr>
          <a:prstGeom prst="rect">
            <a:avLst/>
          </a:prstGeom>
        </p:spPr>
        <p:txBody>
          <a:bodyPr>
            <a:normAutofit fontScale="90000"/>
          </a:bodyPr>
          <a:lstStyle/>
          <a:p>
            <a:pPr defTabSz="868680">
              <a:defRPr sz="4180"/>
            </a:pPr>
            <a:r>
              <a:t>The Interface </a:t>
            </a:r>
            <a:r>
              <a:rPr>
                <a:latin typeface="Courier New"/>
                <a:ea typeface="Courier New"/>
                <a:cs typeface="Courier New"/>
                <a:sym typeface="Courier New"/>
              </a:rPr>
              <a:t>Comparable</a:t>
            </a:r>
          </a:p>
        </p:txBody>
      </p:sp>
      <p:sp>
        <p:nvSpPr>
          <p:cNvPr id="57" name="Content Placeholder 2"/>
          <p:cNvSpPr txBox="1">
            <a:spLocks noGrp="1"/>
          </p:cNvSpPr>
          <p:nvPr>
            <p:ph type="body" idx="1"/>
          </p:nvPr>
        </p:nvSpPr>
        <p:spPr>
          <a:prstGeom prst="rect">
            <a:avLst/>
          </a:prstGeom>
        </p:spPr>
        <p:txBody>
          <a:bodyPr/>
          <a:lstStyle/>
          <a:p>
            <a:r>
              <a:t>Create a class </a:t>
            </a:r>
            <a:r>
              <a:rPr b="1">
                <a:latin typeface="Courier New"/>
                <a:ea typeface="Courier New"/>
                <a:cs typeface="Courier New"/>
                <a:sym typeface="Courier New"/>
              </a:rPr>
              <a:t>Circle</a:t>
            </a:r>
            <a:r>
              <a:t>, define </a:t>
            </a:r>
            <a:r>
              <a:rPr b="1">
                <a:latin typeface="Courier New"/>
                <a:ea typeface="Courier New"/>
                <a:cs typeface="Courier New"/>
                <a:sym typeface="Courier New"/>
              </a:rPr>
              <a:t>compareTo</a:t>
            </a:r>
          </a:p>
        </p:txBody>
      </p:sp>
      <p:sp>
        <p:nvSpPr>
          <p:cNvPr id="58" name="public class Circle implements Comparable&lt;Circle&gt;, Measurable…"/>
          <p:cNvSpPr txBox="1"/>
          <p:nvPr/>
        </p:nvSpPr>
        <p:spPr>
          <a:xfrm>
            <a:off x="752411" y="1433830"/>
            <a:ext cx="7623136" cy="4917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BA2DA2"/>
                </a:solidFill>
                <a:effectLst/>
                <a:uLnTx/>
                <a:uFillTx/>
                <a:latin typeface="Menlo"/>
                <a:sym typeface="Menlo"/>
              </a:rPr>
              <a:t>public</a:t>
            </a: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class</a:t>
            </a:r>
            <a:r>
              <a:rPr kumimoji="0" sz="1600" b="0" i="0" u="none" strike="noStrike" kern="0" cap="none" spc="0" normalizeH="0" baseline="0" noProof="0">
                <a:ln>
                  <a:noFill/>
                </a:ln>
                <a:solidFill>
                  <a:srgbClr val="000000"/>
                </a:solidFill>
                <a:effectLst/>
                <a:uLnTx/>
                <a:uFillTx/>
                <a:latin typeface="Menlo"/>
                <a:sym typeface="Menlo"/>
              </a:rPr>
              <a:t> Circle </a:t>
            </a:r>
            <a:r>
              <a:rPr kumimoji="0" sz="1600" b="0" i="0" u="none" strike="noStrike" kern="0" cap="none" spc="0" normalizeH="0" baseline="0" noProof="0">
                <a:ln>
                  <a:noFill/>
                </a:ln>
                <a:solidFill>
                  <a:srgbClr val="BA2DA2"/>
                </a:solidFill>
                <a:effectLst/>
                <a:uLnTx/>
                <a:uFillTx/>
                <a:latin typeface="Menlo"/>
                <a:sym typeface="Menlo"/>
              </a:rPr>
              <a:t>implements</a:t>
            </a:r>
            <a:r>
              <a:rPr kumimoji="0" sz="1600" b="0" i="0" u="none" strike="noStrike" kern="0" cap="none" spc="0" normalizeH="0" baseline="0" noProof="0">
                <a:ln>
                  <a:noFill/>
                </a:ln>
                <a:solidFill>
                  <a:srgbClr val="000000"/>
                </a:solidFill>
                <a:effectLst/>
                <a:uLnTx/>
                <a:uFillTx/>
                <a:latin typeface="Menlo"/>
                <a:sym typeface="Menlo"/>
              </a:rPr>
              <a:t> Comparable&lt;Circle&gt;, Measurable</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private</a:t>
            </a: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double</a:t>
            </a:r>
            <a:r>
              <a:rPr kumimoji="0" sz="1600" b="0" i="0" u="none" strike="noStrike" kern="0" cap="none" spc="0" normalizeH="0" baseline="0" noProof="0">
                <a:ln>
                  <a:noFill/>
                </a:ln>
                <a:solidFill>
                  <a:srgbClr val="000000"/>
                </a:solidFill>
                <a:effectLst/>
                <a:uLnTx/>
                <a:uFillTx/>
                <a:latin typeface="Menlo"/>
                <a:sym typeface="Menlo"/>
              </a:rPr>
              <a:t> radius;</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008400"/>
                </a:solidFill>
                <a:effectLst/>
                <a:uLnTx/>
                <a:uFillTx/>
                <a:latin typeface="Menlo"/>
                <a:sym typeface="Menlo"/>
              </a:rPr>
              <a:t>// Definitions of constructors and methods are here.</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008400"/>
                </a:solidFill>
                <a:effectLst/>
                <a:uLnTx/>
                <a:uFillTx/>
                <a:latin typeface="Menlo"/>
                <a:sym typeface="Menlo"/>
              </a:rPr>
              <a:t>// . .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public</a:t>
            </a: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int</a:t>
            </a:r>
            <a:r>
              <a:rPr kumimoji="0" sz="1600" b="0" i="0" u="none" strike="noStrike" kern="0" cap="none" spc="0" normalizeH="0" baseline="0" noProof="0">
                <a:ln>
                  <a:noFill/>
                </a:ln>
                <a:solidFill>
                  <a:srgbClr val="000000"/>
                </a:solidFill>
                <a:effectLst/>
                <a:uLnTx/>
                <a:uFillTx/>
                <a:latin typeface="Menlo"/>
                <a:sym typeface="Menlo"/>
              </a:rPr>
              <a:t> compareTo(Circle other)</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int</a:t>
            </a:r>
            <a:r>
              <a:rPr kumimoji="0" sz="1600" b="0" i="0" u="none" strike="noStrike" kern="0" cap="none" spc="0" normalizeH="0" baseline="0" noProof="0">
                <a:ln>
                  <a:noFill/>
                </a:ln>
                <a:solidFill>
                  <a:srgbClr val="000000"/>
                </a:solidFill>
                <a:effectLst/>
                <a:uLnTx/>
                <a:uFillTx/>
                <a:latin typeface="Menlo"/>
                <a:sym typeface="Menlo"/>
              </a:rPr>
              <a:t> result;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if</a:t>
            </a: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this</a:t>
            </a:r>
            <a:r>
              <a:rPr kumimoji="0" sz="1600" b="0" i="0" u="none" strike="noStrike" kern="0" cap="none" spc="0" normalizeH="0" baseline="0" noProof="0">
                <a:ln>
                  <a:noFill/>
                </a:ln>
                <a:solidFill>
                  <a:srgbClr val="000000"/>
                </a:solidFill>
                <a:effectLst/>
                <a:uLnTx/>
                <a:uFillTx/>
                <a:latin typeface="Menlo"/>
                <a:sym typeface="Menlo"/>
              </a:rPr>
              <a:t>.equals(other))</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result = </a:t>
            </a:r>
            <a:r>
              <a:rPr kumimoji="0" sz="1600" b="0" i="0" u="none" strike="noStrike" kern="0" cap="none" spc="0" normalizeH="0" baseline="0" noProof="0">
                <a:ln>
                  <a:noFill/>
                </a:ln>
                <a:solidFill>
                  <a:srgbClr val="272AD8"/>
                </a:solidFill>
                <a:effectLst/>
                <a:uLnTx/>
                <a:uFillTx/>
                <a:latin typeface="Menlo"/>
                <a:sym typeface="Menlo"/>
              </a:rPr>
              <a:t>0</a:t>
            </a:r>
            <a:r>
              <a:rPr kumimoji="0" sz="1600" b="0" i="0" u="none" strike="noStrike" kern="0" cap="none" spc="0" normalizeH="0" baseline="0" noProof="0">
                <a:ln>
                  <a:noFill/>
                </a:ln>
                <a:solidFill>
                  <a:srgbClr val="000000"/>
                </a:solidFill>
                <a:effectLst/>
                <a:uLnTx/>
                <a:uFillTx/>
                <a:latin typeface="Menlo"/>
                <a:sym typeface="Menlo"/>
              </a:rPr>
              <a: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else</a:t>
            </a: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if</a:t>
            </a:r>
            <a:r>
              <a:rPr kumimoji="0" sz="1600" b="0" i="0" u="none" strike="noStrike" kern="0" cap="none" spc="0" normalizeH="0" baseline="0" noProof="0">
                <a:ln>
                  <a:noFill/>
                </a:ln>
                <a:solidFill>
                  <a:srgbClr val="000000"/>
                </a:solidFill>
                <a:effectLst/>
                <a:uLnTx/>
                <a:uFillTx/>
                <a:latin typeface="Menlo"/>
                <a:sym typeface="Menlo"/>
              </a:rPr>
              <a:t> (radius &lt; other.radius)</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result = </a:t>
            </a:r>
            <a:r>
              <a:rPr kumimoji="0" sz="1600" b="0" i="0" u="none" strike="noStrike" kern="0" cap="none" spc="0" normalizeH="0" baseline="0" noProof="0">
                <a:ln>
                  <a:noFill/>
                </a:ln>
                <a:solidFill>
                  <a:srgbClr val="272AD8"/>
                </a:solidFill>
                <a:effectLst/>
                <a:uLnTx/>
                <a:uFillTx/>
                <a:latin typeface="Menlo"/>
                <a:sym typeface="Menlo"/>
              </a:rPr>
              <a:t>-1</a:t>
            </a:r>
            <a:r>
              <a:rPr kumimoji="0" sz="1600" b="0" i="0" u="none" strike="noStrike" kern="0" cap="none" spc="0" normalizeH="0" baseline="0" noProof="0">
                <a:ln>
                  <a:noFill/>
                </a:ln>
                <a:solidFill>
                  <a:srgbClr val="000000"/>
                </a:solidFill>
                <a:effectLst/>
                <a:uLnTx/>
                <a:uFillTx/>
                <a:latin typeface="Menlo"/>
                <a:sym typeface="Menlo"/>
              </a:rPr>
              <a: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else</a:t>
            </a:r>
            <a:r>
              <a:rPr kumimoji="0" sz="1600" b="0" i="0" u="none" strike="noStrike" kern="0" cap="none" spc="0" normalizeH="0" baseline="0" noProof="0">
                <a:ln>
                  <a:noFill/>
                </a:ln>
                <a:solidFill>
                  <a:srgbClr val="000000"/>
                </a:solidFill>
                <a:effectLst/>
                <a:uLnTx/>
                <a:uFillTx/>
                <a:latin typeface="Menlo"/>
                <a:sym typeface="Menlo"/>
              </a:rPr>
              <a:t>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result = </a:t>
            </a:r>
            <a:r>
              <a:rPr kumimoji="0" sz="1600" b="0" i="0" u="none" strike="noStrike" kern="0" cap="none" spc="0" normalizeH="0" baseline="0" noProof="0">
                <a:ln>
                  <a:noFill/>
                </a:ln>
                <a:solidFill>
                  <a:srgbClr val="272AD8"/>
                </a:solidFill>
                <a:effectLst/>
                <a:uLnTx/>
                <a:uFillTx/>
                <a:latin typeface="Menlo"/>
                <a:sym typeface="Menlo"/>
              </a:rPr>
              <a:t>1</a:t>
            </a:r>
            <a:r>
              <a:rPr kumimoji="0" sz="1600" b="0" i="0" u="none" strike="noStrike" kern="0" cap="none" spc="0" normalizeH="0" baseline="0" noProof="0">
                <a:ln>
                  <a:noFill/>
                </a:ln>
                <a:solidFill>
                  <a:srgbClr val="000000"/>
                </a:solidFill>
                <a:effectLst/>
                <a:uLnTx/>
                <a:uFillTx/>
                <a:latin typeface="Menlo"/>
                <a:sym typeface="Menlo"/>
              </a:rPr>
              <a: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return</a:t>
            </a:r>
            <a:r>
              <a:rPr kumimoji="0" sz="1600" b="0" i="0" u="none" strike="noStrike" kern="0" cap="none" spc="0" normalizeH="0" baseline="0" noProof="0">
                <a:ln>
                  <a:noFill/>
                </a:ln>
                <a:solidFill>
                  <a:srgbClr val="000000"/>
                </a:solidFill>
                <a:effectLst/>
                <a:uLnTx/>
                <a:uFillTx/>
                <a:latin typeface="Menlo"/>
                <a:sym typeface="Menlo"/>
              </a:rPr>
              <a:t> result;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 </a:t>
            </a:r>
            <a:r>
              <a:rPr kumimoji="0" sz="1600" b="0" i="0" u="none" strike="noStrike" kern="0" cap="none" spc="0" normalizeH="0" baseline="0" noProof="0">
                <a:ln>
                  <a:noFill/>
                </a:ln>
                <a:solidFill>
                  <a:srgbClr val="008400"/>
                </a:solidFill>
                <a:effectLst/>
                <a:uLnTx/>
                <a:uFillTx/>
                <a:latin typeface="Menlo"/>
                <a:sym typeface="Menlo"/>
              </a:rPr>
              <a:t>// compareTo</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008400"/>
                </a:solidFill>
                <a:effectLst/>
                <a:uLnTx/>
                <a:uFillTx/>
                <a:latin typeface="Menlo"/>
                <a:sym typeface="Menlo"/>
              </a:rPr>
              <a:t>// end Circle</a:t>
            </a:r>
          </a:p>
        </p:txBody>
      </p:sp>
    </p:spTree>
    <p:extLst>
      <p:ext uri="{BB962C8B-B14F-4D97-AF65-F5344CB8AC3E}">
        <p14:creationId xmlns:p14="http://schemas.microsoft.com/office/powerpoint/2010/main" val="202038749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4"/>
          <p:cNvSpPr txBox="1">
            <a:spLocks noChangeArrowheads="1"/>
          </p:cNvSpPr>
          <p:nvPr/>
        </p:nvSpPr>
        <p:spPr bwMode="auto">
          <a:xfrm>
            <a:off x="259307" y="914400"/>
            <a:ext cx="8202306" cy="5786438"/>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1" i="0" u="none" strike="noStrike" kern="1200" cap="none" spc="0" normalizeH="0" baseline="0" noProof="0" dirty="0">
                <a:ln>
                  <a:noFill/>
                </a:ln>
                <a:solidFill>
                  <a:prstClr val="black"/>
                </a:solidFill>
                <a:effectLst/>
                <a:uLnTx/>
                <a:uFillTx/>
                <a:latin typeface="Arial" charset="0"/>
                <a:ea typeface="+mn-ea"/>
                <a:cs typeface="+mn-cs"/>
              </a:rPr>
              <a:t>Generic method: </a:t>
            </a:r>
            <a:r>
              <a:rPr kumimoji="0" lang="en-US" sz="2400" b="0" i="0" u="none" strike="noStrike" kern="1200" cap="none" spc="0" normalizeH="0" baseline="0" noProof="0" dirty="0">
                <a:ln>
                  <a:noFill/>
                </a:ln>
                <a:solidFill>
                  <a:prstClr val="black"/>
                </a:solidFill>
                <a:effectLst/>
                <a:uLnTx/>
                <a:uFillTx/>
                <a:latin typeface="Arial" charset="0"/>
                <a:ea typeface="+mn-ea"/>
                <a:cs typeface="+mn-cs"/>
              </a:rPr>
              <a:t>method with a type variable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Can be defined inside </a:t>
            </a:r>
            <a:r>
              <a:rPr kumimoji="0" lang="en-US" sz="2400" b="0" i="0" u="none" strike="noStrike" kern="1200" cap="none" spc="0" normalizeH="0" baseline="0" noProof="0" dirty="0">
                <a:ln>
                  <a:noFill/>
                </a:ln>
                <a:solidFill>
                  <a:srgbClr val="FF0000"/>
                </a:solidFill>
                <a:effectLst/>
                <a:uLnTx/>
                <a:uFillTx/>
                <a:latin typeface="Arial" charset="0"/>
                <a:ea typeface="+mn-ea"/>
                <a:cs typeface="+mn-cs"/>
              </a:rPr>
              <a:t>non-generic</a:t>
            </a:r>
            <a:r>
              <a:rPr kumimoji="0" lang="en-US" sz="2400" b="0" i="0" u="none" strike="noStrike" kern="1200" cap="none" spc="0" normalizeH="0" baseline="0" noProof="0" dirty="0">
                <a:ln>
                  <a:noFill/>
                </a:ln>
                <a:solidFill>
                  <a:prstClr val="black"/>
                </a:solidFill>
                <a:effectLst/>
                <a:uLnTx/>
                <a:uFillTx/>
                <a:latin typeface="Arial" charset="0"/>
                <a:ea typeface="+mn-ea"/>
                <a:cs typeface="+mn-cs"/>
              </a:rPr>
              <a:t> classes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Example: Want to declare a method that can print an array of any type: </a:t>
            </a:r>
            <a:endParaRPr kumimoji="0" lang="en-US" sz="2000" b="0" i="0" u="none" strike="noStrike" kern="1200" cap="none" spc="0" normalizeH="0" baseline="0" noProof="0" dirty="0">
              <a:ln>
                <a:noFill/>
              </a:ln>
              <a:solidFill>
                <a:prstClr val="black"/>
              </a:solidFill>
              <a:effectLst/>
              <a:uLnTx/>
              <a:uFillTx/>
              <a:latin typeface="Courier New" pitchFamily="49" charset="0"/>
              <a:ea typeface="+mn-ea"/>
              <a:cs typeface="+mn-cs"/>
            </a:endParaRP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public class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ArrayUtil</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Prints all elements in an array.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param</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 the array to print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public static &lt;T&gt; void print(T[] a)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a:t>
            </a:r>
            <a:endParaRPr kumimoji="0" lang="en-US" sz="2000" b="0" i="0" u="none" strike="noStrike" kern="1200" cap="none" spc="0" normalizeH="0" baseline="0" noProof="0" dirty="0">
              <a:ln>
                <a:noFill/>
              </a:ln>
              <a:solidFill>
                <a:srgbClr val="6E7069"/>
              </a:solidFill>
              <a:effectLst/>
              <a:uLnTx/>
              <a:uFillTx/>
              <a:latin typeface="Arial" charset="0"/>
              <a:ea typeface="+mn-ea"/>
              <a:cs typeface="+mn-cs"/>
            </a:endParaRPr>
          </a:p>
        </p:txBody>
      </p:sp>
      <p:sp>
        <p:nvSpPr>
          <p:cNvPr id="5"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Generic Methods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259306" y="914400"/>
            <a:ext cx="8379727" cy="4648200"/>
          </a:xfrm>
          <a:prstGeom prst="rect">
            <a:avLst/>
          </a:prstGeom>
          <a:noFill/>
          <a:ln w="9525">
            <a:noFill/>
            <a:miter lim="800000"/>
            <a:headEnd/>
            <a:tailEnd/>
          </a:ln>
        </p:spPr>
        <p:txBody>
          <a:bodyPr wrap="square">
            <a:spAutoFit/>
          </a:bodyPr>
          <a:lstStyle/>
          <a:p>
            <a:pPr marL="457200" marR="0" lvl="2"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Often easier to see how to implement a generic method by starting with a concrete example; e.g. print the elements in an array of </a:t>
            </a:r>
            <a:r>
              <a:rPr kumimoji="0" lang="en-US" sz="2400" b="0" i="1" u="none" strike="noStrike" kern="1200" cap="none" spc="0" normalizeH="0" baseline="0" noProof="0" dirty="0">
                <a:ln>
                  <a:noFill/>
                </a:ln>
                <a:solidFill>
                  <a:prstClr val="black"/>
                </a:solidFill>
                <a:effectLst/>
                <a:uLnTx/>
                <a:uFillTx/>
                <a:latin typeface="Arial" charset="0"/>
                <a:ea typeface="+mn-ea"/>
                <a:cs typeface="+mn-cs"/>
              </a:rPr>
              <a:t>strings</a:t>
            </a:r>
            <a:r>
              <a:rPr kumimoji="0" lang="en-US" sz="2400" b="0" i="0" u="none" strike="noStrike" kern="1200" cap="none" spc="0" normalizeH="0" baseline="0" noProof="0" dirty="0">
                <a:ln>
                  <a:noFill/>
                </a:ln>
                <a:solidFill>
                  <a:prstClr val="black"/>
                </a:solidFill>
                <a:effectLst/>
                <a:uLnTx/>
                <a:uFillTx/>
                <a:latin typeface="Arial" charset="0"/>
                <a:ea typeface="+mn-ea"/>
                <a:cs typeface="+mn-cs"/>
              </a:rPr>
              <a:t>: </a:t>
            </a:r>
            <a:br>
              <a:rPr kumimoji="0" lang="en-US" sz="2400" b="0" i="0" u="none" strike="noStrike" kern="1200" cap="none" spc="0" normalizeH="0" baseline="0" noProof="0" dirty="0">
                <a:ln>
                  <a:noFill/>
                </a:ln>
                <a:solidFill>
                  <a:prstClr val="black"/>
                </a:solidFill>
                <a:effectLst/>
                <a:uLnTx/>
                <a:uFillTx/>
                <a:latin typeface="Arial" charset="0"/>
                <a:ea typeface="+mn-ea"/>
                <a:cs typeface="+mn-cs"/>
              </a:rPr>
            </a:br>
            <a:br>
              <a:rPr kumimoji="0" lang="en-US" sz="2400" b="0" i="0" u="none" strike="noStrike" kern="1200" cap="none" spc="0" normalizeH="0" baseline="0" noProof="0" dirty="0">
                <a:ln>
                  <a:noFill/>
                </a:ln>
                <a:solidFill>
                  <a:prstClr val="black"/>
                </a:solidFill>
                <a:effectLst/>
                <a:uLnTx/>
                <a:uFillTx/>
                <a:latin typeface="Arial" charset="0"/>
                <a:ea typeface="+mn-ea"/>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public class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ArrayUtil</a:t>
            </a:r>
            <a:endPar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endParaRPr>
          </a:p>
          <a:p>
            <a:pPr marL="457200" marR="0" lvl="2"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public static void print(String[] a)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for (String e : a)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System.out.print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(e + " ");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System.out.println</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 .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a:t>
            </a:r>
            <a:r>
              <a:rPr kumimoji="0" lang="en-US" sz="2000" b="0" i="0" u="none" strike="noStrike" kern="1200" cap="none" spc="0" normalizeH="0" baseline="0" noProof="0" dirty="0">
                <a:ln>
                  <a:noFill/>
                </a:ln>
                <a:solidFill>
                  <a:srgbClr val="6E7069"/>
                </a:solidFill>
                <a:effectLst/>
                <a:uLnTx/>
                <a:uFillTx/>
                <a:latin typeface="Arial" charset="0"/>
                <a:ea typeface="+mn-ea"/>
                <a:cs typeface="+mn-cs"/>
              </a:rPr>
              <a:t> </a:t>
            </a:r>
          </a:p>
        </p:txBody>
      </p:sp>
      <p:sp>
        <p:nvSpPr>
          <p:cNvPr id="4"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Generic Methods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9E1E-2518-4203-9005-B357F0FF87C4}"/>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89EA6171-2DE7-4A4F-8266-3549B065494E}"/>
              </a:ext>
            </a:extLst>
          </p:cNvPr>
          <p:cNvSpPr>
            <a:spLocks noGrp="1"/>
          </p:cNvSpPr>
          <p:nvPr>
            <p:ph type="body" idx="1"/>
          </p:nvPr>
        </p:nvSpPr>
        <p:spPr/>
        <p:txBody>
          <a:bodyPr>
            <a:normAutofit/>
          </a:bodyPr>
          <a:lstStyle/>
          <a:p>
            <a:pPr lvl="1"/>
            <a:r>
              <a:rPr lang="en-US" dirty="0"/>
              <a:t>Generic Data Types</a:t>
            </a:r>
          </a:p>
          <a:p>
            <a:pPr lvl="1"/>
            <a:endParaRPr lang="en-US" dirty="0"/>
          </a:p>
        </p:txBody>
      </p:sp>
      <p:sp>
        <p:nvSpPr>
          <p:cNvPr id="4" name="TextBox 3">
            <a:extLst>
              <a:ext uri="{FF2B5EF4-FFF2-40B4-BE49-F238E27FC236}">
                <a16:creationId xmlns:a16="http://schemas.microsoft.com/office/drawing/2014/main" id="{03EE1CC2-046D-4631-AA1B-D377682F727C}"/>
              </a:ext>
            </a:extLst>
          </p:cNvPr>
          <p:cNvSpPr txBox="1"/>
          <p:nvPr/>
        </p:nvSpPr>
        <p:spPr>
          <a:xfrm>
            <a:off x="1068157" y="6429708"/>
            <a:ext cx="72962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1400" b="0" i="0" u="none" strike="noStrike" cap="none" spc="0" normalizeH="0" baseline="0" dirty="0">
                <a:ln>
                  <a:noFill/>
                </a:ln>
                <a:solidFill>
                  <a:srgbClr val="000000"/>
                </a:solidFill>
                <a:effectLst/>
                <a:uFillTx/>
                <a:latin typeface="+mn-lt"/>
                <a:ea typeface="+mn-ea"/>
                <a:cs typeface="+mn-cs"/>
                <a:sym typeface="Arial"/>
              </a:rPr>
              <a:t>Content can be found in Data Structures and Abstraction with Java by Carrano &amp; Henry</a:t>
            </a:r>
          </a:p>
        </p:txBody>
      </p:sp>
    </p:spTree>
    <p:extLst>
      <p:ext uri="{BB962C8B-B14F-4D97-AF65-F5344CB8AC3E}">
        <p14:creationId xmlns:p14="http://schemas.microsoft.com/office/powerpoint/2010/main" val="255020511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300250" y="914400"/>
            <a:ext cx="8311487" cy="4000500"/>
          </a:xfrm>
          <a:prstGeom prst="rect">
            <a:avLst/>
          </a:prstGeom>
          <a:noFill/>
          <a:ln w="9525">
            <a:noFill/>
            <a:miter lim="800000"/>
            <a:headEnd/>
            <a:tailEnd/>
          </a:ln>
        </p:spPr>
        <p:txBody>
          <a:bodyPr wrap="square">
            <a:spAutoFit/>
          </a:bodyPr>
          <a:lstStyle/>
          <a:p>
            <a:pPr marL="179388" marR="0" lvl="0" indent="-179388" algn="l" defTabSz="914400" rtl="0" eaLnBrk="1" fontAlgn="base" latinLnBrk="0" hangingPunct="1">
              <a:lnSpc>
                <a:spcPct val="100000"/>
              </a:lnSpc>
              <a:spcBef>
                <a:spcPts val="1200"/>
              </a:spcBef>
              <a:spcAft>
                <a:spcPct val="0"/>
              </a:spcAft>
              <a:buClrTx/>
              <a:buSzTx/>
              <a:buFont typeface="Arial"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In order to make the method into a generic method:</a:t>
            </a:r>
          </a:p>
          <a:p>
            <a:pPr marL="636588" marR="0" lvl="1" indent="-179388" algn="l" defTabSz="914400" rtl="0" eaLnBrk="1" fontAlgn="base" latinLnBrk="0" hangingPunct="1">
              <a:lnSpc>
                <a:spcPct val="100000"/>
              </a:lnSpc>
              <a:spcBef>
                <a:spcPts val="1200"/>
              </a:spcBef>
              <a:spcAft>
                <a:spcPct val="0"/>
              </a:spcAft>
              <a:buClrTx/>
              <a:buSzTx/>
              <a:buFont typeface="Arial" charset="0"/>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mn-ea"/>
                <a:cs typeface="+mn-cs"/>
              </a:rPr>
              <a:t>Replace </a:t>
            </a:r>
            <a:r>
              <a:rPr kumimoji="0" lang="en-US" sz="2000" b="0" i="1"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String </a:t>
            </a:r>
            <a:r>
              <a:rPr kumimoji="0" lang="en-US" sz="2000" b="0" i="1" u="none" strike="noStrike" kern="1200" cap="none" spc="0" normalizeH="0" baseline="0" noProof="0" dirty="0">
                <a:ln>
                  <a:noFill/>
                </a:ln>
                <a:solidFill>
                  <a:prstClr val="black"/>
                </a:solidFill>
                <a:effectLst/>
                <a:uLnTx/>
                <a:uFillTx/>
                <a:latin typeface="Arial" charset="0"/>
                <a:ea typeface="+mn-ea"/>
                <a:cs typeface="+mn-cs"/>
              </a:rPr>
              <a:t>with a type parameter, say </a:t>
            </a:r>
            <a:r>
              <a:rPr kumimoji="0" lang="en-US" sz="2000" b="0" i="1"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E</a:t>
            </a:r>
            <a:r>
              <a:rPr kumimoji="0" lang="en-US" sz="2000" b="0" i="1" u="none" strike="noStrike" kern="1200" cap="none" spc="0" normalizeH="0" baseline="0" noProof="0" dirty="0">
                <a:ln>
                  <a:noFill/>
                </a:ln>
                <a:solidFill>
                  <a:prstClr val="black"/>
                </a:solidFill>
                <a:effectLst/>
                <a:uLnTx/>
                <a:uFillTx/>
                <a:latin typeface="Arial" charset="0"/>
                <a:ea typeface="+mn-ea"/>
                <a:cs typeface="+mn-cs"/>
              </a:rPr>
              <a:t>, to denote the element type</a:t>
            </a:r>
          </a:p>
          <a:p>
            <a:pPr marL="636588" marR="0" lvl="1" indent="-179388" algn="l" defTabSz="914400" rtl="0" eaLnBrk="1" fontAlgn="base" latinLnBrk="0" hangingPunct="1">
              <a:lnSpc>
                <a:spcPct val="100000"/>
              </a:lnSpc>
              <a:spcBef>
                <a:spcPts val="1200"/>
              </a:spcBef>
              <a:spcAft>
                <a:spcPct val="0"/>
              </a:spcAft>
              <a:buClrTx/>
              <a:buSzTx/>
              <a:buFont typeface="Arial" charset="0"/>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mn-ea"/>
                <a:cs typeface="+mn-cs"/>
              </a:rPr>
              <a:t>Supply the type parameters between the method's modifiers and return type</a:t>
            </a:r>
            <a:endParaRPr kumimoji="0" lang="en-US" sz="2400" b="0" i="0" u="none" strike="noStrike" kern="1200" cap="none" spc="0" normalizeH="0" baseline="0" noProof="0" dirty="0">
              <a:ln>
                <a:noFill/>
              </a:ln>
              <a:solidFill>
                <a:prstClr val="black"/>
              </a:solidFill>
              <a:effectLst/>
              <a:uLnTx/>
              <a:uFillTx/>
              <a:latin typeface="Arial" charset="0"/>
              <a:ea typeface="+mn-ea"/>
              <a:cs typeface="+mn-cs"/>
            </a:endParaRPr>
          </a:p>
          <a:p>
            <a:pPr marL="457200" marR="0" lvl="2" indent="-179388" algn="l" defTabSz="914400" rtl="0" eaLnBrk="1" fontAlgn="base" latinLnBrk="0" hangingPunct="1">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public static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mn-cs"/>
              </a:rPr>
              <a:t>&lt;E&gt;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void print(</a:t>
            </a:r>
            <a:r>
              <a:rPr kumimoji="0" lang="en-US" sz="2000" b="0" i="0" u="none" strike="noStrike" kern="1200" cap="none" spc="0" normalizeH="0" baseline="0" noProof="0" dirty="0">
                <a:ln>
                  <a:noFill/>
                </a:ln>
                <a:solidFill>
                  <a:srgbClr val="CC3300"/>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for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System.out.print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(e + " ");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System.out.println</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a:t>
            </a:r>
            <a:endParaRPr kumimoji="0" lang="en-US" sz="2000" b="0" i="0" u="none" strike="noStrike" kern="1200" cap="none" spc="0" normalizeH="0" baseline="0" noProof="0" dirty="0">
              <a:ln>
                <a:noFill/>
              </a:ln>
              <a:solidFill>
                <a:srgbClr val="6E7069"/>
              </a:solidFill>
              <a:effectLst/>
              <a:uLnTx/>
              <a:uFillTx/>
              <a:latin typeface="Arial" charset="0"/>
              <a:ea typeface="+mn-ea"/>
              <a:cs typeface="+mn-cs"/>
            </a:endParaRPr>
          </a:p>
        </p:txBody>
      </p:sp>
      <p:sp>
        <p:nvSpPr>
          <p:cNvPr id="4"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Generic Methods</a:t>
            </a:r>
          </a:p>
        </p:txBody>
      </p:sp>
      <p:cxnSp>
        <p:nvCxnSpPr>
          <p:cNvPr id="3" name="Straight Arrow Connector 2"/>
          <p:cNvCxnSpPr/>
          <p:nvPr/>
        </p:nvCxnSpPr>
        <p:spPr>
          <a:xfrm>
            <a:off x="2636322" y="2493818"/>
            <a:ext cx="368135" cy="53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204716" y="914400"/>
            <a:ext cx="8475260" cy="4616450"/>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When calling a generic method, you need not instantiate the type variables:</a:t>
            </a:r>
          </a:p>
          <a:p>
            <a:pPr marL="457200" marR="0" lvl="1" indent="0" algn="l" defTabSz="914400" rtl="0" eaLnBrk="1" fontAlgn="base" latinLnBrk="0" hangingPunct="1">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Rectangle[] rectangles = . .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ArrayUtil.print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(rectangles);</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The compiler deduces that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mn-cs"/>
              </a:rPr>
              <a:t>E</a:t>
            </a:r>
            <a:r>
              <a:rPr kumimoji="0" lang="en-US" sz="2400" b="0" i="0" u="none" strike="noStrike" kern="1200" cap="none" spc="0" normalizeH="0" baseline="0" noProof="0" dirty="0">
                <a:ln>
                  <a:noFill/>
                </a:ln>
                <a:solidFill>
                  <a:srgbClr val="6E7069"/>
                </a:solidFill>
                <a:effectLst/>
                <a:uLnTx/>
                <a:uFillTx/>
                <a:latin typeface="Arial" charset="0"/>
                <a:ea typeface="+mn-ea"/>
                <a:cs typeface="+mn-cs"/>
              </a:rPr>
              <a:t> </a:t>
            </a:r>
            <a:r>
              <a:rPr kumimoji="0" lang="en-US" sz="2400" b="0" i="0" u="none" strike="noStrike" kern="1200" cap="none" spc="0" normalizeH="0" baseline="0" noProof="0" dirty="0">
                <a:ln>
                  <a:noFill/>
                </a:ln>
                <a:solidFill>
                  <a:prstClr val="black"/>
                </a:solidFill>
                <a:effectLst/>
                <a:uLnTx/>
                <a:uFillTx/>
                <a:latin typeface="Arial" charset="0"/>
                <a:ea typeface="+mn-ea"/>
                <a:cs typeface="+mn-cs"/>
              </a:rPr>
              <a:t>is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mn-cs"/>
              </a:rPr>
              <a:t>Rectangle</a:t>
            </a:r>
            <a:r>
              <a:rPr kumimoji="0" lang="en-US" sz="2400" b="0" i="0" u="none" strike="noStrike" kern="1200" cap="none" spc="0" normalizeH="0" baseline="0" noProof="0" dirty="0">
                <a:ln>
                  <a:noFill/>
                </a:ln>
                <a:solidFill>
                  <a:prstClr val="black"/>
                </a:solidFill>
                <a:effectLst/>
                <a:uLnTx/>
                <a:uFillTx/>
                <a:latin typeface="Arial" charset="0"/>
                <a:ea typeface="+mn-ea"/>
                <a:cs typeface="+mn-cs"/>
              </a:rPr>
              <a:t>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You can also define generic methods that are not static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You can even have generic methods in generic classes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Cannot replace type variables with </a:t>
            </a:r>
            <a:r>
              <a:rPr kumimoji="0" lang="en-US" sz="2400" b="0" i="0" u="none" strike="noStrike" kern="1200" cap="none" spc="0" normalizeH="0" baseline="0" noProof="0" dirty="0">
                <a:ln>
                  <a:noFill/>
                </a:ln>
                <a:solidFill>
                  <a:srgbClr val="FF0000"/>
                </a:solidFill>
                <a:effectLst/>
                <a:uLnTx/>
                <a:uFillTx/>
                <a:latin typeface="Arial" charset="0"/>
                <a:ea typeface="+mn-ea"/>
                <a:cs typeface="+mn-cs"/>
              </a:rPr>
              <a:t>primitive types </a:t>
            </a:r>
            <a:br>
              <a:rPr kumimoji="0" lang="en-US" sz="2400" b="0" i="0" u="none" strike="noStrike" kern="1200" cap="none" spc="0" normalizeH="0" baseline="0" noProof="0" dirty="0">
                <a:ln>
                  <a:noFill/>
                </a:ln>
                <a:solidFill>
                  <a:prstClr val="black"/>
                </a:solidFill>
                <a:effectLst/>
                <a:uLnTx/>
                <a:uFillTx/>
                <a:latin typeface="Arial" charset="0"/>
                <a:ea typeface="+mn-ea"/>
                <a:cs typeface="+mn-cs"/>
              </a:rPr>
            </a:br>
            <a:r>
              <a:rPr kumimoji="0" lang="en-US" sz="2400" b="0" i="0" u="none" strike="noStrike" kern="1200" cap="none" spc="0" normalizeH="0" baseline="0" noProof="0" dirty="0">
                <a:ln>
                  <a:noFill/>
                </a:ln>
                <a:solidFill>
                  <a:prstClr val="black"/>
                </a:solidFill>
                <a:effectLst/>
                <a:uLnTx/>
                <a:uFillTx/>
                <a:latin typeface="Arial" charset="0"/>
                <a:ea typeface="+mn-ea"/>
                <a:cs typeface="+mn-cs"/>
              </a:rPr>
              <a:t>e.g.: cannot use the generic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mn-cs"/>
              </a:rPr>
              <a:t>print</a:t>
            </a:r>
            <a:r>
              <a:rPr kumimoji="0" lang="en-US" sz="2400" b="0" i="0" u="none" strike="noStrike" kern="1200" cap="none" spc="0" normalizeH="0" baseline="0" noProof="0" dirty="0">
                <a:ln>
                  <a:noFill/>
                </a:ln>
                <a:solidFill>
                  <a:prstClr val="black"/>
                </a:solidFill>
                <a:effectLst/>
                <a:uLnTx/>
                <a:uFillTx/>
                <a:latin typeface="Arial" charset="0"/>
                <a:ea typeface="+mn-ea"/>
                <a:cs typeface="+mn-cs"/>
              </a:rPr>
              <a:t> method to print an array of type </a:t>
            </a:r>
            <a:r>
              <a:rPr kumimoji="0" lang="en-US" sz="2400" b="0" i="0" u="none" strike="noStrike" kern="1200" cap="none" spc="0" normalizeH="0" baseline="0" noProof="0" dirty="0" err="1">
                <a:ln>
                  <a:noFill/>
                </a:ln>
                <a:solidFill>
                  <a:srgbClr val="6E7069"/>
                </a:solidFill>
                <a:effectLst/>
                <a:uLnTx/>
                <a:uFillTx/>
                <a:latin typeface="Courier New" pitchFamily="49" charset="0"/>
                <a:ea typeface="+mn-ea"/>
                <a:cs typeface="+mn-cs"/>
              </a:rPr>
              <a:t>int</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mn-cs"/>
              </a:rPr>
              <a:t>[]</a:t>
            </a:r>
            <a:r>
              <a:rPr kumimoji="0" lang="en-US" sz="2000" b="0" i="0" u="none" strike="noStrike" kern="1200" cap="none" spc="0" normalizeH="0" baseline="0" noProof="0" dirty="0">
                <a:ln>
                  <a:noFill/>
                </a:ln>
                <a:solidFill>
                  <a:prstClr val="black"/>
                </a:solidFill>
                <a:effectLst/>
                <a:uLnTx/>
                <a:uFillTx/>
                <a:latin typeface="Courier New" pitchFamily="49" charset="0"/>
                <a:ea typeface="+mn-ea"/>
                <a:cs typeface="+mn-cs"/>
              </a:rPr>
              <a:t> </a:t>
            </a:r>
          </a:p>
        </p:txBody>
      </p:sp>
      <p:sp>
        <p:nvSpPr>
          <p:cNvPr id="4"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Generic Methods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
          <p:cNvSpPr txBox="1">
            <a:spLocks noGrp="1"/>
          </p:cNvSpPr>
          <p:nvPr>
            <p:ph type="title"/>
          </p:nvPr>
        </p:nvSpPr>
        <p:spPr>
          <a:xfrm>
            <a:off x="249435" y="-127001"/>
            <a:ext cx="8513565" cy="807816"/>
          </a:xfrm>
          <a:prstGeom prst="rect">
            <a:avLst/>
          </a:prstGeom>
        </p:spPr>
        <p:txBody>
          <a:bodyPr>
            <a:normAutofit fontScale="90000"/>
          </a:bodyPr>
          <a:lstStyle/>
          <a:p>
            <a:r>
              <a:t>Generic Methods</a:t>
            </a:r>
          </a:p>
        </p:txBody>
      </p:sp>
      <p:sp>
        <p:nvSpPr>
          <p:cNvPr id="61" name="Content Placeholder 4"/>
          <p:cNvSpPr txBox="1">
            <a:spLocks noGrp="1"/>
          </p:cNvSpPr>
          <p:nvPr>
            <p:ph type="body" sz="quarter" idx="1"/>
          </p:nvPr>
        </p:nvSpPr>
        <p:spPr>
          <a:xfrm>
            <a:off x="444500" y="5983415"/>
            <a:ext cx="8229600" cy="581001"/>
          </a:xfrm>
          <a:prstGeom prst="rect">
            <a:avLst/>
          </a:prstGeom>
        </p:spPr>
        <p:txBody>
          <a:bodyPr>
            <a:normAutofit fontScale="92500" lnSpcReduction="10000"/>
          </a:bodyPr>
          <a:lstStyle>
            <a:lvl1pPr defTabSz="749808">
              <a:defRPr sz="2952"/>
            </a:lvl1pPr>
          </a:lstStyle>
          <a:p>
            <a:r>
              <a:t>Listing JI5-2 An example of a generic method</a:t>
            </a:r>
          </a:p>
        </p:txBody>
      </p:sp>
      <p:sp>
        <p:nvSpPr>
          <p:cNvPr id="62" name="public class Example…"/>
          <p:cNvSpPr txBox="1"/>
          <p:nvPr/>
        </p:nvSpPr>
        <p:spPr>
          <a:xfrm>
            <a:off x="443971" y="513079"/>
            <a:ext cx="8529488" cy="5577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BA2DA2"/>
                </a:solidFill>
                <a:effectLst/>
                <a:uLnTx/>
                <a:uFillTx/>
                <a:latin typeface="Menlo"/>
                <a:sym typeface="Menlo"/>
              </a:rPr>
              <a:t>public</a:t>
            </a: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class</a:t>
            </a:r>
            <a:r>
              <a:rPr kumimoji="0" sz="1500" b="0" i="0" u="none" strike="noStrike" kern="0" cap="none" spc="0" normalizeH="0" baseline="0" noProof="0">
                <a:ln>
                  <a:noFill/>
                </a:ln>
                <a:solidFill>
                  <a:srgbClr val="000000"/>
                </a:solidFill>
                <a:effectLst/>
                <a:uLnTx/>
                <a:uFillTx/>
                <a:latin typeface="Menlo"/>
                <a:sym typeface="Menlo"/>
              </a:rPr>
              <a:t> Example</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public</a:t>
            </a: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static</a:t>
            </a:r>
            <a:r>
              <a:rPr kumimoji="0" sz="1500" b="0" i="0" u="none" strike="noStrike" kern="0" cap="none" spc="0" normalizeH="0" baseline="0" noProof="0">
                <a:ln>
                  <a:noFill/>
                </a:ln>
                <a:solidFill>
                  <a:srgbClr val="000000"/>
                </a:solidFill>
                <a:effectLst/>
                <a:uLnTx/>
                <a:uFillTx/>
                <a:latin typeface="Menlo"/>
                <a:sym typeface="Menlo"/>
              </a:rPr>
              <a:t> &lt;T&gt; </a:t>
            </a:r>
            <a:r>
              <a:rPr kumimoji="0" sz="1500" b="0" i="0" u="none" strike="noStrike" kern="0" cap="none" spc="0" normalizeH="0" baseline="0" noProof="0">
                <a:ln>
                  <a:noFill/>
                </a:ln>
                <a:solidFill>
                  <a:srgbClr val="BA2DA2"/>
                </a:solidFill>
                <a:effectLst/>
                <a:uLnTx/>
                <a:uFillTx/>
                <a:latin typeface="Menlo"/>
                <a:sym typeface="Menlo"/>
              </a:rPr>
              <a:t>void</a:t>
            </a:r>
            <a:r>
              <a:rPr kumimoji="0" sz="1500" b="0" i="0" u="none" strike="noStrike" kern="0" cap="none" spc="0" normalizeH="0" baseline="0" noProof="0">
                <a:ln>
                  <a:noFill/>
                </a:ln>
                <a:solidFill>
                  <a:srgbClr val="000000"/>
                </a:solidFill>
                <a:effectLst/>
                <a:uLnTx/>
                <a:uFillTx/>
                <a:latin typeface="Menlo"/>
                <a:sym typeface="Menlo"/>
              </a:rPr>
              <a:t> displayArray(T[] anArray)</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for</a:t>
            </a:r>
            <a:r>
              <a:rPr kumimoji="0" sz="1500" b="0" i="0" u="none" strike="noStrike" kern="0" cap="none" spc="0" normalizeH="0" baseline="0" noProof="0">
                <a:ln>
                  <a:noFill/>
                </a:ln>
                <a:solidFill>
                  <a:srgbClr val="000000"/>
                </a:solidFill>
                <a:effectLst/>
                <a:uLnTx/>
                <a:uFillTx/>
                <a:latin typeface="Menlo"/>
                <a:sym typeface="Menlo"/>
              </a:rPr>
              <a:t> (T arrayEntry : anArray)</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System.out.print(arrayEntry);</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System.out.print(</a:t>
            </a:r>
            <a:r>
              <a:rPr kumimoji="0" sz="1500" b="0" i="0" u="none" strike="noStrike" kern="0" cap="none" spc="0" normalizeH="0" baseline="0" noProof="0">
                <a:ln>
                  <a:noFill/>
                </a:ln>
                <a:solidFill>
                  <a:srgbClr val="272AD8"/>
                </a:solidFill>
                <a:effectLst/>
                <a:uLnTx/>
                <a:uFillTx/>
                <a:latin typeface="Menlo"/>
                <a:sym typeface="Menlo"/>
              </a:rPr>
              <a:t>' '</a:t>
            </a:r>
            <a:r>
              <a:rPr kumimoji="0" sz="1500" b="0" i="0" u="none" strike="noStrike" kern="0" cap="none" spc="0" normalizeH="0" baseline="0" noProof="0">
                <a:ln>
                  <a:noFill/>
                </a:ln>
                <a:solidFill>
                  <a:srgbClr val="000000"/>
                </a:solidFill>
                <a:effectLst/>
                <a:uLnTx/>
                <a:uFillTx/>
                <a:latin typeface="Menlo"/>
                <a:sym typeface="Menlo"/>
              </a:rPr>
              <a:t>);</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solidFill>
                  <a:srgbClr val="008400"/>
                </a:solidFill>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 </a:t>
            </a:r>
            <a:r>
              <a:rPr kumimoji="0" sz="1500" b="0" i="0" u="none" strike="noStrike" kern="0" cap="none" spc="0" normalizeH="0" baseline="0" noProof="0">
                <a:ln>
                  <a:noFill/>
                </a:ln>
                <a:solidFill>
                  <a:srgbClr val="008400"/>
                </a:solidFill>
                <a:effectLst/>
                <a:uLnTx/>
                <a:uFillTx/>
                <a:latin typeface="Menlo"/>
                <a:sym typeface="Menlo"/>
              </a:rPr>
              <a:t>// end for</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System.out.println();</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solidFill>
                  <a:srgbClr val="008400"/>
                </a:solidFill>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 </a:t>
            </a:r>
            <a:r>
              <a:rPr kumimoji="0" sz="1500" b="0" i="0" u="none" strike="noStrike" kern="0" cap="none" spc="0" normalizeH="0" baseline="0" noProof="0">
                <a:ln>
                  <a:noFill/>
                </a:ln>
                <a:solidFill>
                  <a:srgbClr val="008400"/>
                </a:solidFill>
                <a:effectLst/>
                <a:uLnTx/>
                <a:uFillTx/>
                <a:latin typeface="Menlo"/>
                <a:sym typeface="Menlo"/>
              </a:rPr>
              <a:t>// end displayArray</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n-lt"/>
                <a:ea typeface="+mn-ea"/>
                <a:cs typeface="+mn-cs"/>
                <a:sym typeface="Helvetica"/>
              </a:defRPr>
            </a:pP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public</a:t>
            </a: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static</a:t>
            </a: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void</a:t>
            </a:r>
            <a:r>
              <a:rPr kumimoji="0" sz="1500" b="0" i="0" u="none" strike="noStrike" kern="0" cap="none" spc="0" normalizeH="0" baseline="0" noProof="0">
                <a:ln>
                  <a:noFill/>
                </a:ln>
                <a:solidFill>
                  <a:srgbClr val="000000"/>
                </a:solidFill>
                <a:effectLst/>
                <a:uLnTx/>
                <a:uFillTx/>
                <a:latin typeface="Menlo"/>
                <a:sym typeface="Menlo"/>
              </a:rPr>
              <a:t> main(String args[])</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String[] stringArray = {</a:t>
            </a:r>
            <a:r>
              <a:rPr kumimoji="0" sz="1500" b="0" i="0" u="none" strike="noStrike" kern="0" cap="none" spc="0" normalizeH="0" baseline="0" noProof="0">
                <a:ln>
                  <a:noFill/>
                </a:ln>
                <a:solidFill>
                  <a:srgbClr val="D12F1B"/>
                </a:solidFill>
                <a:effectLst/>
                <a:uLnTx/>
                <a:uFillTx/>
                <a:latin typeface="Menlo"/>
                <a:sym typeface="Menlo"/>
              </a:rPr>
              <a:t>"apple"</a:t>
            </a: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D12F1B"/>
                </a:solidFill>
                <a:effectLst/>
                <a:uLnTx/>
                <a:uFillTx/>
                <a:latin typeface="Menlo"/>
                <a:sym typeface="Menlo"/>
              </a:rPr>
              <a:t>"banana"</a:t>
            </a: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D12F1B"/>
                </a:solidFill>
                <a:effectLst/>
                <a:uLnTx/>
                <a:uFillTx/>
                <a:latin typeface="Menlo"/>
                <a:sym typeface="Menlo"/>
              </a:rPr>
              <a:t>"carrot"</a:t>
            </a: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D12F1B"/>
                </a:solidFill>
                <a:effectLst/>
                <a:uLnTx/>
                <a:uFillTx/>
                <a:latin typeface="Menlo"/>
                <a:sym typeface="Menlo"/>
              </a:rPr>
              <a:t>"dandelion"</a:t>
            </a:r>
            <a:r>
              <a:rPr kumimoji="0" sz="1500" b="0" i="0" u="none" strike="noStrike" kern="0" cap="none" spc="0" normalizeH="0" baseline="0" noProof="0">
                <a:ln>
                  <a:noFill/>
                </a:ln>
                <a:solidFill>
                  <a:srgbClr val="000000"/>
                </a:solidFill>
                <a:effectLst/>
                <a:uLnTx/>
                <a:uFillTx/>
                <a:latin typeface="Menlo"/>
                <a:sym typeface="Menlo"/>
              </a:rPr>
              <a:t>};</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System.out.print(</a:t>
            </a:r>
            <a:r>
              <a:rPr kumimoji="0" sz="1500" b="0" i="0" u="none" strike="noStrike" kern="0" cap="none" spc="0" normalizeH="0" baseline="0" noProof="0">
                <a:ln>
                  <a:noFill/>
                </a:ln>
                <a:solidFill>
                  <a:srgbClr val="D12F1B"/>
                </a:solidFill>
                <a:effectLst/>
                <a:uLnTx/>
                <a:uFillTx/>
                <a:latin typeface="Menlo"/>
                <a:sym typeface="Menlo"/>
              </a:rPr>
              <a:t>"stringArray contains "</a:t>
            </a:r>
            <a:r>
              <a:rPr kumimoji="0" sz="1500" b="0" i="0" u="none" strike="noStrike" kern="0" cap="none" spc="0" normalizeH="0" baseline="0" noProof="0">
                <a:ln>
                  <a:noFill/>
                </a:ln>
                <a:solidFill>
                  <a:srgbClr val="000000"/>
                </a:solidFill>
                <a:effectLst/>
                <a:uLnTx/>
                <a:uFillTx/>
                <a:latin typeface="Menlo"/>
                <a:sym typeface="Menlo"/>
              </a:rPr>
              <a:t>);</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displayArray(stringArray);</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n-lt"/>
                <a:ea typeface="+mn-ea"/>
                <a:cs typeface="+mn-cs"/>
                <a:sym typeface="Helvetica"/>
              </a:defRPr>
            </a:pP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Character[] characterArray = {</a:t>
            </a:r>
            <a:r>
              <a:rPr kumimoji="0" sz="1500" b="0" i="0" u="none" strike="noStrike" kern="0" cap="none" spc="0" normalizeH="0" baseline="0" noProof="0">
                <a:ln>
                  <a:noFill/>
                </a:ln>
                <a:solidFill>
                  <a:srgbClr val="272AD8"/>
                </a:solidFill>
                <a:effectLst/>
                <a:uLnTx/>
                <a:uFillTx/>
                <a:latin typeface="Menlo"/>
                <a:sym typeface="Menlo"/>
              </a:rPr>
              <a:t>'a'</a:t>
            </a: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272AD8"/>
                </a:solidFill>
                <a:effectLst/>
                <a:uLnTx/>
                <a:uFillTx/>
                <a:latin typeface="Menlo"/>
                <a:sym typeface="Menlo"/>
              </a:rPr>
              <a:t>'b'</a:t>
            </a: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272AD8"/>
                </a:solidFill>
                <a:effectLst/>
                <a:uLnTx/>
                <a:uFillTx/>
                <a:latin typeface="Menlo"/>
                <a:sym typeface="Menlo"/>
              </a:rPr>
              <a:t>'c'</a:t>
            </a: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272AD8"/>
                </a:solidFill>
                <a:effectLst/>
                <a:uLnTx/>
                <a:uFillTx/>
                <a:latin typeface="Menlo"/>
                <a:sym typeface="Menlo"/>
              </a:rPr>
              <a:t>'d'</a:t>
            </a:r>
            <a:r>
              <a:rPr kumimoji="0" sz="1500" b="0" i="0" u="none" strike="noStrike" kern="0" cap="none" spc="0" normalizeH="0" baseline="0" noProof="0">
                <a:ln>
                  <a:noFill/>
                </a:ln>
                <a:solidFill>
                  <a:srgbClr val="000000"/>
                </a:solidFill>
                <a:effectLst/>
                <a:uLnTx/>
                <a:uFillTx/>
                <a:latin typeface="Menlo"/>
                <a:sym typeface="Menlo"/>
              </a:rPr>
              <a:t>};</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solidFill>
                  <a:srgbClr val="D12F1B"/>
                </a:solidFill>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System.out.print(</a:t>
            </a:r>
            <a:r>
              <a:rPr kumimoji="0" sz="1500" b="0" i="0" u="none" strike="noStrike" kern="0" cap="none" spc="0" normalizeH="0" baseline="0" noProof="0">
                <a:ln>
                  <a:noFill/>
                </a:ln>
                <a:solidFill>
                  <a:srgbClr val="D12F1B"/>
                </a:solidFill>
                <a:effectLst/>
                <a:uLnTx/>
                <a:uFillTx/>
                <a:latin typeface="Menlo"/>
                <a:sym typeface="Menlo"/>
              </a:rPr>
              <a:t>"characterArray contains "</a:t>
            </a:r>
            <a:r>
              <a:rPr kumimoji="0" sz="1500" b="0" i="0" u="none" strike="noStrike" kern="0" cap="none" spc="0" normalizeH="0" baseline="0" noProof="0">
                <a:ln>
                  <a:noFill/>
                </a:ln>
                <a:solidFill>
                  <a:srgbClr val="000000"/>
                </a:solidFill>
                <a:effectLst/>
                <a:uLnTx/>
                <a:uFillTx/>
                <a:latin typeface="Menlo"/>
                <a:sym typeface="Menlo"/>
              </a:rPr>
              <a:t>);</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displayArray(characterArray);</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solidFill>
                  <a:srgbClr val="008400"/>
                </a:solidFill>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 </a:t>
            </a:r>
            <a:r>
              <a:rPr kumimoji="0" sz="1500" b="0" i="0" u="none" strike="noStrike" kern="0" cap="none" spc="0" normalizeH="0" baseline="0" noProof="0">
                <a:ln>
                  <a:noFill/>
                </a:ln>
                <a:solidFill>
                  <a:srgbClr val="008400"/>
                </a:solidFill>
                <a:effectLst/>
                <a:uLnTx/>
                <a:uFillTx/>
                <a:latin typeface="Menlo"/>
                <a:sym typeface="Menlo"/>
              </a:rPr>
              <a:t>// end main</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solidFill>
                  <a:srgbClr val="008400"/>
                </a:solidFill>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008400"/>
                </a:solidFill>
                <a:effectLst/>
                <a:uLnTx/>
                <a:uFillTx/>
                <a:latin typeface="Menlo"/>
                <a:sym typeface="Menlo"/>
              </a:rPr>
              <a:t>// end Example</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p:txBody>
      </p:sp>
    </p:spTree>
    <p:extLst>
      <p:ext uri="{BB962C8B-B14F-4D97-AF65-F5344CB8AC3E}">
        <p14:creationId xmlns:p14="http://schemas.microsoft.com/office/powerpoint/2010/main" val="78443375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noGrp="1"/>
          </p:cNvSpPr>
          <p:nvPr>
            <p:ph type="title"/>
          </p:nvPr>
        </p:nvSpPr>
        <p:spPr>
          <a:xfrm>
            <a:off x="232668" y="-102606"/>
            <a:ext cx="8513565" cy="807815"/>
          </a:xfrm>
          <a:prstGeom prst="rect">
            <a:avLst/>
          </a:prstGeom>
        </p:spPr>
        <p:txBody>
          <a:bodyPr>
            <a:normAutofit fontScale="90000"/>
          </a:bodyPr>
          <a:lstStyle/>
          <a:p>
            <a:r>
              <a:t>Bounded Type Parameters</a:t>
            </a:r>
          </a:p>
        </p:txBody>
      </p:sp>
      <p:sp>
        <p:nvSpPr>
          <p:cNvPr id="65" name="Content Placeholder 2"/>
          <p:cNvSpPr txBox="1">
            <a:spLocks noGrp="1"/>
          </p:cNvSpPr>
          <p:nvPr>
            <p:ph type="body" sz="quarter" idx="1"/>
          </p:nvPr>
        </p:nvSpPr>
        <p:spPr>
          <a:xfrm>
            <a:off x="613668" y="592847"/>
            <a:ext cx="8229601" cy="581002"/>
          </a:xfrm>
          <a:prstGeom prst="rect">
            <a:avLst/>
          </a:prstGeom>
        </p:spPr>
        <p:txBody>
          <a:bodyPr>
            <a:normAutofit fontScale="92500" lnSpcReduction="10000"/>
          </a:bodyPr>
          <a:lstStyle>
            <a:lvl1pPr defTabSz="749808">
              <a:defRPr sz="2952"/>
            </a:lvl1pPr>
          </a:lstStyle>
          <a:p>
            <a:r>
              <a:t>Consider this simple class of squares:</a:t>
            </a:r>
          </a:p>
        </p:txBody>
      </p:sp>
      <p:sp>
        <p:nvSpPr>
          <p:cNvPr id="66" name="public class Square&lt;T&gt;…"/>
          <p:cNvSpPr txBox="1"/>
          <p:nvPr/>
        </p:nvSpPr>
        <p:spPr>
          <a:xfrm>
            <a:off x="613668" y="1173848"/>
            <a:ext cx="3712479" cy="3520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BA2DA2"/>
                </a:solidFill>
                <a:effectLst/>
                <a:uLnTx/>
                <a:uFillTx/>
                <a:latin typeface="Menlo"/>
                <a:sym typeface="Menlo"/>
              </a:rPr>
              <a:t>public</a:t>
            </a: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class</a:t>
            </a:r>
            <a:r>
              <a:rPr kumimoji="0" sz="1500" b="0" i="0" u="none" strike="noStrike" kern="0" cap="none" spc="0" normalizeH="0" baseline="0" noProof="0">
                <a:ln>
                  <a:noFill/>
                </a:ln>
                <a:solidFill>
                  <a:srgbClr val="000000"/>
                </a:solidFill>
                <a:effectLst/>
                <a:uLnTx/>
                <a:uFillTx/>
                <a:latin typeface="Menlo"/>
                <a:sym typeface="Menlo"/>
              </a:rPr>
              <a:t> Square&lt;T&gt;</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private</a:t>
            </a:r>
            <a:r>
              <a:rPr kumimoji="0" sz="1500" b="0" i="0" u="none" strike="noStrike" kern="0" cap="none" spc="0" normalizeH="0" baseline="0" noProof="0">
                <a:ln>
                  <a:noFill/>
                </a:ln>
                <a:solidFill>
                  <a:srgbClr val="000000"/>
                </a:solidFill>
                <a:effectLst/>
                <a:uLnTx/>
                <a:uFillTx/>
                <a:latin typeface="Menlo"/>
                <a:sym typeface="Menlo"/>
              </a:rPr>
              <a:t> T side;</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public</a:t>
            </a:r>
            <a:r>
              <a:rPr kumimoji="0" sz="1500" b="0" i="0" u="none" strike="noStrike" kern="0" cap="none" spc="0" normalizeH="0" baseline="0" noProof="0">
                <a:ln>
                  <a:noFill/>
                </a:ln>
                <a:solidFill>
                  <a:srgbClr val="000000"/>
                </a:solidFill>
                <a:effectLst/>
                <a:uLnTx/>
                <a:uFillTx/>
                <a:latin typeface="Menlo"/>
                <a:sym typeface="Menlo"/>
              </a:rPr>
              <a:t> Square(T initialSide)</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side = initialSide;</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solidFill>
                  <a:srgbClr val="008400"/>
                </a:solidFill>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 </a:t>
            </a:r>
            <a:r>
              <a:rPr kumimoji="0" sz="1500" b="0" i="0" u="none" strike="noStrike" kern="0" cap="none" spc="0" normalizeH="0" baseline="0" noProof="0">
                <a:ln>
                  <a:noFill/>
                </a:ln>
                <a:solidFill>
                  <a:srgbClr val="008400"/>
                </a:solidFill>
                <a:effectLst/>
                <a:uLnTx/>
                <a:uFillTx/>
                <a:latin typeface="Menlo"/>
                <a:sym typeface="Menlo"/>
              </a:rPr>
              <a:t>// end constructor</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public</a:t>
            </a:r>
            <a:r>
              <a:rPr kumimoji="0" sz="1500" b="0" i="0" u="none" strike="noStrike" kern="0" cap="none" spc="0" normalizeH="0" baseline="0" noProof="0">
                <a:ln>
                  <a:noFill/>
                </a:ln>
                <a:solidFill>
                  <a:srgbClr val="000000"/>
                </a:solidFill>
                <a:effectLst/>
                <a:uLnTx/>
                <a:uFillTx/>
                <a:latin typeface="Menlo"/>
                <a:sym typeface="Menlo"/>
              </a:rPr>
              <a:t> T getSide()</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BA2DA2"/>
                </a:solidFill>
                <a:effectLst/>
                <a:uLnTx/>
                <a:uFillTx/>
                <a:latin typeface="Menlo"/>
                <a:sym typeface="Menlo"/>
              </a:rPr>
              <a:t>return</a:t>
            </a:r>
            <a:r>
              <a:rPr kumimoji="0" sz="1500" b="0" i="0" u="none" strike="noStrike" kern="0" cap="none" spc="0" normalizeH="0" baseline="0" noProof="0">
                <a:ln>
                  <a:noFill/>
                </a:ln>
                <a:solidFill>
                  <a:srgbClr val="000000"/>
                </a:solidFill>
                <a:effectLst/>
                <a:uLnTx/>
                <a:uFillTx/>
                <a:latin typeface="Menlo"/>
                <a:sym typeface="Menlo"/>
              </a:rPr>
              <a:t> side;</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solidFill>
                  <a:srgbClr val="008400"/>
                </a:solidFill>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 </a:t>
            </a:r>
            <a:r>
              <a:rPr kumimoji="0" sz="1500" b="0" i="0" u="none" strike="noStrike" kern="0" cap="none" spc="0" normalizeH="0" baseline="0" noProof="0">
                <a:ln>
                  <a:noFill/>
                </a:ln>
                <a:solidFill>
                  <a:srgbClr val="008400"/>
                </a:solidFill>
                <a:effectLst/>
                <a:uLnTx/>
                <a:uFillTx/>
                <a:latin typeface="Menlo"/>
                <a:sym typeface="Menlo"/>
              </a:rPr>
              <a:t>// end getSide</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500">
                <a:solidFill>
                  <a:srgbClr val="008400"/>
                </a:solidFill>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 </a:t>
            </a:r>
            <a:r>
              <a:rPr kumimoji="0" sz="1500" b="0" i="0" u="none" strike="noStrike" kern="0" cap="none" spc="0" normalizeH="0" baseline="0" noProof="0">
                <a:ln>
                  <a:noFill/>
                </a:ln>
                <a:solidFill>
                  <a:srgbClr val="008400"/>
                </a:solidFill>
                <a:effectLst/>
                <a:uLnTx/>
                <a:uFillTx/>
                <a:latin typeface="Menlo"/>
                <a:sym typeface="Menlo"/>
              </a:rPr>
              <a:t>// end Square</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p:txBody>
      </p:sp>
      <p:sp>
        <p:nvSpPr>
          <p:cNvPr id="67" name="Square&lt;Integer&gt; intSquare = new Square&lt;&gt;(5);…"/>
          <p:cNvSpPr txBox="1"/>
          <p:nvPr/>
        </p:nvSpPr>
        <p:spPr>
          <a:xfrm>
            <a:off x="613668" y="5173415"/>
            <a:ext cx="5609293" cy="853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30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Square&lt;Integer&gt; intSquare = </a:t>
            </a:r>
            <a:r>
              <a:rPr kumimoji="0" sz="1500" b="0" i="0" u="none" strike="noStrike" kern="0" cap="none" spc="0" normalizeH="0" baseline="0" noProof="0">
                <a:ln>
                  <a:noFill/>
                </a:ln>
                <a:solidFill>
                  <a:srgbClr val="BA2DA2"/>
                </a:solidFill>
                <a:effectLst/>
                <a:uLnTx/>
                <a:uFillTx/>
                <a:latin typeface="Menlo"/>
                <a:sym typeface="Menlo"/>
              </a:rPr>
              <a:t>new</a:t>
            </a:r>
            <a:r>
              <a:rPr kumimoji="0" sz="1500" b="0" i="0" u="none" strike="noStrike" kern="0" cap="none" spc="0" normalizeH="0" baseline="0" noProof="0">
                <a:ln>
                  <a:noFill/>
                </a:ln>
                <a:solidFill>
                  <a:srgbClr val="000000"/>
                </a:solidFill>
                <a:effectLst/>
                <a:uLnTx/>
                <a:uFillTx/>
                <a:latin typeface="Menlo"/>
                <a:sym typeface="Menlo"/>
              </a:rPr>
              <a:t> Square&lt;&gt;(</a:t>
            </a:r>
            <a:r>
              <a:rPr kumimoji="0" sz="1500" b="0" i="0" u="none" strike="noStrike" kern="0" cap="none" spc="0" normalizeH="0" baseline="0" noProof="0">
                <a:ln>
                  <a:noFill/>
                </a:ln>
                <a:solidFill>
                  <a:srgbClr val="272AD8"/>
                </a:solidFill>
                <a:effectLst/>
                <a:uLnTx/>
                <a:uFillTx/>
                <a:latin typeface="Menlo"/>
                <a:sym typeface="Menlo"/>
              </a:rPr>
              <a:t>5</a:t>
            </a:r>
            <a:r>
              <a:rPr kumimoji="0" sz="1500" b="0" i="0" u="none" strike="noStrike" kern="0" cap="none" spc="0" normalizeH="0" baseline="0" noProof="0">
                <a:ln>
                  <a:noFill/>
                </a:ln>
                <a:solidFill>
                  <a:srgbClr val="000000"/>
                </a:solidFill>
                <a:effectLst/>
                <a:uLnTx/>
                <a:uFillTx/>
                <a:latin typeface="Menlo"/>
                <a:sym typeface="Menlo"/>
              </a:rPr>
              <a:t>);</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30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Square&lt;Double&gt; realSquare = </a:t>
            </a:r>
            <a:r>
              <a:rPr kumimoji="0" sz="1500" b="0" i="0" u="none" strike="noStrike" kern="0" cap="none" spc="0" normalizeH="0" baseline="0" noProof="0">
                <a:ln>
                  <a:noFill/>
                </a:ln>
                <a:solidFill>
                  <a:srgbClr val="BA2DA2"/>
                </a:solidFill>
                <a:effectLst/>
                <a:uLnTx/>
                <a:uFillTx/>
                <a:latin typeface="Menlo"/>
                <a:sym typeface="Menlo"/>
              </a:rPr>
              <a:t>new</a:t>
            </a:r>
            <a:r>
              <a:rPr kumimoji="0" sz="1500" b="0" i="0" u="none" strike="noStrike" kern="0" cap="none" spc="0" normalizeH="0" baseline="0" noProof="0">
                <a:ln>
                  <a:noFill/>
                </a:ln>
                <a:solidFill>
                  <a:srgbClr val="000000"/>
                </a:solidFill>
                <a:effectLst/>
                <a:uLnTx/>
                <a:uFillTx/>
                <a:latin typeface="Menlo"/>
                <a:sym typeface="Menlo"/>
              </a:rPr>
              <a:t> Square&lt;&gt;(</a:t>
            </a:r>
            <a:r>
              <a:rPr kumimoji="0" sz="1500" b="0" i="0" u="none" strike="noStrike" kern="0" cap="none" spc="0" normalizeH="0" baseline="0" noProof="0">
                <a:ln>
                  <a:noFill/>
                </a:ln>
                <a:solidFill>
                  <a:srgbClr val="272AD8"/>
                </a:solidFill>
                <a:effectLst/>
                <a:uLnTx/>
                <a:uFillTx/>
                <a:latin typeface="Menlo"/>
                <a:sym typeface="Menlo"/>
              </a:rPr>
              <a:t>2.1</a:t>
            </a:r>
            <a:r>
              <a:rPr kumimoji="0" sz="1500" b="0" i="0" u="none" strike="noStrike" kern="0" cap="none" spc="0" normalizeH="0" baseline="0" noProof="0">
                <a:ln>
                  <a:noFill/>
                </a:ln>
                <a:solidFill>
                  <a:srgbClr val="000000"/>
                </a:solidFill>
                <a:effectLst/>
                <a:uLnTx/>
                <a:uFillTx/>
                <a:latin typeface="Menlo"/>
                <a:sym typeface="Menlo"/>
              </a:rPr>
              <a:t>);</a:t>
            </a:r>
            <a:endParaRPr kumimoji="0" sz="15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300"/>
              </a:spcBef>
              <a:spcAft>
                <a:spcPts val="0"/>
              </a:spcAft>
              <a:buClrTx/>
              <a:buSzTx/>
              <a:buFontTx/>
              <a:buNone/>
              <a:tabLst>
                <a:tab pos="342900" algn="l"/>
              </a:tabLst>
              <a:defRPr sz="1500">
                <a:latin typeface="Menlo"/>
                <a:ea typeface="Menlo"/>
                <a:cs typeface="Menlo"/>
                <a:sym typeface="Menlo"/>
              </a:defRPr>
            </a:pPr>
            <a:r>
              <a:rPr kumimoji="0" sz="1500" b="0" i="0" u="none" strike="noStrike" kern="0" cap="none" spc="0" normalizeH="0" baseline="0" noProof="0">
                <a:ln>
                  <a:noFill/>
                </a:ln>
                <a:solidFill>
                  <a:srgbClr val="000000"/>
                </a:solidFill>
                <a:effectLst/>
                <a:uLnTx/>
                <a:uFillTx/>
                <a:latin typeface="Menlo"/>
                <a:sym typeface="Menlo"/>
              </a:rPr>
              <a:t>Square&lt;String&gt; stringSquare= </a:t>
            </a:r>
            <a:r>
              <a:rPr kumimoji="0" sz="1500" b="0" i="0" u="none" strike="noStrike" kern="0" cap="none" spc="0" normalizeH="0" baseline="0" noProof="0">
                <a:ln>
                  <a:noFill/>
                </a:ln>
                <a:solidFill>
                  <a:srgbClr val="BA2DA2"/>
                </a:solidFill>
                <a:effectLst/>
                <a:uLnTx/>
                <a:uFillTx/>
                <a:latin typeface="Menlo"/>
                <a:sym typeface="Menlo"/>
              </a:rPr>
              <a:t>new</a:t>
            </a:r>
            <a:r>
              <a:rPr kumimoji="0" sz="1500" b="0" i="0" u="none" strike="noStrike" kern="0" cap="none" spc="0" normalizeH="0" baseline="0" noProof="0">
                <a:ln>
                  <a:noFill/>
                </a:ln>
                <a:solidFill>
                  <a:srgbClr val="000000"/>
                </a:solidFill>
                <a:effectLst/>
                <a:uLnTx/>
                <a:uFillTx/>
                <a:latin typeface="Menlo"/>
                <a:sym typeface="Menlo"/>
              </a:rPr>
              <a:t> Square&lt;&gt;(</a:t>
            </a:r>
            <a:r>
              <a:rPr kumimoji="0" sz="1500" b="0" i="0" u="none" strike="noStrike" kern="0" cap="none" spc="0" normalizeH="0" baseline="0" noProof="0">
                <a:ln>
                  <a:noFill/>
                </a:ln>
                <a:solidFill>
                  <a:srgbClr val="D12F1B"/>
                </a:solidFill>
                <a:effectLst/>
                <a:uLnTx/>
                <a:uFillTx/>
                <a:latin typeface="Menlo"/>
                <a:sym typeface="Menlo"/>
              </a:rPr>
              <a:t>"25"</a:t>
            </a:r>
            <a:r>
              <a:rPr kumimoji="0" sz="1500" b="0" i="0" u="none" strike="noStrike" kern="0" cap="none" spc="0" normalizeH="0" baseline="0" noProof="0">
                <a:ln>
                  <a:noFill/>
                </a:ln>
                <a:solidFill>
                  <a:srgbClr val="000000"/>
                </a:solidFill>
                <a:effectLst/>
                <a:uLnTx/>
                <a:uFillTx/>
                <a:latin typeface="Menlo"/>
                <a:sym typeface="Menlo"/>
              </a:rPr>
              <a:t>);</a:t>
            </a:r>
          </a:p>
        </p:txBody>
      </p:sp>
      <p:sp>
        <p:nvSpPr>
          <p:cNvPr id="68" name="Content Placeholder 2"/>
          <p:cNvSpPr txBox="1"/>
          <p:nvPr/>
        </p:nvSpPr>
        <p:spPr>
          <a:xfrm>
            <a:off x="613668" y="4592414"/>
            <a:ext cx="8229601" cy="5810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fontScale="92500" lnSpcReduction="10000"/>
          </a:bodyPr>
          <a:lstStyle>
            <a:lvl1pPr defTabSz="749808">
              <a:defRPr sz="2952" b="1">
                <a:solidFill>
                  <a:srgbClr val="007FA3"/>
                </a:solidFill>
                <a:latin typeface="Times New Roman"/>
                <a:ea typeface="Times New Roman"/>
                <a:cs typeface="Times New Roman"/>
                <a:sym typeface="Times New Roman"/>
              </a:defRPr>
            </a:lvl1pPr>
          </a:lstStyle>
          <a:p>
            <a:pPr marL="0" marR="0" lvl="0" indent="0" algn="l" defTabSz="749808" rtl="0" eaLnBrk="1" fontAlgn="auto" latinLnBrk="0" hangingPunct="0">
              <a:lnSpc>
                <a:spcPct val="100000"/>
              </a:lnSpc>
              <a:spcBef>
                <a:spcPts val="0"/>
              </a:spcBef>
              <a:spcAft>
                <a:spcPts val="0"/>
              </a:spcAft>
              <a:buClrTx/>
              <a:buSzTx/>
              <a:buFontTx/>
              <a:buNone/>
              <a:tabLst/>
              <a:defRPr/>
            </a:pPr>
            <a:r>
              <a:rPr kumimoji="0" sz="2952" b="1" i="0" u="none" strike="noStrike" kern="0" cap="none" spc="0" normalizeH="0" baseline="0" noProof="0">
                <a:ln>
                  <a:noFill/>
                </a:ln>
                <a:solidFill>
                  <a:srgbClr val="007FA3"/>
                </a:solidFill>
                <a:effectLst/>
                <a:uLnTx/>
                <a:uFillTx/>
                <a:latin typeface="Times New Roman"/>
                <a:cs typeface="Times New Roman"/>
                <a:sym typeface="Times New Roman"/>
              </a:rPr>
              <a:t>Different types of square objects possible.</a:t>
            </a:r>
          </a:p>
        </p:txBody>
      </p:sp>
    </p:spTree>
    <p:extLst>
      <p:ext uri="{BB962C8B-B14F-4D97-AF65-F5344CB8AC3E}">
        <p14:creationId xmlns:p14="http://schemas.microsoft.com/office/powerpoint/2010/main" val="102820019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noGrp="1"/>
          </p:cNvSpPr>
          <p:nvPr>
            <p:ph type="title"/>
          </p:nvPr>
        </p:nvSpPr>
        <p:spPr>
          <a:prstGeom prst="rect">
            <a:avLst/>
          </a:prstGeom>
        </p:spPr>
        <p:txBody>
          <a:bodyPr>
            <a:normAutofit fontScale="90000"/>
          </a:bodyPr>
          <a:lstStyle/>
          <a:p>
            <a:r>
              <a:t>Bounded Type Parameters</a:t>
            </a:r>
          </a:p>
        </p:txBody>
      </p:sp>
      <p:sp>
        <p:nvSpPr>
          <p:cNvPr id="71" name="Content Placeholder 2"/>
          <p:cNvSpPr txBox="1">
            <a:spLocks noGrp="1"/>
          </p:cNvSpPr>
          <p:nvPr>
            <p:ph type="body" sz="quarter" idx="1"/>
          </p:nvPr>
        </p:nvSpPr>
        <p:spPr>
          <a:xfrm>
            <a:off x="276848" y="807814"/>
            <a:ext cx="8590304" cy="1215654"/>
          </a:xfrm>
          <a:prstGeom prst="rect">
            <a:avLst/>
          </a:prstGeom>
        </p:spPr>
        <p:txBody>
          <a:bodyPr>
            <a:normAutofit lnSpcReduction="10000"/>
          </a:bodyPr>
          <a:lstStyle/>
          <a:p>
            <a:pPr defTabSz="612648">
              <a:defRPr sz="2412"/>
            </a:pPr>
            <a:r>
              <a:t>Imagine that we want to write a static method that returns the smallest object in an array.     </a:t>
            </a:r>
            <a:br/>
            <a:r>
              <a:t>Suppose that we wrote our method shown here:</a:t>
            </a:r>
          </a:p>
        </p:txBody>
      </p:sp>
      <p:sp>
        <p:nvSpPr>
          <p:cNvPr id="72" name="public MyClass…"/>
          <p:cNvSpPr txBox="1"/>
          <p:nvPr/>
        </p:nvSpPr>
        <p:spPr>
          <a:xfrm>
            <a:off x="388406" y="2049780"/>
            <a:ext cx="6403298" cy="4155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BA2DA2"/>
                </a:solidFill>
                <a:effectLst/>
                <a:uLnTx/>
                <a:uFillTx/>
                <a:latin typeface="Menlo"/>
                <a:sym typeface="Menlo"/>
              </a:rPr>
              <a:t>public</a:t>
            </a:r>
            <a:r>
              <a:rPr kumimoji="0" sz="1700" b="0" i="0" u="none" strike="noStrike" kern="0" cap="none" spc="0" normalizeH="0" baseline="0" noProof="0">
                <a:ln>
                  <a:noFill/>
                </a:ln>
                <a:solidFill>
                  <a:srgbClr val="000000"/>
                </a:solidFill>
                <a:effectLst/>
                <a:uLnTx/>
                <a:uFillTx/>
                <a:latin typeface="Menlo"/>
                <a:sym typeface="Menlo"/>
              </a:rPr>
              <a:t> MyClass</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008400"/>
                </a:solidFill>
                <a:effectLst/>
                <a:uLnTx/>
                <a:uFillTx/>
                <a:latin typeface="Menlo"/>
                <a:sym typeface="Menlo"/>
              </a:rPr>
              <a:t>// First draft and INCORRECT:</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BA2DA2"/>
                </a:solidFill>
                <a:effectLst/>
                <a:uLnTx/>
                <a:uFillTx/>
                <a:latin typeface="Menlo"/>
                <a:sym typeface="Menlo"/>
              </a:rPr>
              <a:t>public</a:t>
            </a: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BA2DA2"/>
                </a:solidFill>
                <a:effectLst/>
                <a:uLnTx/>
                <a:uFillTx/>
                <a:latin typeface="Menlo"/>
                <a:sym typeface="Menlo"/>
              </a:rPr>
              <a:t>static</a:t>
            </a:r>
            <a:r>
              <a:rPr kumimoji="0" sz="1700" b="0" i="0" u="none" strike="noStrike" kern="0" cap="none" spc="0" normalizeH="0" baseline="0" noProof="0">
                <a:ln>
                  <a:noFill/>
                </a:ln>
                <a:solidFill>
                  <a:srgbClr val="000000"/>
                </a:solidFill>
                <a:effectLst/>
                <a:uLnTx/>
                <a:uFillTx/>
                <a:latin typeface="Menlo"/>
                <a:sym typeface="Menlo"/>
              </a:rPr>
              <a:t> &lt;T&gt; T arrayMinimum(T[] anArray)</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T minimum = anArray[</a:t>
            </a:r>
            <a:r>
              <a:rPr kumimoji="0" sz="1700" b="0" i="0" u="none" strike="noStrike" kern="0" cap="none" spc="0" normalizeH="0" baseline="0" noProof="0">
                <a:ln>
                  <a:noFill/>
                </a:ln>
                <a:solidFill>
                  <a:srgbClr val="272AD8"/>
                </a:solidFill>
                <a:effectLst/>
                <a:uLnTx/>
                <a:uFillTx/>
                <a:latin typeface="Menlo"/>
                <a:sym typeface="Menlo"/>
              </a:rPr>
              <a:t>0</a:t>
            </a:r>
            <a:r>
              <a:rPr kumimoji="0" sz="1700" b="0" i="0" u="none" strike="noStrike" kern="0" cap="none" spc="0" normalizeH="0" baseline="0" noProof="0">
                <a:ln>
                  <a:noFill/>
                </a:ln>
                <a:solidFill>
                  <a:srgbClr val="000000"/>
                </a:solidFill>
                <a:effectLst/>
                <a:uLnTx/>
                <a:uFillTx/>
                <a:latin typeface="Menlo"/>
                <a:sym typeface="Menlo"/>
              </a:rPr>
              <a:t>];</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BA2DA2"/>
                </a:solidFill>
                <a:effectLst/>
                <a:uLnTx/>
                <a:uFillTx/>
                <a:latin typeface="Menlo"/>
                <a:sym typeface="Menlo"/>
              </a:rPr>
              <a:t>for</a:t>
            </a:r>
            <a:r>
              <a:rPr kumimoji="0" sz="1700" b="0" i="0" u="none" strike="noStrike" kern="0" cap="none" spc="0" normalizeH="0" baseline="0" noProof="0">
                <a:ln>
                  <a:noFill/>
                </a:ln>
                <a:solidFill>
                  <a:srgbClr val="000000"/>
                </a:solidFill>
                <a:effectLst/>
                <a:uLnTx/>
                <a:uFillTx/>
                <a:latin typeface="Menlo"/>
                <a:sym typeface="Menlo"/>
              </a:rPr>
              <a:t> (T arrayEntry : anArray)</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BA2DA2"/>
                </a:solidFill>
                <a:effectLst/>
                <a:uLnTx/>
                <a:uFillTx/>
                <a:latin typeface="Menlo"/>
                <a:sym typeface="Menlo"/>
              </a:rPr>
              <a:t>if</a:t>
            </a:r>
            <a:r>
              <a:rPr kumimoji="0" sz="1700" b="0" i="0" u="none" strike="noStrike" kern="0" cap="none" spc="0" normalizeH="0" baseline="0" noProof="0">
                <a:ln>
                  <a:noFill/>
                </a:ln>
                <a:solidFill>
                  <a:srgbClr val="000000"/>
                </a:solidFill>
                <a:effectLst/>
                <a:uLnTx/>
                <a:uFillTx/>
                <a:latin typeface="Menlo"/>
                <a:sym typeface="Menlo"/>
              </a:rPr>
              <a:t> (arrayEntry.compareTo(minimum) &lt; </a:t>
            </a:r>
            <a:r>
              <a:rPr kumimoji="0" sz="1700" b="0" i="0" u="none" strike="noStrike" kern="0" cap="none" spc="0" normalizeH="0" baseline="0" noProof="0">
                <a:ln>
                  <a:noFill/>
                </a:ln>
                <a:solidFill>
                  <a:srgbClr val="272AD8"/>
                </a:solidFill>
                <a:effectLst/>
                <a:uLnTx/>
                <a:uFillTx/>
                <a:latin typeface="Menlo"/>
                <a:sym typeface="Menlo"/>
              </a:rPr>
              <a:t>0</a:t>
            </a:r>
            <a:r>
              <a:rPr kumimoji="0" sz="1700" b="0" i="0" u="none" strike="noStrike" kern="0" cap="none" spc="0" normalizeH="0" baseline="0" noProof="0">
                <a:ln>
                  <a:noFill/>
                </a:ln>
                <a:solidFill>
                  <a:srgbClr val="000000"/>
                </a:solidFill>
                <a:effectLst/>
                <a:uLnTx/>
                <a:uFillTx/>
                <a:latin typeface="Menlo"/>
                <a:sym typeface="Menlo"/>
              </a:rPr>
              <a:t>)</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minimum = arrayEntry;</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 </a:t>
            </a:r>
            <a:r>
              <a:rPr kumimoji="0" sz="1700" b="0" i="0" u="none" strike="noStrike" kern="0" cap="none" spc="0" normalizeH="0" baseline="0" noProof="0">
                <a:ln>
                  <a:noFill/>
                </a:ln>
                <a:solidFill>
                  <a:srgbClr val="008400"/>
                </a:solidFill>
                <a:effectLst/>
                <a:uLnTx/>
                <a:uFillTx/>
                <a:latin typeface="Menlo"/>
                <a:sym typeface="Menlo"/>
              </a:rPr>
              <a:t>// end for</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n-lt"/>
                <a:ea typeface="+mn-ea"/>
                <a:cs typeface="+mn-cs"/>
                <a:sym typeface="Helvetica"/>
              </a:defRPr>
            </a:pP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BA2DA2"/>
                </a:solidFill>
                <a:effectLst/>
                <a:uLnTx/>
                <a:uFillTx/>
                <a:latin typeface="Menlo"/>
                <a:sym typeface="Menlo"/>
              </a:rPr>
              <a:t>return</a:t>
            </a:r>
            <a:r>
              <a:rPr kumimoji="0" sz="1700" b="0" i="0" u="none" strike="noStrike" kern="0" cap="none" spc="0" normalizeH="0" baseline="0" noProof="0">
                <a:ln>
                  <a:noFill/>
                </a:ln>
                <a:solidFill>
                  <a:srgbClr val="000000"/>
                </a:solidFill>
                <a:effectLst/>
                <a:uLnTx/>
                <a:uFillTx/>
                <a:latin typeface="Menlo"/>
                <a:sym typeface="Menlo"/>
              </a:rPr>
              <a:t> minimum;</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 </a:t>
            </a:r>
            <a:r>
              <a:rPr kumimoji="0" sz="1700" b="0" i="0" u="none" strike="noStrike" kern="0" cap="none" spc="0" normalizeH="0" baseline="0" noProof="0">
                <a:ln>
                  <a:noFill/>
                </a:ln>
                <a:solidFill>
                  <a:srgbClr val="008400"/>
                </a:solidFill>
                <a:effectLst/>
                <a:uLnTx/>
                <a:uFillTx/>
                <a:latin typeface="Menlo"/>
                <a:sym typeface="Menlo"/>
              </a:rPr>
              <a:t>// end arrayMinimum</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008400"/>
                </a:solidFill>
                <a:effectLst/>
                <a:uLnTx/>
                <a:uFillTx/>
                <a:latin typeface="Menlo"/>
                <a:sym typeface="Menlo"/>
              </a:rPr>
              <a:t>// end MyClass</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p:txBody>
      </p:sp>
      <p:sp>
        <p:nvSpPr>
          <p:cNvPr id="73" name="Rounded Rectangle"/>
          <p:cNvSpPr/>
          <p:nvPr/>
        </p:nvSpPr>
        <p:spPr>
          <a:xfrm>
            <a:off x="413806" y="2768600"/>
            <a:ext cx="6673157" cy="436761"/>
          </a:xfrm>
          <a:prstGeom prst="roundRect">
            <a:avLst>
              <a:gd name="adj" fmla="val 43617"/>
            </a:avLst>
          </a:prstGeom>
          <a:ln w="50800">
            <a:solidFill>
              <a:schemeClr val="accent3">
                <a:lumOff val="-8509"/>
              </a:schemeClr>
            </a:solidFill>
          </a:ln>
          <a:effectLst>
            <a:outerShdw blurRad="38100" dist="23000" dir="5400000" rotWithShape="0">
              <a:srgbClr val="000000">
                <a:alpha val="35000"/>
              </a:srgbClr>
            </a:outerShdw>
          </a:effectLst>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4510973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1"/>
          <p:cNvSpPr txBox="1">
            <a:spLocks noGrp="1"/>
          </p:cNvSpPr>
          <p:nvPr>
            <p:ph type="title"/>
          </p:nvPr>
        </p:nvSpPr>
        <p:spPr>
          <a:prstGeom prst="rect">
            <a:avLst/>
          </a:prstGeom>
        </p:spPr>
        <p:txBody>
          <a:bodyPr>
            <a:normAutofit fontScale="90000"/>
          </a:bodyPr>
          <a:lstStyle/>
          <a:p>
            <a:r>
              <a:t>Bounded Type Parameters</a:t>
            </a:r>
          </a:p>
        </p:txBody>
      </p:sp>
      <p:sp>
        <p:nvSpPr>
          <p:cNvPr id="76" name="Content Placeholder 2"/>
          <p:cNvSpPr txBox="1">
            <a:spLocks noGrp="1"/>
          </p:cNvSpPr>
          <p:nvPr>
            <p:ph type="body" sz="quarter" idx="1"/>
          </p:nvPr>
        </p:nvSpPr>
        <p:spPr>
          <a:xfrm>
            <a:off x="249435" y="792187"/>
            <a:ext cx="8229601" cy="581001"/>
          </a:xfrm>
          <a:prstGeom prst="rect">
            <a:avLst/>
          </a:prstGeom>
        </p:spPr>
        <p:txBody>
          <a:bodyPr>
            <a:normAutofit fontScale="92500" lnSpcReduction="10000"/>
          </a:bodyPr>
          <a:lstStyle>
            <a:lvl1pPr defTabSz="749808">
              <a:defRPr sz="2952"/>
            </a:lvl1pPr>
          </a:lstStyle>
          <a:p>
            <a:r>
              <a:t>Header really should be as shown</a:t>
            </a:r>
          </a:p>
        </p:txBody>
      </p:sp>
      <p:sp>
        <p:nvSpPr>
          <p:cNvPr id="77" name="public MyClass…"/>
          <p:cNvSpPr txBox="1"/>
          <p:nvPr/>
        </p:nvSpPr>
        <p:spPr>
          <a:xfrm>
            <a:off x="159923" y="1567180"/>
            <a:ext cx="8724166" cy="3952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BA2DA2"/>
                </a:solidFill>
                <a:effectLst/>
                <a:uLnTx/>
                <a:uFillTx/>
                <a:latin typeface="Menlo"/>
                <a:sym typeface="Menlo"/>
              </a:rPr>
              <a:t>public</a:t>
            </a:r>
            <a:r>
              <a:rPr kumimoji="0" sz="1600" b="0" i="0" u="none" strike="noStrike" kern="0" cap="none" spc="0" normalizeH="0" baseline="0" noProof="0">
                <a:ln>
                  <a:noFill/>
                </a:ln>
                <a:solidFill>
                  <a:srgbClr val="000000"/>
                </a:solidFill>
                <a:effectLst/>
                <a:uLnTx/>
                <a:uFillTx/>
                <a:latin typeface="Menlo"/>
                <a:sym typeface="Menlo"/>
              </a:rPr>
              <a:t> MyClass</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public</a:t>
            </a: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static</a:t>
            </a:r>
            <a:r>
              <a:rPr kumimoji="0" sz="1600" b="0" i="0" u="none" strike="noStrike" kern="0" cap="none" spc="0" normalizeH="0" baseline="0" noProof="0">
                <a:ln>
                  <a:noFill/>
                </a:ln>
                <a:solidFill>
                  <a:srgbClr val="000000"/>
                </a:solidFill>
                <a:effectLst/>
                <a:uLnTx/>
                <a:uFillTx/>
                <a:latin typeface="Menlo"/>
                <a:sym typeface="Menlo"/>
              </a:rPr>
              <a:t> &lt;T </a:t>
            </a:r>
            <a:r>
              <a:rPr kumimoji="0" sz="1600" b="0" i="0" u="none" strike="noStrike" kern="0" cap="none" spc="0" normalizeH="0" baseline="0" noProof="0">
                <a:ln>
                  <a:noFill/>
                </a:ln>
                <a:solidFill>
                  <a:srgbClr val="BA2DA2"/>
                </a:solidFill>
                <a:effectLst/>
                <a:uLnTx/>
                <a:uFillTx/>
                <a:latin typeface="Menlo"/>
                <a:sym typeface="Menlo"/>
              </a:rPr>
              <a:t>extends</a:t>
            </a:r>
            <a:r>
              <a:rPr kumimoji="0" sz="1600" b="0" i="0" u="none" strike="noStrike" kern="0" cap="none" spc="0" normalizeH="0" baseline="0" noProof="0">
                <a:ln>
                  <a:noFill/>
                </a:ln>
                <a:solidFill>
                  <a:srgbClr val="000000"/>
                </a:solidFill>
                <a:effectLst/>
                <a:uLnTx/>
                <a:uFillTx/>
                <a:latin typeface="Menlo"/>
                <a:sym typeface="Menlo"/>
              </a:rPr>
              <a:t> Comparable&lt;T&gt;&gt; T arrayMinimum(T[] anArray)</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T minimum = anArray[</a:t>
            </a:r>
            <a:r>
              <a:rPr kumimoji="0" sz="1600" b="0" i="0" u="none" strike="noStrike" kern="0" cap="none" spc="0" normalizeH="0" baseline="0" noProof="0">
                <a:ln>
                  <a:noFill/>
                </a:ln>
                <a:solidFill>
                  <a:srgbClr val="272AD8"/>
                </a:solidFill>
                <a:effectLst/>
                <a:uLnTx/>
                <a:uFillTx/>
                <a:latin typeface="Menlo"/>
                <a:sym typeface="Menlo"/>
              </a:rPr>
              <a:t>0</a:t>
            </a:r>
            <a:r>
              <a:rPr kumimoji="0" sz="1600" b="0" i="0" u="none" strike="noStrike" kern="0" cap="none" spc="0" normalizeH="0" baseline="0" noProof="0">
                <a:ln>
                  <a:noFill/>
                </a:ln>
                <a:solidFill>
                  <a:srgbClr val="000000"/>
                </a:solidFill>
                <a:effectLst/>
                <a:uLnTx/>
                <a:uFillTx/>
                <a:latin typeface="Menlo"/>
                <a:sym typeface="Menlo"/>
              </a:rPr>
              <a: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for</a:t>
            </a:r>
            <a:r>
              <a:rPr kumimoji="0" sz="1600" b="0" i="0" u="none" strike="noStrike" kern="0" cap="none" spc="0" normalizeH="0" baseline="0" noProof="0">
                <a:ln>
                  <a:noFill/>
                </a:ln>
                <a:solidFill>
                  <a:srgbClr val="000000"/>
                </a:solidFill>
                <a:effectLst/>
                <a:uLnTx/>
                <a:uFillTx/>
                <a:latin typeface="Menlo"/>
                <a:sym typeface="Menlo"/>
              </a:rPr>
              <a:t> (T arrayEntry : anArray)</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if</a:t>
            </a:r>
            <a:r>
              <a:rPr kumimoji="0" sz="1600" b="0" i="0" u="none" strike="noStrike" kern="0" cap="none" spc="0" normalizeH="0" baseline="0" noProof="0">
                <a:ln>
                  <a:noFill/>
                </a:ln>
                <a:solidFill>
                  <a:srgbClr val="000000"/>
                </a:solidFill>
                <a:effectLst/>
                <a:uLnTx/>
                <a:uFillTx/>
                <a:latin typeface="Menlo"/>
                <a:sym typeface="Menlo"/>
              </a:rPr>
              <a:t> (arrayEntry.compareTo(minimum) &lt; </a:t>
            </a:r>
            <a:r>
              <a:rPr kumimoji="0" sz="1600" b="0" i="0" u="none" strike="noStrike" kern="0" cap="none" spc="0" normalizeH="0" baseline="0" noProof="0">
                <a:ln>
                  <a:noFill/>
                </a:ln>
                <a:solidFill>
                  <a:srgbClr val="272AD8"/>
                </a:solidFill>
                <a:effectLst/>
                <a:uLnTx/>
                <a:uFillTx/>
                <a:latin typeface="Menlo"/>
                <a:sym typeface="Menlo"/>
              </a:rPr>
              <a:t>0</a:t>
            </a:r>
            <a:r>
              <a:rPr kumimoji="0" sz="1600" b="0" i="0" u="none" strike="noStrike" kern="0" cap="none" spc="0" normalizeH="0" baseline="0" noProof="0">
                <a:ln>
                  <a:noFill/>
                </a:ln>
                <a:solidFill>
                  <a:srgbClr val="000000"/>
                </a:solidFill>
                <a:effectLst/>
                <a:uLnTx/>
                <a:uFillTx/>
                <a:latin typeface="Menlo"/>
                <a:sym typeface="Menlo"/>
              </a:rPr>
              <a:t>)</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minimum = arrayEntry;</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 </a:t>
            </a:r>
            <a:r>
              <a:rPr kumimoji="0" sz="1600" b="0" i="0" u="none" strike="noStrike" kern="0" cap="none" spc="0" normalizeH="0" baseline="0" noProof="0">
                <a:ln>
                  <a:noFill/>
                </a:ln>
                <a:solidFill>
                  <a:srgbClr val="008400"/>
                </a:solidFill>
                <a:effectLst/>
                <a:uLnTx/>
                <a:uFillTx/>
                <a:latin typeface="Menlo"/>
                <a:sym typeface="Menlo"/>
              </a:rPr>
              <a:t>// end for</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BA2DA2"/>
                </a:solidFill>
                <a:effectLst/>
                <a:uLnTx/>
                <a:uFillTx/>
                <a:latin typeface="Menlo"/>
                <a:sym typeface="Menlo"/>
              </a:rPr>
              <a:t>return</a:t>
            </a:r>
            <a:r>
              <a:rPr kumimoji="0" sz="1600" b="0" i="0" u="none" strike="noStrike" kern="0" cap="none" spc="0" normalizeH="0" baseline="0" noProof="0">
                <a:ln>
                  <a:noFill/>
                </a:ln>
                <a:solidFill>
                  <a:srgbClr val="000000"/>
                </a:solidFill>
                <a:effectLst/>
                <a:uLnTx/>
                <a:uFillTx/>
                <a:latin typeface="Menlo"/>
                <a:sym typeface="Menlo"/>
              </a:rPr>
              <a:t> minimum;</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 </a:t>
            </a:r>
            <a:r>
              <a:rPr kumimoji="0" sz="1600" b="0" i="0" u="none" strike="noStrike" kern="0" cap="none" spc="0" normalizeH="0" baseline="0" noProof="0">
                <a:ln>
                  <a:noFill/>
                </a:ln>
                <a:solidFill>
                  <a:srgbClr val="008400"/>
                </a:solidFill>
                <a:effectLst/>
                <a:uLnTx/>
                <a:uFillTx/>
                <a:latin typeface="Menlo"/>
                <a:sym typeface="Menlo"/>
              </a:rPr>
              <a:t>// end arrayMinimum</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008400"/>
                </a:solidFill>
                <a:effectLst/>
                <a:uLnTx/>
                <a:uFillTx/>
                <a:latin typeface="Menlo"/>
                <a:sym typeface="Menlo"/>
              </a:rPr>
              <a:t>// . . .</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a:ln>
                  <a:noFill/>
                </a:ln>
                <a:solidFill>
                  <a:srgbClr val="000000"/>
                </a:solidFill>
                <a:effectLst/>
                <a:uLnTx/>
                <a:uFillTx/>
                <a:latin typeface="Menlo"/>
                <a:sym typeface="Menlo"/>
              </a:rPr>
              <a:t>} </a:t>
            </a:r>
            <a:r>
              <a:rPr kumimoji="0" sz="1600" b="0" i="0" u="none" strike="noStrike" kern="0" cap="none" spc="0" normalizeH="0" baseline="0" noProof="0">
                <a:ln>
                  <a:noFill/>
                </a:ln>
                <a:solidFill>
                  <a:srgbClr val="008400"/>
                </a:solidFill>
                <a:effectLst/>
                <a:uLnTx/>
                <a:uFillTx/>
                <a:latin typeface="Menlo"/>
                <a:sym typeface="Menlo"/>
              </a:rPr>
              <a:t>// end MyClass</a:t>
            </a:r>
            <a:endParaRPr kumimoji="0" sz="1600" b="0" i="0" u="none" strike="noStrike" kern="0" cap="none" spc="0" normalizeH="0" baseline="0" noProof="0">
              <a:ln>
                <a:noFill/>
              </a:ln>
              <a:solidFill>
                <a:srgbClr val="000000"/>
              </a:solidFill>
              <a:effectLst/>
              <a:uLnTx/>
              <a:uFillTx/>
              <a:latin typeface="Helvetica"/>
              <a:ea typeface="+mn-ea"/>
              <a:cs typeface="Helvetica"/>
              <a:sym typeface="Helvetica"/>
            </a:endParaRPr>
          </a:p>
        </p:txBody>
      </p:sp>
      <p:sp>
        <p:nvSpPr>
          <p:cNvPr id="78" name="Rounded Rectangle"/>
          <p:cNvSpPr/>
          <p:nvPr/>
        </p:nvSpPr>
        <p:spPr>
          <a:xfrm>
            <a:off x="469371" y="1993900"/>
            <a:ext cx="8362703" cy="436761"/>
          </a:xfrm>
          <a:prstGeom prst="roundRect">
            <a:avLst>
              <a:gd name="adj" fmla="val 43617"/>
            </a:avLst>
          </a:prstGeom>
          <a:ln w="50800">
            <a:solidFill>
              <a:schemeClr val="accent3">
                <a:lumOff val="-8509"/>
              </a:schemeClr>
            </a:solidFill>
          </a:ln>
          <a:effectLst>
            <a:outerShdw blurRad="38100" dist="23000" dir="5400000" rotWithShape="0">
              <a:srgbClr val="000000">
                <a:alpha val="35000"/>
              </a:srgbClr>
            </a:outerShdw>
          </a:effectLst>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6868567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noGrp="1"/>
          </p:cNvSpPr>
          <p:nvPr>
            <p:ph type="title"/>
          </p:nvPr>
        </p:nvSpPr>
        <p:spPr>
          <a:prstGeom prst="rect">
            <a:avLst/>
          </a:prstGeom>
        </p:spPr>
        <p:txBody>
          <a:bodyPr>
            <a:normAutofit fontScale="90000"/>
          </a:bodyPr>
          <a:lstStyle/>
          <a:p>
            <a:r>
              <a:t>Wildcards</a:t>
            </a:r>
          </a:p>
        </p:txBody>
      </p:sp>
      <p:sp>
        <p:nvSpPr>
          <p:cNvPr id="81" name="Content Placeholder 4"/>
          <p:cNvSpPr txBox="1">
            <a:spLocks noGrp="1"/>
          </p:cNvSpPr>
          <p:nvPr>
            <p:ph type="body" sz="half" idx="1"/>
          </p:nvPr>
        </p:nvSpPr>
        <p:spPr>
          <a:xfrm>
            <a:off x="202670" y="913012"/>
            <a:ext cx="8878360" cy="1814759"/>
          </a:xfrm>
          <a:prstGeom prst="rect">
            <a:avLst/>
          </a:prstGeom>
        </p:spPr>
        <p:txBody>
          <a:bodyPr/>
          <a:lstStyle/>
          <a:p>
            <a:r>
              <a:t>Question mark, ?, is used to represent an unknown class type</a:t>
            </a:r>
          </a:p>
          <a:p>
            <a:pPr lvl="1"/>
            <a:r>
              <a:t>Referred to as a wildcard</a:t>
            </a:r>
          </a:p>
          <a:p>
            <a:r>
              <a:t>Consider following method and objects</a:t>
            </a:r>
          </a:p>
        </p:txBody>
      </p:sp>
      <p:sp>
        <p:nvSpPr>
          <p:cNvPr id="82" name="public static void displayPair(OrderedPair&lt;?&gt; pair)…"/>
          <p:cNvSpPr txBox="1"/>
          <p:nvPr/>
        </p:nvSpPr>
        <p:spPr>
          <a:xfrm>
            <a:off x="710670" y="2447861"/>
            <a:ext cx="6793245" cy="1107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BA2DA2"/>
                </a:solidFill>
                <a:effectLst/>
                <a:uLnTx/>
                <a:uFillTx/>
                <a:latin typeface="Menlo"/>
                <a:sym typeface="Menlo"/>
              </a:rPr>
              <a:t>public</a:t>
            </a: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BA2DA2"/>
                </a:solidFill>
                <a:effectLst/>
                <a:uLnTx/>
                <a:uFillTx/>
                <a:latin typeface="Menlo"/>
                <a:sym typeface="Menlo"/>
              </a:rPr>
              <a:t>static</a:t>
            </a: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BA2DA2"/>
                </a:solidFill>
                <a:effectLst/>
                <a:uLnTx/>
                <a:uFillTx/>
                <a:latin typeface="Menlo"/>
                <a:sym typeface="Menlo"/>
              </a:rPr>
              <a:t>void</a:t>
            </a:r>
            <a:r>
              <a:rPr kumimoji="0" sz="1700" b="0" i="0" u="none" strike="noStrike" kern="0" cap="none" spc="0" normalizeH="0" baseline="0" noProof="0">
                <a:ln>
                  <a:noFill/>
                </a:ln>
                <a:solidFill>
                  <a:srgbClr val="000000"/>
                </a:solidFill>
                <a:effectLst/>
                <a:uLnTx/>
                <a:uFillTx/>
                <a:latin typeface="Menlo"/>
                <a:sym typeface="Menlo"/>
              </a:rPr>
              <a:t> displayPair(OrderedPair&lt;?&gt; pair)</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System.out.println(pair);</a:t>
            </a:r>
            <a:endParaRPr kumimoji="0" sz="1700" b="0" i="0" u="none" strike="noStrike" kern="0" cap="none" spc="0" normalizeH="0" baseline="0" noProof="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008400"/>
                </a:solidFill>
                <a:effectLst/>
                <a:uLnTx/>
                <a:uFillTx/>
                <a:latin typeface="Menlo"/>
                <a:sym typeface="Menlo"/>
              </a:rPr>
              <a:t>// end displayPair</a:t>
            </a:r>
          </a:p>
        </p:txBody>
      </p:sp>
      <p:sp>
        <p:nvSpPr>
          <p:cNvPr id="83" name="OrderedPair&lt;String&gt; aPair = new OrderedPair&lt;&gt;(&quot;apple&quot;, &quot;banana&quot;);…"/>
          <p:cNvSpPr txBox="1"/>
          <p:nvPr/>
        </p:nvSpPr>
        <p:spPr>
          <a:xfrm>
            <a:off x="583670" y="3735138"/>
            <a:ext cx="8812986" cy="675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OrderedPair&lt;String&gt; aPair = </a:t>
            </a:r>
            <a:r>
              <a:rPr kumimoji="0" sz="1700" b="0" i="0" u="none" strike="noStrike" kern="0" cap="none" spc="0" normalizeH="0" baseline="0" noProof="0">
                <a:ln>
                  <a:noFill/>
                </a:ln>
                <a:solidFill>
                  <a:srgbClr val="BA2DA2"/>
                </a:solidFill>
                <a:effectLst/>
                <a:uLnTx/>
                <a:uFillTx/>
                <a:latin typeface="Menlo"/>
                <a:sym typeface="Menlo"/>
              </a:rPr>
              <a:t>new</a:t>
            </a:r>
            <a:r>
              <a:rPr kumimoji="0" sz="1700" b="0" i="0" u="none" strike="noStrike" kern="0" cap="none" spc="0" normalizeH="0" baseline="0" noProof="0">
                <a:ln>
                  <a:noFill/>
                </a:ln>
                <a:solidFill>
                  <a:srgbClr val="000000"/>
                </a:solidFill>
                <a:effectLst/>
                <a:uLnTx/>
                <a:uFillTx/>
                <a:latin typeface="Menlo"/>
                <a:sym typeface="Menlo"/>
              </a:rPr>
              <a:t> OrderedPair&lt;&gt;(</a:t>
            </a:r>
            <a:r>
              <a:rPr kumimoji="0" sz="1700" b="0" i="0" u="none" strike="noStrike" kern="0" cap="none" spc="0" normalizeH="0" baseline="0" noProof="0">
                <a:ln>
                  <a:noFill/>
                </a:ln>
                <a:solidFill>
                  <a:srgbClr val="D12F1B"/>
                </a:solidFill>
                <a:effectLst/>
                <a:uLnTx/>
                <a:uFillTx/>
                <a:latin typeface="Menlo"/>
                <a:sym typeface="Menlo"/>
              </a:rPr>
              <a:t>"apple"</a:t>
            </a: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D12F1B"/>
                </a:solidFill>
                <a:effectLst/>
                <a:uLnTx/>
                <a:uFillTx/>
                <a:latin typeface="Menlo"/>
                <a:sym typeface="Menlo"/>
              </a:rPr>
              <a:t>"banana"</a:t>
            </a:r>
            <a:r>
              <a:rPr kumimoji="0" sz="1700" b="0" i="0" u="none" strike="noStrike" kern="0" cap="none" spc="0" normalizeH="0" baseline="0" noProof="0">
                <a:ln>
                  <a:noFill/>
                </a:ln>
                <a:solidFill>
                  <a:srgbClr val="000000"/>
                </a:solidFill>
                <a:effectLst/>
                <a:uLnTx/>
                <a:uFillTx/>
                <a:latin typeface="Menlo"/>
                <a:sym typeface="Menlo"/>
              </a:rPr>
              <a:t>); </a:t>
            </a:r>
          </a:p>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OrderedPair&lt;Integer&gt; anotherPair = </a:t>
            </a:r>
            <a:r>
              <a:rPr kumimoji="0" sz="1700" b="0" i="0" u="none" strike="noStrike" kern="0" cap="none" spc="0" normalizeH="0" baseline="0" noProof="0">
                <a:ln>
                  <a:noFill/>
                </a:ln>
                <a:solidFill>
                  <a:srgbClr val="BA2DA2"/>
                </a:solidFill>
                <a:effectLst/>
                <a:uLnTx/>
                <a:uFillTx/>
                <a:latin typeface="Menlo"/>
                <a:sym typeface="Menlo"/>
              </a:rPr>
              <a:t>new</a:t>
            </a:r>
            <a:r>
              <a:rPr kumimoji="0" sz="1700" b="0" i="0" u="none" strike="noStrike" kern="0" cap="none" spc="0" normalizeH="0" baseline="0" noProof="0">
                <a:ln>
                  <a:noFill/>
                </a:ln>
                <a:solidFill>
                  <a:srgbClr val="000000"/>
                </a:solidFill>
                <a:effectLst/>
                <a:uLnTx/>
                <a:uFillTx/>
                <a:latin typeface="Menlo"/>
                <a:sym typeface="Menlo"/>
              </a:rPr>
              <a:t> OrderedPair&lt;&gt;(</a:t>
            </a:r>
            <a:r>
              <a:rPr kumimoji="0" sz="1700" b="0" i="0" u="none" strike="noStrike" kern="0" cap="none" spc="0" normalizeH="0" baseline="0" noProof="0">
                <a:ln>
                  <a:noFill/>
                </a:ln>
                <a:solidFill>
                  <a:srgbClr val="272AD8"/>
                </a:solidFill>
                <a:effectLst/>
                <a:uLnTx/>
                <a:uFillTx/>
                <a:latin typeface="Menlo"/>
                <a:sym typeface="Menlo"/>
              </a:rPr>
              <a:t>1</a:t>
            </a:r>
            <a:r>
              <a:rPr kumimoji="0" sz="1700" b="0" i="0" u="none" strike="noStrike" kern="0" cap="none" spc="0" normalizeH="0" baseline="0" noProof="0">
                <a:ln>
                  <a:noFill/>
                </a:ln>
                <a:solidFill>
                  <a:srgbClr val="000000"/>
                </a:solidFill>
                <a:effectLst/>
                <a:uLnTx/>
                <a:uFillTx/>
                <a:latin typeface="Menlo"/>
                <a:sym typeface="Menlo"/>
              </a:rPr>
              <a:t>, </a:t>
            </a:r>
            <a:r>
              <a:rPr kumimoji="0" sz="1700" b="0" i="0" u="none" strike="noStrike" kern="0" cap="none" spc="0" normalizeH="0" baseline="0" noProof="0">
                <a:ln>
                  <a:noFill/>
                </a:ln>
                <a:solidFill>
                  <a:srgbClr val="272AD8"/>
                </a:solidFill>
                <a:effectLst/>
                <a:uLnTx/>
                <a:uFillTx/>
                <a:latin typeface="Menlo"/>
                <a:sym typeface="Menlo"/>
              </a:rPr>
              <a:t>2</a:t>
            </a:r>
            <a:r>
              <a:rPr kumimoji="0" sz="1700" b="0" i="0" u="none" strike="noStrike" kern="0" cap="none" spc="0" normalizeH="0" baseline="0" noProof="0">
                <a:ln>
                  <a:noFill/>
                </a:ln>
                <a:solidFill>
                  <a:srgbClr val="000000"/>
                </a:solidFill>
                <a:effectLst/>
                <a:uLnTx/>
                <a:uFillTx/>
                <a:latin typeface="Menlo"/>
                <a:sym typeface="Menlo"/>
              </a:rPr>
              <a:t>);</a:t>
            </a:r>
          </a:p>
        </p:txBody>
      </p:sp>
      <p:sp>
        <p:nvSpPr>
          <p:cNvPr id="84" name="displayPair(aPair);…"/>
          <p:cNvSpPr txBox="1"/>
          <p:nvPr/>
        </p:nvSpPr>
        <p:spPr>
          <a:xfrm>
            <a:off x="710670" y="5603240"/>
            <a:ext cx="3353710" cy="675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displayPair(aPair);</a:t>
            </a:r>
          </a:p>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displayPair(anotherPair);</a:t>
            </a:r>
          </a:p>
        </p:txBody>
      </p:sp>
      <p:sp>
        <p:nvSpPr>
          <p:cNvPr id="85" name="Content Placeholder 4"/>
          <p:cNvSpPr txBox="1"/>
          <p:nvPr/>
        </p:nvSpPr>
        <p:spPr>
          <a:xfrm>
            <a:off x="202670" y="4590615"/>
            <a:ext cx="8229601" cy="101262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pPr marL="304800" marR="0" lvl="0" indent="-203200" algn="l" defTabSz="914400" rtl="0" eaLnBrk="1" fontAlgn="auto" latinLnBrk="0" hangingPunct="0">
              <a:lnSpc>
                <a:spcPct val="100000"/>
              </a:lnSpc>
              <a:spcBef>
                <a:spcPts val="1500"/>
              </a:spcBef>
              <a:spcAft>
                <a:spcPts val="0"/>
              </a:spcAft>
              <a:buClr>
                <a:srgbClr val="007FA3"/>
              </a:buClr>
              <a:buSzPct val="100000"/>
              <a:buFont typeface="Arial"/>
              <a:buChar char="•"/>
              <a:tabLst/>
              <a:defRPr sz="2400"/>
            </a:pPr>
            <a:r>
              <a:rPr kumimoji="0" sz="2400" b="0" i="0" u="none" strike="noStrike" kern="0" cap="none" spc="0" normalizeH="0" baseline="0" noProof="0">
                <a:ln>
                  <a:noFill/>
                </a:ln>
                <a:solidFill>
                  <a:srgbClr val="000000"/>
                </a:solidFill>
                <a:effectLst/>
                <a:uLnTx/>
                <a:uFillTx/>
                <a:latin typeface="Arial"/>
                <a:cs typeface="Arial"/>
                <a:sym typeface="Arial"/>
              </a:rPr>
              <a:t>Method </a:t>
            </a:r>
            <a:r>
              <a:rPr kumimoji="0" sz="2400" b="1" i="0" u="none" strike="noStrike" kern="0" cap="none" spc="0" normalizeH="0" baseline="0" noProof="0">
                <a:ln>
                  <a:noFill/>
                </a:ln>
                <a:solidFill>
                  <a:srgbClr val="000000"/>
                </a:solidFill>
                <a:effectLst/>
                <a:uLnTx/>
                <a:uFillTx/>
                <a:latin typeface="Courier New"/>
                <a:ea typeface="Courier New"/>
                <a:cs typeface="Courier New"/>
                <a:sym typeface="Courier New"/>
              </a:rPr>
              <a:t>displayPair</a:t>
            </a:r>
            <a:r>
              <a:rPr kumimoji="0" sz="2400" b="0" i="0" u="none" strike="noStrike" kern="0" cap="none" spc="0" normalizeH="0" baseline="0" noProof="0">
                <a:ln>
                  <a:noFill/>
                </a:ln>
                <a:solidFill>
                  <a:srgbClr val="000000"/>
                </a:solidFill>
                <a:effectLst/>
                <a:uLnTx/>
                <a:uFillTx/>
                <a:latin typeface="Arial"/>
                <a:cs typeface="Arial"/>
                <a:sym typeface="Arial"/>
              </a:rPr>
              <a:t> will accept as an argument a pair of objects whose data type is any one class</a:t>
            </a:r>
          </a:p>
        </p:txBody>
      </p:sp>
    </p:spTree>
    <p:extLst>
      <p:ext uri="{BB962C8B-B14F-4D97-AF65-F5344CB8AC3E}">
        <p14:creationId xmlns:p14="http://schemas.microsoft.com/office/powerpoint/2010/main" val="48800108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1"/>
          <p:cNvSpPr txBox="1">
            <a:spLocks noGrp="1"/>
          </p:cNvSpPr>
          <p:nvPr>
            <p:ph type="title"/>
          </p:nvPr>
        </p:nvSpPr>
        <p:spPr>
          <a:prstGeom prst="rect">
            <a:avLst/>
          </a:prstGeom>
        </p:spPr>
        <p:txBody>
          <a:bodyPr>
            <a:normAutofit fontScale="90000"/>
          </a:bodyPr>
          <a:lstStyle/>
          <a:p>
            <a:r>
              <a:t>Bounded Wildcards</a:t>
            </a:r>
          </a:p>
        </p:txBody>
      </p:sp>
      <p:sp>
        <p:nvSpPr>
          <p:cNvPr id="88" name="FIGURE J5-1 The class Gadget is derived from the class Widget, which implements the interface Comparable"/>
          <p:cNvSpPr txBox="1">
            <a:spLocks noGrp="1"/>
          </p:cNvSpPr>
          <p:nvPr>
            <p:ph type="body" sz="quarter" idx="1"/>
          </p:nvPr>
        </p:nvSpPr>
        <p:spPr>
          <a:xfrm>
            <a:off x="457200" y="5604201"/>
            <a:ext cx="8229600" cy="807815"/>
          </a:xfrm>
          <a:prstGeom prst="rect">
            <a:avLst/>
          </a:prstGeom>
        </p:spPr>
        <p:txBody>
          <a:bodyPr>
            <a:normAutofit lnSpcReduction="10000"/>
          </a:bodyPr>
          <a:lstStyle/>
          <a:p>
            <a:pPr defTabSz="429768">
              <a:defRPr sz="2068"/>
            </a:pPr>
            <a:r>
              <a:t>FIGURE J5-1 The class </a:t>
            </a:r>
            <a:r>
              <a:rPr>
                <a:latin typeface="Courier New"/>
                <a:ea typeface="Courier New"/>
                <a:cs typeface="Courier New"/>
                <a:sym typeface="Courier New"/>
              </a:rPr>
              <a:t>Gadget</a:t>
            </a:r>
            <a:r>
              <a:t> is derived from the class </a:t>
            </a:r>
            <a:r>
              <a:rPr>
                <a:latin typeface="Courier New"/>
                <a:ea typeface="Courier New"/>
                <a:cs typeface="Courier New"/>
                <a:sym typeface="Courier New"/>
              </a:rPr>
              <a:t>Widget</a:t>
            </a:r>
            <a:r>
              <a:t>, which implements the interface </a:t>
            </a:r>
            <a:r>
              <a:rPr>
                <a:latin typeface="Courier New"/>
                <a:ea typeface="Courier New"/>
                <a:cs typeface="Courier New"/>
                <a:sym typeface="Courier New"/>
              </a:rPr>
              <a:t>Comparable</a:t>
            </a:r>
          </a:p>
        </p:txBody>
      </p:sp>
      <p:graphicFrame>
        <p:nvGraphicFramePr>
          <p:cNvPr id="89" name="Table"/>
          <p:cNvGraphicFramePr/>
          <p:nvPr/>
        </p:nvGraphicFramePr>
        <p:xfrm>
          <a:off x="1999108" y="807814"/>
          <a:ext cx="5080000" cy="1178560"/>
        </p:xfrm>
        <a:graphic>
          <a:graphicData uri="http://schemas.openxmlformats.org/drawingml/2006/table">
            <a:tbl>
              <a:tblPr>
                <a:tableStyleId>{4C3C2611-4C71-4FC5-86AE-919BDF0F9419}</a:tableStyleId>
              </a:tblPr>
              <a:tblGrid>
                <a:gridCol w="5080000">
                  <a:extLst>
                    <a:ext uri="{9D8B030D-6E8A-4147-A177-3AD203B41FA5}">
                      <a16:colId xmlns:a16="http://schemas.microsoft.com/office/drawing/2014/main" val="20000"/>
                    </a:ext>
                  </a:extLst>
                </a:gridCol>
              </a:tblGrid>
              <a:tr h="381000">
                <a:tc>
                  <a:txBody>
                    <a:bodyPr/>
                    <a:lstStyle/>
                    <a:p>
                      <a:pPr marL="502284" algn="l" defTabSz="457200">
                        <a:lnSpc>
                          <a:spcPct val="103750"/>
                        </a:lnSpc>
                        <a:defRPr sz="1800"/>
                      </a:pPr>
                      <a:r>
                        <a:rPr sz="1900"/>
                        <a:t>&lt;&lt;interface&gt;&gt; Comparable&lt;T&gt;</a:t>
                      </a:r>
                    </a:p>
                  </a:txBody>
                  <a:tcPr marL="63500" marR="6350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0"/>
                  </a:ext>
                </a:extLst>
              </a:tr>
              <a:tr h="266700">
                <a:tc>
                  <a:txBody>
                    <a:bodyPr/>
                    <a:lstStyle/>
                    <a:p>
                      <a:pPr algn="l">
                        <a:defRPr sz="1900"/>
                      </a:pPr>
                      <a:endParaRPr/>
                    </a:p>
                  </a:txBody>
                  <a:tcPr marL="63500" marR="63500" marT="0" marB="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1"/>
                  </a:ext>
                </a:extLst>
              </a:tr>
              <a:tr h="508000">
                <a:tc>
                  <a:txBody>
                    <a:bodyPr/>
                    <a:lstStyle/>
                    <a:p>
                      <a:pPr marL="29209" algn="l" defTabSz="457200">
                        <a:spcBef>
                          <a:spcPts val="200"/>
                        </a:spcBef>
                        <a:defRPr sz="1900"/>
                      </a:pPr>
                      <a:r>
                        <a:t>+compareTo(other: T):</a:t>
                      </a:r>
                      <a:r>
                        <a:rPr spc="-126"/>
                        <a:t> </a:t>
                      </a:r>
                      <a:r>
                        <a:t>integer</a:t>
                      </a:r>
                    </a:p>
                  </a:txBody>
                  <a:tcPr marL="63500" marR="63500" marT="0" marB="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2"/>
                  </a:ext>
                </a:extLst>
              </a:tr>
            </a:tbl>
          </a:graphicData>
        </a:graphic>
      </p:graphicFrame>
      <p:graphicFrame>
        <p:nvGraphicFramePr>
          <p:cNvPr id="90" name="Table"/>
          <p:cNvGraphicFramePr/>
          <p:nvPr/>
        </p:nvGraphicFramePr>
        <p:xfrm>
          <a:off x="1999108" y="2682102"/>
          <a:ext cx="5080000" cy="1178560"/>
        </p:xfrm>
        <a:graphic>
          <a:graphicData uri="http://schemas.openxmlformats.org/drawingml/2006/table">
            <a:tbl>
              <a:tblPr>
                <a:tableStyleId>{4C3C2611-4C71-4FC5-86AE-919BDF0F9419}</a:tableStyleId>
              </a:tblPr>
              <a:tblGrid>
                <a:gridCol w="5080000">
                  <a:extLst>
                    <a:ext uri="{9D8B030D-6E8A-4147-A177-3AD203B41FA5}">
                      <a16:colId xmlns:a16="http://schemas.microsoft.com/office/drawing/2014/main" val="20000"/>
                    </a:ext>
                  </a:extLst>
                </a:gridCol>
              </a:tblGrid>
              <a:tr h="381000">
                <a:tc>
                  <a:txBody>
                    <a:bodyPr/>
                    <a:lstStyle/>
                    <a:p>
                      <a:pPr marL="875664" marR="865505" algn="ctr" defTabSz="457200">
                        <a:spcBef>
                          <a:spcPts val="100"/>
                        </a:spcBef>
                        <a:defRPr sz="1800"/>
                      </a:pPr>
                      <a:r>
                        <a:rPr sz="1900"/>
                        <a:t>Widget</a:t>
                      </a:r>
                    </a:p>
                  </a:txBody>
                  <a:tcPr marL="63500" marR="6350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0"/>
                  </a:ext>
                </a:extLst>
              </a:tr>
              <a:tr h="266700">
                <a:tc>
                  <a:txBody>
                    <a:bodyPr/>
                    <a:lstStyle/>
                    <a:p>
                      <a:pPr algn="l">
                        <a:defRPr sz="1900"/>
                      </a:pPr>
                      <a:endParaRPr/>
                    </a:p>
                  </a:txBody>
                  <a:tcPr marL="63500" marR="63500" marT="0" marB="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1"/>
                  </a:ext>
                </a:extLst>
              </a:tr>
              <a:tr h="508000">
                <a:tc>
                  <a:txBody>
                    <a:bodyPr/>
                    <a:lstStyle/>
                    <a:p>
                      <a:pPr marL="64135" marR="45719" algn="ctr" defTabSz="457200">
                        <a:spcBef>
                          <a:spcPts val="200"/>
                        </a:spcBef>
                        <a:defRPr sz="1800"/>
                      </a:pPr>
                      <a:r>
                        <a:rPr sz="1900"/>
                        <a:t>+compareTo(other: Widget): integer</a:t>
                      </a:r>
                    </a:p>
                  </a:txBody>
                  <a:tcPr marL="63500" marR="63500" marT="0" marB="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2"/>
                  </a:ext>
                </a:extLst>
              </a:tr>
            </a:tbl>
          </a:graphicData>
        </a:graphic>
      </p:graphicFrame>
      <p:graphicFrame>
        <p:nvGraphicFramePr>
          <p:cNvPr id="91" name="Table"/>
          <p:cNvGraphicFramePr/>
          <p:nvPr/>
        </p:nvGraphicFramePr>
        <p:xfrm>
          <a:off x="1999108" y="4540302"/>
          <a:ext cx="5080000" cy="1060688"/>
        </p:xfrm>
        <a:graphic>
          <a:graphicData uri="http://schemas.openxmlformats.org/drawingml/2006/table">
            <a:tbl>
              <a:tblPr>
                <a:tableStyleId>{4C3C2611-4C71-4FC5-86AE-919BDF0F9419}</a:tableStyleId>
              </a:tblPr>
              <a:tblGrid>
                <a:gridCol w="5080000">
                  <a:extLst>
                    <a:ext uri="{9D8B030D-6E8A-4147-A177-3AD203B41FA5}">
                      <a16:colId xmlns:a16="http://schemas.microsoft.com/office/drawing/2014/main" val="20000"/>
                    </a:ext>
                  </a:extLst>
                </a:gridCol>
              </a:tblGrid>
              <a:tr h="381000">
                <a:tc>
                  <a:txBody>
                    <a:bodyPr/>
                    <a:lstStyle/>
                    <a:p>
                      <a:pPr marL="871855" marR="872489" algn="ctr" defTabSz="457200">
                        <a:spcBef>
                          <a:spcPts val="100"/>
                        </a:spcBef>
                        <a:defRPr sz="1800"/>
                      </a:pPr>
                      <a:r>
                        <a:rPr sz="1900"/>
                        <a:t>Gadget</a:t>
                      </a:r>
                    </a:p>
                  </a:txBody>
                  <a:tcPr marL="63500" marR="63500" marT="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0"/>
                  </a:ext>
                </a:extLst>
              </a:tr>
              <a:tr h="266700">
                <a:tc>
                  <a:txBody>
                    <a:bodyPr/>
                    <a:lstStyle/>
                    <a:p>
                      <a:pPr algn="l">
                        <a:defRPr sz="1900"/>
                      </a:pPr>
                      <a:endParaRPr/>
                    </a:p>
                  </a:txBody>
                  <a:tcPr marL="63500" marR="63500" marT="0" marB="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1"/>
                  </a:ext>
                </a:extLst>
              </a:tr>
              <a:tr h="390128">
                <a:tc>
                  <a:txBody>
                    <a:bodyPr/>
                    <a:lstStyle/>
                    <a:p>
                      <a:pPr algn="l">
                        <a:defRPr sz="1900"/>
                      </a:pPr>
                      <a:endParaRPr/>
                    </a:p>
                  </a:txBody>
                  <a:tcPr marL="63500" marR="63500" marT="0" marB="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2"/>
                  </a:ext>
                </a:extLst>
              </a:tr>
            </a:tbl>
          </a:graphicData>
        </a:graphic>
      </p:graphicFrame>
      <p:grpSp>
        <p:nvGrpSpPr>
          <p:cNvPr id="94" name="Group"/>
          <p:cNvGrpSpPr/>
          <p:nvPr/>
        </p:nvGrpSpPr>
        <p:grpSpPr>
          <a:xfrm>
            <a:off x="4411851" y="1987370"/>
            <a:ext cx="254515" cy="694734"/>
            <a:chOff x="0" y="0"/>
            <a:chExt cx="254513" cy="694732"/>
          </a:xfrm>
        </p:grpSpPr>
        <p:sp>
          <p:nvSpPr>
            <p:cNvPr id="92" name="Line"/>
            <p:cNvSpPr/>
            <p:nvPr/>
          </p:nvSpPr>
          <p:spPr>
            <a:xfrm flipV="1">
              <a:off x="127256" y="-1"/>
              <a:ext cx="1" cy="694734"/>
            </a:xfrm>
            <a:prstGeom prst="line">
              <a:avLst/>
            </a:prstGeom>
            <a:noFill/>
            <a:ln w="50800" cap="flat">
              <a:solidFill>
                <a:srgbClr val="000000"/>
              </a:solidFill>
              <a:prstDash val="sysDot"/>
              <a:miter lim="400000"/>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Arrow"/>
            <p:cNvSpPr/>
            <p:nvPr/>
          </p:nvSpPr>
          <p:spPr>
            <a:xfrm rot="16200000">
              <a:off x="0" y="12700"/>
              <a:ext cx="254514" cy="254515"/>
            </a:xfrm>
            <a:prstGeom prst="rightArrow">
              <a:avLst>
                <a:gd name="adj1" fmla="val 31594"/>
                <a:gd name="adj2" fmla="val 100000"/>
              </a:avLst>
            </a:prstGeom>
            <a:solidFill>
              <a:srgbClr val="FFFFFF"/>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7" name="Group"/>
          <p:cNvGrpSpPr/>
          <p:nvPr/>
        </p:nvGrpSpPr>
        <p:grpSpPr>
          <a:xfrm>
            <a:off x="4411851" y="3861658"/>
            <a:ext cx="254515" cy="694734"/>
            <a:chOff x="0" y="0"/>
            <a:chExt cx="254513" cy="694732"/>
          </a:xfrm>
        </p:grpSpPr>
        <p:sp>
          <p:nvSpPr>
            <p:cNvPr id="95" name="Line"/>
            <p:cNvSpPr/>
            <p:nvPr/>
          </p:nvSpPr>
          <p:spPr>
            <a:xfrm flipV="1">
              <a:off x="127256" y="-1"/>
              <a:ext cx="1" cy="694734"/>
            </a:xfrm>
            <a:prstGeom prst="line">
              <a:avLst/>
            </a:prstGeom>
            <a:noFill/>
            <a:ln w="50800" cap="flat">
              <a:solidFill>
                <a:srgbClr val="000000"/>
              </a:solidFill>
              <a:prstDash val="solid"/>
              <a:miter lim="400000"/>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Arrow"/>
            <p:cNvSpPr/>
            <p:nvPr/>
          </p:nvSpPr>
          <p:spPr>
            <a:xfrm rot="16200000">
              <a:off x="0" y="12699"/>
              <a:ext cx="254514" cy="254515"/>
            </a:xfrm>
            <a:prstGeom prst="rightArrow">
              <a:avLst>
                <a:gd name="adj1" fmla="val 31594"/>
                <a:gd name="adj2" fmla="val 100000"/>
              </a:avLst>
            </a:prstGeom>
            <a:solidFill>
              <a:srgbClr val="FFFFFF"/>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3084567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4"/>
          <p:cNvSpPr txBox="1">
            <a:spLocks noChangeArrowheads="1"/>
          </p:cNvSpPr>
          <p:nvPr/>
        </p:nvSpPr>
        <p:spPr bwMode="auto">
          <a:xfrm>
            <a:off x="163773" y="1105472"/>
            <a:ext cx="8543500" cy="5078313"/>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The virtual machine erases type parameters, replacing them with their bounds or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mn-cs"/>
              </a:rPr>
              <a:t>Object</a:t>
            </a:r>
            <a:r>
              <a:rPr kumimoji="0" lang="en-US" sz="2400" b="0" i="0" u="none" strike="noStrike" kern="1200" cap="none" spc="0" normalizeH="0" baseline="0" noProof="0" dirty="0">
                <a:ln>
                  <a:noFill/>
                </a:ln>
                <a:solidFill>
                  <a:prstClr val="black"/>
                </a:solidFill>
                <a:effectLst/>
                <a:uLnTx/>
                <a:uFillTx/>
                <a:latin typeface="Arial" charset="0"/>
                <a:ea typeface="+mn-ea"/>
                <a:cs typeface="+mn-cs"/>
              </a:rPr>
              <a:t>s</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For example, generic class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mn-cs"/>
              </a:rPr>
              <a:t>Pair&lt;T, S&gt; </a:t>
            </a:r>
            <a:r>
              <a:rPr kumimoji="0" lang="en-US" sz="2400" b="0" i="0" u="none" strike="noStrike" kern="1200" cap="none" spc="0" normalizeH="0" baseline="0" noProof="0" dirty="0">
                <a:ln>
                  <a:noFill/>
                </a:ln>
                <a:solidFill>
                  <a:prstClr val="black"/>
                </a:solidFill>
                <a:effectLst/>
                <a:uLnTx/>
                <a:uFillTx/>
                <a:latin typeface="Arial" charset="0"/>
                <a:ea typeface="+mn-ea"/>
                <a:cs typeface="+mn-cs"/>
              </a:rPr>
              <a:t>turns into the following raw class:</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itchFamily="49" charset="0"/>
                <a:ea typeface="+mn-ea"/>
                <a:cs typeface="+mn-cs"/>
              </a:rPr>
              <a:t>  </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public class Pair </a:t>
            </a:r>
            <a:b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private </a:t>
            </a:r>
            <a:r>
              <a:rPr kumimoji="0" lang="en-US" sz="1600" b="0" i="0" u="none" strike="noStrike" kern="1200" cap="none" spc="0" normalizeH="0" baseline="0" noProof="0" dirty="0">
                <a:ln>
                  <a:noFill/>
                </a:ln>
                <a:solidFill>
                  <a:srgbClr val="0057C1"/>
                </a:solidFill>
                <a:effectLst/>
                <a:uLnTx/>
                <a:uFillTx/>
                <a:latin typeface="Courier New" pitchFamily="49" charset="0"/>
                <a:ea typeface="+mn-ea"/>
                <a:cs typeface="+mn-cs"/>
              </a:rPr>
              <a:t>Object </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first; </a:t>
            </a:r>
            <a:b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private </a:t>
            </a:r>
            <a:r>
              <a:rPr kumimoji="0" lang="en-US" sz="1600" b="0"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second;</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public Pair(</a:t>
            </a:r>
            <a:r>
              <a:rPr kumimoji="0" lang="en-US" sz="1600" b="0"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firstElement</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0"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secondElement</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 </a:t>
            </a:r>
            <a:b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first = </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firstElement</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second = </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secondElement</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 </a:t>
            </a:r>
            <a:b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public </a:t>
            </a:r>
            <a:r>
              <a:rPr kumimoji="0" lang="en-US" sz="1600" b="0"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getFirst</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 return first; } </a:t>
            </a:r>
            <a:b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public </a:t>
            </a:r>
            <a:r>
              <a:rPr kumimoji="0" lang="en-US" sz="1600" b="0"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getSecond</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 return second; }  </a:t>
            </a:r>
            <a:b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a:t>
            </a:r>
          </a:p>
        </p:txBody>
      </p:sp>
      <p:sp>
        <p:nvSpPr>
          <p:cNvPr id="4"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Type Erasure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4"/>
          <p:cNvSpPr txBox="1">
            <a:spLocks noChangeArrowheads="1"/>
          </p:cNvSpPr>
          <p:nvPr/>
        </p:nvSpPr>
        <p:spPr bwMode="auto">
          <a:xfrm>
            <a:off x="163772" y="1146416"/>
            <a:ext cx="8557147" cy="2339102"/>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ts val="12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Same process is applied to generic methods:</a:t>
            </a:r>
          </a:p>
          <a:p>
            <a:pPr marL="693738" marR="0" lvl="1" indent="-236538" algn="l" defTabSz="914400" rtl="0" eaLnBrk="1" fontAlgn="base" latinLnBrk="0" hangingPunct="1">
              <a:lnSpc>
                <a:spcPct val="100000"/>
              </a:lnSpc>
              <a:spcBef>
                <a:spcPts val="1200"/>
              </a:spcBef>
              <a:spcAft>
                <a:spcPct val="0"/>
              </a:spcAft>
              <a:buClrTx/>
              <a:buSzTx/>
              <a:buFontTx/>
              <a:buNone/>
              <a:tabLst/>
              <a:defRPr/>
            </a:pP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public static </a:t>
            </a:r>
            <a:r>
              <a:rPr kumimoji="0" lang="en-US" sz="1600" b="0" i="0" u="none" strike="noStrike" kern="1200" cap="none" spc="0" normalizeH="0" baseline="0" noProof="0" dirty="0">
                <a:ln>
                  <a:noFill/>
                </a:ln>
                <a:solidFill>
                  <a:srgbClr val="0057C1"/>
                </a:solidFill>
                <a:effectLst/>
                <a:uLnTx/>
                <a:uFillTx/>
                <a:latin typeface="Courier New" pitchFamily="49" charset="0"/>
                <a:ea typeface="+mn-ea"/>
                <a:cs typeface="+mn-cs"/>
              </a:rPr>
              <a:t>Comparable </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min(</a:t>
            </a:r>
            <a:r>
              <a:rPr kumimoji="0" lang="en-US" sz="1600" b="0" i="0" u="none" strike="noStrike" kern="1200" cap="none" spc="0" normalizeH="0" baseline="0" noProof="0" dirty="0">
                <a:ln>
                  <a:noFill/>
                </a:ln>
                <a:solidFill>
                  <a:srgbClr val="0057C1"/>
                </a:solidFill>
                <a:effectLst/>
                <a:uLnTx/>
                <a:uFillTx/>
                <a:latin typeface="Courier New" pitchFamily="49" charset="0"/>
                <a:ea typeface="+mn-ea"/>
                <a:cs typeface="+mn-cs"/>
              </a:rPr>
              <a:t>Comparable</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0" i="0" u="none" strike="noStrike" kern="1200" cap="none" spc="0" normalizeH="0" baseline="0" noProof="0" dirty="0">
                <a:ln>
                  <a:noFill/>
                </a:ln>
                <a:solidFill>
                  <a:srgbClr val="0057C1"/>
                </a:solidFill>
                <a:effectLst/>
                <a:uLnTx/>
                <a:uFillTx/>
                <a:latin typeface="Courier New" pitchFamily="49" charset="0"/>
                <a:ea typeface="+mn-ea"/>
                <a:cs typeface="+mn-cs"/>
              </a:rPr>
              <a:t>Comparable</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smallest = a[0];</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for (</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int</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i</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 1; </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i</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&lt; </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a.length</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i</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if (a[</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i</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compareTo</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(smallest) &lt; 0) smallest = a[</a:t>
            </a:r>
            <a:r>
              <a:rPr kumimoji="0" lang="en-US" sz="1600" b="0" i="0" u="none" strike="noStrike" kern="1200" cap="none" spc="0" normalizeH="0" baseline="0" noProof="0" dirty="0" err="1">
                <a:ln>
                  <a:noFill/>
                </a:ln>
                <a:solidFill>
                  <a:srgbClr val="6E7069"/>
                </a:solidFill>
                <a:effectLst/>
                <a:uLnTx/>
                <a:uFillTx/>
                <a:latin typeface="Courier New" pitchFamily="49" charset="0"/>
                <a:ea typeface="+mn-ea"/>
                <a:cs typeface="+mn-cs"/>
              </a:rPr>
              <a:t>i</a:t>
            </a: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   return smallest;</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6E7069"/>
                </a:solidFill>
                <a:effectLst/>
                <a:uLnTx/>
                <a:uFillTx/>
                <a:latin typeface="Courier New" pitchFamily="49" charset="0"/>
                <a:ea typeface="+mn-ea"/>
                <a:cs typeface="+mn-cs"/>
              </a:rPr>
              <a:t>}</a:t>
            </a:r>
          </a:p>
        </p:txBody>
      </p:sp>
      <p:sp>
        <p:nvSpPr>
          <p:cNvPr id="4"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Type Erasure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txBox="1">
            <a:spLocks noGrp="1"/>
          </p:cNvSpPr>
          <p:nvPr>
            <p:ph type="title"/>
          </p:nvPr>
        </p:nvSpPr>
        <p:spPr>
          <a:prstGeom prst="rect">
            <a:avLst/>
          </a:prstGeom>
        </p:spPr>
        <p:txBody>
          <a:bodyPr/>
          <a:lstStyle/>
          <a:p>
            <a:r>
              <a:t>Generic Data Types</a:t>
            </a:r>
          </a:p>
        </p:txBody>
      </p:sp>
      <p:sp>
        <p:nvSpPr>
          <p:cNvPr id="59" name="Content Placeholder 2"/>
          <p:cNvSpPr txBox="1">
            <a:spLocks noGrp="1"/>
          </p:cNvSpPr>
          <p:nvPr>
            <p:ph type="body" idx="1"/>
          </p:nvPr>
        </p:nvSpPr>
        <p:spPr>
          <a:prstGeom prst="rect">
            <a:avLst/>
          </a:prstGeom>
        </p:spPr>
        <p:txBody>
          <a:bodyPr/>
          <a:lstStyle/>
          <a:p>
            <a:r>
              <a:t>Enable you to write a placeholder instead of an actual class type</a:t>
            </a:r>
          </a:p>
          <a:p>
            <a:r>
              <a:t>The placeholder is </a:t>
            </a:r>
          </a:p>
          <a:p>
            <a:pPr lvl="1">
              <a:spcBef>
                <a:spcPts val="600"/>
              </a:spcBef>
            </a:pPr>
            <a:r>
              <a:t>A generic data type</a:t>
            </a:r>
          </a:p>
          <a:p>
            <a:pPr lvl="1">
              <a:spcBef>
                <a:spcPts val="600"/>
              </a:spcBef>
            </a:pPr>
            <a:r>
              <a:t>A type parameter</a:t>
            </a:r>
          </a:p>
          <a:p>
            <a:r>
              <a:t>You define a generic class </a:t>
            </a:r>
          </a:p>
          <a:p>
            <a:pPr lvl="1">
              <a:spcBef>
                <a:spcPts val="600"/>
              </a:spcBef>
            </a:pPr>
            <a:r>
              <a:t>Client chooses data type of the objects in collection.</a:t>
            </a:r>
          </a:p>
        </p:txBody>
      </p:sp>
    </p:spTree>
    <p:extLst>
      <p:ext uri="{BB962C8B-B14F-4D97-AF65-F5344CB8AC3E}">
        <p14:creationId xmlns:p14="http://schemas.microsoft.com/office/powerpoint/2010/main" val="28098441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177421" y="914400"/>
            <a:ext cx="8516204" cy="5694363"/>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Knowing about raw types helps you understand limitations of Java generics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For example, trying to fill an array with copies of default objects would be wrong:</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static &lt;E&gt; void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fillWithDefaults</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(E[] a)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for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0;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&lt;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a.length</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new E();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Type erasure yields:</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static void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fillWithDefaults</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(Object[] a)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for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0;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&lt;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a.length</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new Object(); // Not useful</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4"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Type Erasure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191069" y="914400"/>
            <a:ext cx="8488908" cy="2831544"/>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To solve this particular problem, you can supply a default value:</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static &lt;E&gt; void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fillWithDefaults</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(E[] a,</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defaultValue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for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0;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&lt;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a.length</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defaultValue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4"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Type Erasure</a:t>
            </a:r>
          </a:p>
        </p:txBody>
      </p:sp>
      <p:grpSp>
        <p:nvGrpSpPr>
          <p:cNvPr id="8" name="Group 7"/>
          <p:cNvGrpSpPr/>
          <p:nvPr/>
        </p:nvGrpSpPr>
        <p:grpSpPr>
          <a:xfrm>
            <a:off x="1733265" y="2483893"/>
            <a:ext cx="4987263" cy="2242558"/>
            <a:chOff x="1733265" y="2483893"/>
            <a:chExt cx="4987263" cy="2242558"/>
          </a:xfrm>
        </p:grpSpPr>
        <p:sp>
          <p:nvSpPr>
            <p:cNvPr id="5" name="TextBox 4"/>
            <p:cNvSpPr txBox="1"/>
            <p:nvPr/>
          </p:nvSpPr>
          <p:spPr>
            <a:xfrm>
              <a:off x="1733265" y="4326341"/>
              <a:ext cx="498726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mn-cs"/>
                </a:rPr>
                <a:t>This would have already been constructed</a:t>
              </a:r>
            </a:p>
          </p:txBody>
        </p:sp>
        <p:cxnSp>
          <p:nvCxnSpPr>
            <p:cNvPr id="7" name="Straight Arrow Connector 6"/>
            <p:cNvCxnSpPr/>
            <p:nvPr/>
          </p:nvCxnSpPr>
          <p:spPr>
            <a:xfrm flipH="1" flipV="1">
              <a:off x="2251881" y="2483893"/>
              <a:ext cx="436728" cy="1828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4"/>
          <p:cNvSpPr txBox="1">
            <a:spLocks noChangeArrowheads="1"/>
          </p:cNvSpPr>
          <p:nvPr/>
        </p:nvSpPr>
        <p:spPr bwMode="auto">
          <a:xfrm>
            <a:off x="177420" y="804863"/>
            <a:ext cx="8475261" cy="3693319"/>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You cannot construct an array of a generic type:</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class Group&lt;E&gt;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private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Courier New" pitchFamily="49" charset="0"/>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elements;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public Group()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elements = new E[MAX_SIZE]; // Error, would construct Object objects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5" name="TextBox 4"/>
          <p:cNvSpPr txBox="1">
            <a:spLocks noChangeArrowheads="1"/>
          </p:cNvSpPr>
          <p:nvPr/>
        </p:nvSpPr>
        <p:spPr bwMode="auto">
          <a:xfrm>
            <a:off x="6019800" y="5551488"/>
            <a:ext cx="2727029" cy="5847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mn-cs"/>
              </a:rPr>
              <a:t>This array has already been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mn-cs"/>
              </a:rPr>
              <a:t>constructed </a:t>
            </a:r>
          </a:p>
        </p:txBody>
      </p:sp>
      <p:sp>
        <p:nvSpPr>
          <p:cNvPr id="8"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Type Erasure</a:t>
            </a:r>
          </a:p>
        </p:txBody>
      </p:sp>
      <p:grpSp>
        <p:nvGrpSpPr>
          <p:cNvPr id="15" name="Group 14"/>
          <p:cNvGrpSpPr/>
          <p:nvPr/>
        </p:nvGrpSpPr>
        <p:grpSpPr>
          <a:xfrm>
            <a:off x="152400" y="2320120"/>
            <a:ext cx="8750732" cy="4331694"/>
            <a:chOff x="152400" y="2320120"/>
            <a:chExt cx="8750732" cy="4331694"/>
          </a:xfrm>
        </p:grpSpPr>
        <p:grpSp>
          <p:nvGrpSpPr>
            <p:cNvPr id="2" name="Group 2"/>
            <p:cNvGrpSpPr>
              <a:grpSpLocks/>
            </p:cNvGrpSpPr>
            <p:nvPr/>
          </p:nvGrpSpPr>
          <p:grpSpPr bwMode="auto">
            <a:xfrm>
              <a:off x="152400" y="4176474"/>
              <a:ext cx="8750732" cy="2475340"/>
              <a:chOff x="152400" y="4458024"/>
              <a:chExt cx="8750314" cy="2476176"/>
            </a:xfrm>
          </p:grpSpPr>
          <p:sp>
            <p:nvSpPr>
              <p:cNvPr id="51206" name="Rectangle 3"/>
              <p:cNvSpPr>
                <a:spLocks noChangeArrowheads="1"/>
              </p:cNvSpPr>
              <p:nvPr/>
            </p:nvSpPr>
            <p:spPr bwMode="auto">
              <a:xfrm>
                <a:off x="152400" y="4995208"/>
                <a:ext cx="6248400" cy="1938992"/>
              </a:xfrm>
              <a:prstGeom prst="rect">
                <a:avLst/>
              </a:prstGeom>
              <a:noFill/>
              <a:ln w="9525">
                <a:noFill/>
                <a:miter lim="800000"/>
                <a:headEnd/>
                <a:tailEnd/>
              </a:ln>
            </p:spPr>
            <p:txBody>
              <a:bodyPr>
                <a:spAutoFit/>
              </a:bodyPr>
              <a:lstStyle/>
              <a:p>
                <a:pPr marL="457200" marR="0" lvl="2" indent="-179388" algn="l" defTabSz="914400" rtl="0" eaLnBrk="1" fontAlgn="base" latinLnBrk="0" hangingPunct="1">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public static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mn-cs"/>
                  </a:rPr>
                  <a:t>&lt;E&gt;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void print(</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for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System.out.print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(e + " ");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System.out.println</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a:t>
                </a:r>
                <a:endParaRPr kumimoji="0" lang="en-US" sz="2000" b="0" i="0" u="none" strike="noStrike" kern="1200" cap="none" spc="0" normalizeH="0" baseline="0" noProof="0" dirty="0">
                  <a:ln>
                    <a:noFill/>
                  </a:ln>
                  <a:solidFill>
                    <a:srgbClr val="6E7069"/>
                  </a:solidFill>
                  <a:effectLst/>
                  <a:uLnTx/>
                  <a:uFillTx/>
                  <a:latin typeface="Arial" charset="0"/>
                  <a:ea typeface="+mn-ea"/>
                  <a:cs typeface="+mn-cs"/>
                </a:endParaRPr>
              </a:p>
            </p:txBody>
          </p:sp>
          <p:sp>
            <p:nvSpPr>
              <p:cNvPr id="51207" name="TextBox 1"/>
              <p:cNvSpPr txBox="1">
                <a:spLocks noChangeArrowheads="1"/>
              </p:cNvSpPr>
              <p:nvPr/>
            </p:nvSpPr>
            <p:spPr bwMode="auto">
              <a:xfrm>
                <a:off x="6343930" y="4458024"/>
                <a:ext cx="2558784" cy="40024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charset="0"/>
                    <a:ea typeface="+mn-ea"/>
                    <a:cs typeface="+mn-cs"/>
                  </a:rPr>
                  <a:t>How is this different?</a:t>
                </a:r>
              </a:p>
            </p:txBody>
          </p:sp>
        </p:grpSp>
        <p:cxnSp>
          <p:nvCxnSpPr>
            <p:cNvPr id="10" name="Straight Arrow Connector 9"/>
            <p:cNvCxnSpPr/>
            <p:nvPr/>
          </p:nvCxnSpPr>
          <p:spPr>
            <a:xfrm flipH="1" flipV="1">
              <a:off x="2756849" y="2320120"/>
              <a:ext cx="3548417" cy="2074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1207" idx="1"/>
            </p:cNvCxnSpPr>
            <p:nvPr/>
          </p:nvCxnSpPr>
          <p:spPr>
            <a:xfrm flipH="1">
              <a:off x="5186150" y="4376529"/>
              <a:ext cx="1158076" cy="4274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 name="Straight Arrow Connector 3"/>
          <p:cNvCxnSpPr/>
          <p:nvPr/>
        </p:nvCxnSpPr>
        <p:spPr>
          <a:xfrm flipH="1" flipV="1">
            <a:off x="5318760" y="5059680"/>
            <a:ext cx="80772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4"/>
          <p:cNvSpPr txBox="1">
            <a:spLocks noChangeArrowheads="1"/>
          </p:cNvSpPr>
          <p:nvPr/>
        </p:nvSpPr>
        <p:spPr bwMode="auto">
          <a:xfrm>
            <a:off x="0" y="957263"/>
            <a:ext cx="9144000" cy="3386137"/>
          </a:xfrm>
          <a:prstGeom prst="rect">
            <a:avLst/>
          </a:prstGeom>
          <a:noFill/>
          <a:ln w="9525">
            <a:noFill/>
            <a:miter lim="800000"/>
            <a:headEnd/>
            <a:tailEnd/>
          </a:ln>
        </p:spPr>
        <p:txBody>
          <a:bodyPr>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One remedy is to use an array list instead:</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class Group&lt;E&gt;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private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ArrayList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&lt;E&gt; elements;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public Group()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elements = new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ArrayList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&lt;E&gt;(); // Ok</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4"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Type Erasure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3"/>
          <p:cNvSpPr txBox="1">
            <a:spLocks noGrp="1"/>
          </p:cNvSpPr>
          <p:nvPr>
            <p:ph type="title"/>
          </p:nvPr>
        </p:nvSpPr>
        <p:spPr>
          <a:prstGeom prst="rect">
            <a:avLst/>
          </a:prstGeom>
        </p:spPr>
        <p:txBody>
          <a:bodyPr>
            <a:normAutofit fontScale="90000"/>
          </a:bodyPr>
          <a:lstStyle/>
          <a:p>
            <a:r>
              <a:t>More Than One Generic Type</a:t>
            </a:r>
          </a:p>
        </p:txBody>
      </p:sp>
      <p:sp>
        <p:nvSpPr>
          <p:cNvPr id="50" name="Text Placeholder 5"/>
          <p:cNvSpPr txBox="1">
            <a:spLocks noGrp="1"/>
          </p:cNvSpPr>
          <p:nvPr>
            <p:ph type="body" sz="quarter" idx="1"/>
          </p:nvPr>
        </p:nvSpPr>
        <p:spPr>
          <a:xfrm>
            <a:off x="443971" y="5848708"/>
            <a:ext cx="8229601" cy="581002"/>
          </a:xfrm>
          <a:prstGeom prst="rect">
            <a:avLst/>
          </a:prstGeom>
        </p:spPr>
        <p:txBody>
          <a:bodyPr/>
          <a:lstStyle/>
          <a:p>
            <a:pPr defTabSz="557784">
              <a:defRPr sz="2196"/>
            </a:pPr>
            <a:r>
              <a:t>Recall the class </a:t>
            </a:r>
            <a:r>
              <a:rPr>
                <a:latin typeface="Courier New"/>
                <a:ea typeface="Courier New"/>
                <a:cs typeface="Courier New"/>
                <a:sym typeface="Courier New"/>
              </a:rPr>
              <a:t>OrderedPair</a:t>
            </a:r>
            <a:r>
              <a:t> in Listing JI1-2 of Java Interlude 1</a:t>
            </a:r>
          </a:p>
        </p:txBody>
      </p:sp>
      <p:sp>
        <p:nvSpPr>
          <p:cNvPr id="51" name="public class OrderedPair&lt;T&gt; implements Pairable&lt;T&gt;…"/>
          <p:cNvSpPr txBox="1"/>
          <p:nvPr/>
        </p:nvSpPr>
        <p:spPr>
          <a:xfrm>
            <a:off x="443361" y="1852930"/>
            <a:ext cx="8700640" cy="25044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BA2DA2"/>
                </a:solidFill>
                <a:effectLst/>
                <a:uLnTx/>
                <a:uFillTx/>
                <a:latin typeface="Menlo"/>
                <a:sym typeface="Menlo"/>
              </a:rPr>
              <a:t>public</a:t>
            </a: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class</a:t>
            </a:r>
            <a:r>
              <a:rPr kumimoji="0" sz="1800" b="0" i="0" u="none" strike="noStrike" kern="0" cap="none" spc="0" normalizeH="0" baseline="0" noProof="0">
                <a:ln>
                  <a:noFill/>
                </a:ln>
                <a:solidFill>
                  <a:srgbClr val="000000"/>
                </a:solidFill>
                <a:effectLst/>
                <a:uLnTx/>
                <a:uFillTx/>
                <a:latin typeface="Menlo"/>
                <a:sym typeface="Menlo"/>
              </a:rPr>
              <a:t> OrderedPair&lt;T&gt; </a:t>
            </a:r>
            <a:r>
              <a:rPr kumimoji="0" sz="1800" b="0" i="0" u="none" strike="noStrike" kern="0" cap="none" spc="0" normalizeH="0" baseline="0" noProof="0">
                <a:ln>
                  <a:noFill/>
                </a:ln>
                <a:solidFill>
                  <a:srgbClr val="BA2DA2"/>
                </a:solidFill>
                <a:effectLst/>
                <a:uLnTx/>
                <a:uFillTx/>
                <a:latin typeface="Menlo"/>
                <a:sym typeface="Menlo"/>
              </a:rPr>
              <a:t>implements</a:t>
            </a:r>
            <a:r>
              <a:rPr kumimoji="0" sz="1800" b="0" i="0" u="none" strike="noStrike" kern="0" cap="none" spc="0" normalizeH="0" baseline="0" noProof="0">
                <a:ln>
                  <a:noFill/>
                </a:ln>
                <a:solidFill>
                  <a:srgbClr val="000000"/>
                </a:solidFill>
                <a:effectLst/>
                <a:uLnTx/>
                <a:uFillTx/>
                <a:latin typeface="Menlo"/>
                <a:sym typeface="Menlo"/>
              </a:rPr>
              <a:t> Pairable&lt;T&gt;</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private</a:t>
            </a:r>
            <a:r>
              <a:rPr kumimoji="0" sz="1800" b="0" i="0" u="none" strike="noStrike" kern="0" cap="none" spc="0" normalizeH="0" baseline="0" noProof="0">
                <a:ln>
                  <a:noFill/>
                </a:ln>
                <a:solidFill>
                  <a:srgbClr val="000000"/>
                </a:solidFill>
                <a:effectLst/>
                <a:uLnTx/>
                <a:uFillTx/>
                <a:latin typeface="Menlo"/>
                <a:sym typeface="Menlo"/>
              </a:rPr>
              <a:t> T first, second;</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008400"/>
                </a:solidFill>
                <a:effectLst/>
                <a:uLnTx/>
                <a:uFillTx/>
                <a:latin typeface="Menlo"/>
                <a:sym typeface="Menlo"/>
              </a:rPr>
              <a:t>// The constructor and the methods </a:t>
            </a: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8400"/>
                </a:solidFill>
                <a:effectLst/>
                <a:uLnTx/>
                <a:uFillTx/>
                <a:latin typeface="Menlo"/>
                <a:sym typeface="Menlo"/>
              </a:rPr>
              <a:t>   // getFirst, getSecond, toString, and changeOrder are here.</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008400"/>
                </a:solidFill>
                <a:effectLst/>
                <a:uLnTx/>
                <a:uFillTx/>
                <a:latin typeface="Menlo"/>
                <a:sym typeface="Menlo"/>
              </a:rPr>
              <a:t>// . . .</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008400"/>
                </a:solidFill>
                <a:effectLst/>
                <a:uLnTx/>
                <a:uFillTx/>
                <a:latin typeface="Menlo"/>
                <a:sym typeface="Menlo"/>
              </a:rPr>
              <a:t>// end OrderedPair</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p:txBody>
      </p:sp>
    </p:spTree>
    <p:extLst>
      <p:ext uri="{BB962C8B-B14F-4D97-AF65-F5344CB8AC3E}">
        <p14:creationId xmlns:p14="http://schemas.microsoft.com/office/powerpoint/2010/main" val="224698853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noGrp="1"/>
          </p:cNvSpPr>
          <p:nvPr>
            <p:ph type="title"/>
          </p:nvPr>
        </p:nvSpPr>
        <p:spPr>
          <a:prstGeom prst="rect">
            <a:avLst/>
          </a:prstGeom>
        </p:spPr>
        <p:txBody>
          <a:bodyPr>
            <a:normAutofit fontScale="90000"/>
          </a:bodyPr>
          <a:lstStyle/>
          <a:p>
            <a:r>
              <a:t>More Than One Generic Type</a:t>
            </a:r>
          </a:p>
        </p:txBody>
      </p:sp>
      <p:sp>
        <p:nvSpPr>
          <p:cNvPr id="54" name="Content Placeholder 2"/>
          <p:cNvSpPr txBox="1">
            <a:spLocks noGrp="1"/>
          </p:cNvSpPr>
          <p:nvPr>
            <p:ph type="body" idx="1"/>
          </p:nvPr>
        </p:nvSpPr>
        <p:spPr>
          <a:prstGeom prst="rect">
            <a:avLst/>
          </a:prstGeom>
        </p:spPr>
        <p:txBody>
          <a:bodyPr/>
          <a:lstStyle/>
          <a:p>
            <a:r>
              <a:t>Possible to define more than one generic type within a class definition</a:t>
            </a:r>
          </a:p>
          <a:p>
            <a:pPr lvl="1"/>
            <a:r>
              <a:t>Write identifiers, separated by commas, within angle brackets after class’s name</a:t>
            </a:r>
          </a:p>
          <a:p>
            <a:r>
              <a:t>Each represents actual data type specified by the client when it instantiates object of the class</a:t>
            </a:r>
          </a:p>
        </p:txBody>
      </p:sp>
    </p:spTree>
    <p:extLst>
      <p:ext uri="{BB962C8B-B14F-4D97-AF65-F5344CB8AC3E}">
        <p14:creationId xmlns:p14="http://schemas.microsoft.com/office/powerpoint/2010/main" val="72373686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noGrp="1"/>
          </p:cNvSpPr>
          <p:nvPr>
            <p:ph type="title"/>
          </p:nvPr>
        </p:nvSpPr>
        <p:spPr>
          <a:prstGeom prst="rect">
            <a:avLst/>
          </a:prstGeom>
        </p:spPr>
        <p:txBody>
          <a:bodyPr>
            <a:normAutofit fontScale="90000"/>
          </a:bodyPr>
          <a:lstStyle/>
          <a:p>
            <a:r>
              <a:t>More Than One Generic Type</a:t>
            </a:r>
          </a:p>
        </p:txBody>
      </p:sp>
      <p:sp>
        <p:nvSpPr>
          <p:cNvPr id="57" name="Text Placeholder 2"/>
          <p:cNvSpPr txBox="1">
            <a:spLocks noGrp="1"/>
          </p:cNvSpPr>
          <p:nvPr>
            <p:ph type="body" sz="quarter" idx="1"/>
          </p:nvPr>
        </p:nvSpPr>
        <p:spPr>
          <a:prstGeom prst="rect">
            <a:avLst/>
          </a:prstGeom>
        </p:spPr>
        <p:txBody>
          <a:bodyPr>
            <a:normAutofit lnSpcReduction="10000"/>
          </a:bodyPr>
          <a:lstStyle/>
          <a:p>
            <a:pPr defTabSz="667512">
              <a:defRPr sz="2628"/>
            </a:pPr>
            <a:r>
              <a:t>LISTING JI8-1 The class </a:t>
            </a:r>
            <a:r>
              <a:rPr>
                <a:latin typeface="Courier New"/>
                <a:ea typeface="Courier New"/>
                <a:cs typeface="Courier New"/>
                <a:sym typeface="Courier New"/>
              </a:rPr>
              <a:t>Pair</a:t>
            </a:r>
          </a:p>
        </p:txBody>
      </p:sp>
      <p:sp>
        <p:nvSpPr>
          <p:cNvPr id="58" name="public class Pair&lt;S, T&gt;…"/>
          <p:cNvSpPr txBox="1"/>
          <p:nvPr/>
        </p:nvSpPr>
        <p:spPr>
          <a:xfrm>
            <a:off x="1188113" y="1175647"/>
            <a:ext cx="6636208" cy="4638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BA2DA2"/>
                </a:solidFill>
                <a:effectLst/>
                <a:uLnTx/>
                <a:uFillTx/>
                <a:latin typeface="Menlo"/>
                <a:sym typeface="Menlo"/>
              </a:rPr>
              <a:t>public</a:t>
            </a: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class</a:t>
            </a:r>
            <a:r>
              <a:rPr kumimoji="0" sz="1800" b="0" i="0" u="none" strike="noStrike" kern="0" cap="none" spc="0" normalizeH="0" baseline="0" noProof="0">
                <a:ln>
                  <a:noFill/>
                </a:ln>
                <a:solidFill>
                  <a:srgbClr val="000000"/>
                </a:solidFill>
                <a:effectLst/>
                <a:uLnTx/>
                <a:uFillTx/>
                <a:latin typeface="Menlo"/>
                <a:sym typeface="Menlo"/>
              </a:rPr>
              <a:t> Pair&lt;S, T&gt;</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private</a:t>
            </a:r>
            <a:r>
              <a:rPr kumimoji="0" sz="1800" b="0" i="0" u="none" strike="noStrike" kern="0" cap="none" spc="0" normalizeH="0" baseline="0" noProof="0">
                <a:ln>
                  <a:noFill/>
                </a:ln>
                <a:solidFill>
                  <a:srgbClr val="000000"/>
                </a:solidFill>
                <a:effectLst/>
                <a:uLnTx/>
                <a:uFillTx/>
                <a:latin typeface="Menlo"/>
                <a:sym typeface="Menlo"/>
              </a:rPr>
              <a:t> S first;</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private</a:t>
            </a:r>
            <a:r>
              <a:rPr kumimoji="0" sz="1800" b="0" i="0" u="none" strike="noStrike" kern="0" cap="none" spc="0" normalizeH="0" baseline="0" noProof="0">
                <a:ln>
                  <a:noFill/>
                </a:ln>
                <a:solidFill>
                  <a:srgbClr val="000000"/>
                </a:solidFill>
                <a:effectLst/>
                <a:uLnTx/>
                <a:uFillTx/>
                <a:latin typeface="Menlo"/>
                <a:sym typeface="Menlo"/>
              </a:rPr>
              <a:t> T second;</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public</a:t>
            </a:r>
            <a:r>
              <a:rPr kumimoji="0" sz="1800" b="0" i="0" u="none" strike="noStrike" kern="0" cap="none" spc="0" normalizeH="0" baseline="0" noProof="0">
                <a:ln>
                  <a:noFill/>
                </a:ln>
                <a:solidFill>
                  <a:srgbClr val="000000"/>
                </a:solidFill>
                <a:effectLst/>
                <a:uLnTx/>
                <a:uFillTx/>
                <a:latin typeface="Menlo"/>
                <a:sym typeface="Menlo"/>
              </a:rPr>
              <a:t> Pair(S firstItem, T secondItem)</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first = firstItem;</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second = secondItem;</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 </a:t>
            </a:r>
            <a:r>
              <a:rPr kumimoji="0" sz="1800" b="0" i="0" u="none" strike="noStrike" kern="0" cap="none" spc="0" normalizeH="0" baseline="0" noProof="0">
                <a:ln>
                  <a:noFill/>
                </a:ln>
                <a:solidFill>
                  <a:srgbClr val="008400"/>
                </a:solidFill>
                <a:effectLst/>
                <a:uLnTx/>
                <a:uFillTx/>
                <a:latin typeface="Menlo"/>
                <a:sym typeface="Menlo"/>
              </a:rPr>
              <a:t>// end constructor</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public</a:t>
            </a:r>
            <a:r>
              <a:rPr kumimoji="0" sz="1800" b="0" i="0" u="none" strike="noStrike" kern="0" cap="none" spc="0" normalizeH="0" baseline="0" noProof="0">
                <a:ln>
                  <a:noFill/>
                </a:ln>
                <a:solidFill>
                  <a:srgbClr val="000000"/>
                </a:solidFill>
                <a:effectLst/>
                <a:uLnTx/>
                <a:uFillTx/>
                <a:latin typeface="Menlo"/>
                <a:sym typeface="Menlo"/>
              </a:rPr>
              <a:t> String toString()</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BA2DA2"/>
                </a:solidFill>
                <a:effectLst/>
                <a:uLnTx/>
                <a:uFillTx/>
                <a:latin typeface="Menlo"/>
                <a:sym typeface="Menlo"/>
              </a:rPr>
              <a:t>return</a:t>
            </a: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D12F1B"/>
                </a:solidFill>
                <a:effectLst/>
                <a:uLnTx/>
                <a:uFillTx/>
                <a:latin typeface="Menlo"/>
                <a:sym typeface="Menlo"/>
              </a:rPr>
              <a:t>"("</a:t>
            </a:r>
            <a:r>
              <a:rPr kumimoji="0" sz="1800" b="0" i="0" u="none" strike="noStrike" kern="0" cap="none" spc="0" normalizeH="0" baseline="0" noProof="0">
                <a:ln>
                  <a:noFill/>
                </a:ln>
                <a:solidFill>
                  <a:srgbClr val="000000"/>
                </a:solidFill>
                <a:effectLst/>
                <a:uLnTx/>
                <a:uFillTx/>
                <a:latin typeface="Menlo"/>
                <a:sym typeface="Menlo"/>
              </a:rPr>
              <a:t> + first + </a:t>
            </a:r>
            <a:r>
              <a:rPr kumimoji="0" sz="1800" b="0" i="0" u="none" strike="noStrike" kern="0" cap="none" spc="0" normalizeH="0" baseline="0" noProof="0">
                <a:ln>
                  <a:noFill/>
                </a:ln>
                <a:solidFill>
                  <a:srgbClr val="D12F1B"/>
                </a:solidFill>
                <a:effectLst/>
                <a:uLnTx/>
                <a:uFillTx/>
                <a:latin typeface="Menlo"/>
                <a:sym typeface="Menlo"/>
              </a:rPr>
              <a:t>", "</a:t>
            </a:r>
            <a:r>
              <a:rPr kumimoji="0" sz="1800" b="0" i="0" u="none" strike="noStrike" kern="0" cap="none" spc="0" normalizeH="0" baseline="0" noProof="0">
                <a:ln>
                  <a:noFill/>
                </a:ln>
                <a:solidFill>
                  <a:srgbClr val="000000"/>
                </a:solidFill>
                <a:effectLst/>
                <a:uLnTx/>
                <a:uFillTx/>
                <a:latin typeface="Menlo"/>
                <a:sym typeface="Menlo"/>
              </a:rPr>
              <a:t> + second + </a:t>
            </a:r>
            <a:r>
              <a:rPr kumimoji="0" sz="1800" b="0" i="0" u="none" strike="noStrike" kern="0" cap="none" spc="0" normalizeH="0" baseline="0" noProof="0">
                <a:ln>
                  <a:noFill/>
                </a:ln>
                <a:solidFill>
                  <a:srgbClr val="D12F1B"/>
                </a:solidFill>
                <a:effectLst/>
                <a:uLnTx/>
                <a:uFillTx/>
                <a:latin typeface="Menlo"/>
                <a:sym typeface="Menlo"/>
              </a:rPr>
              <a:t>")"</a:t>
            </a:r>
            <a:r>
              <a:rPr kumimoji="0" sz="1800" b="0" i="0" u="none" strike="noStrike" kern="0" cap="none" spc="0" normalizeH="0" baseline="0" noProof="0">
                <a:ln>
                  <a:noFill/>
                </a:ln>
                <a:solidFill>
                  <a:srgbClr val="000000"/>
                </a:solidFill>
                <a:effectLst/>
                <a:uLnTx/>
                <a:uFillTx/>
                <a:latin typeface="Menlo"/>
                <a:sym typeface="Menlo"/>
              </a:rPr>
              <a:t>;</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 </a:t>
            </a:r>
            <a:r>
              <a:rPr kumimoji="0" sz="1800" b="0" i="0" u="none" strike="noStrike" kern="0" cap="none" spc="0" normalizeH="0" baseline="0" noProof="0">
                <a:ln>
                  <a:noFill/>
                </a:ln>
                <a:solidFill>
                  <a:srgbClr val="008400"/>
                </a:solidFill>
                <a:effectLst/>
                <a:uLnTx/>
                <a:uFillTx/>
                <a:latin typeface="Menlo"/>
                <a:sym typeface="Menlo"/>
              </a:rPr>
              <a:t>// end toString</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008400"/>
                </a:solidFill>
                <a:effectLst/>
                <a:uLnTx/>
                <a:uFillTx/>
                <a:latin typeface="Menlo"/>
                <a:sym typeface="Menlo"/>
              </a:rPr>
              <a:t>// end Pair</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p:txBody>
      </p:sp>
    </p:spTree>
    <p:extLst>
      <p:ext uri="{BB962C8B-B14F-4D97-AF65-F5344CB8AC3E}">
        <p14:creationId xmlns:p14="http://schemas.microsoft.com/office/powerpoint/2010/main" val="386302610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
          <p:cNvSpPr txBox="1">
            <a:spLocks noGrp="1"/>
          </p:cNvSpPr>
          <p:nvPr>
            <p:ph type="title"/>
          </p:nvPr>
        </p:nvSpPr>
        <p:spPr>
          <a:prstGeom prst="rect">
            <a:avLst/>
          </a:prstGeom>
        </p:spPr>
        <p:txBody>
          <a:bodyPr>
            <a:normAutofit fontScale="90000"/>
          </a:bodyPr>
          <a:lstStyle/>
          <a:p>
            <a:pPr defTabSz="868680">
              <a:defRPr sz="4180"/>
            </a:pPr>
            <a:r>
              <a:t>Using the class </a:t>
            </a:r>
            <a:r>
              <a:rPr>
                <a:latin typeface="Courier New"/>
                <a:ea typeface="Courier New"/>
                <a:cs typeface="Courier New"/>
                <a:sym typeface="Courier New"/>
              </a:rPr>
              <a:t>Pair</a:t>
            </a:r>
          </a:p>
        </p:txBody>
      </p:sp>
      <p:sp>
        <p:nvSpPr>
          <p:cNvPr id="61" name="Name joe = new Name(&quot;Joe&quot;, &quot;Java&quot;);…"/>
          <p:cNvSpPr txBox="1"/>
          <p:nvPr/>
        </p:nvSpPr>
        <p:spPr>
          <a:xfrm>
            <a:off x="443971" y="2243188"/>
            <a:ext cx="7874867" cy="1971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5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Name joe = </a:t>
            </a:r>
            <a:r>
              <a:rPr kumimoji="0" sz="1800" b="0" i="0" u="none" strike="noStrike" kern="0" cap="none" spc="0" normalizeH="0" baseline="0" noProof="0">
                <a:ln>
                  <a:noFill/>
                </a:ln>
                <a:solidFill>
                  <a:srgbClr val="BA2DA2"/>
                </a:solidFill>
                <a:effectLst/>
                <a:uLnTx/>
                <a:uFillTx/>
                <a:latin typeface="Menlo"/>
                <a:sym typeface="Menlo"/>
              </a:rPr>
              <a:t>new</a:t>
            </a:r>
            <a:r>
              <a:rPr kumimoji="0" sz="1800" b="0" i="0" u="none" strike="noStrike" kern="0" cap="none" spc="0" normalizeH="0" baseline="0" noProof="0">
                <a:ln>
                  <a:noFill/>
                </a:ln>
                <a:solidFill>
                  <a:srgbClr val="000000"/>
                </a:solidFill>
                <a:effectLst/>
                <a:uLnTx/>
                <a:uFillTx/>
                <a:latin typeface="Menlo"/>
                <a:sym typeface="Menlo"/>
              </a:rPr>
              <a:t> Name(</a:t>
            </a:r>
            <a:r>
              <a:rPr kumimoji="0" sz="1800" b="0" i="0" u="none" strike="noStrike" kern="0" cap="none" spc="0" normalizeH="0" baseline="0" noProof="0">
                <a:ln>
                  <a:noFill/>
                </a:ln>
                <a:solidFill>
                  <a:srgbClr val="D12F1B"/>
                </a:solidFill>
                <a:effectLst/>
                <a:uLnTx/>
                <a:uFillTx/>
                <a:latin typeface="Menlo"/>
                <a:sym typeface="Menlo"/>
              </a:rPr>
              <a:t>"Joe"</a:t>
            </a:r>
            <a:r>
              <a:rPr kumimoji="0" sz="1800" b="0" i="0" u="none" strike="noStrike" kern="0" cap="none" spc="0" normalizeH="0" baseline="0" noProof="0">
                <a:ln>
                  <a:noFill/>
                </a:ln>
                <a:solidFill>
                  <a:srgbClr val="000000"/>
                </a:solidFill>
                <a:effectLst/>
                <a:uLnTx/>
                <a:uFillTx/>
                <a:latin typeface="Menlo"/>
                <a:sym typeface="Menlo"/>
              </a:rPr>
              <a:t>, </a:t>
            </a:r>
            <a:r>
              <a:rPr kumimoji="0" sz="1800" b="0" i="0" u="none" strike="noStrike" kern="0" cap="none" spc="0" normalizeH="0" baseline="0" noProof="0">
                <a:ln>
                  <a:noFill/>
                </a:ln>
                <a:solidFill>
                  <a:srgbClr val="D12F1B"/>
                </a:solidFill>
                <a:effectLst/>
                <a:uLnTx/>
                <a:uFillTx/>
                <a:latin typeface="Menlo"/>
                <a:sym typeface="Menlo"/>
              </a:rPr>
              <a:t>"Java"</a:t>
            </a:r>
            <a:r>
              <a:rPr kumimoji="0" sz="1800" b="0" i="0" u="none" strike="noStrike" kern="0" cap="none" spc="0" normalizeH="0" baseline="0" noProof="0">
                <a:ln>
                  <a:noFill/>
                </a:ln>
                <a:solidFill>
                  <a:srgbClr val="000000"/>
                </a:solidFill>
                <a:effectLst/>
                <a:uLnTx/>
                <a:uFillTx/>
                <a:latin typeface="Menlo"/>
                <a:sym typeface="Menlo"/>
              </a:rPr>
              <a:t>);</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5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String joePhone = </a:t>
            </a:r>
            <a:r>
              <a:rPr kumimoji="0" sz="1800" b="0" i="0" u="none" strike="noStrike" kern="0" cap="none" spc="0" normalizeH="0" baseline="0" noProof="0">
                <a:ln>
                  <a:noFill/>
                </a:ln>
                <a:solidFill>
                  <a:srgbClr val="D12F1B"/>
                </a:solidFill>
                <a:effectLst/>
                <a:uLnTx/>
                <a:uFillTx/>
                <a:latin typeface="Menlo"/>
                <a:sym typeface="Menlo"/>
              </a:rPr>
              <a:t>"(401) 555-1234"</a:t>
            </a:r>
            <a:r>
              <a:rPr kumimoji="0" sz="1800" b="0" i="0" u="none" strike="noStrike" kern="0" cap="none" spc="0" normalizeH="0" baseline="0" noProof="0">
                <a:ln>
                  <a:noFill/>
                </a:ln>
                <a:solidFill>
                  <a:srgbClr val="000000"/>
                </a:solidFill>
                <a:effectLst/>
                <a:uLnTx/>
                <a:uFillTx/>
                <a:latin typeface="Menlo"/>
                <a:sym typeface="Menlo"/>
              </a:rPr>
              <a:t>;</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5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Pair&lt;Name, String&gt; joeEntry = </a:t>
            </a:r>
            <a:r>
              <a:rPr kumimoji="0" sz="1800" b="0" i="0" u="none" strike="noStrike" kern="0" cap="none" spc="0" normalizeH="0" baseline="0" noProof="0">
                <a:ln>
                  <a:noFill/>
                </a:ln>
                <a:solidFill>
                  <a:srgbClr val="BA2DA2"/>
                </a:solidFill>
                <a:effectLst/>
                <a:uLnTx/>
                <a:uFillTx/>
                <a:latin typeface="Menlo"/>
                <a:sym typeface="Menlo"/>
              </a:rPr>
              <a:t>new</a:t>
            </a:r>
            <a:r>
              <a:rPr kumimoji="0" sz="1800" b="0" i="0" u="none" strike="noStrike" kern="0" cap="none" spc="0" normalizeH="0" baseline="0" noProof="0">
                <a:ln>
                  <a:noFill/>
                </a:ln>
                <a:solidFill>
                  <a:srgbClr val="000000"/>
                </a:solidFill>
                <a:effectLst/>
                <a:uLnTx/>
                <a:uFillTx/>
                <a:latin typeface="Menlo"/>
                <a:sym typeface="Menlo"/>
              </a:rPr>
              <a:t> Pair&lt;&gt;(joe, joePhone);</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5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a:ln>
                  <a:noFill/>
                </a:ln>
                <a:solidFill>
                  <a:srgbClr val="000000"/>
                </a:solidFill>
                <a:effectLst/>
                <a:uLnTx/>
                <a:uFillTx/>
                <a:latin typeface="Menlo"/>
                <a:sym typeface="Menlo"/>
              </a:rPr>
              <a:t>System.out.println(joeEntry);</a:t>
            </a:r>
            <a:endParaRPr kumimoji="0" sz="1800" b="0" i="0" u="none" strike="noStrike" kern="0" cap="none" spc="0" normalizeH="0" baseline="0" noProof="0">
              <a:ln>
                <a:noFill/>
              </a:ln>
              <a:solidFill>
                <a:srgbClr val="000000"/>
              </a:solidFill>
              <a:effectLst/>
              <a:uLnTx/>
              <a:uFillTx/>
              <a:latin typeface="Helvetica"/>
              <a:ea typeface="+mj-ea"/>
              <a:cs typeface="Helvetica"/>
              <a:sym typeface="Helvetica"/>
            </a:endParaRPr>
          </a:p>
        </p:txBody>
      </p:sp>
    </p:spTree>
    <p:extLst>
      <p:ext uri="{BB962C8B-B14F-4D97-AF65-F5344CB8AC3E}">
        <p14:creationId xmlns:p14="http://schemas.microsoft.com/office/powerpoint/2010/main" val="243130353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2BBB5E19-F10A-4C2F-BF6F-11C513378A2E}" type="slidenum">
              <a:rPr kumimoji="0" lang="en-US" sz="1400" b="1" i="0" u="none" strike="noStrike" kern="1200" cap="none" spc="0" normalizeH="0" baseline="0" noProof="0" smtClean="0">
                <a:ln>
                  <a:noFill/>
                </a:ln>
                <a:solidFill>
                  <a:srgbClr val="FFFFFF"/>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38</a:t>
            </a:fld>
            <a:endParaRPr kumimoji="0" lang="en-US" sz="1400" b="1" i="0" u="none" strike="noStrike" kern="1200" cap="none" spc="0" normalizeH="0" baseline="0" noProof="0">
              <a:ln>
                <a:noFill/>
              </a:ln>
              <a:solidFill>
                <a:srgbClr val="FFFFFF"/>
              </a:solidFill>
              <a:effectLst/>
              <a:uLnTx/>
              <a:uFillTx/>
              <a:latin typeface="Arial" charset="0"/>
              <a:ea typeface="+mn-ea"/>
              <a:cs typeface="+mn-cs"/>
            </a:endParaRPr>
          </a:p>
        </p:txBody>
      </p:sp>
      <p:sp>
        <p:nvSpPr>
          <p:cNvPr id="3" name="Rectangle 2"/>
          <p:cNvSpPr>
            <a:spLocks noGrp="1" noChangeArrowheads="1"/>
          </p:cNvSpPr>
          <p:nvPr/>
        </p:nvSpPr>
        <p:spPr bwMode="auto">
          <a:xfrm>
            <a:off x="-195943" y="120285"/>
            <a:ext cx="8229600" cy="114300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0066FF"/>
                </a:solidFill>
                <a:latin typeface="+mj-lt"/>
                <a:ea typeface="+mj-ea"/>
                <a:cs typeface="+mj-cs"/>
              </a:defRPr>
            </a:lvl1pPr>
            <a:lvl2pPr algn="ctr" rtl="0" eaLnBrk="0" fontAlgn="base" hangingPunct="0">
              <a:spcBef>
                <a:spcPct val="0"/>
              </a:spcBef>
              <a:spcAft>
                <a:spcPct val="0"/>
              </a:spcAft>
              <a:defRPr sz="3600">
                <a:solidFill>
                  <a:srgbClr val="0066FF"/>
                </a:solidFill>
                <a:latin typeface="Arial" charset="0"/>
              </a:defRPr>
            </a:lvl2pPr>
            <a:lvl3pPr algn="ctr" rtl="0" eaLnBrk="0" fontAlgn="base" hangingPunct="0">
              <a:spcBef>
                <a:spcPct val="0"/>
              </a:spcBef>
              <a:spcAft>
                <a:spcPct val="0"/>
              </a:spcAft>
              <a:defRPr sz="3600">
                <a:solidFill>
                  <a:srgbClr val="0066FF"/>
                </a:solidFill>
                <a:latin typeface="Arial" charset="0"/>
              </a:defRPr>
            </a:lvl3pPr>
            <a:lvl4pPr algn="ctr" rtl="0" eaLnBrk="0" fontAlgn="base" hangingPunct="0">
              <a:spcBef>
                <a:spcPct val="0"/>
              </a:spcBef>
              <a:spcAft>
                <a:spcPct val="0"/>
              </a:spcAft>
              <a:defRPr sz="3600">
                <a:solidFill>
                  <a:srgbClr val="0066FF"/>
                </a:solidFill>
                <a:latin typeface="Arial" charset="0"/>
              </a:defRPr>
            </a:lvl4pPr>
            <a:lvl5pPr algn="ctr" rtl="0" eaLnBrk="0" fontAlgn="base" hangingPunct="0">
              <a:spcBef>
                <a:spcPct val="0"/>
              </a:spcBef>
              <a:spcAft>
                <a:spcPct val="0"/>
              </a:spcAft>
              <a:defRPr sz="3600">
                <a:solidFill>
                  <a:srgbClr val="0066FF"/>
                </a:solidFill>
                <a:latin typeface="Arial" charset="0"/>
              </a:defRPr>
            </a:lvl5pPr>
            <a:lvl6pPr marL="457200" algn="ctr" rtl="0" fontAlgn="base">
              <a:spcBef>
                <a:spcPct val="0"/>
              </a:spcBef>
              <a:spcAft>
                <a:spcPct val="0"/>
              </a:spcAft>
              <a:defRPr sz="3600">
                <a:solidFill>
                  <a:srgbClr val="0066FF"/>
                </a:solidFill>
                <a:latin typeface="Arial" charset="0"/>
              </a:defRPr>
            </a:lvl6pPr>
            <a:lvl7pPr marL="914400" algn="ctr" rtl="0" fontAlgn="base">
              <a:spcBef>
                <a:spcPct val="0"/>
              </a:spcBef>
              <a:spcAft>
                <a:spcPct val="0"/>
              </a:spcAft>
              <a:defRPr sz="3600">
                <a:solidFill>
                  <a:srgbClr val="0066FF"/>
                </a:solidFill>
                <a:latin typeface="Arial" charset="0"/>
              </a:defRPr>
            </a:lvl7pPr>
            <a:lvl8pPr marL="1371600" algn="ctr" rtl="0" fontAlgn="base">
              <a:spcBef>
                <a:spcPct val="0"/>
              </a:spcBef>
              <a:spcAft>
                <a:spcPct val="0"/>
              </a:spcAft>
              <a:defRPr sz="3600">
                <a:solidFill>
                  <a:srgbClr val="0066FF"/>
                </a:solidFill>
                <a:latin typeface="Arial" charset="0"/>
              </a:defRPr>
            </a:lvl8pPr>
            <a:lvl9pPr marL="1828800" algn="ctr" rtl="0" fontAlgn="base">
              <a:spcBef>
                <a:spcPct val="0"/>
              </a:spcBef>
              <a:spcAft>
                <a:spcPct val="0"/>
              </a:spcAft>
              <a:defRPr sz="3600">
                <a:solidFill>
                  <a:srgbClr val="0066FF"/>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3200" b="1" i="0" u="none" strike="noStrike" kern="1200" cap="none" spc="0" normalizeH="0" baseline="0" noProof="0" dirty="0">
              <a:ln>
                <a:noFill/>
              </a:ln>
              <a:solidFill>
                <a:srgbClr val="0066FF"/>
              </a:solidFill>
              <a:effectLst/>
              <a:uLnTx/>
              <a:uFillTx/>
              <a:latin typeface="Century Schoolbook"/>
              <a:ea typeface="+mj-ea"/>
              <a:cs typeface="+mj-cs"/>
            </a:endParaRPr>
          </a:p>
        </p:txBody>
      </p:sp>
      <p:sp>
        <p:nvSpPr>
          <p:cNvPr id="4" name="Rectangle 3"/>
          <p:cNvSpPr>
            <a:spLocks noGrp="1" noChangeArrowheads="1"/>
          </p:cNvSpPr>
          <p:nvPr/>
        </p:nvSpPr>
        <p:spPr bwMode="auto">
          <a:xfrm>
            <a:off x="302821" y="149629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3200" b="0" i="0" u="none" strike="noStrike" kern="1200" cap="none" spc="0" normalizeH="0" baseline="0" noProof="0" dirty="0">
                <a:ln>
                  <a:noFill/>
                </a:ln>
                <a:solidFill>
                  <a:prstClr val="black"/>
                </a:solidFill>
                <a:effectLst/>
                <a:uLnTx/>
                <a:uFillTx/>
                <a:latin typeface="Century Schoolbook"/>
                <a:ea typeface="+mn-ea"/>
                <a:cs typeface="+mn-cs"/>
              </a:rPr>
              <a:t>Any type of node could be stored in the structure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3200" b="0" i="0" u="none" strike="noStrike" kern="1200" cap="none" spc="0" normalizeH="0" baseline="0" noProof="0" dirty="0">
                <a:ln>
                  <a:noFill/>
                </a:ln>
                <a:solidFill>
                  <a:prstClr val="black"/>
                </a:solidFill>
                <a:effectLst/>
                <a:uLnTx/>
                <a:uFillTx/>
                <a:latin typeface="Century Schoolbook"/>
                <a:ea typeface="+mn-ea"/>
                <a:cs typeface="+mn-cs"/>
              </a:rPr>
              <a:t>Certain considerations must be followed in the design of the structure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3200" b="0" i="0" u="none" strike="noStrike" kern="1200" cap="none" spc="0" normalizeH="0" baseline="0" noProof="0" dirty="0">
                <a:ln>
                  <a:noFill/>
                </a:ln>
                <a:solidFill>
                  <a:prstClr val="black"/>
                </a:solidFill>
                <a:effectLst/>
                <a:uLnTx/>
                <a:uFillTx/>
                <a:latin typeface="Century Schoolbook"/>
                <a:ea typeface="+mn-ea"/>
                <a:cs typeface="+mn-cs"/>
              </a:rPr>
              <a:t>The client application specifies the type of nodes that will be stored in the structure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3200" b="0" i="0" u="none" strike="noStrike" kern="1200" cap="none" spc="0" normalizeH="0" baseline="0" noProof="0" dirty="0">
                <a:ln>
                  <a:noFill/>
                </a:ln>
                <a:solidFill>
                  <a:prstClr val="black"/>
                </a:solidFill>
                <a:effectLst/>
                <a:uLnTx/>
                <a:uFillTx/>
                <a:latin typeface="Century Schoolbook"/>
                <a:ea typeface="+mn-ea"/>
                <a:cs typeface="+mn-cs"/>
              </a:rPr>
              <a:t>The generic features of Java are used in the structure’s generic implementation</a:t>
            </a:r>
          </a:p>
        </p:txBody>
      </p:sp>
      <p:sp>
        <p:nvSpPr>
          <p:cNvPr id="5"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G</a:t>
            </a:r>
            <a:r>
              <a:rPr kumimoji="0" lang="en-US" sz="3200" b="1" i="0" u="none" strike="noStrike" kern="0" cap="none" spc="0" normalizeH="0" baseline="0" noProof="0" dirty="0" err="1">
                <a:ln>
                  <a:noFill/>
                </a:ln>
                <a:solidFill>
                  <a:srgbClr val="3399FF"/>
                </a:solidFill>
                <a:effectLst/>
                <a:uLnTx/>
                <a:uFillTx/>
                <a:latin typeface="Century Schoolbook"/>
                <a:ea typeface="+mn-ea"/>
                <a:cs typeface="Lucida Sans" pitchFamily="34" charset="0"/>
              </a:rPr>
              <a:t>eneric</a:t>
            </a: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 Array-Based Data Structures</a:t>
            </a:r>
          </a:p>
        </p:txBody>
      </p:sp>
    </p:spTree>
    <p:extLst>
      <p:ext uri="{BB962C8B-B14F-4D97-AF65-F5344CB8AC3E}">
        <p14:creationId xmlns:p14="http://schemas.microsoft.com/office/powerpoint/2010/main" val="3346654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2BBB5E19-F10A-4C2F-BF6F-11C513378A2E}" type="slidenum">
              <a:rPr kumimoji="0" lang="en-US" sz="1400" b="1" i="0" u="none" strike="noStrike" kern="1200" cap="none" spc="0" normalizeH="0" baseline="0" noProof="0" smtClean="0">
                <a:ln>
                  <a:noFill/>
                </a:ln>
                <a:solidFill>
                  <a:srgbClr val="FFFFFF"/>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39</a:t>
            </a:fld>
            <a:endParaRPr kumimoji="0" lang="en-US" sz="1400" b="1" i="0" u="none" strike="noStrike" kern="1200" cap="none" spc="0" normalizeH="0" baseline="0" noProof="0">
              <a:ln>
                <a:noFill/>
              </a:ln>
              <a:solidFill>
                <a:srgbClr val="FFFFFF"/>
              </a:solidFill>
              <a:effectLst/>
              <a:uLnTx/>
              <a:uFillTx/>
              <a:latin typeface="Arial" charset="0"/>
              <a:ea typeface="+mn-ea"/>
              <a:cs typeface="+mn-cs"/>
            </a:endParaRPr>
          </a:p>
        </p:txBody>
      </p:sp>
      <p:sp>
        <p:nvSpPr>
          <p:cNvPr id="4" name="Rectangle 3"/>
          <p:cNvSpPr>
            <a:spLocks noGrp="1" noChangeArrowheads="1"/>
          </p:cNvSpPr>
          <p:nvPr/>
        </p:nvSpPr>
        <p:spPr bwMode="auto">
          <a:xfrm>
            <a:off x="204216" y="1582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609600" marR="0" lvl="0" indent="-609600" algn="l" defTabSz="914400" rtl="0" eaLnBrk="0" fontAlgn="base" latinLnBrk="0" hangingPunct="0">
              <a:lnSpc>
                <a:spcPct val="80000"/>
              </a:lnSpc>
              <a:spcBef>
                <a:spcPct val="20000"/>
              </a:spcBef>
              <a:spcAft>
                <a:spcPct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The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node/data element definition</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and</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the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data structure</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are coded as two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separate classes</a:t>
            </a:r>
          </a:p>
          <a:p>
            <a:pPr marL="609600" marR="0" lvl="0" indent="-609600" algn="l" defTabSz="914400" rtl="0" eaLnBrk="0" fontAlgn="base" latinLnBrk="0" hangingPunct="0">
              <a:lnSpc>
                <a:spcPct val="80000"/>
              </a:lnSpc>
              <a:spcBef>
                <a:spcPct val="20000"/>
              </a:spcBef>
              <a:spcAft>
                <a:spcPct val="0"/>
              </a:spcAft>
              <a:buClrTx/>
              <a:buSzTx/>
              <a:buFontTx/>
              <a:buChar char="•"/>
              <a:tabLst/>
              <a:defRPr/>
            </a:pPr>
            <a:endPar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endParaRPr>
          </a:p>
          <a:p>
            <a:pPr marL="609600" marR="0" lvl="0" indent="-609600" algn="l" defTabSz="914400" rtl="0" eaLnBrk="0" fontAlgn="base" latinLnBrk="0" hangingPunct="0">
              <a:lnSpc>
                <a:spcPct val="80000"/>
              </a:lnSpc>
              <a:spcBef>
                <a:spcPct val="20000"/>
              </a:spcBef>
              <a:spcAft>
                <a:spcPct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The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data structure cannot mention</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the names of the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data fields</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that make up a node/data element.  Generic data structures don’t care what is being collected, only needs to know how insert, delete, fetch and update the collection</a:t>
            </a:r>
          </a:p>
          <a:p>
            <a:pPr marL="609600" marR="0" lvl="0" indent="-609600" algn="l" defTabSz="914400" rtl="0" eaLnBrk="0" fontAlgn="base" latinLnBrk="0" hangingPunct="0">
              <a:lnSpc>
                <a:spcPct val="80000"/>
              </a:lnSpc>
              <a:spcBef>
                <a:spcPct val="20000"/>
              </a:spcBef>
              <a:spcAft>
                <a:spcPct val="0"/>
              </a:spcAft>
              <a:buClrTx/>
              <a:buSzTx/>
              <a:buFontTx/>
              <a:buChar char="•"/>
              <a:tabLst/>
              <a:defRPr/>
            </a:pPr>
            <a:endPar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endParaRPr>
          </a:p>
          <a:p>
            <a:pPr marL="609600" marR="0" lvl="0" indent="-609600" algn="l" defTabSz="914400" rtl="0" eaLnBrk="0" fontAlgn="base" latinLnBrk="0" hangingPunct="0">
              <a:lnSpc>
                <a:spcPct val="80000"/>
              </a:lnSpc>
              <a:spcBef>
                <a:spcPct val="20000"/>
              </a:spcBef>
              <a:spcAft>
                <a:spcPct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If the structure is going to be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encapsulated</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a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method</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to perform a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deep copy</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of a node/data element must be coded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in the node/data element </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definition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class</a:t>
            </a:r>
          </a:p>
          <a:p>
            <a:pPr marL="609600" marR="0" lvl="0" indent="-609600" algn="l" defTabSz="914400" rtl="0" eaLnBrk="0" fontAlgn="base" latinLnBrk="0" hangingPunct="0">
              <a:lnSpc>
                <a:spcPct val="80000"/>
              </a:lnSpc>
              <a:spcBef>
                <a:spcPct val="20000"/>
              </a:spcBef>
              <a:spcAft>
                <a:spcPct val="0"/>
              </a:spcAft>
              <a:buClrTx/>
              <a:buSzTx/>
              <a:buFontTx/>
              <a:buChar char="•"/>
              <a:tabLst/>
              <a:defRPr/>
            </a:pPr>
            <a:endPar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endParaRPr>
          </a:p>
        </p:txBody>
      </p:sp>
      <p:sp>
        <p:nvSpPr>
          <p:cNvPr id="5"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Design Considerations for Generic Data Structures</a:t>
            </a:r>
          </a:p>
        </p:txBody>
      </p:sp>
    </p:spTree>
    <p:extLst>
      <p:ext uri="{BB962C8B-B14F-4D97-AF65-F5344CB8AC3E}">
        <p14:creationId xmlns:p14="http://schemas.microsoft.com/office/powerpoint/2010/main" val="2782953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010400" y="6245225"/>
            <a:ext cx="2133600" cy="476250"/>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DF39BCC3-B31D-4E64-92A3-7A88011928BC}" type="slidenum">
              <a:rPr kumimoji="0" lang="en-US" sz="1400" b="1" i="0" u="none" strike="noStrike" kern="1200" cap="none" spc="0" normalizeH="0" baseline="0" noProof="0" smtClean="0">
                <a:ln>
                  <a:noFill/>
                </a:ln>
                <a:solidFill>
                  <a:srgbClr val="FFFFFF"/>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sz="1400" b="1" i="0" u="none" strike="noStrike" kern="1200" cap="none" spc="0" normalizeH="0" baseline="0" noProof="0">
              <a:ln>
                <a:noFill/>
              </a:ln>
              <a:solidFill>
                <a:srgbClr val="FFFFFF"/>
              </a:solidFill>
              <a:effectLst/>
              <a:uLnTx/>
              <a:uFillTx/>
              <a:latin typeface="Arial" charset="0"/>
              <a:ea typeface="+mn-ea"/>
              <a:cs typeface="+mn-cs"/>
            </a:endParaRPr>
          </a:p>
        </p:txBody>
      </p:sp>
      <p:sp>
        <p:nvSpPr>
          <p:cNvPr id="83969" name="Rectangle 1"/>
          <p:cNvSpPr>
            <a:spLocks noChangeArrowheads="1"/>
          </p:cNvSpPr>
          <p:nvPr/>
        </p:nvSpPr>
        <p:spPr bwMode="auto">
          <a:xfrm>
            <a:off x="914394" y="3620613"/>
            <a:ext cx="7270229" cy="830997"/>
          </a:xfrm>
          <a:prstGeom prst="rect">
            <a:avLst/>
          </a:prstGeom>
          <a:noFill/>
          <a:ln w="9525">
            <a:noFill/>
            <a:miter lim="800000"/>
            <a:headEnd/>
            <a:tailEnd/>
          </a:ln>
          <a:effectLst>
            <a:prstShdw prst="shdw13" dist="53882" dir="13500000">
              <a:schemeClr val="bg2">
                <a:alpha val="50000"/>
              </a:schemeClr>
            </a:prst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Unicode MS" pitchFamily="34" charset="-128"/>
                <a:ea typeface="+mn-ea"/>
                <a:cs typeface="+mn-cs"/>
              </a:rPr>
              <a:t>class </a:t>
            </a:r>
            <a:r>
              <a:rPr kumimoji="0" lang="en-US" sz="2400" b="0" i="1" u="none" strike="noStrike" kern="1200" cap="none" spc="0" normalizeH="0" baseline="0" noProof="0" dirty="0">
                <a:ln>
                  <a:noFill/>
                </a:ln>
                <a:solidFill>
                  <a:prstClr val="black"/>
                </a:solidFill>
                <a:effectLst/>
                <a:uLnTx/>
                <a:uFillTx/>
                <a:latin typeface="Arial Unicode MS" pitchFamily="34" charset="-128"/>
                <a:ea typeface="+mn-ea"/>
                <a:cs typeface="+mn-cs"/>
              </a:rPr>
              <a:t>identifier</a:t>
            </a:r>
            <a:r>
              <a:rPr kumimoji="0" lang="en-US" sz="2400" b="0" i="0" u="none" strike="noStrike" kern="1200" cap="none" spc="0" normalizeH="0" baseline="0" noProof="0" dirty="0">
                <a:ln>
                  <a:noFill/>
                </a:ln>
                <a:solidFill>
                  <a:prstClr val="black"/>
                </a:solidFill>
                <a:effectLst/>
                <a:uLnTx/>
                <a:uFillTx/>
                <a:latin typeface="Arial Unicode MS" pitchFamily="34" charset="-128"/>
                <a:ea typeface="+mn-ea"/>
                <a:cs typeface="+mn-cs"/>
              </a:rPr>
              <a:t>&lt;</a:t>
            </a:r>
            <a:r>
              <a:rPr kumimoji="0" lang="en-US" sz="2400" b="0" i="1" u="none" strike="noStrike" kern="1200" cap="none" spc="0" normalizeH="0" baseline="0" noProof="0" dirty="0" err="1">
                <a:ln>
                  <a:noFill/>
                </a:ln>
                <a:solidFill>
                  <a:prstClr val="black"/>
                </a:solidFill>
                <a:effectLst/>
                <a:uLnTx/>
                <a:uFillTx/>
                <a:latin typeface="Arial Unicode MS" pitchFamily="34" charset="-128"/>
                <a:ea typeface="+mn-ea"/>
                <a:cs typeface="+mn-cs"/>
              </a:rPr>
              <a:t>formal_type_parameter_list</a:t>
            </a:r>
            <a:r>
              <a:rPr kumimoji="0" lang="en-US" sz="2400" b="0" i="0" u="none" strike="noStrike" kern="1200" cap="none" spc="0" normalizeH="0" baseline="0" noProof="0" dirty="0">
                <a:ln>
                  <a:noFill/>
                </a:ln>
                <a:solidFill>
                  <a:prstClr val="black"/>
                </a:solidFill>
                <a:effectLst/>
                <a:uLnTx/>
                <a:uFillTx/>
                <a:latin typeface="Arial Unicode MS" pitchFamily="34" charset="-128"/>
                <a:ea typeface="+mn-ea"/>
                <a:cs typeface="+mn-cs"/>
              </a:rPr>
              <a:t>&gt; {}</a:t>
            </a:r>
            <a:br>
              <a:rPr kumimoji="0" lang="en-US" sz="2400" b="0" i="0" u="none" strike="noStrike" kern="1200" cap="none" spc="0" normalizeH="0" baseline="0" noProof="0" dirty="0">
                <a:ln>
                  <a:noFill/>
                </a:ln>
                <a:solidFill>
                  <a:prstClr val="black"/>
                </a:solidFill>
                <a:effectLst/>
                <a:uLnTx/>
                <a:uFillTx/>
                <a:latin typeface="Arial Unicode MS" pitchFamily="34" charset="-128"/>
                <a:ea typeface="+mn-ea"/>
                <a:cs typeface="+mn-cs"/>
              </a:rPr>
            </a:br>
            <a:r>
              <a:rPr kumimoji="0" lang="en-US" sz="2400" b="0" i="0" u="none" strike="noStrike" kern="1200" cap="none" spc="0" normalizeH="0" baseline="0" noProof="0" dirty="0">
                <a:ln>
                  <a:noFill/>
                </a:ln>
                <a:solidFill>
                  <a:prstClr val="black"/>
                </a:solidFill>
                <a:effectLst/>
                <a:uLnTx/>
                <a:uFillTx/>
                <a:latin typeface="Arial Unicode MS" pitchFamily="34" charset="-128"/>
                <a:ea typeface="+mn-ea"/>
                <a:cs typeface="+mn-cs"/>
              </a:rPr>
              <a:t>interface </a:t>
            </a:r>
            <a:r>
              <a:rPr kumimoji="0" lang="en-US" sz="2400" b="0" i="1" u="none" strike="noStrike" kern="1200" cap="none" spc="0" normalizeH="0" baseline="0" noProof="0" dirty="0">
                <a:ln>
                  <a:noFill/>
                </a:ln>
                <a:solidFill>
                  <a:prstClr val="black"/>
                </a:solidFill>
                <a:effectLst/>
                <a:uLnTx/>
                <a:uFillTx/>
                <a:latin typeface="Arial Unicode MS" pitchFamily="34" charset="-128"/>
                <a:ea typeface="+mn-ea"/>
                <a:cs typeface="+mn-cs"/>
              </a:rPr>
              <a:t>identifier</a:t>
            </a:r>
            <a:r>
              <a:rPr kumimoji="0" lang="en-US" sz="2400" b="0" i="0" u="none" strike="noStrike" kern="1200" cap="none" spc="0" normalizeH="0" baseline="0" noProof="0" dirty="0">
                <a:ln>
                  <a:noFill/>
                </a:ln>
                <a:solidFill>
                  <a:prstClr val="black"/>
                </a:solidFill>
                <a:effectLst/>
                <a:uLnTx/>
                <a:uFillTx/>
                <a:latin typeface="Arial Unicode MS" pitchFamily="34" charset="-128"/>
                <a:ea typeface="+mn-ea"/>
                <a:cs typeface="+mn-cs"/>
              </a:rPr>
              <a:t>&lt;</a:t>
            </a:r>
            <a:r>
              <a:rPr kumimoji="0" lang="en-US" sz="2400" b="0" i="1" u="none" strike="noStrike" kern="1200" cap="none" spc="0" normalizeH="0" baseline="0" noProof="0" dirty="0" err="1">
                <a:ln>
                  <a:noFill/>
                </a:ln>
                <a:solidFill>
                  <a:prstClr val="black"/>
                </a:solidFill>
                <a:effectLst/>
                <a:uLnTx/>
                <a:uFillTx/>
                <a:latin typeface="Arial Unicode MS" pitchFamily="34" charset="-128"/>
                <a:ea typeface="+mn-ea"/>
                <a:cs typeface="+mn-cs"/>
              </a:rPr>
              <a:t>formal_type_parameter_list</a:t>
            </a:r>
            <a:r>
              <a:rPr kumimoji="0" lang="en-US" sz="2400" b="0" i="0" u="none" strike="noStrike" kern="1200" cap="none" spc="0" normalizeH="0" baseline="0" noProof="0" dirty="0">
                <a:ln>
                  <a:noFill/>
                </a:ln>
                <a:solidFill>
                  <a:prstClr val="black"/>
                </a:solidFill>
                <a:effectLst/>
                <a:uLnTx/>
                <a:uFillTx/>
                <a:latin typeface="Arial Unicode MS" pitchFamily="34" charset="-128"/>
                <a:ea typeface="+mn-ea"/>
                <a:cs typeface="+mn-cs"/>
              </a:rPr>
              <a:t>&gt; {}</a:t>
            </a:r>
            <a:r>
              <a:rPr kumimoji="0" lang="en-US" sz="2000" b="0" i="0" u="none" strike="noStrike" kern="1200" cap="none" spc="0" normalizeH="0" baseline="0" noProof="0" dirty="0">
                <a:ln>
                  <a:noFill/>
                </a:ln>
                <a:solidFill>
                  <a:prstClr val="black"/>
                </a:solidFill>
                <a:effectLst/>
                <a:uLnTx/>
                <a:uFillTx/>
                <a:latin typeface="Arial" pitchFamily="34" charset="0"/>
                <a:ea typeface="+mn-ea"/>
                <a:cs typeface="+mn-cs"/>
              </a:rPr>
              <a:t> </a:t>
            </a:r>
            <a:endParaRPr kumimoji="0" lang="en-US" sz="4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5" name="TextBox 4"/>
          <p:cNvSpPr txBox="1"/>
          <p:nvPr/>
        </p:nvSpPr>
        <p:spPr>
          <a:xfrm>
            <a:off x="479686" y="1424065"/>
            <a:ext cx="7629993" cy="19389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pitchFamily="34" charset="0"/>
                <a:ea typeface="+mn-ea"/>
                <a:cs typeface="+mn-cs"/>
              </a:rPr>
              <a:t>A generic type</a:t>
            </a:r>
            <a:r>
              <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rPr>
              <a:t> is a class or interface that introduces a family of parameterized types by declaring a </a:t>
            </a:r>
            <a:r>
              <a:rPr kumimoji="0" lang="en-US" sz="2400" b="0" i="1" u="none" strike="noStrike" kern="1200" cap="none" spc="0" normalizeH="0" baseline="0" noProof="0" dirty="0">
                <a:ln>
                  <a:noFill/>
                </a:ln>
                <a:solidFill>
                  <a:srgbClr val="FF0000"/>
                </a:solidFill>
                <a:effectLst/>
                <a:uLnTx/>
                <a:uFillTx/>
                <a:latin typeface="Arial" pitchFamily="34" charset="0"/>
                <a:ea typeface="+mn-ea"/>
                <a:cs typeface="+mn-cs"/>
              </a:rPr>
              <a:t>formal type parameter list</a:t>
            </a:r>
            <a:r>
              <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rPr>
              <a:t> (a comma-separated list of </a:t>
            </a:r>
            <a:r>
              <a:rPr kumimoji="0" lang="en-US" sz="2400" b="0" i="1" u="none" strike="noStrike" kern="1200" cap="none" spc="0" normalizeH="0" baseline="0" noProof="0" dirty="0">
                <a:ln>
                  <a:noFill/>
                </a:ln>
                <a:solidFill>
                  <a:prstClr val="black"/>
                </a:solidFill>
                <a:effectLst/>
                <a:uLnTx/>
                <a:uFillTx/>
                <a:latin typeface="Arial" pitchFamily="34" charset="0"/>
                <a:ea typeface="+mn-ea"/>
                <a:cs typeface="+mn-cs"/>
              </a:rPr>
              <a:t>type parameter</a:t>
            </a:r>
            <a:r>
              <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rPr>
              <a:t> names between angle brackets). This syntax is expressed as follows:</a:t>
            </a:r>
            <a:endParaRPr kumimoji="0" lang="en-US" sz="24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 name="Rectangle 2"/>
          <p:cNvSpPr txBox="1">
            <a:spLocks noChangeArrowheads="1"/>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srgbClr val="3399FF"/>
              </a:solidFill>
              <a:effectLst/>
              <a:uLnTx/>
              <a:uFillTx/>
              <a:latin typeface="Lucida Sans"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3399FF"/>
                </a:solidFill>
                <a:effectLst/>
                <a:uLnTx/>
                <a:uFillTx/>
                <a:latin typeface="Century Schoolbook"/>
                <a:ea typeface="+mn-ea"/>
                <a:cs typeface="+mn-cs"/>
              </a:rPr>
              <a:t>Generic Types</a:t>
            </a:r>
          </a:p>
        </p:txBody>
      </p:sp>
      <p:sp>
        <p:nvSpPr>
          <p:cNvPr id="7" name="TextBox 6"/>
          <p:cNvSpPr txBox="1"/>
          <p:nvPr/>
        </p:nvSpPr>
        <p:spPr>
          <a:xfrm>
            <a:off x="389745" y="4721901"/>
            <a:ext cx="8469441" cy="156966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rPr>
              <a:t>For example, </a:t>
            </a:r>
            <a:r>
              <a:rPr kumimoji="0" lang="en-US" sz="2400" b="0" i="0" u="none" strike="noStrike" kern="1200" cap="none" spc="0" normalizeH="0" baseline="0" noProof="0" dirty="0">
                <a:ln>
                  <a:noFill/>
                </a:ln>
                <a:solidFill>
                  <a:prstClr val="black"/>
                </a:solidFill>
                <a:effectLst/>
                <a:uLnTx/>
                <a:uFillTx/>
                <a:latin typeface="Arial Unicode MS" pitchFamily="34" charset="-128"/>
                <a:ea typeface="+mn-ea"/>
                <a:cs typeface="+mn-cs"/>
              </a:rPr>
              <a:t>List&lt;E&gt;</a:t>
            </a:r>
            <a:r>
              <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rPr>
              <a:t> is a generic type, where </a:t>
            </a:r>
            <a:r>
              <a:rPr kumimoji="0" lang="en-US" sz="2400" b="0" i="0" u="none" strike="noStrike" kern="1200" cap="none" spc="0" normalizeH="0" baseline="0" noProof="0" dirty="0">
                <a:ln>
                  <a:noFill/>
                </a:ln>
                <a:solidFill>
                  <a:prstClr val="black"/>
                </a:solidFill>
                <a:effectLst/>
                <a:uLnTx/>
                <a:uFillTx/>
                <a:latin typeface="Arial Unicode MS" pitchFamily="34" charset="-128"/>
                <a:ea typeface="+mn-ea"/>
                <a:cs typeface="+mn-cs"/>
              </a:rPr>
              <a:t>List</a:t>
            </a:r>
            <a:r>
              <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rPr>
              <a:t> is an interface and type parameter </a:t>
            </a:r>
            <a:r>
              <a:rPr kumimoji="0" lang="en-US" sz="2400" b="0" i="0" u="none" strike="noStrike" kern="1200" cap="none" spc="0" normalizeH="0" baseline="0" noProof="0" dirty="0">
                <a:ln>
                  <a:noFill/>
                </a:ln>
                <a:solidFill>
                  <a:prstClr val="black"/>
                </a:solidFill>
                <a:effectLst/>
                <a:uLnTx/>
                <a:uFillTx/>
                <a:latin typeface="Arial Unicode MS" pitchFamily="34" charset="-128"/>
                <a:ea typeface="+mn-ea"/>
                <a:cs typeface="+mn-cs"/>
              </a:rPr>
              <a:t>E</a:t>
            </a:r>
            <a:r>
              <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rPr>
              <a:t> identifies the list's element type.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676985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2BBB5E19-F10A-4C2F-BF6F-11C513378A2E}" type="slidenum">
              <a:rPr kumimoji="0" lang="en-US" sz="1400" b="1" i="0" u="none" strike="noStrike" kern="1200" cap="none" spc="0" normalizeH="0" baseline="0" noProof="0" smtClean="0">
                <a:ln>
                  <a:noFill/>
                </a:ln>
                <a:solidFill>
                  <a:srgbClr val="FFFFFF"/>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40</a:t>
            </a:fld>
            <a:endParaRPr kumimoji="0" lang="en-US" sz="1400" b="1" i="0" u="none" strike="noStrike" kern="1200" cap="none" spc="0" normalizeH="0" baseline="0" noProof="0">
              <a:ln>
                <a:noFill/>
              </a:ln>
              <a:solidFill>
                <a:srgbClr val="FFFFFF"/>
              </a:solidFill>
              <a:effectLst/>
              <a:uLnTx/>
              <a:uFillTx/>
              <a:latin typeface="Arial" charset="0"/>
              <a:ea typeface="+mn-ea"/>
              <a:cs typeface="+mn-cs"/>
            </a:endParaRPr>
          </a:p>
        </p:txBody>
      </p:sp>
      <p:sp>
        <p:nvSpPr>
          <p:cNvPr id="4" name="Rectangle 3"/>
          <p:cNvSpPr>
            <a:spLocks noGrp="1" noChangeArrowheads="1"/>
          </p:cNvSpPr>
          <p:nvPr/>
        </p:nvSpPr>
        <p:spPr bwMode="auto">
          <a:xfrm>
            <a:off x="666508" y="1594149"/>
            <a:ext cx="757730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80000"/>
              </a:lnSpc>
              <a:spcBef>
                <a:spcPct val="20000"/>
              </a:spcBef>
              <a:spcAft>
                <a:spcPct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If the structure is going to be accessed in the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key field mode</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a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method</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to determine</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if a given key is</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equal</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to the key of a node/data structure</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must be coded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in</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the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node/data structure definition</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class (possibly use Comparable or Comparator)</a:t>
            </a: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The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data structure</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code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cannot mention</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the name of the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node/data element class</a:t>
            </a: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The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data structure</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class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cannot mention</a:t>
            </a:r>
            <a:r>
              <a:rPr kumimoji="0" lang="en-US" altLang="en-US" sz="2400" b="0" i="0" u="none" strike="noStrike" kern="1200" cap="none" spc="0" normalizeH="0" baseline="0" noProof="0" dirty="0">
                <a:ln>
                  <a:noFill/>
                </a:ln>
                <a:solidFill>
                  <a:prstClr val="black"/>
                </a:solidFill>
                <a:effectLst/>
                <a:uLnTx/>
                <a:uFillTx/>
                <a:latin typeface="Century Schoolbook"/>
                <a:ea typeface="+mn-ea"/>
                <a:cs typeface="+mn-cs"/>
              </a:rPr>
              <a:t> the </a:t>
            </a:r>
            <a:r>
              <a:rPr kumimoji="0" lang="en-US" altLang="en-US" sz="2400" b="1" i="0" u="none" strike="noStrike" kern="1200" cap="none" spc="0" normalizeH="0" baseline="0" noProof="0" dirty="0">
                <a:ln>
                  <a:noFill/>
                </a:ln>
                <a:solidFill>
                  <a:prstClr val="black"/>
                </a:solidFill>
                <a:effectLst/>
                <a:uLnTx/>
                <a:uFillTx/>
                <a:latin typeface="Century Schoolbook"/>
                <a:ea typeface="+mn-ea"/>
                <a:cs typeface="+mn-cs"/>
              </a:rPr>
              <a:t>key field’s type</a:t>
            </a:r>
          </a:p>
        </p:txBody>
      </p:sp>
      <p:sp>
        <p:nvSpPr>
          <p:cNvPr id="5" name="Title 1"/>
          <p:cNvSpPr txBox="1">
            <a:spLocks/>
          </p:cNvSpPr>
          <p:nvPr/>
        </p:nvSpPr>
        <p:spPr>
          <a:xfrm>
            <a:off x="457200" y="319592"/>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3399FF"/>
                </a:solidFill>
                <a:effectLst/>
                <a:uLnTx/>
                <a:uFillTx/>
                <a:latin typeface="Century Schoolbook"/>
                <a:ea typeface="+mn-ea"/>
                <a:cs typeface="Lucida Sans" pitchFamily="34" charset="0"/>
              </a:rPr>
              <a:t>Design Considerations for Generic Data Structures</a:t>
            </a:r>
          </a:p>
        </p:txBody>
      </p:sp>
    </p:spTree>
    <p:extLst>
      <p:ext uri="{BB962C8B-B14F-4D97-AF65-F5344CB8AC3E}">
        <p14:creationId xmlns:p14="http://schemas.microsoft.com/office/powerpoint/2010/main" val="355180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48904"/>
            <a:ext cx="8229600" cy="1143000"/>
          </a:xfrm>
        </p:spPr>
        <p:txBody>
          <a:bodyPr/>
          <a:lstStyle/>
          <a:p>
            <a:pPr algn="l"/>
            <a:r>
              <a:rPr lang="en-US" sz="3200" b="1" dirty="0">
                <a:solidFill>
                  <a:srgbClr val="3399FF"/>
                </a:solidFill>
                <a:cs typeface="Lucida Sans" pitchFamily="34" charset="0"/>
              </a:rPr>
              <a:t>List Interface</a:t>
            </a:r>
          </a:p>
        </p:txBody>
      </p:sp>
      <p:pic>
        <p:nvPicPr>
          <p:cNvPr id="368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233992"/>
            <a:ext cx="87630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5"/>
          <p:cNvSpPr txBox="1">
            <a:spLocks noChangeArrowheads="1"/>
          </p:cNvSpPr>
          <p:nvPr/>
        </p:nvSpPr>
        <p:spPr bwMode="auto">
          <a:xfrm>
            <a:off x="228600" y="4129592"/>
            <a:ext cx="8610600" cy="20621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dirty="0"/>
              <a:t>An ordered collection (also known as a </a:t>
            </a:r>
            <a:r>
              <a:rPr lang="en-US" i="1" dirty="0"/>
              <a:t>sequence</a:t>
            </a:r>
            <a:r>
              <a:rPr lang="en-US" dirty="0"/>
              <a:t>). The user of this interface has precise control over where in the list each element is inserted. The user can access elements by their integer index (position in the list), and search for elements in the list.</a:t>
            </a:r>
          </a:p>
          <a:p>
            <a:pPr eaLnBrk="1" hangingPunct="1"/>
            <a:r>
              <a:rPr lang="en-US" dirty="0">
                <a:solidFill>
                  <a:srgbClr val="0033CC"/>
                </a:solidFill>
              </a:rPr>
              <a:t>Unlike sets, lists typically allow duplicate elements</a:t>
            </a:r>
            <a:r>
              <a:rPr lang="en-US" dirty="0"/>
              <a:t>. More formally, lists typically allow pairs of elements e1 and e2 such that e1.equals(e2), and they typically allow multiple null elements if they allow null elements at all. It is not inconceivable that someone might wish to implement a list that prohibits duplicates, by throwing runtime exceptions when the user attempts to insert them, but we expect this usage to be rare</a:t>
            </a:r>
          </a:p>
        </p:txBody>
      </p:sp>
      <p:sp>
        <p:nvSpPr>
          <p:cNvPr id="6" name="Rectangle 5"/>
          <p:cNvSpPr/>
          <p:nvPr/>
        </p:nvSpPr>
        <p:spPr>
          <a:xfrm>
            <a:off x="5613991" y="6496493"/>
            <a:ext cx="3444949" cy="233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82639" y="2101754"/>
            <a:ext cx="873457" cy="4367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24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196" name="Group 36"/>
          <p:cNvGraphicFramePr>
            <a:graphicFrameLocks noGrp="1"/>
          </p:cNvGraphicFramePr>
          <p:nvPr/>
        </p:nvGraphicFramePr>
        <p:xfrm>
          <a:off x="685800" y="1456528"/>
          <a:ext cx="7848600" cy="4064002"/>
        </p:xfrm>
        <a:graphic>
          <a:graphicData uri="http://schemas.openxmlformats.org/drawingml/2006/table">
            <a:tbl>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Type Variable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Name Meaning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6E7069"/>
                          </a:solidFill>
                          <a:effectLst/>
                          <a:latin typeface="Courier New" pitchFamily="49" charset="0"/>
                          <a:cs typeface="Courier New" pitchFamily="49" charset="0"/>
                        </a:rPr>
                        <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Element type in a </a:t>
                      </a:r>
                      <a:r>
                        <a:rPr kumimoji="0" lang="en-US" sz="2400" b="0" i="0" u="none" strike="noStrike" cap="none" normalizeH="0" baseline="0" dirty="0">
                          <a:ln>
                            <a:noFill/>
                          </a:ln>
                          <a:solidFill>
                            <a:srgbClr val="FF0000"/>
                          </a:solidFill>
                          <a:effectLst/>
                          <a:latin typeface="Arial" charset="0"/>
                        </a:rPr>
                        <a:t>collection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rgbClr val="6E7069"/>
                          </a:solidFill>
                          <a:effectLst/>
                          <a:latin typeface="Courier New" pitchFamily="49" charset="0"/>
                          <a:ea typeface="+mn-ea"/>
                          <a:cs typeface="Courier New" pitchFamily="49" charset="0"/>
                        </a:rPr>
                        <a:t>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Key type in a </a:t>
                      </a:r>
                      <a:r>
                        <a:rPr kumimoji="0" lang="en-US" sz="2400" b="0" i="0" u="none" strike="noStrike" cap="none" normalizeH="0" baseline="0" dirty="0">
                          <a:ln>
                            <a:noFill/>
                          </a:ln>
                          <a:solidFill>
                            <a:srgbClr val="FF0000"/>
                          </a:solidFill>
                          <a:effectLst/>
                          <a:latin typeface="Arial" charset="0"/>
                        </a:rPr>
                        <a:t>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rgbClr val="6E7069"/>
                          </a:solidFill>
                          <a:effectLst/>
                          <a:latin typeface="Courier New" pitchFamily="49" charset="0"/>
                          <a:ea typeface="+mn-ea"/>
                          <a:cs typeface="Courier New" pitchFamily="49" charset="0"/>
                        </a:rPr>
                        <a:t>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Value type in a </a:t>
                      </a:r>
                      <a:r>
                        <a:rPr kumimoji="0" lang="en-US" sz="2400" b="0" i="0" u="none" strike="noStrike" cap="none" normalizeH="0" baseline="0" dirty="0">
                          <a:ln>
                            <a:noFill/>
                          </a:ln>
                          <a:solidFill>
                            <a:srgbClr val="FF0000"/>
                          </a:solidFill>
                          <a:effectLst/>
                          <a:latin typeface="Arial" charset="0"/>
                        </a:rPr>
                        <a:t>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rgbClr val="6E7069"/>
                          </a:solidFill>
                          <a:effectLst/>
                          <a:latin typeface="Courier New" pitchFamily="49" charset="0"/>
                          <a:ea typeface="+mn-ea"/>
                          <a:cs typeface="Courier New" pitchFamily="49" charset="0"/>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General type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6E7069"/>
                          </a:solidFill>
                          <a:effectLst/>
                          <a:latin typeface="Courier New" pitchFamily="49" charset="0"/>
                          <a:cs typeface="Courier New" pitchFamily="49" charset="0"/>
                        </a:rPr>
                        <a:t>S, U</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Additional general types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Rectangle 2"/>
          <p:cNvSpPr txBox="1">
            <a:spLocks noChangeArrowheads="1"/>
          </p:cNvSpPr>
          <p:nvPr/>
        </p:nvSpPr>
        <p:spPr>
          <a:xfrm>
            <a:off x="457200" y="-70132"/>
            <a:ext cx="8229600" cy="1143000"/>
          </a:xfrm>
          <a:prstGeom prst="rect">
            <a:avLst/>
          </a:prstGeom>
        </p:spPr>
        <p:txBody>
          <a:bodyPr/>
          <a:lstStyle/>
          <a:p>
            <a:endParaRPr lang="en-US" sz="3200" b="1" dirty="0">
              <a:solidFill>
                <a:srgbClr val="3399FF"/>
              </a:solidFill>
              <a:latin typeface="Lucida Sans" pitchFamily="34" charset="0"/>
            </a:endParaRPr>
          </a:p>
          <a:p>
            <a:r>
              <a:rPr lang="en-US" sz="3200" b="1" dirty="0">
                <a:solidFill>
                  <a:srgbClr val="3399FF"/>
                </a:solidFill>
                <a:latin typeface="+mj-lt"/>
              </a:rPr>
              <a:t>Standard Type Variable Names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477672" y="1112080"/>
            <a:ext cx="8024883" cy="5447645"/>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Classes that can be used with many different types </a:t>
            </a:r>
          </a:p>
          <a:p>
            <a:pPr marL="693738" marR="0" lvl="1" indent="-236538" algn="l" defTabSz="914400" rtl="0" eaLnBrk="1" fontAlgn="base" latinLnBrk="0" hangingPunct="1">
              <a:lnSpc>
                <a:spcPct val="100000"/>
              </a:lnSpc>
              <a:spcBef>
                <a:spcPts val="1200"/>
              </a:spcBef>
              <a:spcAft>
                <a:spcPct val="0"/>
              </a:spcAft>
              <a:buClrTx/>
              <a:buSzTx/>
              <a:buFontTx/>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mn-ea"/>
                <a:cs typeface="+mn-cs"/>
              </a:rPr>
              <a:t>In Java, achieved with </a:t>
            </a:r>
            <a:r>
              <a:rPr kumimoji="0" lang="en-US" sz="2000" b="0" i="1" u="none" strike="noStrike" kern="1200" cap="none" spc="0" normalizeH="0" baseline="0" noProof="0" dirty="0">
                <a:ln>
                  <a:noFill/>
                </a:ln>
                <a:solidFill>
                  <a:srgbClr val="FF0000"/>
                </a:solidFill>
                <a:effectLst/>
                <a:uLnTx/>
                <a:uFillTx/>
                <a:latin typeface="Arial" charset="0"/>
                <a:ea typeface="+mn-ea"/>
                <a:cs typeface="+mn-cs"/>
              </a:rPr>
              <a:t>type parameters </a:t>
            </a:r>
            <a:r>
              <a:rPr kumimoji="0" lang="en-US" sz="2000" b="0" i="1" u="none" strike="noStrike" kern="1200" cap="none" spc="0" normalizeH="0" baseline="0" noProof="0" dirty="0">
                <a:ln>
                  <a:noFill/>
                </a:ln>
                <a:solidFill>
                  <a:prstClr val="black"/>
                </a:solidFill>
                <a:effectLst/>
                <a:uLnTx/>
                <a:uFillTx/>
                <a:latin typeface="Arial" charset="0"/>
                <a:ea typeface="+mn-ea"/>
                <a:cs typeface="+mn-cs"/>
              </a:rPr>
              <a:t>or with </a:t>
            </a:r>
            <a:r>
              <a:rPr kumimoji="0" lang="en-US" sz="2000" b="0" i="1" u="none" strike="noStrike" kern="1200" cap="none" spc="0" normalizeH="0" baseline="0" noProof="0" dirty="0">
                <a:ln>
                  <a:noFill/>
                </a:ln>
                <a:solidFill>
                  <a:srgbClr val="FF0000"/>
                </a:solidFill>
                <a:effectLst/>
                <a:uLnTx/>
                <a:uFillTx/>
                <a:latin typeface="Arial" charset="0"/>
                <a:ea typeface="+mn-ea"/>
                <a:cs typeface="+mn-cs"/>
              </a:rPr>
              <a:t>inheritance</a:t>
            </a:r>
          </a:p>
          <a:p>
            <a:pPr marL="693738" marR="0" lvl="1" indent="-236538" algn="l" defTabSz="914400" rtl="0" eaLnBrk="1" fontAlgn="base" latinLnBrk="0" hangingPunct="1">
              <a:lnSpc>
                <a:spcPct val="100000"/>
              </a:lnSpc>
              <a:spcBef>
                <a:spcPts val="1200"/>
              </a:spcBef>
              <a:spcAft>
                <a:spcPct val="0"/>
              </a:spcAft>
              <a:buClrTx/>
              <a:buSzTx/>
              <a:buFontTx/>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mn-ea"/>
                <a:cs typeface="+mn-cs"/>
              </a:rPr>
              <a:t>Type parameter example: Java's </a:t>
            </a:r>
            <a:r>
              <a:rPr kumimoji="0" lang="en-US" sz="2000" b="0" i="1" u="none" strike="noStrike" kern="1200" cap="none" spc="0" normalizeH="0" baseline="0" noProof="0" dirty="0" err="1">
                <a:ln>
                  <a:noFill/>
                </a:ln>
                <a:solidFill>
                  <a:srgbClr val="6E7069"/>
                </a:solidFill>
                <a:effectLst/>
                <a:uLnTx/>
                <a:uFillTx/>
                <a:latin typeface="Courier New" pitchFamily="49" charset="0"/>
                <a:ea typeface="+mn-ea"/>
                <a:cs typeface="+mn-cs"/>
              </a:rPr>
              <a:t>ArrayList</a:t>
            </a:r>
            <a:r>
              <a:rPr kumimoji="0" lang="en-US" sz="2000" b="0" i="1" u="none" strike="noStrike" kern="1200" cap="none" spc="0" normalizeH="0" baseline="0" noProof="0" dirty="0">
                <a:ln>
                  <a:noFill/>
                </a:ln>
                <a:solidFill>
                  <a:srgbClr val="6E7069"/>
                </a:solidFill>
                <a:effectLst/>
                <a:uLnTx/>
                <a:uFillTx/>
                <a:latin typeface="Arial" charset="0"/>
                <a:ea typeface="+mn-ea"/>
                <a:cs typeface="+mn-cs"/>
              </a:rPr>
              <a:t> </a:t>
            </a:r>
            <a:r>
              <a:rPr kumimoji="0" lang="en-US" sz="2000" b="0" i="1" u="none" strike="noStrike" kern="1200" cap="none" spc="0" normalizeH="0" baseline="0" noProof="0" dirty="0">
                <a:ln>
                  <a:noFill/>
                </a:ln>
                <a:solidFill>
                  <a:prstClr val="black"/>
                </a:solidFill>
                <a:effectLst/>
                <a:uLnTx/>
                <a:uFillTx/>
                <a:latin typeface="Arial" charset="0"/>
                <a:ea typeface="+mn-ea"/>
                <a:cs typeface="+mn-cs"/>
              </a:rPr>
              <a:t>(e.g. </a:t>
            </a:r>
            <a:r>
              <a:rPr kumimoji="0" lang="en-US" sz="2000" b="0" i="1" u="none" strike="noStrike" kern="1200" cap="none" spc="0" normalizeH="0" baseline="0" noProof="0" dirty="0" err="1">
                <a:ln>
                  <a:noFill/>
                </a:ln>
                <a:solidFill>
                  <a:srgbClr val="6E7069"/>
                </a:solidFill>
                <a:effectLst/>
                <a:uLnTx/>
                <a:uFillTx/>
                <a:latin typeface="Courier New" pitchFamily="49" charset="0"/>
                <a:ea typeface="+mn-ea"/>
                <a:cs typeface="+mn-cs"/>
              </a:rPr>
              <a:t>ArrayList</a:t>
            </a:r>
            <a:r>
              <a:rPr kumimoji="0" lang="en-US" sz="2000" b="0" i="1" u="none" strike="noStrike" kern="1200" cap="none" spc="0" normalizeH="0" baseline="0" noProof="0" dirty="0">
                <a:ln>
                  <a:noFill/>
                </a:ln>
                <a:solidFill>
                  <a:srgbClr val="FF0000"/>
                </a:solidFill>
                <a:effectLst/>
                <a:uLnTx/>
                <a:uFillTx/>
                <a:latin typeface="Courier New" pitchFamily="49" charset="0"/>
                <a:ea typeface="+mn-ea"/>
                <a:cs typeface="+mn-cs"/>
              </a:rPr>
              <a:t>&lt;String&gt;</a:t>
            </a:r>
            <a:r>
              <a:rPr kumimoji="0" lang="en-US" sz="2000" b="0" i="1" u="none" strike="noStrike" kern="1200" cap="none" spc="0" normalizeH="0" baseline="0" noProof="0" dirty="0">
                <a:ln>
                  <a:noFill/>
                </a:ln>
                <a:solidFill>
                  <a:prstClr val="black"/>
                </a:solidFill>
                <a:effectLst/>
                <a:uLnTx/>
                <a:uFillTx/>
                <a:latin typeface="Arial" charset="0"/>
                <a:ea typeface="+mn-ea"/>
                <a:cs typeface="+mn-cs"/>
              </a:rPr>
              <a:t>) </a:t>
            </a:r>
          </a:p>
          <a:p>
            <a:pPr marL="693738" marR="0" lvl="1" indent="-236538" algn="l" defTabSz="914400" rtl="0" eaLnBrk="1" fontAlgn="base" latinLnBrk="0" hangingPunct="1">
              <a:lnSpc>
                <a:spcPct val="100000"/>
              </a:lnSpc>
              <a:spcBef>
                <a:spcPts val="1200"/>
              </a:spcBef>
              <a:spcAft>
                <a:spcPct val="0"/>
              </a:spcAft>
              <a:buClrTx/>
              <a:buSzTx/>
              <a:buFontTx/>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mn-ea"/>
                <a:cs typeface="+mn-cs"/>
              </a:rPr>
              <a:t>Inheritance example: user defined  </a:t>
            </a:r>
            <a:r>
              <a:rPr kumimoji="0" lang="en-US" sz="2000" b="0" i="1" u="none" strike="noStrike" kern="1200" cap="none" spc="0" normalizeH="0" baseline="0" noProof="0" dirty="0" err="1">
                <a:ln>
                  <a:noFill/>
                </a:ln>
                <a:solidFill>
                  <a:srgbClr val="6E7069"/>
                </a:solidFill>
                <a:effectLst/>
                <a:uLnTx/>
                <a:uFillTx/>
                <a:latin typeface="Courier New" pitchFamily="49" charset="0"/>
                <a:ea typeface="+mn-ea"/>
                <a:cs typeface="+mn-cs"/>
              </a:rPr>
              <a:t>LinkedGroup</a:t>
            </a:r>
            <a:r>
              <a:rPr kumimoji="0" lang="en-US" sz="2000" b="0" i="1" u="none" strike="noStrike" kern="1200" cap="none" spc="0" normalizeH="0" baseline="0" noProof="0" dirty="0">
                <a:ln>
                  <a:noFill/>
                </a:ln>
                <a:solidFill>
                  <a:prstClr val="black"/>
                </a:solidFill>
                <a:effectLst/>
                <a:uLnTx/>
                <a:uFillTx/>
                <a:latin typeface="Arial" charset="0"/>
                <a:ea typeface="+mn-ea"/>
                <a:cs typeface="+mn-cs"/>
              </a:rPr>
              <a:t> can store objects of any class, all classes inherit from Object</a:t>
            </a:r>
            <a:r>
              <a:rPr kumimoji="0" lang="en-US" sz="2400" b="0" i="0" u="none" strike="noStrike" kern="1200" cap="none" spc="0" normalizeH="0" baseline="0" noProof="0" dirty="0">
                <a:ln>
                  <a:noFill/>
                </a:ln>
                <a:solidFill>
                  <a:prstClr val="black"/>
                </a:solidFill>
                <a:effectLst/>
                <a:uLnTx/>
                <a:uFillTx/>
                <a:latin typeface="Arial" charset="0"/>
                <a:ea typeface="+mn-ea"/>
                <a:cs typeface="+mn-cs"/>
              </a:rPr>
              <a:t> </a:t>
            </a:r>
          </a:p>
          <a:p>
            <a:pPr marL="693738" marR="0" lvl="1" indent="-236538" algn="l" defTabSz="914400" rtl="0" eaLnBrk="1" fontAlgn="base" latinLnBrk="0" hangingPunct="1">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public class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LinkedGroup</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a:ln>
                  <a:noFill/>
                </a:ln>
                <a:solidFill>
                  <a:srgbClr val="0057C1"/>
                </a:solidFill>
                <a:effectLst/>
                <a:uLnTx/>
                <a:uFillTx/>
                <a:latin typeface="Courier New" pitchFamily="49" charset="0"/>
                <a:ea typeface="+mn-ea"/>
                <a:cs typeface="+mn-cs"/>
              </a:rPr>
              <a:t>private class Node</a:t>
            </a:r>
            <a:br>
              <a:rPr kumimoji="0" lang="en-US" sz="2000" b="0" i="0" u="none" strike="noStrike" kern="1200" cap="none" spc="0" normalizeH="0" baseline="0" noProof="0" dirty="0">
                <a:ln>
                  <a:noFill/>
                </a:ln>
                <a:solidFill>
                  <a:srgbClr val="0057C1"/>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0057C1"/>
                </a:solidFill>
                <a:effectLst/>
                <a:uLnTx/>
                <a:uFillTx/>
                <a:latin typeface="Courier New" pitchFamily="49" charset="0"/>
                <a:ea typeface="+mn-ea"/>
                <a:cs typeface="+mn-cs"/>
              </a:rPr>
              <a:t>   { </a:t>
            </a:r>
            <a:br>
              <a:rPr kumimoji="0" lang="en-US" sz="2000" b="0" i="0" u="none" strike="noStrike" kern="1200" cap="none" spc="0" normalizeH="0" baseline="0" noProof="0" dirty="0">
                <a:ln>
                  <a:noFill/>
                </a:ln>
                <a:solidFill>
                  <a:srgbClr val="0057C1"/>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0057C1"/>
                </a:solidFill>
                <a:effectLst/>
                <a:uLnTx/>
                <a:uFillTx/>
                <a:latin typeface="Courier New" pitchFamily="49" charset="0"/>
                <a:ea typeface="+mn-ea"/>
                <a:cs typeface="+mn-cs"/>
              </a:rPr>
              <a:t>      public Object data; </a:t>
            </a:r>
            <a:br>
              <a:rPr kumimoji="0" lang="en-US" sz="2000" b="0" i="0" u="none" strike="noStrike" kern="1200" cap="none" spc="0" normalizeH="0" baseline="0" noProof="0" dirty="0">
                <a:ln>
                  <a:noFill/>
                </a:ln>
                <a:solidFill>
                  <a:srgbClr val="0057C1"/>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0057C1"/>
                </a:solidFill>
                <a:effectLst/>
                <a:uLnTx/>
                <a:uFillTx/>
                <a:latin typeface="Courier New" pitchFamily="49" charset="0"/>
                <a:ea typeface="+mn-ea"/>
                <a:cs typeface="+mn-cs"/>
              </a:rPr>
              <a:t>      public Node next; </a:t>
            </a:r>
            <a:br>
              <a:rPr kumimoji="0" lang="en-US" sz="2000" b="0" i="0" u="none" strike="noStrike" kern="1200" cap="none" spc="0" normalizeH="0" baseline="0" noProof="0" dirty="0">
                <a:ln>
                  <a:noFill/>
                </a:ln>
                <a:solidFill>
                  <a:srgbClr val="0057C1"/>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0057C1"/>
                </a:solidFill>
                <a:effectLst/>
                <a:uLnTx/>
                <a:uFillTx/>
                <a:latin typeface="Courier New" pitchFamily="49" charset="0"/>
                <a:ea typeface="+mn-ea"/>
                <a:cs typeface="+mn-cs"/>
              </a:rPr>
              <a:t>   }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a:t>
            </a:r>
            <a:endParaRPr kumimoji="0" lang="en-US" sz="24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4" name="Rectangle 2"/>
          <p:cNvSpPr txBox="1">
            <a:spLocks noChangeArrowheads="1"/>
          </p:cNvSpPr>
          <p:nvPr/>
        </p:nvSpPr>
        <p:spPr>
          <a:xfrm>
            <a:off x="457200" y="-70132"/>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srgbClr val="3399FF"/>
              </a:solidFill>
              <a:effectLst/>
              <a:uLnTx/>
              <a:uFillTx/>
              <a:latin typeface="Lucida Sans"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3399FF"/>
                </a:solidFill>
                <a:effectLst/>
                <a:uLnTx/>
                <a:uFillTx/>
                <a:latin typeface="Century Schoolbook"/>
                <a:ea typeface="+mn-ea"/>
                <a:cs typeface="+mn-cs"/>
              </a:rPr>
              <a:t>Generic Classes</a:t>
            </a:r>
          </a:p>
        </p:txBody>
      </p:sp>
      <p:sp>
        <p:nvSpPr>
          <p:cNvPr id="5" name="Oval 4"/>
          <p:cNvSpPr/>
          <p:nvPr/>
        </p:nvSpPr>
        <p:spPr>
          <a:xfrm>
            <a:off x="3084394" y="5090615"/>
            <a:ext cx="1160060" cy="5186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entury Schoolbook"/>
              <a:ea typeface="+mn-ea"/>
              <a:cs typeface="+mn-cs"/>
            </a:endParaRPr>
          </a:p>
        </p:txBody>
      </p:sp>
    </p:spTree>
    <p:extLst>
      <p:ext uri="{BB962C8B-B14F-4D97-AF65-F5344CB8AC3E}">
        <p14:creationId xmlns:p14="http://schemas.microsoft.com/office/powerpoint/2010/main" val="396299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4"/>
          <p:cNvSpPr txBox="1">
            <a:spLocks noChangeArrowheads="1"/>
          </p:cNvSpPr>
          <p:nvPr/>
        </p:nvSpPr>
        <p:spPr bwMode="auto">
          <a:xfrm>
            <a:off x="300251" y="1198450"/>
            <a:ext cx="8256896" cy="3385542"/>
          </a:xfrm>
          <a:prstGeom prst="rect">
            <a:avLst/>
          </a:prstGeom>
          <a:noFill/>
          <a:ln w="9525">
            <a:noFill/>
            <a:miter lim="800000"/>
            <a:headEnd/>
            <a:tailEnd/>
          </a:ln>
        </p:spPr>
        <p:txBody>
          <a:bodyPr wrap="square">
            <a:spAutoFit/>
          </a:bodyPr>
          <a:lstStyle/>
          <a:p>
            <a:pPr marL="236538" indent="-236538">
              <a:spcBef>
                <a:spcPct val="50000"/>
              </a:spcBef>
              <a:buFont typeface="Arial" charset="0"/>
              <a:buChar char="•"/>
            </a:pPr>
            <a:r>
              <a:rPr lang="en-US" sz="2400" i="1" dirty="0"/>
              <a:t>Generic class</a:t>
            </a:r>
            <a:r>
              <a:rPr lang="en-US" sz="2400" dirty="0"/>
              <a:t>: declared with one or more type parameters</a:t>
            </a:r>
          </a:p>
          <a:p>
            <a:pPr marL="236538" indent="-236538">
              <a:spcBef>
                <a:spcPct val="50000"/>
              </a:spcBef>
              <a:buFontTx/>
              <a:buChar char="•"/>
            </a:pPr>
            <a:r>
              <a:rPr lang="en-US" sz="2400" dirty="0"/>
              <a:t>A type parameter for </a:t>
            </a:r>
            <a:r>
              <a:rPr lang="en-US" sz="2400" dirty="0" err="1">
                <a:solidFill>
                  <a:srgbClr val="6E7069"/>
                </a:solidFill>
                <a:latin typeface="Courier New" pitchFamily="49" charset="0"/>
                <a:cs typeface="Courier New" pitchFamily="49" charset="0"/>
              </a:rPr>
              <a:t>ArrayList</a:t>
            </a:r>
            <a:r>
              <a:rPr lang="en-US" sz="2400" dirty="0">
                <a:solidFill>
                  <a:srgbClr val="6E7069"/>
                </a:solidFill>
                <a:latin typeface="Courier New" pitchFamily="49" charset="0"/>
                <a:cs typeface="Courier New" pitchFamily="49" charset="0"/>
              </a:rPr>
              <a:t> </a:t>
            </a:r>
            <a:r>
              <a:rPr lang="en-US" sz="2400" dirty="0"/>
              <a:t>denotes the element type:</a:t>
            </a:r>
            <a:r>
              <a:rPr lang="en-US" dirty="0"/>
              <a:t> </a:t>
            </a:r>
          </a:p>
          <a:p>
            <a:pPr marL="693738" lvl="1" indent="-236538">
              <a:spcBef>
                <a:spcPts val="1200"/>
              </a:spcBef>
            </a:pPr>
            <a:r>
              <a:rPr lang="en-US" sz="2000" dirty="0">
                <a:solidFill>
                  <a:srgbClr val="6E7069"/>
                </a:solidFill>
                <a:latin typeface="Courier New" pitchFamily="49" charset="0"/>
              </a:rPr>
              <a:t>public class </a:t>
            </a:r>
            <a:r>
              <a:rPr lang="en-US" sz="2000" dirty="0" err="1">
                <a:solidFill>
                  <a:srgbClr val="6E7069"/>
                </a:solidFill>
                <a:latin typeface="Courier New" pitchFamily="49" charset="0"/>
              </a:rPr>
              <a:t>ArrayList</a:t>
            </a:r>
            <a:r>
              <a:rPr lang="en-US" sz="2000" dirty="0">
                <a:solidFill>
                  <a:srgbClr val="0057C1"/>
                </a:solidFill>
                <a:latin typeface="Courier New" pitchFamily="49" charset="0"/>
              </a:rPr>
              <a:t>&lt;E&gt;</a:t>
            </a:r>
            <a:endParaRPr lang="en-US" sz="2000" dirty="0">
              <a:latin typeface="Courier New" pitchFamily="49" charset="0"/>
            </a:endParaRPr>
          </a:p>
          <a:p>
            <a:pPr marL="693738" lvl="1" indent="-236538"/>
            <a:r>
              <a:rPr lang="en-US" sz="2000" dirty="0">
                <a:solidFill>
                  <a:srgbClr val="6E7069"/>
                </a:solidFill>
                <a:latin typeface="Courier New" pitchFamily="49" charset="0"/>
              </a:rPr>
              <a:t>{</a:t>
            </a:r>
          </a:p>
          <a:p>
            <a:pPr marL="693738" lvl="1" indent="-236538"/>
            <a:r>
              <a:rPr lang="en-US" sz="2000" dirty="0">
                <a:solidFill>
                  <a:srgbClr val="6E7069"/>
                </a:solidFill>
                <a:latin typeface="Courier New" pitchFamily="49" charset="0"/>
              </a:rPr>
              <a:t>   public </a:t>
            </a:r>
            <a:r>
              <a:rPr lang="en-US" sz="2000" dirty="0" err="1">
                <a:solidFill>
                  <a:srgbClr val="6E7069"/>
                </a:solidFill>
                <a:latin typeface="Courier New" pitchFamily="49" charset="0"/>
              </a:rPr>
              <a:t>ArrayList</a:t>
            </a:r>
            <a:r>
              <a:rPr lang="en-US" sz="2000" dirty="0">
                <a:solidFill>
                  <a:srgbClr val="6E7069"/>
                </a:solidFill>
                <a:latin typeface="Courier New" pitchFamily="49" charset="0"/>
              </a:rPr>
              <a:t>() { . . . }</a:t>
            </a:r>
          </a:p>
          <a:p>
            <a:pPr marL="693738" lvl="1" indent="-236538"/>
            <a:r>
              <a:rPr lang="en-US" sz="2000" dirty="0">
                <a:solidFill>
                  <a:srgbClr val="6E7069"/>
                </a:solidFill>
                <a:latin typeface="Courier New" pitchFamily="49" charset="0"/>
              </a:rPr>
              <a:t>   public void add(</a:t>
            </a:r>
            <a:r>
              <a:rPr lang="en-US" sz="2000" dirty="0">
                <a:solidFill>
                  <a:srgbClr val="0057C1"/>
                </a:solidFill>
                <a:latin typeface="Courier New" pitchFamily="49" charset="0"/>
              </a:rPr>
              <a:t>E </a:t>
            </a:r>
            <a:r>
              <a:rPr lang="en-US" sz="2000" dirty="0">
                <a:solidFill>
                  <a:srgbClr val="6E7069"/>
                </a:solidFill>
                <a:latin typeface="Courier New" pitchFamily="49" charset="0"/>
              </a:rPr>
              <a:t>element) { . . . }</a:t>
            </a:r>
          </a:p>
          <a:p>
            <a:pPr marL="693738" lvl="1" indent="-236538"/>
            <a:r>
              <a:rPr lang="en-US" sz="2000" dirty="0">
                <a:solidFill>
                  <a:srgbClr val="6E7069"/>
                </a:solidFill>
                <a:latin typeface="Courier New" pitchFamily="49" charset="0"/>
              </a:rPr>
              <a:t>   . . .</a:t>
            </a:r>
          </a:p>
          <a:p>
            <a:pPr marL="693738" lvl="1" indent="-236538"/>
            <a:r>
              <a:rPr lang="en-US" sz="2000" dirty="0">
                <a:solidFill>
                  <a:srgbClr val="6E7069"/>
                </a:solidFill>
                <a:latin typeface="Courier New" pitchFamily="49" charset="0"/>
              </a:rPr>
              <a:t>}</a:t>
            </a:r>
          </a:p>
        </p:txBody>
      </p:sp>
      <p:sp>
        <p:nvSpPr>
          <p:cNvPr id="4" name="Rectangle 2"/>
          <p:cNvSpPr txBox="1">
            <a:spLocks noChangeArrowheads="1"/>
          </p:cNvSpPr>
          <p:nvPr/>
        </p:nvSpPr>
        <p:spPr>
          <a:xfrm>
            <a:off x="457200" y="-70132"/>
            <a:ext cx="8229600" cy="1143000"/>
          </a:xfrm>
          <a:prstGeom prst="rect">
            <a:avLst/>
          </a:prstGeom>
        </p:spPr>
        <p:txBody>
          <a:bodyPr/>
          <a:lstStyle/>
          <a:p>
            <a:endParaRPr lang="en-US" sz="3200" b="1" dirty="0">
              <a:solidFill>
                <a:srgbClr val="3399FF"/>
              </a:solidFill>
              <a:latin typeface="Lucida Sans" pitchFamily="34" charset="0"/>
            </a:endParaRPr>
          </a:p>
          <a:p>
            <a:r>
              <a:rPr lang="en-US" sz="3200" b="1" dirty="0">
                <a:solidFill>
                  <a:srgbClr val="3399FF"/>
                </a:solidFill>
                <a:latin typeface="+mj-lt"/>
              </a:rPr>
              <a:t>Generic Classes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286603" y="1241952"/>
            <a:ext cx="8270544" cy="4216539"/>
          </a:xfrm>
          <a:prstGeom prst="rect">
            <a:avLst/>
          </a:prstGeom>
          <a:noFill/>
          <a:ln w="9525">
            <a:noFill/>
            <a:miter lim="800000"/>
            <a:headEnd/>
            <a:tailEnd/>
          </a:ln>
        </p:spPr>
        <p:txBody>
          <a:bodyPr wrap="square">
            <a:spAutoFit/>
          </a:bodyPr>
          <a:lstStyle/>
          <a:p>
            <a:pPr marL="179388" indent="-179388">
              <a:spcBef>
                <a:spcPct val="50000"/>
              </a:spcBef>
              <a:buFont typeface="Arial" charset="0"/>
              <a:buChar char="•"/>
            </a:pPr>
            <a:r>
              <a:rPr lang="en-US" sz="2400" dirty="0"/>
              <a:t>Can be instantiated with class or interface type:</a:t>
            </a:r>
          </a:p>
          <a:p>
            <a:pPr marL="636588" lvl="1" indent="-179388">
              <a:spcBef>
                <a:spcPct val="50000"/>
              </a:spcBef>
            </a:pPr>
            <a:r>
              <a:rPr lang="en-US" sz="2000" dirty="0" err="1">
                <a:solidFill>
                  <a:srgbClr val="6E7069"/>
                </a:solidFill>
                <a:latin typeface="Courier New" pitchFamily="49" charset="0"/>
              </a:rPr>
              <a:t>ArrayList</a:t>
            </a:r>
            <a:r>
              <a:rPr lang="en-US" sz="2000" dirty="0">
                <a:solidFill>
                  <a:srgbClr val="6E7069"/>
                </a:solidFill>
                <a:latin typeface="Courier New" pitchFamily="49" charset="0"/>
              </a:rPr>
              <a:t>&lt;</a:t>
            </a:r>
            <a:r>
              <a:rPr lang="en-US" sz="2000" dirty="0" err="1">
                <a:solidFill>
                  <a:srgbClr val="FF0000"/>
                </a:solidFill>
                <a:latin typeface="Courier New" pitchFamily="49" charset="0"/>
              </a:rPr>
              <a:t>BankAccount</a:t>
            </a:r>
            <a:r>
              <a:rPr lang="en-US" sz="2000" dirty="0">
                <a:solidFill>
                  <a:srgbClr val="6E7069"/>
                </a:solidFill>
                <a:latin typeface="Courier New" pitchFamily="49" charset="0"/>
              </a:rPr>
              <a:t>&gt;	// </a:t>
            </a:r>
            <a:r>
              <a:rPr lang="en-US" sz="2000" dirty="0" err="1">
                <a:solidFill>
                  <a:srgbClr val="6E7069"/>
                </a:solidFill>
                <a:latin typeface="Courier New" pitchFamily="49" charset="0"/>
              </a:rPr>
              <a:t>BankAccount</a:t>
            </a:r>
            <a:r>
              <a:rPr lang="en-US" sz="2000" dirty="0">
                <a:solidFill>
                  <a:srgbClr val="6E7069"/>
                </a:solidFill>
                <a:latin typeface="Courier New" pitchFamily="49" charset="0"/>
              </a:rPr>
              <a:t> is a class</a:t>
            </a:r>
          </a:p>
          <a:p>
            <a:pPr marL="636588" lvl="1" indent="-179388">
              <a:spcBef>
                <a:spcPct val="50000"/>
              </a:spcBef>
            </a:pPr>
            <a:r>
              <a:rPr lang="en-US" sz="2000" dirty="0" err="1">
                <a:solidFill>
                  <a:srgbClr val="6E7069"/>
                </a:solidFill>
                <a:latin typeface="Courier New" pitchFamily="49" charset="0"/>
              </a:rPr>
              <a:t>ArrayList</a:t>
            </a:r>
            <a:r>
              <a:rPr lang="en-US" sz="2000" dirty="0">
                <a:solidFill>
                  <a:srgbClr val="6E7069"/>
                </a:solidFill>
                <a:latin typeface="Courier New" pitchFamily="49" charset="0"/>
              </a:rPr>
              <a:t>&lt;</a:t>
            </a:r>
            <a:r>
              <a:rPr lang="en-US" sz="2000" dirty="0">
                <a:solidFill>
                  <a:srgbClr val="FF0000"/>
                </a:solidFill>
                <a:latin typeface="Courier New" pitchFamily="49" charset="0"/>
              </a:rPr>
              <a:t>Measurable</a:t>
            </a:r>
            <a:r>
              <a:rPr lang="en-US" sz="2000" dirty="0">
                <a:solidFill>
                  <a:srgbClr val="6E7069"/>
                </a:solidFill>
                <a:latin typeface="Courier New" pitchFamily="49" charset="0"/>
              </a:rPr>
              <a:t>&gt;</a:t>
            </a:r>
            <a:r>
              <a:rPr lang="en-US" sz="2800" dirty="0">
                <a:solidFill>
                  <a:srgbClr val="6E7069"/>
                </a:solidFill>
              </a:rPr>
              <a:t>    / /   </a:t>
            </a:r>
            <a:r>
              <a:rPr lang="en-US" sz="2000" dirty="0">
                <a:solidFill>
                  <a:srgbClr val="6E7069"/>
                </a:solidFill>
                <a:latin typeface="Courier New" pitchFamily="49" charset="0"/>
                <a:cs typeface="Courier New" pitchFamily="49" charset="0"/>
              </a:rPr>
              <a:t>Measurable is a interface</a:t>
            </a:r>
            <a:endParaRPr lang="en-US" sz="1800" dirty="0">
              <a:solidFill>
                <a:srgbClr val="6E7069"/>
              </a:solidFill>
              <a:latin typeface="Courier New" pitchFamily="49" charset="0"/>
              <a:cs typeface="Courier New" pitchFamily="49" charset="0"/>
            </a:endParaRPr>
          </a:p>
          <a:p>
            <a:pPr marL="179388" indent="-179388">
              <a:spcBef>
                <a:spcPct val="50000"/>
              </a:spcBef>
              <a:buFont typeface="Arial" charset="0"/>
              <a:buChar char="•"/>
            </a:pPr>
            <a:r>
              <a:rPr lang="en-US" sz="2400" dirty="0"/>
              <a:t>Cannot use a primitive type as a type variable:</a:t>
            </a:r>
          </a:p>
          <a:p>
            <a:pPr marL="636588" lvl="1" indent="-179388">
              <a:spcBef>
                <a:spcPct val="50000"/>
              </a:spcBef>
            </a:pPr>
            <a:r>
              <a:rPr lang="en-US" sz="2000" dirty="0" err="1">
                <a:solidFill>
                  <a:srgbClr val="6E7069"/>
                </a:solidFill>
                <a:latin typeface="Courier New" pitchFamily="49" charset="0"/>
              </a:rPr>
              <a:t>ArrayList</a:t>
            </a:r>
            <a:r>
              <a:rPr lang="en-US" sz="2000" dirty="0">
                <a:solidFill>
                  <a:srgbClr val="6E7069"/>
                </a:solidFill>
                <a:latin typeface="Courier New" pitchFamily="49" charset="0"/>
              </a:rPr>
              <a:t>&lt;double&gt;</a:t>
            </a:r>
          </a:p>
          <a:p>
            <a:pPr marL="179388" indent="-179388">
              <a:spcBef>
                <a:spcPct val="50000"/>
              </a:spcBef>
              <a:buFont typeface="Arial" charset="0"/>
              <a:buChar char="•"/>
            </a:pPr>
            <a:r>
              <a:rPr lang="en-US" sz="2400" dirty="0"/>
              <a:t>Use corresponding wrapper class instead: </a:t>
            </a:r>
          </a:p>
          <a:p>
            <a:pPr marL="636588" lvl="1" indent="-179388">
              <a:spcBef>
                <a:spcPct val="50000"/>
              </a:spcBef>
            </a:pPr>
            <a:r>
              <a:rPr lang="en-US" sz="2000" dirty="0" err="1">
                <a:solidFill>
                  <a:srgbClr val="6E7069"/>
                </a:solidFill>
                <a:latin typeface="Courier New" pitchFamily="49" charset="0"/>
              </a:rPr>
              <a:t>ArrayList</a:t>
            </a:r>
            <a:r>
              <a:rPr lang="en-US" sz="2000" dirty="0">
                <a:solidFill>
                  <a:srgbClr val="6E7069"/>
                </a:solidFill>
                <a:latin typeface="Courier New" pitchFamily="49" charset="0"/>
              </a:rPr>
              <a:t>&lt;Double&gt;</a:t>
            </a:r>
          </a:p>
        </p:txBody>
      </p:sp>
      <p:sp>
        <p:nvSpPr>
          <p:cNvPr id="4" name="Rectangle 2"/>
          <p:cNvSpPr txBox="1">
            <a:spLocks noChangeArrowheads="1"/>
          </p:cNvSpPr>
          <p:nvPr/>
        </p:nvSpPr>
        <p:spPr>
          <a:xfrm>
            <a:off x="457200" y="-70132"/>
            <a:ext cx="8229600" cy="1143000"/>
          </a:xfrm>
          <a:prstGeom prst="rect">
            <a:avLst/>
          </a:prstGeom>
        </p:spPr>
        <p:txBody>
          <a:bodyPr/>
          <a:lstStyle/>
          <a:p>
            <a:endParaRPr lang="en-US" sz="3200" b="1" dirty="0">
              <a:solidFill>
                <a:srgbClr val="3399FF"/>
              </a:solidFill>
              <a:latin typeface="Lucida Sans" pitchFamily="34" charset="0"/>
            </a:endParaRPr>
          </a:p>
          <a:p>
            <a:r>
              <a:rPr lang="en-US" sz="3200" b="1" dirty="0">
                <a:solidFill>
                  <a:srgbClr val="3399FF"/>
                </a:solidFill>
                <a:latin typeface="+mj-lt"/>
              </a:rPr>
              <a:t>Type Parameters</a:t>
            </a:r>
          </a:p>
        </p:txBody>
      </p:sp>
    </p:spTree>
  </p:cSld>
  <p:clrMapOvr>
    <a:masterClrMapping/>
  </p:clrMapOvr>
</p:sld>
</file>

<file path=ppt/theme/_rels/theme6.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3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4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6.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7.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279</TotalTime>
  <Words>2697</Words>
  <Application>Microsoft Office PowerPoint</Application>
  <PresentationFormat>On-screen Show (4:3)</PresentationFormat>
  <Paragraphs>442</Paragraphs>
  <Slides>40</Slides>
  <Notes>0</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40</vt:i4>
      </vt:variant>
    </vt:vector>
  </HeadingPairs>
  <TitlesOfParts>
    <vt:vector size="58" baseType="lpstr">
      <vt:lpstr>ＭＳ Ｐゴシック</vt:lpstr>
      <vt:lpstr>Arial</vt:lpstr>
      <vt:lpstr>Arial Unicode MS</vt:lpstr>
      <vt:lpstr>Century Schoolbook</vt:lpstr>
      <vt:lpstr>Courier New</vt:lpstr>
      <vt:lpstr>Helvetica</vt:lpstr>
      <vt:lpstr>Lucida Sans</vt:lpstr>
      <vt:lpstr>Menlo</vt:lpstr>
      <vt:lpstr>Times New Roman</vt:lpstr>
      <vt:lpstr>Verdana</vt:lpstr>
      <vt:lpstr>Wingdings</vt:lpstr>
      <vt:lpstr>Wingdings 2</vt:lpstr>
      <vt:lpstr>508 Lecture</vt:lpstr>
      <vt:lpstr>1_508 Lecture</vt:lpstr>
      <vt:lpstr>2_508 Lecture</vt:lpstr>
      <vt:lpstr>3_508 Lecture</vt:lpstr>
      <vt:lpstr>4_508 Lecture</vt:lpstr>
      <vt:lpstr>Oriel</vt:lpstr>
      <vt:lpstr>Data Structures and Abstractions with Java™</vt:lpstr>
      <vt:lpstr>Topics</vt:lpstr>
      <vt:lpstr>Generic Data Types</vt:lpstr>
      <vt:lpstr>PowerPoint Presentation</vt:lpstr>
      <vt:lpstr>List Interface</vt:lpstr>
      <vt:lpstr>PowerPoint Presentation</vt:lpstr>
      <vt:lpstr>PowerPoint Presentation</vt:lpstr>
      <vt:lpstr>PowerPoint Presentation</vt:lpstr>
      <vt:lpstr>PowerPoint Presentation</vt:lpstr>
      <vt:lpstr>PowerPoint Presentation</vt:lpstr>
      <vt:lpstr>PowerPoint Presentation</vt:lpstr>
      <vt:lpstr>Interface</vt:lpstr>
      <vt:lpstr>Example Generic Class (Part 1)</vt:lpstr>
      <vt:lpstr>Example Generic Class (Part 2)</vt:lpstr>
      <vt:lpstr>The Interface Comparable</vt:lpstr>
      <vt:lpstr>The Interface Comparable</vt:lpstr>
      <vt:lpstr>The Interface Comparable</vt:lpstr>
      <vt:lpstr>PowerPoint Presentation</vt:lpstr>
      <vt:lpstr>PowerPoint Presentation</vt:lpstr>
      <vt:lpstr>PowerPoint Presentation</vt:lpstr>
      <vt:lpstr>PowerPoint Presentation</vt:lpstr>
      <vt:lpstr>Generic Methods</vt:lpstr>
      <vt:lpstr>Bounded Type Parameters</vt:lpstr>
      <vt:lpstr>Bounded Type Parameters</vt:lpstr>
      <vt:lpstr>Bounded Type Parameters</vt:lpstr>
      <vt:lpstr>Wildcards</vt:lpstr>
      <vt:lpstr>Bounded Wildcards</vt:lpstr>
      <vt:lpstr>PowerPoint Presentation</vt:lpstr>
      <vt:lpstr>PowerPoint Presentation</vt:lpstr>
      <vt:lpstr>PowerPoint Presentation</vt:lpstr>
      <vt:lpstr>PowerPoint Presentation</vt:lpstr>
      <vt:lpstr>PowerPoint Presentation</vt:lpstr>
      <vt:lpstr>PowerPoint Presentation</vt:lpstr>
      <vt:lpstr>More Than One Generic Type</vt:lpstr>
      <vt:lpstr>More Than One Generic Type</vt:lpstr>
      <vt:lpstr>More Than One Generic Type</vt:lpstr>
      <vt:lpstr>Using the class Pair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Jeannette Kartchner</cp:lastModifiedBy>
  <cp:revision>21</cp:revision>
  <dcterms:modified xsi:type="dcterms:W3CDTF">2018-07-24T22:10:57Z</dcterms:modified>
</cp:coreProperties>
</file>