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2" r:id="rId2"/>
  </p:sldMasterIdLst>
  <p:notesMasterIdLst>
    <p:notesMasterId r:id="rId55"/>
  </p:notesMasterIdLst>
  <p:sldIdLst>
    <p:sldId id="256" r:id="rId3"/>
    <p:sldId id="330" r:id="rId4"/>
    <p:sldId id="331" r:id="rId5"/>
    <p:sldId id="332"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334" r:id="rId43"/>
    <p:sldId id="336" r:id="rId44"/>
    <p:sldId id="337" r:id="rId45"/>
    <p:sldId id="385" r:id="rId46"/>
    <p:sldId id="386" r:id="rId47"/>
    <p:sldId id="387" r:id="rId48"/>
    <p:sldId id="388" r:id="rId49"/>
    <p:sldId id="389" r:id="rId50"/>
    <p:sldId id="390" r:id="rId51"/>
    <p:sldId id="391" r:id="rId52"/>
    <p:sldId id="393" r:id="rId53"/>
    <p:sldId id="392" r:id="rId54"/>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CAD7"/>
          </a:solidFill>
        </a:fill>
      </a:tcStyle>
    </a:wholeTbl>
    <a:band2H>
      <a:tcTxStyle/>
      <a:tcStyle>
        <a:tcBdr/>
        <a:fill>
          <a:solidFill>
            <a:srgbClr val="E7E7EC"/>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CD4CA"/>
          </a:solidFill>
        </a:fill>
      </a:tcStyle>
    </a:wholeTbl>
    <a:band2H>
      <a:tcTxStyle/>
      <a:tcStyle>
        <a:tcBdr/>
        <a:fill>
          <a:solidFill>
            <a:srgbClr val="F6EB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7D7D7"/>
          </a:solidFill>
        </a:fill>
      </a:tcStyle>
    </a:wholeTbl>
    <a:band2H>
      <a:tcTxStyle/>
      <a:tcStyle>
        <a:tcBdr/>
        <a:fill>
          <a:solidFill>
            <a:srgbClr val="ECECEC"/>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8" y="570"/>
      </p:cViewPr>
      <p:guideLst/>
    </p:cSldViewPr>
  </p:slideViewPr>
  <p:notesTextViewPr>
    <p:cViewPr>
      <p:scale>
        <a:sx n="1" d="1"/>
        <a:sy n="1" d="1"/>
      </p:scale>
      <p:origin x="0" y="0"/>
    </p:cViewPr>
  </p:notesTextViewPr>
  <p:sorterViewPr>
    <p:cViewPr>
      <p:scale>
        <a:sx n="100" d="100"/>
        <a:sy n="100" d="100"/>
      </p:scale>
      <p:origin x="0" y="-1651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heme" Target="theme/theme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0" name="Shape 40"/>
          <p:cNvSpPr>
            <a:spLocks noGrp="1" noRot="1" noChangeAspect="1"/>
          </p:cNvSpPr>
          <p:nvPr>
            <p:ph type="sldImg"/>
          </p:nvPr>
        </p:nvSpPr>
        <p:spPr>
          <a:xfrm>
            <a:off x="1143000" y="685800"/>
            <a:ext cx="4572000" cy="3429000"/>
          </a:xfrm>
          <a:prstGeom prst="rect">
            <a:avLst/>
          </a:prstGeom>
        </p:spPr>
        <p:txBody>
          <a:bodyPr/>
          <a:lstStyle/>
          <a:p>
            <a:endParaRPr/>
          </a:p>
        </p:txBody>
      </p:sp>
      <p:sp>
        <p:nvSpPr>
          <p:cNvPr id="41" name="Shape 41"/>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defRPr sz="1200">
        <a:latin typeface="+mn-lt"/>
        <a:ea typeface="+mn-ea"/>
        <a:cs typeface="+mn-cs"/>
        <a:sym typeface="Arial"/>
      </a:defRPr>
    </a:lvl1pPr>
    <a:lvl2pPr indent="228600" defTabSz="457200" latinLnBrk="0">
      <a:defRPr sz="1200">
        <a:latin typeface="+mn-lt"/>
        <a:ea typeface="+mn-ea"/>
        <a:cs typeface="+mn-cs"/>
        <a:sym typeface="Arial"/>
      </a:defRPr>
    </a:lvl2pPr>
    <a:lvl3pPr indent="457200" defTabSz="457200" latinLnBrk="0">
      <a:defRPr sz="1200">
        <a:latin typeface="+mn-lt"/>
        <a:ea typeface="+mn-ea"/>
        <a:cs typeface="+mn-cs"/>
        <a:sym typeface="Arial"/>
      </a:defRPr>
    </a:lvl3pPr>
    <a:lvl4pPr indent="685800" defTabSz="457200" latinLnBrk="0">
      <a:defRPr sz="1200">
        <a:latin typeface="+mn-lt"/>
        <a:ea typeface="+mn-ea"/>
        <a:cs typeface="+mn-cs"/>
        <a:sym typeface="Arial"/>
      </a:defRPr>
    </a:lvl4pPr>
    <a:lvl5pPr indent="914400" defTabSz="457200" latinLnBrk="0">
      <a:defRPr sz="1200">
        <a:latin typeface="+mn-lt"/>
        <a:ea typeface="+mn-ea"/>
        <a:cs typeface="+mn-cs"/>
        <a:sym typeface="Arial"/>
      </a:defRPr>
    </a:lvl5pPr>
    <a:lvl6pPr indent="1143000" defTabSz="457200" latinLnBrk="0">
      <a:defRPr sz="1200">
        <a:latin typeface="+mn-lt"/>
        <a:ea typeface="+mn-ea"/>
        <a:cs typeface="+mn-cs"/>
        <a:sym typeface="Arial"/>
      </a:defRPr>
    </a:lvl6pPr>
    <a:lvl7pPr indent="1371600" defTabSz="457200" latinLnBrk="0">
      <a:defRPr sz="1200">
        <a:latin typeface="+mn-lt"/>
        <a:ea typeface="+mn-ea"/>
        <a:cs typeface="+mn-cs"/>
        <a:sym typeface="Arial"/>
      </a:defRPr>
    </a:lvl7pPr>
    <a:lvl8pPr indent="1600200" defTabSz="457200" latinLnBrk="0">
      <a:defRPr sz="1200">
        <a:latin typeface="+mn-lt"/>
        <a:ea typeface="+mn-ea"/>
        <a:cs typeface="+mn-cs"/>
        <a:sym typeface="Arial"/>
      </a:defRPr>
    </a:lvl8pPr>
    <a:lvl9pPr indent="1828800" defTabSz="457200" latinLnBrk="0">
      <a:defRPr sz="1200">
        <a:latin typeface="+mn-lt"/>
        <a:ea typeface="+mn-ea"/>
        <a:cs typeface="+mn-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Shape 147"/>
          <p:cNvSpPr>
            <a:spLocks noGrp="1" noRot="1" noChangeAspect="1"/>
          </p:cNvSpPr>
          <p:nvPr>
            <p:ph type="sldImg"/>
          </p:nvPr>
        </p:nvSpPr>
        <p:spPr>
          <a:prstGeom prst="rect">
            <a:avLst/>
          </a:prstGeom>
        </p:spPr>
        <p:txBody>
          <a:bodyPr/>
          <a:lstStyle/>
          <a:p>
            <a:endParaRPr/>
          </a:p>
        </p:txBody>
      </p:sp>
      <p:sp>
        <p:nvSpPr>
          <p:cNvPr id="148" name="Shape 148"/>
          <p:cNvSpPr>
            <a:spLocks noGrp="1"/>
          </p:cNvSpPr>
          <p:nvPr>
            <p:ph type="body" sz="quarter" idx="1"/>
          </p:nvPr>
        </p:nvSpPr>
        <p:spPr>
          <a:prstGeom prst="rect">
            <a:avLst/>
          </a:prstGeom>
        </p:spPr>
        <p:txBody>
          <a:bodyPr/>
          <a:lstStyle/>
          <a:p>
            <a:pPr>
              <a:defRPr b="1"/>
            </a:pPr>
            <a:r>
              <a:t>FIGURE 2-5</a:t>
            </a:r>
          </a:p>
          <a:p>
            <a:r>
              <a:t>(a) A gap in the array bag after setting the entry in bag[index] to null; (b) the array after shifting subsequent entries to avoid a gap; (c) after replacing the duplicate reference to the last entry with null</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Shape 190"/>
          <p:cNvSpPr>
            <a:spLocks noGrp="1" noRot="1" noChangeAspect="1"/>
          </p:cNvSpPr>
          <p:nvPr>
            <p:ph type="sldImg"/>
          </p:nvPr>
        </p:nvSpPr>
        <p:spPr>
          <a:prstGeom prst="rect">
            <a:avLst/>
          </a:prstGeom>
        </p:spPr>
        <p:txBody>
          <a:bodyPr/>
          <a:lstStyle/>
          <a:p>
            <a:endParaRPr/>
          </a:p>
        </p:txBody>
      </p:sp>
      <p:sp>
        <p:nvSpPr>
          <p:cNvPr id="191" name="Shape 191"/>
          <p:cNvSpPr>
            <a:spLocks noGrp="1"/>
          </p:cNvSpPr>
          <p:nvPr>
            <p:ph type="body" sz="quarter" idx="1"/>
          </p:nvPr>
        </p:nvSpPr>
        <p:spPr>
          <a:prstGeom prst="rect">
            <a:avLst/>
          </a:prstGeom>
        </p:spPr>
        <p:txBody>
          <a:bodyPr/>
          <a:lstStyle/>
          <a:p>
            <a:pPr>
              <a:defRPr b="1"/>
            </a:pPr>
            <a:r>
              <a:t>FIGURE 2-9</a:t>
            </a:r>
          </a:p>
          <a:p>
            <a:r>
              <a:t>The effect of the statement myArray = Arrays.copyOf(myArray, 2 * myArray.length); (a) The argument array</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5e Figure + Caption">
    <p:spTree>
      <p:nvGrpSpPr>
        <p:cNvPr id="1" name=""/>
        <p:cNvGrpSpPr/>
        <p:nvPr/>
      </p:nvGrpSpPr>
      <p:grpSpPr>
        <a:xfrm>
          <a:off x="0" y="0"/>
          <a:ext cx="0" cy="0"/>
          <a:chOff x="0" y="0"/>
          <a:chExt cx="0" cy="0"/>
        </a:xfrm>
      </p:grpSpPr>
      <p:sp>
        <p:nvSpPr>
          <p:cNvPr id="23" name="Title Text"/>
          <p:cNvSpPr txBox="1">
            <a:spLocks noGrp="1"/>
          </p:cNvSpPr>
          <p:nvPr>
            <p:ph type="title"/>
          </p:nvPr>
        </p:nvSpPr>
        <p:spPr>
          <a:xfrm>
            <a:off x="457200" y="228600"/>
            <a:ext cx="8229600" cy="916856"/>
          </a:xfrm>
          <a:prstGeom prst="rect">
            <a:avLst/>
          </a:prstGeom>
        </p:spPr>
        <p:txBody>
          <a:bodyPr/>
          <a:lstStyle/>
          <a:p>
            <a:r>
              <a:t>Title Text</a:t>
            </a:r>
          </a:p>
        </p:txBody>
      </p:sp>
      <p:sp>
        <p:nvSpPr>
          <p:cNvPr id="24" name="Body Level One…"/>
          <p:cNvSpPr txBox="1">
            <a:spLocks noGrp="1"/>
          </p:cNvSpPr>
          <p:nvPr>
            <p:ph type="body" sz="quarter" idx="1"/>
          </p:nvPr>
        </p:nvSpPr>
        <p:spPr>
          <a:xfrm>
            <a:off x="457200" y="5728158"/>
            <a:ext cx="8229600" cy="556858"/>
          </a:xfrm>
          <a:prstGeom prst="rect">
            <a:avLst/>
          </a:prstGeom>
        </p:spPr>
        <p:txBody>
          <a:bodyPr anchor="b"/>
          <a:lstStyle>
            <a:lvl1pPr marL="0" indent="0">
              <a:spcBef>
                <a:spcPts val="0"/>
              </a:spcBef>
              <a:buClrTx/>
              <a:buSzTx/>
              <a:buFontTx/>
              <a:buNone/>
              <a:defRPr sz="800"/>
            </a:lvl1pPr>
            <a:lvl2pPr marL="0" indent="0">
              <a:spcBef>
                <a:spcPts val="0"/>
              </a:spcBef>
              <a:buClrTx/>
              <a:buSzTx/>
              <a:buFontTx/>
              <a:buNone/>
              <a:defRPr sz="800"/>
            </a:lvl2pPr>
            <a:lvl3pPr marL="0" indent="0">
              <a:spcBef>
                <a:spcPts val="0"/>
              </a:spcBef>
              <a:buClrTx/>
              <a:buSzTx/>
              <a:buFontTx/>
              <a:buNone/>
              <a:defRPr sz="800"/>
            </a:lvl3pPr>
            <a:lvl4pPr marL="0" indent="0">
              <a:spcBef>
                <a:spcPts val="0"/>
              </a:spcBef>
              <a:buClrTx/>
              <a:buSzTx/>
              <a:buFontTx/>
              <a:buNone/>
              <a:defRPr sz="800"/>
            </a:lvl4pPr>
            <a:lvl5pPr marL="0" indent="0">
              <a:spcBef>
                <a:spcPts val="0"/>
              </a:spcBef>
              <a:buClrTx/>
              <a:buSzTx/>
              <a:buFontTx/>
              <a:buNone/>
              <a:defRPr sz="800"/>
            </a:lvl5pPr>
          </a:lstStyle>
          <a:p>
            <a:r>
              <a:t>Body Level One</a:t>
            </a:r>
          </a:p>
          <a:p>
            <a:pPr lvl="1"/>
            <a:r>
              <a:t>Body Level Two</a:t>
            </a:r>
          </a:p>
          <a:p>
            <a:pPr lvl="2"/>
            <a:r>
              <a:t>Body Level Three</a:t>
            </a:r>
          </a:p>
          <a:p>
            <a:pPr lvl="3"/>
            <a:r>
              <a:t>Body Level Four</a:t>
            </a:r>
          </a:p>
          <a:p>
            <a:pPr lvl="4"/>
            <a:r>
              <a:t>Body Level Five</a:t>
            </a:r>
          </a:p>
        </p:txBody>
      </p:sp>
      <p:sp>
        <p:nvSpPr>
          <p:cNvPr id="25" name="Slide Number"/>
          <p:cNvSpPr txBox="1">
            <a:spLocks noGrp="1"/>
          </p:cNvSpPr>
          <p:nvPr>
            <p:ph type="sldNum" sz="quarter" idx="2"/>
          </p:nvPr>
        </p:nvSpPr>
        <p:spPr>
          <a:xfrm>
            <a:off x="8789857" y="97180"/>
            <a:ext cx="231238" cy="214661"/>
          </a:xfrm>
          <a:prstGeom prst="rect">
            <a:avLst/>
          </a:prstGeom>
        </p:spPr>
        <p:txBody>
          <a:bodyPr/>
          <a:lstStyle>
            <a:lvl1pPr>
              <a:defRPr>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4E551CEC-AA96-4192-ACEB-6919AFC6E023}" type="slidenum">
              <a:rPr lang="en-US"/>
              <a:pPr/>
              <a:t>‹#›</a:t>
            </a:fld>
            <a:endParaRPr lang="en-US"/>
          </a:p>
        </p:txBody>
      </p:sp>
    </p:spTree>
    <p:extLst>
      <p:ext uri="{BB962C8B-B14F-4D97-AF65-F5344CB8AC3E}">
        <p14:creationId xmlns:p14="http://schemas.microsoft.com/office/powerpoint/2010/main" val="1425388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47A36930-7DE9-43B2-8F74-ED0B33441B65}" type="slidenum">
              <a:rPr lang="en-US"/>
              <a:pPr/>
              <a:t>‹#›</a:t>
            </a:fld>
            <a:endParaRPr lang="en-US"/>
          </a:p>
        </p:txBody>
      </p:sp>
    </p:spTree>
    <p:extLst>
      <p:ext uri="{BB962C8B-B14F-4D97-AF65-F5344CB8AC3E}">
        <p14:creationId xmlns:p14="http://schemas.microsoft.com/office/powerpoint/2010/main" val="4459592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F9852E5-AECD-42DE-A17C-7E94E082752F}" type="slidenum">
              <a:rPr lang="en-US"/>
              <a:pPr/>
              <a:t>‹#›</a:t>
            </a:fld>
            <a:endParaRPr lang="en-US"/>
          </a:p>
        </p:txBody>
      </p:sp>
    </p:spTree>
    <p:extLst>
      <p:ext uri="{BB962C8B-B14F-4D97-AF65-F5344CB8AC3E}">
        <p14:creationId xmlns:p14="http://schemas.microsoft.com/office/powerpoint/2010/main" val="13527232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7B62A96-2638-4915-B1F6-4CFA256170A5}" type="slidenum">
              <a:rPr lang="en-US"/>
              <a:pPr/>
              <a:t>‹#›</a:t>
            </a:fld>
            <a:endParaRPr lang="en-US"/>
          </a:p>
        </p:txBody>
      </p:sp>
    </p:spTree>
    <p:extLst>
      <p:ext uri="{BB962C8B-B14F-4D97-AF65-F5344CB8AC3E}">
        <p14:creationId xmlns:p14="http://schemas.microsoft.com/office/powerpoint/2010/main" val="19775406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CC93FA1-B36E-4B40-A4C7-C25F638CDDD8}" type="slidenum">
              <a:rPr lang="en-US"/>
              <a:pPr/>
              <a:t>‹#›</a:t>
            </a:fld>
            <a:endParaRPr lang="en-US"/>
          </a:p>
        </p:txBody>
      </p:sp>
    </p:spTree>
    <p:extLst>
      <p:ext uri="{BB962C8B-B14F-4D97-AF65-F5344CB8AC3E}">
        <p14:creationId xmlns:p14="http://schemas.microsoft.com/office/powerpoint/2010/main" val="2268326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47335DB-B0D8-46CE-B912-0598BA060C25}" type="slidenum">
              <a:rPr lang="en-US"/>
              <a:pPr/>
              <a:t>‹#›</a:t>
            </a:fld>
            <a:endParaRPr lang="en-US"/>
          </a:p>
        </p:txBody>
      </p:sp>
    </p:spTree>
    <p:extLst>
      <p:ext uri="{BB962C8B-B14F-4D97-AF65-F5344CB8AC3E}">
        <p14:creationId xmlns:p14="http://schemas.microsoft.com/office/powerpoint/2010/main" val="39644857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94F05424-E1F4-4630-9869-BC5CA2560681}" type="slidenum">
              <a:rPr lang="en-US"/>
              <a:pPr/>
              <a:t>‹#›</a:t>
            </a:fld>
            <a:endParaRPr lang="en-US"/>
          </a:p>
        </p:txBody>
      </p:sp>
    </p:spTree>
    <p:extLst>
      <p:ext uri="{BB962C8B-B14F-4D97-AF65-F5344CB8AC3E}">
        <p14:creationId xmlns:p14="http://schemas.microsoft.com/office/powerpoint/2010/main" val="856634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5e Title &amp; Content">
    <p:spTree>
      <p:nvGrpSpPr>
        <p:cNvPr id="1" name=""/>
        <p:cNvGrpSpPr/>
        <p:nvPr/>
      </p:nvGrpSpPr>
      <p:grpSpPr>
        <a:xfrm>
          <a:off x="0" y="0"/>
          <a:ext cx="0" cy="0"/>
          <a:chOff x="0" y="0"/>
          <a:chExt cx="0" cy="0"/>
        </a:xfrm>
      </p:grpSpPr>
      <p:sp>
        <p:nvSpPr>
          <p:cNvPr id="32" name="Title Text"/>
          <p:cNvSpPr txBox="1">
            <a:spLocks noGrp="1"/>
          </p:cNvSpPr>
          <p:nvPr>
            <p:ph type="title"/>
          </p:nvPr>
        </p:nvSpPr>
        <p:spPr>
          <a:prstGeom prst="rect">
            <a:avLst/>
          </a:prstGeom>
        </p:spPr>
        <p:txBody>
          <a:bodyPr/>
          <a:lstStyle/>
          <a:p>
            <a:r>
              <a:t>Title Text</a:t>
            </a:r>
          </a:p>
        </p:txBody>
      </p:sp>
      <p:sp>
        <p:nvSpPr>
          <p:cNvPr id="33"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181F290-A3C3-4E2D-80E3-F19614E4C2CF}" type="slidenum">
              <a:rPr lang="en-US"/>
              <a:pPr/>
              <a:t>‹#›</a:t>
            </a:fld>
            <a:endParaRPr lang="en-US"/>
          </a:p>
        </p:txBody>
      </p:sp>
    </p:spTree>
    <p:extLst>
      <p:ext uri="{BB962C8B-B14F-4D97-AF65-F5344CB8AC3E}">
        <p14:creationId xmlns:p14="http://schemas.microsoft.com/office/powerpoint/2010/main" val="1600033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47A36930-7DE9-43B2-8F74-ED0B33441B65}" type="slidenum">
              <a:rPr lang="en-US"/>
              <a:pPr/>
              <a:t>‹#›</a:t>
            </a:fld>
            <a:endParaRPr lang="en-US"/>
          </a:p>
        </p:txBody>
      </p:sp>
    </p:spTree>
    <p:extLst>
      <p:ext uri="{BB962C8B-B14F-4D97-AF65-F5344CB8AC3E}">
        <p14:creationId xmlns:p14="http://schemas.microsoft.com/office/powerpoint/2010/main" val="1059628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47AC510-D656-47D5-9FEB-ABD727D5CFE2}" type="slidenum">
              <a:rPr lang="en-US"/>
              <a:pPr/>
              <a:t>‹#›</a:t>
            </a:fld>
            <a:endParaRPr lang="en-US"/>
          </a:p>
        </p:txBody>
      </p:sp>
    </p:spTree>
    <p:extLst>
      <p:ext uri="{BB962C8B-B14F-4D97-AF65-F5344CB8AC3E}">
        <p14:creationId xmlns:p14="http://schemas.microsoft.com/office/powerpoint/2010/main" val="3053249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181F290-A3C3-4E2D-80E3-F19614E4C2CF}" type="slidenum">
              <a:rPr lang="en-US"/>
              <a:pPr/>
              <a:t>‹#›</a:t>
            </a:fld>
            <a:endParaRPr lang="en-US"/>
          </a:p>
        </p:txBody>
      </p:sp>
    </p:spTree>
    <p:extLst>
      <p:ext uri="{BB962C8B-B14F-4D97-AF65-F5344CB8AC3E}">
        <p14:creationId xmlns:p14="http://schemas.microsoft.com/office/powerpoint/2010/main" val="2727987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35FC664-721A-49AF-806A-688337AA1A97}" type="slidenum">
              <a:rPr lang="en-US"/>
              <a:pPr/>
              <a:t>‹#›</a:t>
            </a:fld>
            <a:endParaRPr lang="en-US"/>
          </a:p>
        </p:txBody>
      </p:sp>
    </p:spTree>
    <p:extLst>
      <p:ext uri="{BB962C8B-B14F-4D97-AF65-F5344CB8AC3E}">
        <p14:creationId xmlns:p14="http://schemas.microsoft.com/office/powerpoint/2010/main" val="3736991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D0FC36D-374E-45DB-A994-F5CA8694905F}" type="slidenum">
              <a:rPr lang="en-US"/>
              <a:pPr/>
              <a:t>‹#›</a:t>
            </a:fld>
            <a:endParaRPr lang="en-US"/>
          </a:p>
        </p:txBody>
      </p:sp>
    </p:spTree>
    <p:extLst>
      <p:ext uri="{BB962C8B-B14F-4D97-AF65-F5344CB8AC3E}">
        <p14:creationId xmlns:p14="http://schemas.microsoft.com/office/powerpoint/2010/main" val="1005366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B0EB6B5B-C09E-47CB-94E1-4FBEAEF94D65}" type="slidenum">
              <a:rPr lang="en-US"/>
              <a:pPr/>
              <a:t>‹#›</a:t>
            </a:fld>
            <a:endParaRPr lang="en-US"/>
          </a:p>
        </p:txBody>
      </p:sp>
    </p:spTree>
    <p:extLst>
      <p:ext uri="{BB962C8B-B14F-4D97-AF65-F5344CB8AC3E}">
        <p14:creationId xmlns:p14="http://schemas.microsoft.com/office/powerpoint/2010/main" val="32930153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theme" Target="../theme/theme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Shape 15" descr="Shape 15"/>
          <p:cNvPicPr>
            <a:picLocks noChangeAspect="1"/>
          </p:cNvPicPr>
          <p:nvPr/>
        </p:nvPicPr>
        <p:blipFill>
          <a:blip r:embed="rId6">
            <a:extLst/>
          </a:blip>
          <a:stretch>
            <a:fillRect/>
          </a:stretch>
        </p:blipFill>
        <p:spPr>
          <a:xfrm>
            <a:off x="443971" y="6429709"/>
            <a:ext cx="918000" cy="279915"/>
          </a:xfrm>
          <a:prstGeom prst="rect">
            <a:avLst/>
          </a:prstGeom>
          <a:ln w="12700">
            <a:miter lim="400000"/>
          </a:ln>
        </p:spPr>
      </p:pic>
      <p:sp>
        <p:nvSpPr>
          <p:cNvPr id="3" name="Shape 16"/>
          <p:cNvSpPr txBox="1"/>
          <p:nvPr/>
        </p:nvSpPr>
        <p:spPr>
          <a:xfrm>
            <a:off x="1600199" y="6429343"/>
            <a:ext cx="7162801" cy="281901"/>
          </a:xfrm>
          <a:prstGeom prst="rect">
            <a:avLst/>
          </a:prstGeom>
          <a:ln w="12700">
            <a:miter lim="400000"/>
          </a:ln>
          <a:extLst>
            <a:ext uri="{C572A759-6A51-4108-AA02-DFA0A04FC94B}">
              <ma14:wrappingTextBoxFlag xmlns="" xmlns:ma14="http://schemas.microsoft.com/office/mac/drawingml/2011/main" val="1"/>
            </a:ext>
          </a:extLst>
        </p:spPr>
        <p:txBody>
          <a:bodyPr lIns="45699" tIns="45699" rIns="45699" bIns="45699">
            <a:spAutoFit/>
          </a:bodyPr>
          <a:lstStyle>
            <a:lvl1pPr algn="r">
              <a:defRPr sz="1200">
                <a:latin typeface="Verdana"/>
                <a:ea typeface="Verdana"/>
                <a:cs typeface="Verdana"/>
                <a:sym typeface="Verdana"/>
              </a:defRPr>
            </a:lvl1pPr>
          </a:lstStyle>
          <a:p>
            <a:r>
              <a:t>Copyright © 2019, 2015, 2012 Pearson Education, Inc. All Rights Reserved</a:t>
            </a:r>
          </a:p>
        </p:txBody>
      </p:sp>
      <p:sp>
        <p:nvSpPr>
          <p:cNvPr id="4" name="Title Text"/>
          <p:cNvSpPr txBox="1">
            <a:spLocks noGrp="1"/>
          </p:cNvSpPr>
          <p:nvPr>
            <p:ph type="title"/>
          </p:nvPr>
        </p:nvSpPr>
        <p:spPr>
          <a:xfrm>
            <a:off x="618066" y="59266"/>
            <a:ext cx="8229601" cy="8668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chor="b">
            <a:normAutofit/>
          </a:bodyPr>
          <a:lstStyle/>
          <a:p>
            <a:r>
              <a:t>Title Text</a:t>
            </a:r>
          </a:p>
        </p:txBody>
      </p:sp>
      <p:sp>
        <p:nvSpPr>
          <p:cNvPr id="5" name="Body Level One…"/>
          <p:cNvSpPr txBox="1">
            <a:spLocks noGrp="1"/>
          </p:cNvSpPr>
          <p:nvPr>
            <p:ph type="body" idx="1"/>
          </p:nvPr>
        </p:nvSpPr>
        <p:spPr>
          <a:xfrm>
            <a:off x="618066" y="1030687"/>
            <a:ext cx="8229601" cy="503197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lvl2pPr marL="787400" indent="-228600"/>
            <a:lvl3pPr marL="1193800" indent="-177800"/>
            <a:lvl4pPr marL="1701800" indent="-228600"/>
            <a:lvl5pPr marL="2108200" indent="-177800"/>
          </a:lstStyle>
          <a:p>
            <a:r>
              <a:t>Body Level One</a:t>
            </a:r>
          </a:p>
          <a:p>
            <a:pPr lvl="1"/>
            <a:r>
              <a:t>Body Level Two</a:t>
            </a:r>
          </a:p>
          <a:p>
            <a:pPr lvl="2"/>
            <a:r>
              <a:t>Body Level Three</a:t>
            </a:r>
          </a:p>
          <a:p>
            <a:pPr lvl="3"/>
            <a:r>
              <a:t>Body Level Four</a:t>
            </a:r>
          </a:p>
          <a:p>
            <a:pPr lvl="4"/>
            <a:r>
              <a:t>Body Level Five</a:t>
            </a:r>
          </a:p>
        </p:txBody>
      </p:sp>
      <p:sp>
        <p:nvSpPr>
          <p:cNvPr id="6" name="Slide Number"/>
          <p:cNvSpPr txBox="1">
            <a:spLocks noGrp="1"/>
          </p:cNvSpPr>
          <p:nvPr>
            <p:ph type="sldNum" sz="quarter" idx="2"/>
          </p:nvPr>
        </p:nvSpPr>
        <p:spPr>
          <a:xfrm>
            <a:off x="4419600" y="6172200"/>
            <a:ext cx="2133600" cy="368301"/>
          </a:xfrm>
          <a:prstGeom prst="rect">
            <a:avLst/>
          </a:prstGeom>
          <a:ln w="12700">
            <a:miter lim="400000"/>
          </a:ln>
        </p:spPr>
        <p:txBody>
          <a:bodyPr wrap="none" lIns="45699" tIns="45699" rIns="45699" bIns="45699" anchor="ctr">
            <a:spAutoFit/>
          </a:bodyPr>
          <a:lstStyle>
            <a:lvl1pPr algn="r">
              <a:defRPr sz="900">
                <a:solidFill>
                  <a:srgbClr val="FFFFFF"/>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65" r:id="rId3"/>
    <p:sldLayoutId id="2147483666" r:id="rId4"/>
  </p:sldLayoutIdLst>
  <p:transition spd="med"/>
  <p:txStyles>
    <p:titleStyle>
      <a:lvl1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1pPr>
      <a:lvl2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2pPr>
      <a:lvl3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3pPr>
      <a:lvl4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4pPr>
      <a:lvl5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5pPr>
      <a:lvl6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6pPr>
      <a:lvl7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7pPr>
      <a:lvl8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8pPr>
      <a:lvl9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9pPr>
    </p:titleStyle>
    <p:bodyStyle>
      <a:lvl1pPr marL="304800" marR="0" indent="-2032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1pPr>
      <a:lvl2pPr marL="835025" marR="0" indent="-276225"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2pPr>
      <a:lvl3pPr marL="12065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3pPr>
      <a:lvl4pPr marL="16637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4pPr>
      <a:lvl5pPr marL="21209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5pPr>
      <a:lvl6pPr marL="25781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6pPr>
      <a:lvl7pPr marL="30353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7pPr>
      <a:lvl8pPr marL="34925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8pPr>
      <a:lvl9pPr marL="39497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solidFill>
            <a:schemeClr val="bg1">
              <a:alpha val="0"/>
            </a:schemeClr>
          </a:solid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F29AF9F9-0FF0-466D-B486-C1103B705D39}" type="slidenum">
              <a:rPr lang="en-US"/>
              <a:pPr/>
              <a:t>‹#›</a:t>
            </a:fld>
            <a:endParaRPr lang="en-US"/>
          </a:p>
        </p:txBody>
      </p:sp>
    </p:spTree>
    <p:extLst>
      <p:ext uri="{BB962C8B-B14F-4D97-AF65-F5344CB8AC3E}">
        <p14:creationId xmlns:p14="http://schemas.microsoft.com/office/powerpoint/2010/main" val="481271015"/>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Lst>
  <p:hf hdr="0" ftr="0" dt="0"/>
  <p:txStyles>
    <p:titleStyle>
      <a:lvl1pPr algn="ctr" rtl="0" fontAlgn="base">
        <a:spcBef>
          <a:spcPct val="0"/>
        </a:spcBef>
        <a:spcAft>
          <a:spcPct val="0"/>
        </a:spcAft>
        <a:defRPr sz="3600">
          <a:solidFill>
            <a:srgbClr val="0066FF"/>
          </a:solidFill>
          <a:latin typeface="+mj-lt"/>
          <a:ea typeface="+mj-ea"/>
          <a:cs typeface="+mj-cs"/>
        </a:defRPr>
      </a:lvl1pPr>
      <a:lvl2pPr algn="ctr" rtl="0" fontAlgn="base">
        <a:spcBef>
          <a:spcPct val="0"/>
        </a:spcBef>
        <a:spcAft>
          <a:spcPct val="0"/>
        </a:spcAft>
        <a:defRPr sz="3600">
          <a:solidFill>
            <a:srgbClr val="0066FF"/>
          </a:solidFill>
          <a:latin typeface="Arial" charset="0"/>
        </a:defRPr>
      </a:lvl2pPr>
      <a:lvl3pPr algn="ctr" rtl="0" fontAlgn="base">
        <a:spcBef>
          <a:spcPct val="0"/>
        </a:spcBef>
        <a:spcAft>
          <a:spcPct val="0"/>
        </a:spcAft>
        <a:defRPr sz="3600">
          <a:solidFill>
            <a:srgbClr val="0066FF"/>
          </a:solidFill>
          <a:latin typeface="Arial" charset="0"/>
        </a:defRPr>
      </a:lvl3pPr>
      <a:lvl4pPr algn="ctr" rtl="0" fontAlgn="base">
        <a:spcBef>
          <a:spcPct val="0"/>
        </a:spcBef>
        <a:spcAft>
          <a:spcPct val="0"/>
        </a:spcAft>
        <a:defRPr sz="3600">
          <a:solidFill>
            <a:srgbClr val="0066FF"/>
          </a:solidFill>
          <a:latin typeface="Arial" charset="0"/>
        </a:defRPr>
      </a:lvl4pPr>
      <a:lvl5pPr algn="ctr" rtl="0" fontAlgn="base">
        <a:spcBef>
          <a:spcPct val="0"/>
        </a:spcBef>
        <a:spcAft>
          <a:spcPct val="0"/>
        </a:spcAft>
        <a:defRPr sz="3600">
          <a:solidFill>
            <a:srgbClr val="0066FF"/>
          </a:solidFill>
          <a:latin typeface="Arial" charset="0"/>
        </a:defRPr>
      </a:lvl5pPr>
      <a:lvl6pPr marL="457200" algn="ctr" rtl="0" fontAlgn="base">
        <a:spcBef>
          <a:spcPct val="0"/>
        </a:spcBef>
        <a:spcAft>
          <a:spcPct val="0"/>
        </a:spcAft>
        <a:defRPr sz="3600">
          <a:solidFill>
            <a:srgbClr val="0066FF"/>
          </a:solidFill>
          <a:latin typeface="Arial" charset="0"/>
        </a:defRPr>
      </a:lvl6pPr>
      <a:lvl7pPr marL="914400" algn="ctr" rtl="0" fontAlgn="base">
        <a:spcBef>
          <a:spcPct val="0"/>
        </a:spcBef>
        <a:spcAft>
          <a:spcPct val="0"/>
        </a:spcAft>
        <a:defRPr sz="3600">
          <a:solidFill>
            <a:srgbClr val="0066FF"/>
          </a:solidFill>
          <a:latin typeface="Arial" charset="0"/>
        </a:defRPr>
      </a:lvl7pPr>
      <a:lvl8pPr marL="1371600" algn="ctr" rtl="0" fontAlgn="base">
        <a:spcBef>
          <a:spcPct val="0"/>
        </a:spcBef>
        <a:spcAft>
          <a:spcPct val="0"/>
        </a:spcAft>
        <a:defRPr sz="3600">
          <a:solidFill>
            <a:srgbClr val="0066FF"/>
          </a:solidFill>
          <a:latin typeface="Arial" charset="0"/>
        </a:defRPr>
      </a:lvl8pPr>
      <a:lvl9pPr marL="1828800" algn="ctr" rtl="0" fontAlgn="base">
        <a:spcBef>
          <a:spcPct val="0"/>
        </a:spcBef>
        <a:spcAft>
          <a:spcPct val="0"/>
        </a:spcAft>
        <a:defRPr sz="3600">
          <a:solidFill>
            <a:srgbClr val="0066FF"/>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xml"/><Relationship Id="rId4" Type="http://schemas.openxmlformats.org/officeDocument/2006/relationships/image" Target="../media/image12.jpeg"/></Relationships>
</file>

<file path=ppt/slides/_rels/slide3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hape 195"/>
          <p:cNvSpPr txBox="1">
            <a:spLocks noGrp="1"/>
          </p:cNvSpPr>
          <p:nvPr>
            <p:ph type="title"/>
          </p:nvPr>
        </p:nvSpPr>
        <p:spPr>
          <a:xfrm>
            <a:off x="618066" y="59266"/>
            <a:ext cx="8416206" cy="866842"/>
          </a:xfrm>
          <a:prstGeom prst="rect">
            <a:avLst/>
          </a:prstGeom>
        </p:spPr>
        <p:txBody>
          <a:bodyPr lIns="0" tIns="0" rIns="0" bIns="0"/>
          <a:lstStyle/>
          <a:p>
            <a:pPr defTabSz="694944">
              <a:defRPr sz="3343"/>
            </a:pPr>
            <a:r>
              <a:rPr dirty="0"/>
              <a:t>Data Structures and Abstractions with Java</a:t>
            </a:r>
            <a:r>
              <a:rPr baseline="29966" dirty="0"/>
              <a:t>™</a:t>
            </a:r>
          </a:p>
        </p:txBody>
      </p:sp>
      <p:sp>
        <p:nvSpPr>
          <p:cNvPr id="44" name="Shape 196"/>
          <p:cNvSpPr txBox="1">
            <a:spLocks noGrp="1"/>
          </p:cNvSpPr>
          <p:nvPr>
            <p:ph type="body" idx="1"/>
          </p:nvPr>
        </p:nvSpPr>
        <p:spPr>
          <a:prstGeom prst="rect">
            <a:avLst/>
          </a:prstGeom>
        </p:spPr>
        <p:txBody>
          <a:bodyPr lIns="0" tIns="0" rIns="0" bIns="0"/>
          <a:lstStyle/>
          <a:p>
            <a:pPr marL="0" indent="0">
              <a:spcBef>
                <a:spcPts val="0"/>
              </a:spcBef>
              <a:buSzTx/>
              <a:buNone/>
              <a:defRPr sz="2000">
                <a:solidFill>
                  <a:srgbClr val="007FA3"/>
                </a:solidFill>
              </a:defRPr>
            </a:pPr>
            <a:r>
              <a:rPr dirty="0"/>
              <a:t>5</a:t>
            </a:r>
            <a:r>
              <a:rPr baseline="30000" dirty="0"/>
              <a:t>th</a:t>
            </a:r>
            <a:r>
              <a:rPr dirty="0"/>
              <a:t> Edition</a:t>
            </a:r>
          </a:p>
        </p:txBody>
      </p:sp>
      <p:sp>
        <p:nvSpPr>
          <p:cNvPr id="45" name="Shape 198"/>
          <p:cNvSpPr txBox="1"/>
          <p:nvPr/>
        </p:nvSpPr>
        <p:spPr>
          <a:xfrm>
            <a:off x="4598183" y="1272505"/>
            <a:ext cx="4275667" cy="227417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chor="b">
            <a:normAutofit/>
          </a:bodyPr>
          <a:lstStyle>
            <a:lvl1pPr>
              <a:defRPr sz="4400" b="1">
                <a:solidFill>
                  <a:srgbClr val="007FA3"/>
                </a:solidFill>
                <a:latin typeface="Times New Roman"/>
                <a:ea typeface="Times New Roman"/>
                <a:cs typeface="Times New Roman"/>
                <a:sym typeface="Times New Roman"/>
              </a:defRPr>
            </a:lvl1pPr>
          </a:lstStyle>
          <a:p>
            <a:pPr algn="ctr"/>
            <a:r>
              <a:rPr lang="en-US" dirty="0"/>
              <a:t>Module 4 – Array Based ADT</a:t>
            </a:r>
            <a:endParaRPr dirty="0"/>
          </a:p>
        </p:txBody>
      </p:sp>
      <p:sp>
        <p:nvSpPr>
          <p:cNvPr id="46" name="Shape 199"/>
          <p:cNvSpPr txBox="1"/>
          <p:nvPr/>
        </p:nvSpPr>
        <p:spPr>
          <a:xfrm>
            <a:off x="4626857" y="4017132"/>
            <a:ext cx="4233902" cy="2491044"/>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pPr>
              <a:defRPr sz="4400" b="1">
                <a:solidFill>
                  <a:srgbClr val="007FA3"/>
                </a:solidFill>
                <a:latin typeface="Times New Roman"/>
                <a:ea typeface="Times New Roman"/>
                <a:cs typeface="Times New Roman"/>
                <a:sym typeface="Times New Roman"/>
              </a:defRPr>
            </a:pPr>
            <a:r>
              <a:rPr lang="en-US" sz="3200" dirty="0"/>
              <a:t>Includes: </a:t>
            </a:r>
          </a:p>
          <a:p>
            <a:pPr>
              <a:defRPr sz="4400" b="1">
                <a:solidFill>
                  <a:srgbClr val="007FA3"/>
                </a:solidFill>
                <a:latin typeface="Times New Roman"/>
                <a:ea typeface="Times New Roman"/>
                <a:cs typeface="Times New Roman"/>
                <a:sym typeface="Times New Roman"/>
              </a:defRPr>
            </a:pPr>
            <a:r>
              <a:rPr lang="en-US" sz="3200" dirty="0"/>
              <a:t>Chapter 2 - </a:t>
            </a:r>
            <a:r>
              <a:rPr sz="3200" dirty="0"/>
              <a:t>Bag Implementations</a:t>
            </a:r>
          </a:p>
          <a:p>
            <a:pPr>
              <a:defRPr sz="4400" b="1">
                <a:solidFill>
                  <a:srgbClr val="007FA3"/>
                </a:solidFill>
                <a:latin typeface="Times New Roman"/>
                <a:ea typeface="Times New Roman"/>
                <a:cs typeface="Times New Roman"/>
                <a:sym typeface="Times New Roman"/>
              </a:defRPr>
            </a:pPr>
            <a:r>
              <a:rPr sz="3200" dirty="0"/>
              <a:t>That Use Arrays</a:t>
            </a:r>
          </a:p>
        </p:txBody>
      </p:sp>
      <p:pic>
        <p:nvPicPr>
          <p:cNvPr id="47" name="Picture 6" descr="Picture 6"/>
          <p:cNvPicPr>
            <a:picLocks noChangeAspect="1"/>
          </p:cNvPicPr>
          <p:nvPr/>
        </p:nvPicPr>
        <p:blipFill>
          <a:blip r:embed="rId2">
            <a:extLst/>
          </a:blip>
          <a:stretch>
            <a:fillRect/>
          </a:stretch>
        </p:blipFill>
        <p:spPr>
          <a:xfrm>
            <a:off x="379413" y="1421040"/>
            <a:ext cx="4124641" cy="4776560"/>
          </a:xfrm>
          <a:prstGeom prst="rect">
            <a:avLst/>
          </a:prstGeom>
          <a:ln w="12700">
            <a:miter lim="400000"/>
          </a:ln>
          <a:effectLst>
            <a:outerShdw blurRad="50800" dist="38100" dir="2700000" rotWithShape="0">
              <a:srgbClr val="000000">
                <a:alpha val="40000"/>
              </a:srgbClr>
            </a:outerShdw>
          </a:effectLst>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1"/>
          <p:cNvSpPr txBox="1">
            <a:spLocks noGrp="1"/>
          </p:cNvSpPr>
          <p:nvPr>
            <p:ph type="title"/>
          </p:nvPr>
        </p:nvSpPr>
        <p:spPr>
          <a:prstGeom prst="rect">
            <a:avLst/>
          </a:prstGeom>
        </p:spPr>
        <p:txBody>
          <a:bodyPr/>
          <a:lstStyle/>
          <a:p>
            <a:pPr defTabSz="731520">
              <a:defRPr sz="3520"/>
            </a:pPr>
            <a:r>
              <a:t>Adding to a fixed-size </a:t>
            </a:r>
            <a:r>
              <a:rPr>
                <a:latin typeface="Courier New"/>
                <a:ea typeface="Courier New"/>
                <a:cs typeface="Courier New"/>
                <a:sym typeface="Courier New"/>
              </a:rPr>
              <a:t>ArrayBag</a:t>
            </a:r>
            <a:r>
              <a:t> (Part 2)</a:t>
            </a:r>
          </a:p>
        </p:txBody>
      </p:sp>
      <p:sp>
        <p:nvSpPr>
          <p:cNvPr id="70" name="FIGURE 2-3 Adding entries to an array that represents a bag, whose capacity is six, until it becomes full"/>
          <p:cNvSpPr txBox="1">
            <a:spLocks noGrp="1"/>
          </p:cNvSpPr>
          <p:nvPr>
            <p:ph type="body" sz="quarter" idx="1"/>
          </p:nvPr>
        </p:nvSpPr>
        <p:spPr>
          <a:xfrm>
            <a:off x="457200" y="5562893"/>
            <a:ext cx="8229600" cy="722124"/>
          </a:xfrm>
          <a:prstGeom prst="rect">
            <a:avLst/>
          </a:prstGeom>
        </p:spPr>
        <p:txBody>
          <a:bodyPr>
            <a:normAutofit lnSpcReduction="10000"/>
          </a:bodyPr>
          <a:lstStyle>
            <a:lvl1pPr defTabSz="384047">
              <a:defRPr sz="1848" b="1">
                <a:solidFill>
                  <a:srgbClr val="007FA3"/>
                </a:solidFill>
                <a:latin typeface="Times New Roman"/>
                <a:ea typeface="Times New Roman"/>
                <a:cs typeface="Times New Roman"/>
                <a:sym typeface="Times New Roman"/>
              </a:defRPr>
            </a:lvl1pPr>
          </a:lstStyle>
          <a:p>
            <a:r>
              <a:t>FIGURE 2-3 Adding entries to an array that represents a bag, whose capacity is six, until it becomes full</a:t>
            </a:r>
          </a:p>
        </p:txBody>
      </p:sp>
      <p:pic>
        <p:nvPicPr>
          <p:cNvPr id="71" name="A figure illustrates Adding entries to an array that represents a bag, whose capacity is 6, until it becomes full.&#10;&#10;Picture 2" descr="A figure illustrates Adding entries to an array that represents a bag, whose capacity is 6, until it becomes full.Picture 2"/>
          <p:cNvPicPr>
            <a:picLocks noChangeAspect="1"/>
          </p:cNvPicPr>
          <p:nvPr/>
        </p:nvPicPr>
        <p:blipFill>
          <a:blip r:embed="rId2">
            <a:extLst/>
          </a:blip>
          <a:srcRect t="55378" r="3110"/>
          <a:stretch>
            <a:fillRect/>
          </a:stretch>
        </p:blipFill>
        <p:spPr>
          <a:xfrm>
            <a:off x="903103" y="1628056"/>
            <a:ext cx="7384606" cy="3267781"/>
          </a:xfrm>
          <a:prstGeom prst="rect">
            <a:avLst/>
          </a:prstGeom>
          <a:ln w="12700">
            <a:miter lim="400000"/>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itle 1"/>
          <p:cNvSpPr txBox="1">
            <a:spLocks noGrp="1"/>
          </p:cNvSpPr>
          <p:nvPr>
            <p:ph type="title"/>
          </p:nvPr>
        </p:nvSpPr>
        <p:spPr>
          <a:prstGeom prst="rect">
            <a:avLst/>
          </a:prstGeom>
        </p:spPr>
        <p:txBody>
          <a:bodyPr/>
          <a:lstStyle/>
          <a:p>
            <a:r>
              <a:t>Fixed-Size </a:t>
            </a:r>
            <a:r>
              <a:rPr>
                <a:latin typeface="Courier New"/>
                <a:ea typeface="Courier New"/>
                <a:cs typeface="Courier New"/>
                <a:sym typeface="Courier New"/>
              </a:rPr>
              <a:t>ArrayBag</a:t>
            </a:r>
          </a:p>
        </p:txBody>
      </p:sp>
      <p:sp>
        <p:nvSpPr>
          <p:cNvPr id="74" name="Text Placeholder 2"/>
          <p:cNvSpPr txBox="1">
            <a:spLocks noGrp="1"/>
          </p:cNvSpPr>
          <p:nvPr>
            <p:ph type="body" sz="quarter" idx="1"/>
          </p:nvPr>
        </p:nvSpPr>
        <p:spPr>
          <a:xfrm>
            <a:off x="443971" y="5865812"/>
            <a:ext cx="8229601" cy="528876"/>
          </a:xfrm>
          <a:prstGeom prst="rect">
            <a:avLst/>
          </a:prstGeom>
        </p:spPr>
        <p:txBody>
          <a:bodyPr>
            <a:normAutofit lnSpcReduction="10000"/>
          </a:bodyPr>
          <a:lstStyle/>
          <a:p>
            <a:pPr defTabSz="475487">
              <a:defRPr sz="2288" b="1">
                <a:solidFill>
                  <a:srgbClr val="007FA3"/>
                </a:solidFill>
                <a:latin typeface="Times New Roman"/>
                <a:ea typeface="Times New Roman"/>
                <a:cs typeface="Times New Roman"/>
                <a:sym typeface="Times New Roman"/>
              </a:defRPr>
            </a:pPr>
            <a:r>
              <a:t>Method </a:t>
            </a:r>
            <a:r>
              <a:rPr>
                <a:latin typeface="Courier New"/>
                <a:ea typeface="Courier New"/>
                <a:cs typeface="Courier New"/>
                <a:sym typeface="Courier New"/>
              </a:rPr>
              <a:t>add</a:t>
            </a:r>
          </a:p>
        </p:txBody>
      </p:sp>
      <p:sp>
        <p:nvSpPr>
          <p:cNvPr id="75" name="/** Adds a new entry to this bag.…"/>
          <p:cNvSpPr txBox="1"/>
          <p:nvPr/>
        </p:nvSpPr>
        <p:spPr>
          <a:xfrm>
            <a:off x="-61299" y="1090929"/>
            <a:ext cx="9491656" cy="49174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defTabSz="344804">
              <a:tabLst>
                <a:tab pos="342900" algn="l"/>
              </a:tabLst>
              <a:defRPr sz="1700">
                <a:solidFill>
                  <a:srgbClr val="008400"/>
                </a:solidFill>
                <a:latin typeface="Menlo"/>
                <a:ea typeface="Menlo"/>
                <a:cs typeface="Menlo"/>
                <a:sym typeface="Menlo"/>
              </a:defRPr>
            </a:pPr>
            <a:r>
              <a:rPr>
                <a:solidFill>
                  <a:srgbClr val="000000"/>
                </a:solidFill>
              </a:rPr>
              <a:t>	</a:t>
            </a:r>
            <a:r>
              <a:t>/** Adds a new entry to this bag.</a:t>
            </a:r>
            <a:endParaRPr>
              <a:solidFill>
                <a:srgbClr val="000000"/>
              </a:solidFill>
              <a:latin typeface="+mj-lt"/>
              <a:ea typeface="+mj-ea"/>
              <a:cs typeface="+mj-cs"/>
              <a:sym typeface="Helvetica"/>
            </a:endParaRPr>
          </a:p>
          <a:p>
            <a:pPr defTabSz="344804">
              <a:tabLst>
                <a:tab pos="342900" algn="l"/>
              </a:tabLst>
              <a:defRPr sz="1700">
                <a:solidFill>
                  <a:srgbClr val="008400"/>
                </a:solidFill>
                <a:latin typeface="Menlo"/>
                <a:ea typeface="Menlo"/>
                <a:cs typeface="Menlo"/>
                <a:sym typeface="Menlo"/>
              </a:defRPr>
            </a:pPr>
            <a:r>
              <a:t>	    </a:t>
            </a:r>
            <a:r>
              <a:rPr b="1"/>
              <a:t>@param</a:t>
            </a:r>
            <a:r>
              <a:t> newEntry  the object to be added as a new entry.</a:t>
            </a:r>
            <a:endParaRPr>
              <a:solidFill>
                <a:srgbClr val="000000"/>
              </a:solidFill>
              <a:latin typeface="+mj-lt"/>
              <a:ea typeface="+mj-ea"/>
              <a:cs typeface="+mj-cs"/>
              <a:sym typeface="Helvetica"/>
            </a:endParaRPr>
          </a:p>
          <a:p>
            <a:pPr defTabSz="344804">
              <a:tabLst>
                <a:tab pos="342900" algn="l"/>
              </a:tabLst>
              <a:defRPr sz="1700">
                <a:solidFill>
                  <a:srgbClr val="008400"/>
                </a:solidFill>
                <a:latin typeface="Menlo"/>
                <a:ea typeface="Menlo"/>
                <a:cs typeface="Menlo"/>
                <a:sym typeface="Menlo"/>
              </a:defRPr>
            </a:pPr>
            <a:r>
              <a:t>	    </a:t>
            </a:r>
            <a:r>
              <a:rPr b="1"/>
              <a:t>@return</a:t>
            </a:r>
            <a:r>
              <a:t>  True if the addition is successful, or false if not.*/</a:t>
            </a:r>
            <a:endParaRPr>
              <a:solidFill>
                <a:srgbClr val="000000"/>
              </a:solidFill>
              <a:latin typeface="+mj-lt"/>
              <a:ea typeface="+mj-ea"/>
              <a:cs typeface="+mj-cs"/>
              <a:sym typeface="Helvetica"/>
            </a:endParaRPr>
          </a:p>
          <a:p>
            <a:pPr defTabSz="344804">
              <a:tabLst>
                <a:tab pos="342900" algn="l"/>
              </a:tabLst>
              <a:defRPr sz="1700">
                <a:latin typeface="Menlo"/>
                <a:ea typeface="Menlo"/>
                <a:cs typeface="Menlo"/>
                <a:sym typeface="Menlo"/>
              </a:defRPr>
            </a:pPr>
            <a:r>
              <a:t>	</a:t>
            </a:r>
            <a:r>
              <a:rPr>
                <a:solidFill>
                  <a:srgbClr val="BA2DA2"/>
                </a:solidFill>
              </a:rPr>
              <a:t>public</a:t>
            </a:r>
            <a:r>
              <a:t> </a:t>
            </a:r>
            <a:r>
              <a:rPr>
                <a:solidFill>
                  <a:srgbClr val="BA2DA2"/>
                </a:solidFill>
              </a:rPr>
              <a:t>boolean</a:t>
            </a:r>
            <a:r>
              <a:t> add(T newEntry) </a:t>
            </a:r>
            <a:endParaRPr>
              <a:latin typeface="+mj-lt"/>
              <a:ea typeface="+mj-ea"/>
              <a:cs typeface="+mj-cs"/>
              <a:sym typeface="Helvetica"/>
            </a:endParaRPr>
          </a:p>
          <a:p>
            <a:pPr defTabSz="344804">
              <a:tabLst>
                <a:tab pos="342900" algn="l"/>
              </a:tabLst>
              <a:defRPr sz="1700">
                <a:latin typeface="Menlo"/>
                <a:ea typeface="Menlo"/>
                <a:cs typeface="Menlo"/>
                <a:sym typeface="Menlo"/>
              </a:defRPr>
            </a:pPr>
            <a:r>
              <a:t>	{</a:t>
            </a:r>
            <a:endParaRPr>
              <a:latin typeface="+mj-lt"/>
              <a:ea typeface="+mj-ea"/>
              <a:cs typeface="+mj-cs"/>
              <a:sym typeface="Helvetica"/>
            </a:endParaRPr>
          </a:p>
          <a:p>
            <a:pPr defTabSz="344804">
              <a:tabLst>
                <a:tab pos="342900" algn="l"/>
              </a:tabLst>
              <a:defRPr sz="1700">
                <a:latin typeface="Menlo"/>
                <a:ea typeface="Menlo"/>
                <a:cs typeface="Menlo"/>
                <a:sym typeface="Menlo"/>
              </a:defRPr>
            </a:pPr>
            <a:r>
              <a:t>		</a:t>
            </a:r>
            <a:r>
              <a:rPr>
                <a:solidFill>
                  <a:srgbClr val="BA2DA2"/>
                </a:solidFill>
              </a:rPr>
              <a:t>boolean</a:t>
            </a:r>
            <a:r>
              <a:t> result = </a:t>
            </a:r>
            <a:r>
              <a:rPr>
                <a:solidFill>
                  <a:srgbClr val="BA2DA2"/>
                </a:solidFill>
              </a:rPr>
              <a:t>true</a:t>
            </a:r>
            <a:r>
              <a:t>;</a:t>
            </a:r>
            <a:endParaRPr>
              <a:latin typeface="+mj-lt"/>
              <a:ea typeface="+mj-ea"/>
              <a:cs typeface="+mj-cs"/>
              <a:sym typeface="Helvetica"/>
            </a:endParaRPr>
          </a:p>
          <a:p>
            <a:pPr defTabSz="344804">
              <a:tabLst>
                <a:tab pos="342900" algn="l"/>
              </a:tabLst>
              <a:defRPr sz="1700">
                <a:latin typeface="Menlo"/>
                <a:ea typeface="Menlo"/>
                <a:cs typeface="Menlo"/>
                <a:sym typeface="Menlo"/>
              </a:defRPr>
            </a:pPr>
            <a:r>
              <a:t>		</a:t>
            </a:r>
            <a:r>
              <a:rPr>
                <a:solidFill>
                  <a:srgbClr val="BA2DA2"/>
                </a:solidFill>
              </a:rPr>
              <a:t>if</a:t>
            </a:r>
            <a:r>
              <a:t> (isArrayFull())</a:t>
            </a:r>
            <a:endParaRPr>
              <a:latin typeface="+mj-lt"/>
              <a:ea typeface="+mj-ea"/>
              <a:cs typeface="+mj-cs"/>
              <a:sym typeface="Helvetica"/>
            </a:endParaRPr>
          </a:p>
          <a:p>
            <a:pPr defTabSz="344804">
              <a:tabLst>
                <a:tab pos="342900" algn="l"/>
              </a:tabLst>
              <a:defRPr sz="1700">
                <a:latin typeface="Menlo"/>
                <a:ea typeface="Menlo"/>
                <a:cs typeface="Menlo"/>
                <a:sym typeface="Menlo"/>
              </a:defRPr>
            </a:pPr>
            <a:r>
              <a:t>		{</a:t>
            </a:r>
            <a:endParaRPr>
              <a:latin typeface="+mj-lt"/>
              <a:ea typeface="+mj-ea"/>
              <a:cs typeface="+mj-cs"/>
              <a:sym typeface="Helvetica"/>
            </a:endParaRPr>
          </a:p>
          <a:p>
            <a:pPr defTabSz="344804">
              <a:tabLst>
                <a:tab pos="342900" algn="l"/>
              </a:tabLst>
              <a:defRPr sz="1700">
                <a:latin typeface="Menlo"/>
                <a:ea typeface="Menlo"/>
                <a:cs typeface="Menlo"/>
                <a:sym typeface="Menlo"/>
              </a:defRPr>
            </a:pPr>
            <a:r>
              <a:t>			result = </a:t>
            </a:r>
            <a:r>
              <a:rPr>
                <a:solidFill>
                  <a:srgbClr val="BA2DA2"/>
                </a:solidFill>
              </a:rPr>
              <a:t>false</a:t>
            </a:r>
            <a:r>
              <a:t>;</a:t>
            </a:r>
            <a:endParaRPr>
              <a:latin typeface="+mj-lt"/>
              <a:ea typeface="+mj-ea"/>
              <a:cs typeface="+mj-cs"/>
              <a:sym typeface="Helvetica"/>
            </a:endParaRPr>
          </a:p>
          <a:p>
            <a:pPr defTabSz="344804">
              <a:tabLst>
                <a:tab pos="342900" algn="l"/>
              </a:tabLst>
              <a:defRPr sz="1700">
                <a:latin typeface="Menlo"/>
                <a:ea typeface="Menlo"/>
                <a:cs typeface="Menlo"/>
                <a:sym typeface="Menlo"/>
              </a:defRPr>
            </a:pPr>
            <a:r>
              <a:t>		}</a:t>
            </a:r>
            <a:endParaRPr>
              <a:latin typeface="+mj-lt"/>
              <a:ea typeface="+mj-ea"/>
              <a:cs typeface="+mj-cs"/>
              <a:sym typeface="Helvetica"/>
            </a:endParaRPr>
          </a:p>
          <a:p>
            <a:pPr defTabSz="344804">
              <a:tabLst>
                <a:tab pos="342900" algn="l"/>
              </a:tabLst>
              <a:defRPr sz="1700">
                <a:solidFill>
                  <a:srgbClr val="BA2DA2"/>
                </a:solidFill>
                <a:latin typeface="Menlo"/>
                <a:ea typeface="Menlo"/>
                <a:cs typeface="Menlo"/>
                <a:sym typeface="Menlo"/>
              </a:defRPr>
            </a:pPr>
            <a:r>
              <a:rPr>
                <a:solidFill>
                  <a:srgbClr val="000000"/>
                </a:solidFill>
              </a:rPr>
              <a:t>		</a:t>
            </a:r>
            <a:r>
              <a:t>else</a:t>
            </a:r>
            <a:endParaRPr>
              <a:solidFill>
                <a:srgbClr val="000000"/>
              </a:solidFill>
              <a:latin typeface="+mj-lt"/>
              <a:ea typeface="+mj-ea"/>
              <a:cs typeface="+mj-cs"/>
              <a:sym typeface="Helvetica"/>
            </a:endParaRPr>
          </a:p>
          <a:p>
            <a:pPr defTabSz="344804">
              <a:tabLst>
                <a:tab pos="342900" algn="l"/>
              </a:tabLst>
              <a:defRPr sz="1700">
                <a:solidFill>
                  <a:srgbClr val="008400"/>
                </a:solidFill>
                <a:latin typeface="Menlo"/>
                <a:ea typeface="Menlo"/>
                <a:cs typeface="Menlo"/>
                <a:sym typeface="Menlo"/>
              </a:defRPr>
            </a:pPr>
            <a:r>
              <a:rPr>
                <a:solidFill>
                  <a:srgbClr val="000000"/>
                </a:solidFill>
              </a:rPr>
              <a:t>		{  </a:t>
            </a:r>
            <a:r>
              <a:t>// Assertion: result is true here</a:t>
            </a:r>
            <a:endParaRPr>
              <a:solidFill>
                <a:srgbClr val="000000"/>
              </a:solidFill>
              <a:latin typeface="+mj-lt"/>
              <a:ea typeface="+mj-ea"/>
              <a:cs typeface="+mj-cs"/>
              <a:sym typeface="Helvetica"/>
            </a:endParaRPr>
          </a:p>
          <a:p>
            <a:pPr defTabSz="344804">
              <a:tabLst>
                <a:tab pos="342900" algn="l"/>
              </a:tabLst>
              <a:defRPr sz="1700">
                <a:latin typeface="Menlo"/>
                <a:ea typeface="Menlo"/>
                <a:cs typeface="Menlo"/>
                <a:sym typeface="Menlo"/>
              </a:defRPr>
            </a:pPr>
            <a:r>
              <a:t>			bag[numberOfEntries] = newEntry;</a:t>
            </a:r>
            <a:endParaRPr>
              <a:latin typeface="+mj-lt"/>
              <a:ea typeface="+mj-ea"/>
              <a:cs typeface="+mj-cs"/>
              <a:sym typeface="Helvetica"/>
            </a:endParaRPr>
          </a:p>
          <a:p>
            <a:pPr defTabSz="344804">
              <a:tabLst>
                <a:tab pos="342900" algn="l"/>
              </a:tabLst>
              <a:defRPr sz="1700">
                <a:latin typeface="Menlo"/>
                <a:ea typeface="Menlo"/>
                <a:cs typeface="Menlo"/>
                <a:sym typeface="Menlo"/>
              </a:defRPr>
            </a:pPr>
            <a:r>
              <a:t>			numberOfEntries++;</a:t>
            </a:r>
            <a:endParaRPr>
              <a:latin typeface="+mj-lt"/>
              <a:ea typeface="+mj-ea"/>
              <a:cs typeface="+mj-cs"/>
              <a:sym typeface="Helvetica"/>
            </a:endParaRPr>
          </a:p>
          <a:p>
            <a:pPr defTabSz="344804">
              <a:tabLst>
                <a:tab pos="342900" algn="l"/>
              </a:tabLst>
              <a:defRPr sz="1700">
                <a:solidFill>
                  <a:srgbClr val="008400"/>
                </a:solidFill>
                <a:latin typeface="Menlo"/>
                <a:ea typeface="Menlo"/>
                <a:cs typeface="Menlo"/>
                <a:sym typeface="Menlo"/>
              </a:defRPr>
            </a:pPr>
            <a:r>
              <a:rPr>
                <a:solidFill>
                  <a:srgbClr val="000000"/>
                </a:solidFill>
              </a:rPr>
              <a:t>		} </a:t>
            </a:r>
            <a:r>
              <a:t>// end if</a:t>
            </a:r>
            <a:endParaRPr>
              <a:solidFill>
                <a:srgbClr val="000000"/>
              </a:solidFill>
              <a:latin typeface="+mj-lt"/>
              <a:ea typeface="+mj-ea"/>
              <a:cs typeface="+mj-cs"/>
              <a:sym typeface="Helvetica"/>
            </a:endParaRPr>
          </a:p>
          <a:p>
            <a:pPr defTabSz="344804">
              <a:tabLst>
                <a:tab pos="342900" algn="l"/>
              </a:tabLst>
              <a:defRPr sz="1700">
                <a:latin typeface="Menlo"/>
                <a:ea typeface="Menlo"/>
                <a:cs typeface="Menlo"/>
                <a:sym typeface="Menlo"/>
              </a:defRPr>
            </a:pPr>
            <a:r>
              <a:t>		</a:t>
            </a:r>
            <a:endParaRPr>
              <a:latin typeface="+mj-lt"/>
              <a:ea typeface="+mj-ea"/>
              <a:cs typeface="+mj-cs"/>
              <a:sym typeface="Helvetica"/>
            </a:endParaRPr>
          </a:p>
          <a:p>
            <a:pPr defTabSz="344804">
              <a:tabLst>
                <a:tab pos="342900" algn="l"/>
              </a:tabLst>
              <a:defRPr sz="1700">
                <a:latin typeface="Menlo"/>
                <a:ea typeface="Menlo"/>
                <a:cs typeface="Menlo"/>
                <a:sym typeface="Menlo"/>
              </a:defRPr>
            </a:pPr>
            <a:r>
              <a:t>		</a:t>
            </a:r>
            <a:r>
              <a:rPr>
                <a:solidFill>
                  <a:srgbClr val="BA2DA2"/>
                </a:solidFill>
              </a:rPr>
              <a:t>return</a:t>
            </a:r>
            <a:r>
              <a:t> result;</a:t>
            </a:r>
            <a:endParaRPr>
              <a:latin typeface="+mj-lt"/>
              <a:ea typeface="+mj-ea"/>
              <a:cs typeface="+mj-cs"/>
              <a:sym typeface="Helvetica"/>
            </a:endParaRPr>
          </a:p>
          <a:p>
            <a:pPr defTabSz="344804">
              <a:tabLst>
                <a:tab pos="342900" algn="l"/>
              </a:tabLst>
              <a:defRPr sz="1700">
                <a:solidFill>
                  <a:srgbClr val="008400"/>
                </a:solidFill>
                <a:latin typeface="Menlo"/>
                <a:ea typeface="Menlo"/>
                <a:cs typeface="Menlo"/>
                <a:sym typeface="Menlo"/>
              </a:defRPr>
            </a:pPr>
            <a:r>
              <a:rPr>
                <a:solidFill>
                  <a:srgbClr val="000000"/>
                </a:solidFill>
              </a:rPr>
              <a:t>	} </a:t>
            </a:r>
            <a:r>
              <a:t>// end add</a:t>
            </a:r>
            <a:endParaRPr>
              <a:solidFill>
                <a:srgbClr val="000000"/>
              </a:solidFill>
              <a:latin typeface="+mj-lt"/>
              <a:ea typeface="+mj-ea"/>
              <a:cs typeface="+mj-cs"/>
              <a:sym typeface="Helvetica"/>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Title 2"/>
          <p:cNvSpPr txBox="1">
            <a:spLocks noGrp="1"/>
          </p:cNvSpPr>
          <p:nvPr>
            <p:ph type="title"/>
          </p:nvPr>
        </p:nvSpPr>
        <p:spPr>
          <a:prstGeom prst="rect">
            <a:avLst/>
          </a:prstGeom>
        </p:spPr>
        <p:txBody>
          <a:bodyPr/>
          <a:lstStyle/>
          <a:p>
            <a:r>
              <a:t>Fixed-Size </a:t>
            </a:r>
            <a:r>
              <a:rPr>
                <a:latin typeface="Courier New"/>
                <a:ea typeface="Courier New"/>
                <a:cs typeface="Courier New"/>
                <a:sym typeface="Courier New"/>
              </a:rPr>
              <a:t>ArrayBag</a:t>
            </a:r>
          </a:p>
        </p:txBody>
      </p:sp>
      <p:sp>
        <p:nvSpPr>
          <p:cNvPr id="78" name="Text Placeholder 5"/>
          <p:cNvSpPr txBox="1">
            <a:spLocks noGrp="1"/>
          </p:cNvSpPr>
          <p:nvPr>
            <p:ph type="body" sz="quarter" idx="1"/>
          </p:nvPr>
        </p:nvSpPr>
        <p:spPr>
          <a:xfrm>
            <a:off x="457200" y="5698257"/>
            <a:ext cx="8229600" cy="586759"/>
          </a:xfrm>
          <a:prstGeom prst="rect">
            <a:avLst/>
          </a:prstGeom>
        </p:spPr>
        <p:txBody>
          <a:bodyPr/>
          <a:lstStyle/>
          <a:p>
            <a:pPr defTabSz="539495">
              <a:defRPr sz="2596" b="1">
                <a:solidFill>
                  <a:srgbClr val="007FA3"/>
                </a:solidFill>
                <a:latin typeface="Times New Roman"/>
                <a:ea typeface="Times New Roman"/>
                <a:cs typeface="Times New Roman"/>
                <a:sym typeface="Times New Roman"/>
              </a:defRPr>
            </a:pPr>
            <a:r>
              <a:t>Method </a:t>
            </a:r>
            <a:r>
              <a:rPr>
                <a:latin typeface="Courier New"/>
                <a:ea typeface="Courier New"/>
                <a:cs typeface="Courier New"/>
                <a:sym typeface="Courier New"/>
              </a:rPr>
              <a:t>isFull</a:t>
            </a:r>
          </a:p>
        </p:txBody>
      </p:sp>
      <p:sp>
        <p:nvSpPr>
          <p:cNvPr id="79" name="// Returns true if this bag is full, or false if not.…"/>
          <p:cNvSpPr txBox="1"/>
          <p:nvPr/>
        </p:nvSpPr>
        <p:spPr>
          <a:xfrm>
            <a:off x="577473" y="1145455"/>
            <a:ext cx="7461981" cy="17043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defTabSz="344804">
              <a:tabLst>
                <a:tab pos="342900" algn="l"/>
              </a:tabLst>
              <a:defRPr sz="1800">
                <a:solidFill>
                  <a:srgbClr val="008400"/>
                </a:solidFill>
                <a:latin typeface="Menlo"/>
                <a:ea typeface="Menlo"/>
                <a:cs typeface="Menlo"/>
                <a:sym typeface="Menlo"/>
              </a:defRPr>
            </a:pPr>
            <a:r>
              <a:t>// Returns true if this bag is full, or false if not.</a:t>
            </a:r>
            <a:endParaRPr>
              <a:solidFill>
                <a:srgbClr val="000000"/>
              </a:solidFill>
              <a:latin typeface="+mj-lt"/>
              <a:ea typeface="+mj-ea"/>
              <a:cs typeface="+mj-cs"/>
              <a:sym typeface="Helvetica"/>
            </a:endParaRPr>
          </a:p>
          <a:p>
            <a:pPr defTabSz="344804">
              <a:tabLst>
                <a:tab pos="342900" algn="l"/>
              </a:tabLst>
              <a:defRPr sz="1800">
                <a:latin typeface="Menlo"/>
                <a:ea typeface="Menlo"/>
                <a:cs typeface="Menlo"/>
                <a:sym typeface="Menlo"/>
              </a:defRPr>
            </a:pPr>
            <a:r>
              <a:t>	</a:t>
            </a:r>
            <a:r>
              <a:rPr>
                <a:solidFill>
                  <a:srgbClr val="BA2DA2"/>
                </a:solidFill>
              </a:rPr>
              <a:t>private</a:t>
            </a:r>
            <a:r>
              <a:t> </a:t>
            </a:r>
            <a:r>
              <a:rPr>
                <a:solidFill>
                  <a:srgbClr val="BA2DA2"/>
                </a:solidFill>
              </a:rPr>
              <a:t>boolean</a:t>
            </a:r>
            <a:r>
              <a:t> isArrayFull()</a:t>
            </a:r>
            <a:endParaRPr>
              <a:latin typeface="+mj-lt"/>
              <a:ea typeface="+mj-ea"/>
              <a:cs typeface="+mj-cs"/>
              <a:sym typeface="Helvetica"/>
            </a:endParaRPr>
          </a:p>
          <a:p>
            <a:pPr defTabSz="344804">
              <a:tabLst>
                <a:tab pos="342900" algn="l"/>
              </a:tabLst>
              <a:defRPr sz="1800">
                <a:latin typeface="Menlo"/>
                <a:ea typeface="Menlo"/>
                <a:cs typeface="Menlo"/>
                <a:sym typeface="Menlo"/>
              </a:defRPr>
            </a:pPr>
            <a:r>
              <a:t>	{</a:t>
            </a:r>
            <a:endParaRPr>
              <a:latin typeface="+mj-lt"/>
              <a:ea typeface="+mj-ea"/>
              <a:cs typeface="+mj-cs"/>
              <a:sym typeface="Helvetica"/>
            </a:endParaRPr>
          </a:p>
          <a:p>
            <a:pPr defTabSz="344804">
              <a:tabLst>
                <a:tab pos="342900" algn="l"/>
              </a:tabLst>
              <a:defRPr sz="1800">
                <a:latin typeface="Menlo"/>
                <a:ea typeface="Menlo"/>
                <a:cs typeface="Menlo"/>
                <a:sym typeface="Menlo"/>
              </a:defRPr>
            </a:pPr>
            <a:r>
              <a:t>		</a:t>
            </a:r>
            <a:r>
              <a:rPr>
                <a:solidFill>
                  <a:srgbClr val="BA2DA2"/>
                </a:solidFill>
              </a:rPr>
              <a:t>return</a:t>
            </a:r>
            <a:r>
              <a:t> numberOfEntries &gt;= bag.length;</a:t>
            </a:r>
            <a:endParaRPr>
              <a:latin typeface="+mj-lt"/>
              <a:ea typeface="+mj-ea"/>
              <a:cs typeface="+mj-cs"/>
              <a:sym typeface="Helvetica"/>
            </a:endParaRPr>
          </a:p>
          <a:p>
            <a:pPr defTabSz="344804">
              <a:tabLst>
                <a:tab pos="342900" algn="l"/>
              </a:tabLst>
              <a:defRPr sz="1800">
                <a:solidFill>
                  <a:srgbClr val="008400"/>
                </a:solidFill>
                <a:latin typeface="Menlo"/>
                <a:ea typeface="Menlo"/>
                <a:cs typeface="Menlo"/>
                <a:sym typeface="Menlo"/>
              </a:defRPr>
            </a:pPr>
            <a:r>
              <a:rPr>
                <a:solidFill>
                  <a:srgbClr val="000000"/>
                </a:solidFill>
              </a:rPr>
              <a:t>	} </a:t>
            </a:r>
            <a:r>
              <a:t>// end isArrayFull</a:t>
            </a:r>
            <a:endParaRPr>
              <a:solidFill>
                <a:srgbClr val="000000"/>
              </a:solidFill>
              <a:latin typeface="+mj-lt"/>
              <a:ea typeface="+mj-ea"/>
              <a:cs typeface="+mj-cs"/>
              <a:sym typeface="Helvetica"/>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itle 2"/>
          <p:cNvSpPr txBox="1">
            <a:spLocks noGrp="1"/>
          </p:cNvSpPr>
          <p:nvPr>
            <p:ph type="title"/>
          </p:nvPr>
        </p:nvSpPr>
        <p:spPr>
          <a:prstGeom prst="rect">
            <a:avLst/>
          </a:prstGeom>
        </p:spPr>
        <p:txBody>
          <a:bodyPr/>
          <a:lstStyle/>
          <a:p>
            <a:r>
              <a:t>Fixed-Size </a:t>
            </a:r>
            <a:r>
              <a:rPr>
                <a:latin typeface="Courier New"/>
                <a:ea typeface="Courier New"/>
                <a:cs typeface="Courier New"/>
                <a:sym typeface="Courier New"/>
              </a:rPr>
              <a:t>ArrayBag</a:t>
            </a:r>
          </a:p>
        </p:txBody>
      </p:sp>
      <p:sp>
        <p:nvSpPr>
          <p:cNvPr id="82" name="Text Placeholder 1"/>
          <p:cNvSpPr txBox="1">
            <a:spLocks noGrp="1"/>
          </p:cNvSpPr>
          <p:nvPr>
            <p:ph type="body" sz="quarter" idx="1"/>
          </p:nvPr>
        </p:nvSpPr>
        <p:spPr>
          <a:xfrm>
            <a:off x="457200" y="5712545"/>
            <a:ext cx="8229600" cy="572471"/>
          </a:xfrm>
          <a:prstGeom prst="rect">
            <a:avLst/>
          </a:prstGeom>
        </p:spPr>
        <p:txBody>
          <a:bodyPr/>
          <a:lstStyle/>
          <a:p>
            <a:pPr defTabSz="521208">
              <a:defRPr sz="2508" b="1">
                <a:solidFill>
                  <a:srgbClr val="007FA3"/>
                </a:solidFill>
                <a:latin typeface="Times New Roman"/>
                <a:ea typeface="Times New Roman"/>
                <a:cs typeface="Times New Roman"/>
                <a:sym typeface="Times New Roman"/>
              </a:defRPr>
            </a:pPr>
            <a:r>
              <a:t>Method </a:t>
            </a:r>
            <a:r>
              <a:rPr>
                <a:latin typeface="Courier New"/>
                <a:ea typeface="Courier New"/>
                <a:cs typeface="Courier New"/>
                <a:sym typeface="Courier New"/>
              </a:rPr>
              <a:t>toArray</a:t>
            </a:r>
          </a:p>
        </p:txBody>
      </p:sp>
      <p:sp>
        <p:nvSpPr>
          <p:cNvPr id="83" name="/** Retrieves all entries that are in this bag.…"/>
          <p:cNvSpPr txBox="1"/>
          <p:nvPr/>
        </p:nvSpPr>
        <p:spPr>
          <a:xfrm>
            <a:off x="209917" y="1145455"/>
            <a:ext cx="8724166" cy="41935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defTabSz="344804">
              <a:tabLst>
                <a:tab pos="342900" algn="l"/>
              </a:tabLst>
              <a:defRPr sz="1600">
                <a:solidFill>
                  <a:srgbClr val="008400"/>
                </a:solidFill>
                <a:latin typeface="Menlo"/>
                <a:ea typeface="Menlo"/>
                <a:cs typeface="Menlo"/>
                <a:sym typeface="Menlo"/>
              </a:defRPr>
            </a:pPr>
            <a:r>
              <a:t>/** Retrieves all entries that are in this bag.</a:t>
            </a:r>
            <a:endParaRPr>
              <a:solidFill>
                <a:srgbClr val="000000"/>
              </a:solidFill>
              <a:latin typeface="+mj-lt"/>
              <a:ea typeface="+mj-ea"/>
              <a:cs typeface="+mj-cs"/>
              <a:sym typeface="Helvetica"/>
            </a:endParaRPr>
          </a:p>
          <a:p>
            <a:pPr defTabSz="344804">
              <a:tabLst>
                <a:tab pos="342900" algn="l"/>
              </a:tabLst>
              <a:defRPr sz="1600">
                <a:solidFill>
                  <a:srgbClr val="008400"/>
                </a:solidFill>
                <a:latin typeface="Menlo"/>
                <a:ea typeface="Menlo"/>
                <a:cs typeface="Menlo"/>
                <a:sym typeface="Menlo"/>
              </a:defRPr>
            </a:pPr>
            <a:r>
              <a:t>		 </a:t>
            </a:r>
            <a:r>
              <a:rPr b="1"/>
              <a:t>@return</a:t>
            </a:r>
            <a:r>
              <a:t>  A newly allocated array of all </a:t>
            </a:r>
          </a:p>
          <a:p>
            <a:pPr lvl="3" indent="685800" defTabSz="344804">
              <a:tabLst>
                <a:tab pos="342900" algn="l"/>
              </a:tabLst>
              <a:defRPr sz="1600">
                <a:solidFill>
                  <a:srgbClr val="008400"/>
                </a:solidFill>
                <a:latin typeface="Menlo"/>
                <a:ea typeface="Menlo"/>
                <a:cs typeface="Menlo"/>
                <a:sym typeface="Menlo"/>
              </a:defRPr>
            </a:pPr>
            <a:r>
              <a:t> the entries in the bag. */</a:t>
            </a:r>
            <a:endParaRPr>
              <a:solidFill>
                <a:srgbClr val="000000"/>
              </a:solidFill>
              <a:latin typeface="+mj-lt"/>
              <a:ea typeface="+mj-ea"/>
              <a:cs typeface="+mj-cs"/>
              <a:sym typeface="Helvetica"/>
            </a:endParaRPr>
          </a:p>
          <a:p>
            <a:pPr defTabSz="344804">
              <a:tabLst>
                <a:tab pos="342900" algn="l"/>
              </a:tabLst>
              <a:defRPr sz="1600">
                <a:latin typeface="Menlo"/>
                <a:ea typeface="Menlo"/>
                <a:cs typeface="Menlo"/>
                <a:sym typeface="Menlo"/>
              </a:defRPr>
            </a:pPr>
            <a:r>
              <a:t>	</a:t>
            </a:r>
            <a:r>
              <a:rPr>
                <a:solidFill>
                  <a:srgbClr val="BA2DA2"/>
                </a:solidFill>
              </a:rPr>
              <a:t>public</a:t>
            </a:r>
            <a:r>
              <a:t> T[] toArray()</a:t>
            </a:r>
            <a:endParaRPr>
              <a:latin typeface="+mj-lt"/>
              <a:ea typeface="+mj-ea"/>
              <a:cs typeface="+mj-cs"/>
              <a:sym typeface="Helvetica"/>
            </a:endParaRPr>
          </a:p>
          <a:p>
            <a:pPr defTabSz="344804">
              <a:tabLst>
                <a:tab pos="342900" algn="l"/>
              </a:tabLst>
              <a:defRPr sz="1600">
                <a:latin typeface="Menlo"/>
                <a:ea typeface="Menlo"/>
                <a:cs typeface="Menlo"/>
                <a:sym typeface="Menlo"/>
              </a:defRPr>
            </a:pPr>
            <a:r>
              <a:t>	{</a:t>
            </a:r>
            <a:endParaRPr>
              <a:latin typeface="+mj-lt"/>
              <a:ea typeface="+mj-ea"/>
              <a:cs typeface="+mj-cs"/>
              <a:sym typeface="Helvetica"/>
            </a:endParaRPr>
          </a:p>
          <a:p>
            <a:pPr defTabSz="344804">
              <a:tabLst>
                <a:tab pos="342900" algn="l"/>
              </a:tabLst>
              <a:defRPr sz="1600">
                <a:solidFill>
                  <a:srgbClr val="008400"/>
                </a:solidFill>
                <a:latin typeface="Menlo"/>
                <a:ea typeface="Menlo"/>
                <a:cs typeface="Menlo"/>
                <a:sym typeface="Menlo"/>
              </a:defRPr>
            </a:pPr>
            <a:r>
              <a:rPr>
                <a:solidFill>
                  <a:srgbClr val="000000"/>
                </a:solidFill>
              </a:rPr>
              <a:t>      </a:t>
            </a:r>
            <a:r>
              <a:t>// The cast is safe because the new array </a:t>
            </a:r>
          </a:p>
          <a:p>
            <a:pPr lvl="3" indent="685800" defTabSz="344804">
              <a:tabLst>
                <a:tab pos="342900" algn="l"/>
              </a:tabLst>
              <a:defRPr sz="1600">
                <a:solidFill>
                  <a:srgbClr val="008400"/>
                </a:solidFill>
                <a:latin typeface="Menlo"/>
                <a:ea typeface="Menlo"/>
                <a:cs typeface="Menlo"/>
                <a:sym typeface="Menlo"/>
              </a:defRPr>
            </a:pPr>
            <a:r>
              <a:t>//  contains null entries.</a:t>
            </a:r>
            <a:endParaRPr>
              <a:solidFill>
                <a:srgbClr val="000000"/>
              </a:solidFill>
              <a:latin typeface="+mj-lt"/>
              <a:ea typeface="+mj-ea"/>
              <a:cs typeface="+mj-cs"/>
              <a:sym typeface="Helvetica"/>
            </a:endParaRPr>
          </a:p>
          <a:p>
            <a:pPr defTabSz="344804">
              <a:tabLst>
                <a:tab pos="342900" algn="l"/>
              </a:tabLst>
              <a:defRPr sz="1600">
                <a:latin typeface="Menlo"/>
                <a:ea typeface="Menlo"/>
                <a:cs typeface="Menlo"/>
                <a:sym typeface="Menlo"/>
              </a:defRPr>
            </a:pPr>
            <a:r>
              <a:t>      @SuppressWarnings(</a:t>
            </a:r>
            <a:r>
              <a:rPr>
                <a:solidFill>
                  <a:srgbClr val="D12F1B"/>
                </a:solidFill>
              </a:rPr>
              <a:t>"unchecked"</a:t>
            </a:r>
            <a:r>
              <a:t>)</a:t>
            </a:r>
            <a:endParaRPr>
              <a:latin typeface="+mj-lt"/>
              <a:ea typeface="+mj-ea"/>
              <a:cs typeface="+mj-cs"/>
              <a:sym typeface="Helvetica"/>
            </a:endParaRPr>
          </a:p>
          <a:p>
            <a:pPr defTabSz="344804">
              <a:tabLst>
                <a:tab pos="342900" algn="l"/>
              </a:tabLst>
              <a:defRPr sz="1600">
                <a:latin typeface="Menlo"/>
                <a:ea typeface="Menlo"/>
                <a:cs typeface="Menlo"/>
                <a:sym typeface="Menlo"/>
              </a:defRPr>
            </a:pPr>
            <a:r>
              <a:t>      T[] result = (T[])</a:t>
            </a:r>
            <a:r>
              <a:rPr>
                <a:solidFill>
                  <a:srgbClr val="BA2DA2"/>
                </a:solidFill>
              </a:rPr>
              <a:t>new</a:t>
            </a:r>
            <a:r>
              <a:t> Object[numberOfEntries]; </a:t>
            </a:r>
            <a:r>
              <a:rPr>
                <a:solidFill>
                  <a:srgbClr val="008400"/>
                </a:solidFill>
              </a:rPr>
              <a:t>// Unchecked cast</a:t>
            </a:r>
            <a:endParaRPr>
              <a:latin typeface="+mj-lt"/>
              <a:ea typeface="+mj-ea"/>
              <a:cs typeface="+mj-cs"/>
              <a:sym typeface="Helvetica"/>
            </a:endParaRPr>
          </a:p>
          <a:p>
            <a:pPr defTabSz="344804">
              <a:tabLst>
                <a:tab pos="342900" algn="l"/>
              </a:tabLst>
              <a:defRPr sz="1600">
                <a:latin typeface="+mj-lt"/>
                <a:ea typeface="+mj-ea"/>
                <a:cs typeface="+mj-cs"/>
                <a:sym typeface="Helvetica"/>
              </a:defRPr>
            </a:pPr>
            <a:endParaRPr>
              <a:latin typeface="+mj-lt"/>
              <a:ea typeface="+mj-ea"/>
              <a:cs typeface="+mj-cs"/>
              <a:sym typeface="Helvetica"/>
            </a:endParaRPr>
          </a:p>
          <a:p>
            <a:pPr defTabSz="344804">
              <a:tabLst>
                <a:tab pos="342900" algn="l"/>
              </a:tabLst>
              <a:defRPr sz="1600">
                <a:latin typeface="Menlo"/>
                <a:ea typeface="Menlo"/>
                <a:cs typeface="Menlo"/>
                <a:sym typeface="Menlo"/>
              </a:defRPr>
            </a:pPr>
            <a:r>
              <a:t>		</a:t>
            </a:r>
            <a:r>
              <a:rPr>
                <a:solidFill>
                  <a:srgbClr val="BA2DA2"/>
                </a:solidFill>
              </a:rPr>
              <a:t>for</a:t>
            </a:r>
            <a:r>
              <a:t> (</a:t>
            </a:r>
            <a:r>
              <a:rPr>
                <a:solidFill>
                  <a:srgbClr val="BA2DA2"/>
                </a:solidFill>
              </a:rPr>
              <a:t>int</a:t>
            </a:r>
            <a:r>
              <a:t> index = </a:t>
            </a:r>
            <a:r>
              <a:rPr>
                <a:solidFill>
                  <a:srgbClr val="272AD8"/>
                </a:solidFill>
              </a:rPr>
              <a:t>0</a:t>
            </a:r>
            <a:r>
              <a:t>; index &lt; numberOfEntries; index++) </a:t>
            </a:r>
            <a:endParaRPr>
              <a:latin typeface="+mj-lt"/>
              <a:ea typeface="+mj-ea"/>
              <a:cs typeface="+mj-cs"/>
              <a:sym typeface="Helvetica"/>
            </a:endParaRPr>
          </a:p>
          <a:p>
            <a:pPr defTabSz="344804">
              <a:tabLst>
                <a:tab pos="342900" algn="l"/>
              </a:tabLst>
              <a:defRPr sz="1600">
                <a:latin typeface="Menlo"/>
                <a:ea typeface="Menlo"/>
                <a:cs typeface="Menlo"/>
                <a:sym typeface="Menlo"/>
              </a:defRPr>
            </a:pPr>
            <a:r>
              <a:t>		{</a:t>
            </a:r>
            <a:endParaRPr>
              <a:latin typeface="+mj-lt"/>
              <a:ea typeface="+mj-ea"/>
              <a:cs typeface="+mj-cs"/>
              <a:sym typeface="Helvetica"/>
            </a:endParaRPr>
          </a:p>
          <a:p>
            <a:pPr defTabSz="344804">
              <a:tabLst>
                <a:tab pos="342900" algn="l"/>
              </a:tabLst>
              <a:defRPr sz="1600">
                <a:latin typeface="Menlo"/>
                <a:ea typeface="Menlo"/>
                <a:cs typeface="Menlo"/>
                <a:sym typeface="Menlo"/>
              </a:defRPr>
            </a:pPr>
            <a:r>
              <a:t>			result[index] = bag[index];</a:t>
            </a:r>
            <a:endParaRPr>
              <a:latin typeface="+mj-lt"/>
              <a:ea typeface="+mj-ea"/>
              <a:cs typeface="+mj-cs"/>
              <a:sym typeface="Helvetica"/>
            </a:endParaRPr>
          </a:p>
          <a:p>
            <a:pPr defTabSz="344804">
              <a:tabLst>
                <a:tab pos="342900" algn="l"/>
              </a:tabLst>
              <a:defRPr sz="1600">
                <a:solidFill>
                  <a:srgbClr val="008400"/>
                </a:solidFill>
                <a:latin typeface="Menlo"/>
                <a:ea typeface="Menlo"/>
                <a:cs typeface="Menlo"/>
                <a:sym typeface="Menlo"/>
              </a:defRPr>
            </a:pPr>
            <a:r>
              <a:rPr>
                <a:solidFill>
                  <a:srgbClr val="000000"/>
                </a:solidFill>
              </a:rPr>
              <a:t>		} </a:t>
            </a:r>
            <a:r>
              <a:t>// end for</a:t>
            </a:r>
            <a:endParaRPr>
              <a:solidFill>
                <a:srgbClr val="000000"/>
              </a:solidFill>
              <a:latin typeface="+mj-lt"/>
              <a:ea typeface="+mj-ea"/>
              <a:cs typeface="+mj-cs"/>
              <a:sym typeface="Helvetica"/>
            </a:endParaRPr>
          </a:p>
          <a:p>
            <a:pPr defTabSz="344804">
              <a:tabLst>
                <a:tab pos="342900" algn="l"/>
              </a:tabLst>
              <a:defRPr sz="1600">
                <a:latin typeface="Menlo"/>
                <a:ea typeface="Menlo"/>
                <a:cs typeface="Menlo"/>
                <a:sym typeface="Menlo"/>
              </a:defRPr>
            </a:pPr>
            <a:r>
              <a:t>			</a:t>
            </a:r>
            <a:endParaRPr>
              <a:latin typeface="+mj-lt"/>
              <a:ea typeface="+mj-ea"/>
              <a:cs typeface="+mj-cs"/>
              <a:sym typeface="Helvetica"/>
            </a:endParaRPr>
          </a:p>
          <a:p>
            <a:pPr defTabSz="344804">
              <a:tabLst>
                <a:tab pos="342900" algn="l"/>
              </a:tabLst>
              <a:defRPr sz="1600">
                <a:latin typeface="Menlo"/>
                <a:ea typeface="Menlo"/>
                <a:cs typeface="Menlo"/>
                <a:sym typeface="Menlo"/>
              </a:defRPr>
            </a:pPr>
            <a:r>
              <a:t>		</a:t>
            </a:r>
            <a:r>
              <a:rPr>
                <a:solidFill>
                  <a:srgbClr val="BA2DA2"/>
                </a:solidFill>
              </a:rPr>
              <a:t>return</a:t>
            </a:r>
            <a:r>
              <a:t> result;</a:t>
            </a:r>
            <a:endParaRPr>
              <a:latin typeface="+mj-lt"/>
              <a:ea typeface="+mj-ea"/>
              <a:cs typeface="+mj-cs"/>
              <a:sym typeface="Helvetica"/>
            </a:endParaRPr>
          </a:p>
          <a:p>
            <a:pPr defTabSz="344804">
              <a:tabLst>
                <a:tab pos="342900" algn="l"/>
              </a:tabLst>
              <a:defRPr sz="1600">
                <a:solidFill>
                  <a:srgbClr val="008400"/>
                </a:solidFill>
                <a:latin typeface="Menlo"/>
                <a:ea typeface="Menlo"/>
                <a:cs typeface="Menlo"/>
                <a:sym typeface="Menlo"/>
              </a:defRPr>
            </a:pPr>
            <a:r>
              <a:rPr>
                <a:solidFill>
                  <a:srgbClr val="000000"/>
                </a:solidFill>
              </a:rPr>
              <a:t>	} </a:t>
            </a:r>
            <a:r>
              <a:t>// end toArray</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itle 1"/>
          <p:cNvSpPr txBox="1">
            <a:spLocks noGrp="1"/>
          </p:cNvSpPr>
          <p:nvPr>
            <p:ph type="title"/>
          </p:nvPr>
        </p:nvSpPr>
        <p:spPr>
          <a:prstGeom prst="rect">
            <a:avLst/>
          </a:prstGeom>
        </p:spPr>
        <p:txBody>
          <a:bodyPr/>
          <a:lstStyle>
            <a:lvl1pPr defTabSz="868680">
              <a:defRPr sz="4180"/>
            </a:lvl1pPr>
          </a:lstStyle>
          <a:p>
            <a:r>
              <a:t>Making the Implementation Secure</a:t>
            </a:r>
          </a:p>
        </p:txBody>
      </p:sp>
      <p:sp>
        <p:nvSpPr>
          <p:cNvPr id="86" name="Content Placeholder 4"/>
          <p:cNvSpPr txBox="1">
            <a:spLocks noGrp="1"/>
          </p:cNvSpPr>
          <p:nvPr>
            <p:ph type="body" idx="1"/>
          </p:nvPr>
        </p:nvSpPr>
        <p:spPr>
          <a:prstGeom prst="rect">
            <a:avLst/>
          </a:prstGeom>
        </p:spPr>
        <p:txBody>
          <a:bodyPr/>
          <a:lstStyle/>
          <a:p>
            <a:r>
              <a:t>Practice fail-safe programming by including checks for anticipated errors</a:t>
            </a:r>
          </a:p>
          <a:p>
            <a:r>
              <a:t>Validate input data and arguments to a method</a:t>
            </a:r>
          </a:p>
          <a:p>
            <a:r>
              <a:t>refine incomplete implementation of ArrayBag to make code more secure by adding the following two data fields</a:t>
            </a:r>
          </a:p>
        </p:txBody>
      </p:sp>
      <p:sp>
        <p:nvSpPr>
          <p:cNvPr id="87" name="private boolean integrityOK = false;…"/>
          <p:cNvSpPr txBox="1"/>
          <p:nvPr/>
        </p:nvSpPr>
        <p:spPr>
          <a:xfrm>
            <a:off x="741187" y="3946313"/>
            <a:ext cx="6435066" cy="6248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defTabSz="344804">
              <a:tabLst>
                <a:tab pos="342900" algn="l"/>
              </a:tabLst>
              <a:defRPr sz="1800">
                <a:latin typeface="Menlo"/>
                <a:ea typeface="Menlo"/>
                <a:cs typeface="Menlo"/>
                <a:sym typeface="Menlo"/>
              </a:defRPr>
            </a:pPr>
            <a:r>
              <a:rPr>
                <a:solidFill>
                  <a:srgbClr val="BA2DA2"/>
                </a:solidFill>
              </a:rPr>
              <a:t>private</a:t>
            </a:r>
            <a:r>
              <a:t> </a:t>
            </a:r>
            <a:r>
              <a:rPr>
                <a:solidFill>
                  <a:srgbClr val="BA2DA2"/>
                </a:solidFill>
              </a:rPr>
              <a:t>boolean</a:t>
            </a:r>
            <a:r>
              <a:t> integrityOK = </a:t>
            </a:r>
            <a:r>
              <a:rPr>
                <a:solidFill>
                  <a:srgbClr val="BA2DA2"/>
                </a:solidFill>
              </a:rPr>
              <a:t>false</a:t>
            </a:r>
            <a:r>
              <a:t>;</a:t>
            </a:r>
            <a:endParaRPr>
              <a:latin typeface="+mj-lt"/>
              <a:ea typeface="+mj-ea"/>
              <a:cs typeface="+mj-cs"/>
              <a:sym typeface="Helvetica"/>
            </a:endParaRPr>
          </a:p>
          <a:p>
            <a:pPr defTabSz="344804">
              <a:tabLst>
                <a:tab pos="342900" algn="l"/>
              </a:tabLst>
              <a:defRPr sz="1800">
                <a:latin typeface="Menlo"/>
                <a:ea typeface="Menlo"/>
                <a:cs typeface="Menlo"/>
                <a:sym typeface="Menlo"/>
              </a:defRPr>
            </a:pPr>
            <a:r>
              <a:rPr>
                <a:solidFill>
                  <a:srgbClr val="BA2DA2"/>
                </a:solidFill>
              </a:rPr>
              <a:t>private</a:t>
            </a:r>
            <a:r>
              <a:t> </a:t>
            </a:r>
            <a:r>
              <a:rPr>
                <a:solidFill>
                  <a:srgbClr val="BA2DA2"/>
                </a:solidFill>
              </a:rPr>
              <a:t>static</a:t>
            </a:r>
            <a:r>
              <a:t> </a:t>
            </a:r>
            <a:r>
              <a:rPr>
                <a:solidFill>
                  <a:srgbClr val="BA2DA2"/>
                </a:solidFill>
              </a:rPr>
              <a:t>final</a:t>
            </a:r>
            <a:r>
              <a:t> </a:t>
            </a:r>
            <a:r>
              <a:rPr>
                <a:solidFill>
                  <a:srgbClr val="BA2DA2"/>
                </a:solidFill>
              </a:rPr>
              <a:t>int</a:t>
            </a:r>
            <a:r>
              <a:t> MAX_CAPACITY = </a:t>
            </a:r>
            <a:r>
              <a:rPr>
                <a:solidFill>
                  <a:srgbClr val="272AD8"/>
                </a:solidFill>
              </a:rPr>
              <a:t>10000</a:t>
            </a:r>
            <a:r>
              <a:t>;</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itle 1"/>
          <p:cNvSpPr txBox="1">
            <a:spLocks noGrp="1"/>
          </p:cNvSpPr>
          <p:nvPr>
            <p:ph type="title"/>
          </p:nvPr>
        </p:nvSpPr>
        <p:spPr>
          <a:prstGeom prst="rect">
            <a:avLst/>
          </a:prstGeom>
        </p:spPr>
        <p:txBody>
          <a:bodyPr/>
          <a:lstStyle>
            <a:lvl1pPr defTabSz="868680">
              <a:defRPr sz="4180"/>
            </a:lvl1pPr>
          </a:lstStyle>
          <a:p>
            <a:r>
              <a:t>Making the Implementation Secure</a:t>
            </a:r>
          </a:p>
        </p:txBody>
      </p:sp>
      <p:sp>
        <p:nvSpPr>
          <p:cNvPr id="90" name="Text Placeholder 4"/>
          <p:cNvSpPr txBox="1">
            <a:spLocks noGrp="1"/>
          </p:cNvSpPr>
          <p:nvPr>
            <p:ph type="body" sz="quarter" idx="1"/>
          </p:nvPr>
        </p:nvSpPr>
        <p:spPr>
          <a:xfrm>
            <a:off x="457200" y="5827641"/>
            <a:ext cx="8229600" cy="457375"/>
          </a:xfrm>
          <a:prstGeom prst="rect">
            <a:avLst/>
          </a:prstGeom>
        </p:spPr>
        <p:txBody>
          <a:bodyPr>
            <a:normAutofit lnSpcReduction="10000"/>
          </a:bodyPr>
          <a:lstStyle>
            <a:lvl1pPr defTabSz="402336">
              <a:defRPr sz="1936" b="1">
                <a:solidFill>
                  <a:srgbClr val="007FA3"/>
                </a:solidFill>
                <a:latin typeface="Times New Roman"/>
                <a:ea typeface="Times New Roman"/>
                <a:cs typeface="Times New Roman"/>
                <a:sym typeface="Times New Roman"/>
              </a:defRPr>
            </a:lvl1pPr>
          </a:lstStyle>
          <a:p>
            <a:r>
              <a:t>Revised constructor</a:t>
            </a:r>
          </a:p>
        </p:txBody>
      </p:sp>
      <p:sp>
        <p:nvSpPr>
          <p:cNvPr id="91" name="/** Creates an empty bag having a given capacity.…"/>
          <p:cNvSpPr txBox="1"/>
          <p:nvPr/>
        </p:nvSpPr>
        <p:spPr>
          <a:xfrm>
            <a:off x="-1" y="1325880"/>
            <a:ext cx="9102941" cy="42062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defTabSz="344804">
              <a:tabLst>
                <a:tab pos="342900" algn="l"/>
              </a:tabLst>
              <a:defRPr sz="1500">
                <a:solidFill>
                  <a:srgbClr val="008400"/>
                </a:solidFill>
                <a:latin typeface="Menlo"/>
                <a:ea typeface="Menlo"/>
                <a:cs typeface="Menlo"/>
                <a:sym typeface="Menlo"/>
              </a:defRPr>
            </a:pPr>
            <a:r>
              <a:rPr>
                <a:solidFill>
                  <a:srgbClr val="000000"/>
                </a:solidFill>
              </a:rPr>
              <a:t>	</a:t>
            </a:r>
            <a:r>
              <a:t>/** Creates an empty bag having a given capacity.</a:t>
            </a:r>
            <a:endParaRPr>
              <a:solidFill>
                <a:srgbClr val="000000"/>
              </a:solidFill>
              <a:latin typeface="+mj-lt"/>
              <a:ea typeface="+mj-ea"/>
              <a:cs typeface="+mj-cs"/>
              <a:sym typeface="Helvetica"/>
            </a:endParaRPr>
          </a:p>
          <a:p>
            <a:pPr defTabSz="344804">
              <a:tabLst>
                <a:tab pos="342900" algn="l"/>
              </a:tabLst>
              <a:defRPr sz="1500">
                <a:solidFill>
                  <a:srgbClr val="008400"/>
                </a:solidFill>
                <a:latin typeface="Menlo"/>
                <a:ea typeface="Menlo"/>
                <a:cs typeface="Menlo"/>
                <a:sym typeface="Menlo"/>
              </a:defRPr>
            </a:pPr>
            <a:r>
              <a:t>       </a:t>
            </a:r>
            <a:r>
              <a:rPr b="1"/>
              <a:t>@param</a:t>
            </a:r>
            <a:r>
              <a:t> desiredCapacity  The integer capacity desired. */</a:t>
            </a:r>
            <a:endParaRPr>
              <a:solidFill>
                <a:srgbClr val="000000"/>
              </a:solidFill>
              <a:latin typeface="+mj-lt"/>
              <a:ea typeface="+mj-ea"/>
              <a:cs typeface="+mj-cs"/>
              <a:sym typeface="Helvetica"/>
            </a:endParaRPr>
          </a:p>
          <a:p>
            <a:pPr defTabSz="344804">
              <a:tabLst>
                <a:tab pos="342900" algn="l"/>
              </a:tabLst>
              <a:defRPr sz="1500">
                <a:latin typeface="Menlo"/>
                <a:ea typeface="Menlo"/>
                <a:cs typeface="Menlo"/>
                <a:sym typeface="Menlo"/>
              </a:defRPr>
            </a:pPr>
            <a:r>
              <a:t>	</a:t>
            </a:r>
            <a:r>
              <a:rPr>
                <a:solidFill>
                  <a:srgbClr val="BA2DA2"/>
                </a:solidFill>
              </a:rPr>
              <a:t>public</a:t>
            </a:r>
            <a:r>
              <a:t> ArrayBag2(</a:t>
            </a:r>
            <a:r>
              <a:rPr>
                <a:solidFill>
                  <a:srgbClr val="BA2DA2"/>
                </a:solidFill>
              </a:rPr>
              <a:t>int</a:t>
            </a:r>
            <a:r>
              <a:t> desiredCapacity)</a:t>
            </a:r>
            <a:endParaRPr>
              <a:latin typeface="+mj-lt"/>
              <a:ea typeface="+mj-ea"/>
              <a:cs typeface="+mj-cs"/>
              <a:sym typeface="Helvetica"/>
            </a:endParaRPr>
          </a:p>
          <a:p>
            <a:pPr defTabSz="344804">
              <a:tabLst>
                <a:tab pos="342900" algn="l"/>
              </a:tabLst>
              <a:defRPr sz="1500">
                <a:latin typeface="Menlo"/>
                <a:ea typeface="Menlo"/>
                <a:cs typeface="Menlo"/>
                <a:sym typeface="Menlo"/>
              </a:defRPr>
            </a:pPr>
            <a:r>
              <a:t>	{</a:t>
            </a:r>
            <a:endParaRPr>
              <a:latin typeface="+mj-lt"/>
              <a:ea typeface="+mj-ea"/>
              <a:cs typeface="+mj-cs"/>
              <a:sym typeface="Helvetica"/>
            </a:endParaRPr>
          </a:p>
          <a:p>
            <a:pPr defTabSz="344804">
              <a:tabLst>
                <a:tab pos="342900" algn="l"/>
              </a:tabLst>
              <a:defRPr sz="1500">
                <a:latin typeface="Menlo"/>
                <a:ea typeface="Menlo"/>
                <a:cs typeface="Menlo"/>
                <a:sym typeface="Menlo"/>
              </a:defRPr>
            </a:pPr>
            <a:r>
              <a:t>      </a:t>
            </a:r>
            <a:r>
              <a:rPr>
                <a:solidFill>
                  <a:srgbClr val="BA2DA2"/>
                </a:solidFill>
              </a:rPr>
              <a:t>if</a:t>
            </a:r>
            <a:r>
              <a:t> (desiredCapacity &lt;= MAX_CAPACITY)</a:t>
            </a:r>
            <a:endParaRPr>
              <a:latin typeface="+mj-lt"/>
              <a:ea typeface="+mj-ea"/>
              <a:cs typeface="+mj-cs"/>
              <a:sym typeface="Helvetica"/>
            </a:endParaRPr>
          </a:p>
          <a:p>
            <a:pPr defTabSz="344804">
              <a:tabLst>
                <a:tab pos="342900" algn="l"/>
              </a:tabLst>
              <a:defRPr sz="1500">
                <a:latin typeface="Menlo"/>
                <a:ea typeface="Menlo"/>
                <a:cs typeface="Menlo"/>
                <a:sym typeface="Menlo"/>
              </a:defRPr>
            </a:pPr>
            <a:r>
              <a:t>      {</a:t>
            </a:r>
            <a:endParaRPr>
              <a:latin typeface="+mj-lt"/>
              <a:ea typeface="+mj-ea"/>
              <a:cs typeface="+mj-cs"/>
              <a:sym typeface="Helvetica"/>
            </a:endParaRPr>
          </a:p>
          <a:p>
            <a:pPr defTabSz="344804">
              <a:tabLst>
                <a:tab pos="342900" algn="l"/>
              </a:tabLst>
              <a:defRPr sz="1500">
                <a:solidFill>
                  <a:srgbClr val="008400"/>
                </a:solidFill>
                <a:latin typeface="Menlo"/>
                <a:ea typeface="Menlo"/>
                <a:cs typeface="Menlo"/>
                <a:sym typeface="Menlo"/>
              </a:defRPr>
            </a:pPr>
            <a:r>
              <a:rPr>
                <a:solidFill>
                  <a:srgbClr val="000000"/>
                </a:solidFill>
              </a:rPr>
              <a:t>         </a:t>
            </a:r>
            <a:r>
              <a:t>// The cast is safe because the new array contains null entries</a:t>
            </a:r>
            <a:endParaRPr>
              <a:solidFill>
                <a:srgbClr val="000000"/>
              </a:solidFill>
              <a:latin typeface="+mj-lt"/>
              <a:ea typeface="+mj-ea"/>
              <a:cs typeface="+mj-cs"/>
              <a:sym typeface="Helvetica"/>
            </a:endParaRPr>
          </a:p>
          <a:p>
            <a:pPr defTabSz="344804">
              <a:tabLst>
                <a:tab pos="342900" algn="l"/>
              </a:tabLst>
              <a:defRPr sz="1500">
                <a:latin typeface="Menlo"/>
                <a:ea typeface="Menlo"/>
                <a:cs typeface="Menlo"/>
                <a:sym typeface="Menlo"/>
              </a:defRPr>
            </a:pPr>
            <a:r>
              <a:t>         @SuppressWarnings(</a:t>
            </a:r>
            <a:r>
              <a:rPr>
                <a:solidFill>
                  <a:srgbClr val="D12F1B"/>
                </a:solidFill>
              </a:rPr>
              <a:t>"unchecked"</a:t>
            </a:r>
            <a:r>
              <a:t>)</a:t>
            </a:r>
            <a:endParaRPr>
              <a:latin typeface="+mj-lt"/>
              <a:ea typeface="+mj-ea"/>
              <a:cs typeface="+mj-cs"/>
              <a:sym typeface="Helvetica"/>
            </a:endParaRPr>
          </a:p>
          <a:p>
            <a:pPr defTabSz="344804">
              <a:tabLst>
                <a:tab pos="342900" algn="l"/>
              </a:tabLst>
              <a:defRPr sz="1500">
                <a:latin typeface="Menlo"/>
                <a:ea typeface="Menlo"/>
                <a:cs typeface="Menlo"/>
                <a:sym typeface="Menlo"/>
              </a:defRPr>
            </a:pPr>
            <a:r>
              <a:t>         T[] tempBag = (T[])</a:t>
            </a:r>
            <a:r>
              <a:rPr>
                <a:solidFill>
                  <a:srgbClr val="BA2DA2"/>
                </a:solidFill>
              </a:rPr>
              <a:t>new</a:t>
            </a:r>
            <a:r>
              <a:t> Object[desiredCapacity]; </a:t>
            </a:r>
            <a:r>
              <a:rPr>
                <a:solidFill>
                  <a:srgbClr val="008400"/>
                </a:solidFill>
              </a:rPr>
              <a:t>// Unchecked cast</a:t>
            </a:r>
            <a:endParaRPr>
              <a:latin typeface="+mj-lt"/>
              <a:ea typeface="+mj-ea"/>
              <a:cs typeface="+mj-cs"/>
              <a:sym typeface="Helvetica"/>
            </a:endParaRPr>
          </a:p>
          <a:p>
            <a:pPr defTabSz="344804">
              <a:tabLst>
                <a:tab pos="342900" algn="l"/>
              </a:tabLst>
              <a:defRPr sz="1500">
                <a:latin typeface="Menlo"/>
                <a:ea typeface="Menlo"/>
                <a:cs typeface="Menlo"/>
                <a:sym typeface="Menlo"/>
              </a:defRPr>
            </a:pPr>
            <a:r>
              <a:t>         bag = tempBag;</a:t>
            </a:r>
            <a:endParaRPr>
              <a:latin typeface="+mj-lt"/>
              <a:ea typeface="+mj-ea"/>
              <a:cs typeface="+mj-cs"/>
              <a:sym typeface="Helvetica"/>
            </a:endParaRPr>
          </a:p>
          <a:p>
            <a:pPr defTabSz="344804">
              <a:tabLst>
                <a:tab pos="342900" algn="l"/>
              </a:tabLst>
              <a:defRPr sz="1500">
                <a:latin typeface="Menlo"/>
                <a:ea typeface="Menlo"/>
                <a:cs typeface="Menlo"/>
                <a:sym typeface="Menlo"/>
              </a:defRPr>
            </a:pPr>
            <a:r>
              <a:t>         numberOfEntries = </a:t>
            </a:r>
            <a:r>
              <a:rPr>
                <a:solidFill>
                  <a:srgbClr val="272AD8"/>
                </a:solidFill>
              </a:rPr>
              <a:t>0</a:t>
            </a:r>
            <a:r>
              <a:t>;</a:t>
            </a:r>
            <a:endParaRPr>
              <a:latin typeface="+mj-lt"/>
              <a:ea typeface="+mj-ea"/>
              <a:cs typeface="+mj-cs"/>
              <a:sym typeface="Helvetica"/>
            </a:endParaRPr>
          </a:p>
          <a:p>
            <a:pPr defTabSz="344804">
              <a:tabLst>
                <a:tab pos="342900" algn="l"/>
              </a:tabLst>
              <a:defRPr sz="1500">
                <a:latin typeface="Menlo"/>
                <a:ea typeface="Menlo"/>
                <a:cs typeface="Menlo"/>
                <a:sym typeface="Menlo"/>
              </a:defRPr>
            </a:pPr>
            <a:r>
              <a:t>         integrityOK = </a:t>
            </a:r>
            <a:r>
              <a:rPr>
                <a:solidFill>
                  <a:srgbClr val="BA2DA2"/>
                </a:solidFill>
              </a:rPr>
              <a:t>true</a:t>
            </a:r>
            <a:r>
              <a:t>;</a:t>
            </a:r>
            <a:endParaRPr>
              <a:latin typeface="+mj-lt"/>
              <a:ea typeface="+mj-ea"/>
              <a:cs typeface="+mj-cs"/>
              <a:sym typeface="Helvetica"/>
            </a:endParaRPr>
          </a:p>
          <a:p>
            <a:pPr defTabSz="344804">
              <a:tabLst>
                <a:tab pos="342900" algn="l"/>
              </a:tabLst>
              <a:defRPr sz="1500">
                <a:latin typeface="Menlo"/>
                <a:ea typeface="Menlo"/>
                <a:cs typeface="Menlo"/>
                <a:sym typeface="Menlo"/>
              </a:defRPr>
            </a:pPr>
            <a:r>
              <a:t>      }</a:t>
            </a:r>
            <a:endParaRPr>
              <a:latin typeface="+mj-lt"/>
              <a:ea typeface="+mj-ea"/>
              <a:cs typeface="+mj-cs"/>
              <a:sym typeface="Helvetica"/>
            </a:endParaRPr>
          </a:p>
          <a:p>
            <a:pPr defTabSz="344804">
              <a:tabLst>
                <a:tab pos="342900" algn="l"/>
              </a:tabLst>
              <a:defRPr sz="1500">
                <a:latin typeface="Menlo"/>
                <a:ea typeface="Menlo"/>
                <a:cs typeface="Menlo"/>
                <a:sym typeface="Menlo"/>
              </a:defRPr>
            </a:pPr>
            <a:r>
              <a:t>      </a:t>
            </a:r>
            <a:r>
              <a:rPr>
                <a:solidFill>
                  <a:srgbClr val="BA2DA2"/>
                </a:solidFill>
              </a:rPr>
              <a:t>else</a:t>
            </a:r>
            <a:endParaRPr>
              <a:latin typeface="+mj-lt"/>
              <a:ea typeface="+mj-ea"/>
              <a:cs typeface="+mj-cs"/>
              <a:sym typeface="Helvetica"/>
            </a:endParaRPr>
          </a:p>
          <a:p>
            <a:pPr defTabSz="344804">
              <a:tabLst>
                <a:tab pos="342900" algn="l"/>
              </a:tabLst>
              <a:defRPr sz="1500">
                <a:solidFill>
                  <a:srgbClr val="D12F1B"/>
                </a:solidFill>
                <a:latin typeface="Menlo"/>
                <a:ea typeface="Menlo"/>
                <a:cs typeface="Menlo"/>
                <a:sym typeface="Menlo"/>
              </a:defRPr>
            </a:pPr>
            <a:r>
              <a:rPr>
                <a:solidFill>
                  <a:srgbClr val="000000"/>
                </a:solidFill>
              </a:rPr>
              <a:t>         </a:t>
            </a:r>
            <a:r>
              <a:rPr>
                <a:solidFill>
                  <a:srgbClr val="BA2DA2"/>
                </a:solidFill>
              </a:rPr>
              <a:t>throw</a:t>
            </a:r>
            <a:r>
              <a:rPr>
                <a:solidFill>
                  <a:srgbClr val="000000"/>
                </a:solidFill>
              </a:rPr>
              <a:t> </a:t>
            </a:r>
            <a:r>
              <a:rPr>
                <a:solidFill>
                  <a:srgbClr val="BA2DA2"/>
                </a:solidFill>
              </a:rPr>
              <a:t>new</a:t>
            </a:r>
            <a:r>
              <a:rPr>
                <a:solidFill>
                  <a:srgbClr val="000000"/>
                </a:solidFill>
              </a:rPr>
              <a:t> IllegalStateException(</a:t>
            </a:r>
            <a:r>
              <a:t>"Attempt to create a bag whose"</a:t>
            </a:r>
            <a:r>
              <a:rPr>
                <a:solidFill>
                  <a:srgbClr val="000000"/>
                </a:solidFill>
              </a:rPr>
              <a:t> +</a:t>
            </a:r>
            <a:endParaRPr>
              <a:solidFill>
                <a:srgbClr val="000000"/>
              </a:solidFill>
              <a:latin typeface="+mj-lt"/>
              <a:ea typeface="+mj-ea"/>
              <a:cs typeface="+mj-cs"/>
              <a:sym typeface="Helvetica"/>
            </a:endParaRPr>
          </a:p>
          <a:p>
            <a:pPr defTabSz="344804">
              <a:tabLst>
                <a:tab pos="342900" algn="l"/>
              </a:tabLst>
              <a:defRPr sz="1500">
                <a:latin typeface="Menlo"/>
                <a:ea typeface="Menlo"/>
                <a:cs typeface="Menlo"/>
                <a:sym typeface="Menlo"/>
              </a:defRPr>
            </a:pPr>
            <a:r>
              <a:t>                                         </a:t>
            </a:r>
            <a:r>
              <a:rPr>
                <a:solidFill>
                  <a:srgbClr val="D12F1B"/>
                </a:solidFill>
              </a:rPr>
              <a:t>"capacity exceeds allowed maximum."</a:t>
            </a:r>
            <a:r>
              <a:t>);</a:t>
            </a:r>
            <a:endParaRPr>
              <a:latin typeface="+mj-lt"/>
              <a:ea typeface="+mj-ea"/>
              <a:cs typeface="+mj-cs"/>
              <a:sym typeface="Helvetica"/>
            </a:endParaRPr>
          </a:p>
          <a:p>
            <a:pPr defTabSz="344804">
              <a:tabLst>
                <a:tab pos="342900" algn="l"/>
              </a:tabLst>
              <a:defRPr sz="1500">
                <a:solidFill>
                  <a:srgbClr val="008400"/>
                </a:solidFill>
                <a:latin typeface="Menlo"/>
                <a:ea typeface="Menlo"/>
                <a:cs typeface="Menlo"/>
                <a:sym typeface="Menlo"/>
              </a:defRPr>
            </a:pPr>
            <a:r>
              <a:rPr>
                <a:solidFill>
                  <a:srgbClr val="000000"/>
                </a:solidFill>
              </a:rPr>
              <a:t>	} </a:t>
            </a:r>
            <a:r>
              <a:t>// end constructor</a:t>
            </a:r>
            <a:endParaRPr>
              <a:solidFill>
                <a:srgbClr val="000000"/>
              </a:solidFill>
              <a:latin typeface="+mj-lt"/>
              <a:ea typeface="+mj-ea"/>
              <a:cs typeface="+mj-cs"/>
              <a:sym typeface="Helvetica"/>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itle 1"/>
          <p:cNvSpPr txBox="1">
            <a:spLocks noGrp="1"/>
          </p:cNvSpPr>
          <p:nvPr>
            <p:ph type="title"/>
          </p:nvPr>
        </p:nvSpPr>
        <p:spPr>
          <a:prstGeom prst="rect">
            <a:avLst/>
          </a:prstGeom>
        </p:spPr>
        <p:txBody>
          <a:bodyPr/>
          <a:lstStyle>
            <a:lvl1pPr defTabSz="868680">
              <a:defRPr sz="4180"/>
            </a:lvl1pPr>
          </a:lstStyle>
          <a:p>
            <a:r>
              <a:t>Making the Implementation Secure</a:t>
            </a:r>
          </a:p>
        </p:txBody>
      </p:sp>
      <p:sp>
        <p:nvSpPr>
          <p:cNvPr id="94" name="Text Placeholder 4"/>
          <p:cNvSpPr txBox="1">
            <a:spLocks noGrp="1"/>
          </p:cNvSpPr>
          <p:nvPr>
            <p:ph type="body" sz="quarter" idx="1"/>
          </p:nvPr>
        </p:nvSpPr>
        <p:spPr>
          <a:xfrm>
            <a:off x="457200" y="5752202"/>
            <a:ext cx="8229600" cy="532815"/>
          </a:xfrm>
          <a:prstGeom prst="rect">
            <a:avLst/>
          </a:prstGeom>
        </p:spPr>
        <p:txBody>
          <a:bodyPr>
            <a:normAutofit lnSpcReduction="10000"/>
          </a:bodyPr>
          <a:lstStyle>
            <a:lvl1pPr defTabSz="521208">
              <a:defRPr sz="2508" b="1">
                <a:solidFill>
                  <a:srgbClr val="007FA3"/>
                </a:solidFill>
                <a:latin typeface="Times New Roman"/>
                <a:ea typeface="Times New Roman"/>
                <a:cs typeface="Times New Roman"/>
                <a:sym typeface="Times New Roman"/>
              </a:defRPr>
            </a:lvl1pPr>
          </a:lstStyle>
          <a:p>
            <a:r>
              <a:t>Method to check initialization</a:t>
            </a:r>
          </a:p>
        </p:txBody>
      </p:sp>
      <p:sp>
        <p:nvSpPr>
          <p:cNvPr id="95" name="// Throws an exception if this object is not initialized.…"/>
          <p:cNvSpPr txBox="1"/>
          <p:nvPr/>
        </p:nvSpPr>
        <p:spPr>
          <a:xfrm>
            <a:off x="0" y="2641109"/>
            <a:ext cx="9002952" cy="16154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defTabSz="344804">
              <a:tabLst>
                <a:tab pos="342900" algn="l"/>
              </a:tabLst>
              <a:defRPr sz="1700">
                <a:solidFill>
                  <a:srgbClr val="008400"/>
                </a:solidFill>
                <a:latin typeface="Menlo"/>
                <a:ea typeface="Menlo"/>
                <a:cs typeface="Menlo"/>
                <a:sym typeface="Menlo"/>
              </a:defRPr>
            </a:pPr>
            <a:r>
              <a:rPr>
                <a:solidFill>
                  <a:srgbClr val="000000"/>
                </a:solidFill>
              </a:rPr>
              <a:t>   </a:t>
            </a:r>
            <a:r>
              <a:t>// Throws an exception if this object is not initialized.</a:t>
            </a:r>
            <a:endParaRPr>
              <a:solidFill>
                <a:srgbClr val="000000"/>
              </a:solidFill>
              <a:latin typeface="+mj-lt"/>
              <a:ea typeface="+mj-ea"/>
              <a:cs typeface="+mj-cs"/>
              <a:sym typeface="Helvetica"/>
            </a:endParaRPr>
          </a:p>
          <a:p>
            <a:pPr defTabSz="344804">
              <a:tabLst>
                <a:tab pos="342900" algn="l"/>
              </a:tabLst>
              <a:defRPr sz="1700">
                <a:latin typeface="Menlo"/>
                <a:ea typeface="Menlo"/>
                <a:cs typeface="Menlo"/>
                <a:sym typeface="Menlo"/>
              </a:defRPr>
            </a:pPr>
            <a:r>
              <a:t>   </a:t>
            </a:r>
            <a:r>
              <a:rPr>
                <a:solidFill>
                  <a:srgbClr val="BA2DA2"/>
                </a:solidFill>
              </a:rPr>
              <a:t>private</a:t>
            </a:r>
            <a:r>
              <a:t> </a:t>
            </a:r>
            <a:r>
              <a:rPr>
                <a:solidFill>
                  <a:srgbClr val="BA2DA2"/>
                </a:solidFill>
              </a:rPr>
              <a:t>void</a:t>
            </a:r>
            <a:r>
              <a:t> checkIntegrity()</a:t>
            </a:r>
            <a:endParaRPr>
              <a:latin typeface="+mj-lt"/>
              <a:ea typeface="+mj-ea"/>
              <a:cs typeface="+mj-cs"/>
              <a:sym typeface="Helvetica"/>
            </a:endParaRPr>
          </a:p>
          <a:p>
            <a:pPr defTabSz="344804">
              <a:tabLst>
                <a:tab pos="342900" algn="l"/>
              </a:tabLst>
              <a:defRPr sz="1700">
                <a:latin typeface="Menlo"/>
                <a:ea typeface="Menlo"/>
                <a:cs typeface="Menlo"/>
                <a:sym typeface="Menlo"/>
              </a:defRPr>
            </a:pPr>
            <a:r>
              <a:t>   {</a:t>
            </a:r>
            <a:endParaRPr>
              <a:latin typeface="+mj-lt"/>
              <a:ea typeface="+mj-ea"/>
              <a:cs typeface="+mj-cs"/>
              <a:sym typeface="Helvetica"/>
            </a:endParaRPr>
          </a:p>
          <a:p>
            <a:pPr defTabSz="344804">
              <a:tabLst>
                <a:tab pos="342900" algn="l"/>
              </a:tabLst>
              <a:defRPr sz="1700">
                <a:latin typeface="Menlo"/>
                <a:ea typeface="Menlo"/>
                <a:cs typeface="Menlo"/>
                <a:sym typeface="Menlo"/>
              </a:defRPr>
            </a:pPr>
            <a:r>
              <a:t>      </a:t>
            </a:r>
            <a:r>
              <a:rPr>
                <a:solidFill>
                  <a:srgbClr val="BA2DA2"/>
                </a:solidFill>
              </a:rPr>
              <a:t>if</a:t>
            </a:r>
            <a:r>
              <a:t> (!integrityOK)</a:t>
            </a:r>
            <a:endParaRPr>
              <a:latin typeface="+mj-lt"/>
              <a:ea typeface="+mj-ea"/>
              <a:cs typeface="+mj-cs"/>
              <a:sym typeface="Helvetica"/>
            </a:endParaRPr>
          </a:p>
          <a:p>
            <a:pPr defTabSz="344804">
              <a:tabLst>
                <a:tab pos="342900" algn="l"/>
              </a:tabLst>
              <a:defRPr sz="1700">
                <a:solidFill>
                  <a:srgbClr val="D12F1B"/>
                </a:solidFill>
                <a:latin typeface="Menlo"/>
                <a:ea typeface="Menlo"/>
                <a:cs typeface="Menlo"/>
                <a:sym typeface="Menlo"/>
              </a:defRPr>
            </a:pPr>
            <a:r>
              <a:rPr>
                <a:solidFill>
                  <a:srgbClr val="000000"/>
                </a:solidFill>
              </a:rPr>
              <a:t>         </a:t>
            </a:r>
            <a:r>
              <a:rPr>
                <a:solidFill>
                  <a:srgbClr val="BA2DA2"/>
                </a:solidFill>
              </a:rPr>
              <a:t>throw</a:t>
            </a:r>
            <a:r>
              <a:rPr>
                <a:solidFill>
                  <a:srgbClr val="000000"/>
                </a:solidFill>
              </a:rPr>
              <a:t> </a:t>
            </a:r>
            <a:r>
              <a:rPr>
                <a:solidFill>
                  <a:srgbClr val="BA2DA2"/>
                </a:solidFill>
              </a:rPr>
              <a:t>new</a:t>
            </a:r>
            <a:r>
              <a:rPr>
                <a:solidFill>
                  <a:srgbClr val="000000"/>
                </a:solidFill>
              </a:rPr>
              <a:t> SecurityException(</a:t>
            </a:r>
            <a:r>
              <a:t>"ArrayBag object is corrupt."</a:t>
            </a:r>
            <a:r>
              <a:rPr>
                <a:solidFill>
                  <a:srgbClr val="000000"/>
                </a:solidFill>
              </a:rPr>
              <a:t>);</a:t>
            </a:r>
            <a:endParaRPr>
              <a:solidFill>
                <a:srgbClr val="000000"/>
              </a:solidFill>
              <a:latin typeface="+mj-lt"/>
              <a:ea typeface="+mj-ea"/>
              <a:cs typeface="+mj-cs"/>
              <a:sym typeface="Helvetica"/>
            </a:endParaRPr>
          </a:p>
          <a:p>
            <a:pPr defTabSz="344804">
              <a:tabLst>
                <a:tab pos="342900" algn="l"/>
              </a:tabLst>
              <a:defRPr sz="1700">
                <a:solidFill>
                  <a:srgbClr val="008400"/>
                </a:solidFill>
                <a:latin typeface="Menlo"/>
                <a:ea typeface="Menlo"/>
                <a:cs typeface="Menlo"/>
                <a:sym typeface="Menlo"/>
              </a:defRPr>
            </a:pPr>
            <a:r>
              <a:rPr>
                <a:solidFill>
                  <a:srgbClr val="000000"/>
                </a:solidFill>
              </a:rPr>
              <a:t>   } </a:t>
            </a:r>
            <a:r>
              <a:t>// end checkIntegrity</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itle 1"/>
          <p:cNvSpPr txBox="1">
            <a:spLocks noGrp="1"/>
          </p:cNvSpPr>
          <p:nvPr>
            <p:ph type="title"/>
          </p:nvPr>
        </p:nvSpPr>
        <p:spPr>
          <a:prstGeom prst="rect">
            <a:avLst/>
          </a:prstGeom>
        </p:spPr>
        <p:txBody>
          <a:bodyPr/>
          <a:lstStyle>
            <a:lvl1pPr defTabSz="868680">
              <a:defRPr sz="4180"/>
            </a:lvl1pPr>
          </a:lstStyle>
          <a:p>
            <a:r>
              <a:t>Making the Implementation Secure</a:t>
            </a:r>
          </a:p>
        </p:txBody>
      </p:sp>
      <p:sp>
        <p:nvSpPr>
          <p:cNvPr id="98" name="Text Placeholder 4"/>
          <p:cNvSpPr txBox="1">
            <a:spLocks noGrp="1"/>
          </p:cNvSpPr>
          <p:nvPr>
            <p:ph type="body" sz="quarter" idx="1"/>
          </p:nvPr>
        </p:nvSpPr>
        <p:spPr>
          <a:xfrm>
            <a:off x="443971" y="5904072"/>
            <a:ext cx="8229601" cy="525637"/>
          </a:xfrm>
          <a:prstGeom prst="rect">
            <a:avLst/>
          </a:prstGeom>
        </p:spPr>
        <p:txBody>
          <a:bodyPr/>
          <a:lstStyle/>
          <a:p>
            <a:pPr defTabSz="448055">
              <a:defRPr sz="2156" b="1">
                <a:solidFill>
                  <a:srgbClr val="007FA3"/>
                </a:solidFill>
                <a:latin typeface="Times New Roman"/>
                <a:ea typeface="Times New Roman"/>
                <a:cs typeface="Times New Roman"/>
                <a:sym typeface="Times New Roman"/>
              </a:defRPr>
            </a:pPr>
            <a:r>
              <a:t>Revised method </a:t>
            </a:r>
            <a:r>
              <a:rPr>
                <a:latin typeface="Courier New"/>
                <a:ea typeface="Courier New"/>
                <a:cs typeface="Courier New"/>
                <a:sym typeface="Courier New"/>
              </a:rPr>
              <a:t>add</a:t>
            </a:r>
          </a:p>
        </p:txBody>
      </p:sp>
      <p:sp>
        <p:nvSpPr>
          <p:cNvPr id="99" name="/** Adds a new entry to this bag.…"/>
          <p:cNvSpPr txBox="1"/>
          <p:nvPr/>
        </p:nvSpPr>
        <p:spPr>
          <a:xfrm>
            <a:off x="148748" y="1145455"/>
            <a:ext cx="8846504" cy="46761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defTabSz="344804">
              <a:tabLst>
                <a:tab pos="342900" algn="l"/>
              </a:tabLst>
              <a:defRPr sz="1600">
                <a:solidFill>
                  <a:srgbClr val="008400"/>
                </a:solidFill>
                <a:latin typeface="Menlo"/>
                <a:ea typeface="Menlo"/>
                <a:cs typeface="Menlo"/>
                <a:sym typeface="Menlo"/>
              </a:defRPr>
            </a:pPr>
            <a:r>
              <a:rPr>
                <a:solidFill>
                  <a:srgbClr val="000000"/>
                </a:solidFill>
              </a:rPr>
              <a:t>	</a:t>
            </a:r>
            <a:r>
              <a:t>/** Adds a new entry to this bag.</a:t>
            </a:r>
            <a:endParaRPr>
              <a:solidFill>
                <a:srgbClr val="000000"/>
              </a:solidFill>
              <a:latin typeface="+mj-lt"/>
              <a:ea typeface="+mj-ea"/>
              <a:cs typeface="+mj-cs"/>
              <a:sym typeface="Helvetica"/>
            </a:endParaRPr>
          </a:p>
          <a:p>
            <a:pPr defTabSz="344804">
              <a:tabLst>
                <a:tab pos="342900" algn="l"/>
              </a:tabLst>
              <a:defRPr sz="1600">
                <a:solidFill>
                  <a:srgbClr val="008400"/>
                </a:solidFill>
                <a:latin typeface="Menlo"/>
                <a:ea typeface="Menlo"/>
                <a:cs typeface="Menlo"/>
                <a:sym typeface="Menlo"/>
              </a:defRPr>
            </a:pPr>
            <a:r>
              <a:t>       </a:t>
            </a:r>
            <a:r>
              <a:rPr b="1"/>
              <a:t>@param</a:t>
            </a:r>
            <a:r>
              <a:t> newEntry  The object to be added as a new entry.</a:t>
            </a:r>
            <a:endParaRPr>
              <a:solidFill>
                <a:srgbClr val="000000"/>
              </a:solidFill>
              <a:latin typeface="+mj-lt"/>
              <a:ea typeface="+mj-ea"/>
              <a:cs typeface="+mj-cs"/>
              <a:sym typeface="Helvetica"/>
            </a:endParaRPr>
          </a:p>
          <a:p>
            <a:pPr defTabSz="344804">
              <a:tabLst>
                <a:tab pos="342900" algn="l"/>
              </a:tabLst>
              <a:defRPr sz="1600">
                <a:solidFill>
                  <a:srgbClr val="008400"/>
                </a:solidFill>
                <a:latin typeface="Menlo"/>
                <a:ea typeface="Menlo"/>
                <a:cs typeface="Menlo"/>
                <a:sym typeface="Menlo"/>
              </a:defRPr>
            </a:pPr>
            <a:r>
              <a:t>       </a:t>
            </a:r>
            <a:r>
              <a:rPr b="1"/>
              <a:t>@return</a:t>
            </a:r>
            <a:r>
              <a:t>  True if the addition is successful, or false if not. */</a:t>
            </a:r>
            <a:endParaRPr>
              <a:solidFill>
                <a:srgbClr val="000000"/>
              </a:solidFill>
              <a:latin typeface="+mj-lt"/>
              <a:ea typeface="+mj-ea"/>
              <a:cs typeface="+mj-cs"/>
              <a:sym typeface="Helvetica"/>
            </a:endParaRPr>
          </a:p>
          <a:p>
            <a:pPr defTabSz="344804">
              <a:tabLst>
                <a:tab pos="342900" algn="l"/>
              </a:tabLst>
              <a:defRPr sz="1600">
                <a:latin typeface="Menlo"/>
                <a:ea typeface="Menlo"/>
                <a:cs typeface="Menlo"/>
                <a:sym typeface="Menlo"/>
              </a:defRPr>
            </a:pPr>
            <a:r>
              <a:t>	</a:t>
            </a:r>
            <a:r>
              <a:rPr>
                <a:solidFill>
                  <a:srgbClr val="BA2DA2"/>
                </a:solidFill>
              </a:rPr>
              <a:t>public</a:t>
            </a:r>
            <a:r>
              <a:t> </a:t>
            </a:r>
            <a:r>
              <a:rPr>
                <a:solidFill>
                  <a:srgbClr val="BA2DA2"/>
                </a:solidFill>
              </a:rPr>
              <a:t>boolean</a:t>
            </a:r>
            <a:r>
              <a:t> add(T newEntry)</a:t>
            </a:r>
            <a:endParaRPr>
              <a:latin typeface="+mj-lt"/>
              <a:ea typeface="+mj-ea"/>
              <a:cs typeface="+mj-cs"/>
              <a:sym typeface="Helvetica"/>
            </a:endParaRPr>
          </a:p>
          <a:p>
            <a:pPr defTabSz="344804">
              <a:tabLst>
                <a:tab pos="342900" algn="l"/>
              </a:tabLst>
              <a:defRPr sz="1600">
                <a:latin typeface="Menlo"/>
                <a:ea typeface="Menlo"/>
                <a:cs typeface="Menlo"/>
                <a:sym typeface="Menlo"/>
              </a:defRPr>
            </a:pPr>
            <a:r>
              <a:t>	{</a:t>
            </a:r>
            <a:endParaRPr>
              <a:latin typeface="+mj-lt"/>
              <a:ea typeface="+mj-ea"/>
              <a:cs typeface="+mj-cs"/>
              <a:sym typeface="Helvetica"/>
            </a:endParaRPr>
          </a:p>
          <a:p>
            <a:pPr defTabSz="344804">
              <a:tabLst>
                <a:tab pos="342900" algn="l"/>
              </a:tabLst>
              <a:defRPr sz="1600">
                <a:latin typeface="Menlo"/>
                <a:ea typeface="Menlo"/>
                <a:cs typeface="Menlo"/>
                <a:sym typeface="Menlo"/>
              </a:defRPr>
            </a:pPr>
            <a:r>
              <a:t>		checkIntegrity();</a:t>
            </a:r>
            <a:endParaRPr>
              <a:latin typeface="+mj-lt"/>
              <a:ea typeface="+mj-ea"/>
              <a:cs typeface="+mj-cs"/>
              <a:sym typeface="Helvetica"/>
            </a:endParaRPr>
          </a:p>
          <a:p>
            <a:pPr defTabSz="344804">
              <a:tabLst>
                <a:tab pos="342900" algn="l"/>
              </a:tabLst>
              <a:defRPr sz="1600">
                <a:latin typeface="Menlo"/>
                <a:ea typeface="Menlo"/>
                <a:cs typeface="Menlo"/>
                <a:sym typeface="Menlo"/>
              </a:defRPr>
            </a:pPr>
            <a:r>
              <a:t>      </a:t>
            </a:r>
            <a:r>
              <a:rPr>
                <a:solidFill>
                  <a:srgbClr val="BA2DA2"/>
                </a:solidFill>
              </a:rPr>
              <a:t>boolean</a:t>
            </a:r>
            <a:r>
              <a:t> result = </a:t>
            </a:r>
            <a:r>
              <a:rPr>
                <a:solidFill>
                  <a:srgbClr val="BA2DA2"/>
                </a:solidFill>
              </a:rPr>
              <a:t>true</a:t>
            </a:r>
            <a:r>
              <a:t>;</a:t>
            </a:r>
            <a:endParaRPr>
              <a:latin typeface="+mj-lt"/>
              <a:ea typeface="+mj-ea"/>
              <a:cs typeface="+mj-cs"/>
              <a:sym typeface="Helvetica"/>
            </a:endParaRPr>
          </a:p>
          <a:p>
            <a:pPr defTabSz="344804">
              <a:tabLst>
                <a:tab pos="342900" algn="l"/>
              </a:tabLst>
              <a:defRPr sz="1600">
                <a:latin typeface="Menlo"/>
                <a:ea typeface="Menlo"/>
                <a:cs typeface="Menlo"/>
                <a:sym typeface="Menlo"/>
              </a:defRPr>
            </a:pPr>
            <a:r>
              <a:t>      </a:t>
            </a:r>
            <a:r>
              <a:rPr>
                <a:solidFill>
                  <a:srgbClr val="BA2DA2"/>
                </a:solidFill>
              </a:rPr>
              <a:t>if</a:t>
            </a:r>
            <a:r>
              <a:t> (isArrayFull())</a:t>
            </a:r>
            <a:endParaRPr>
              <a:latin typeface="+mj-lt"/>
              <a:ea typeface="+mj-ea"/>
              <a:cs typeface="+mj-cs"/>
              <a:sym typeface="Helvetica"/>
            </a:endParaRPr>
          </a:p>
          <a:p>
            <a:pPr defTabSz="344804">
              <a:tabLst>
                <a:tab pos="342900" algn="l"/>
              </a:tabLst>
              <a:defRPr sz="1600">
                <a:latin typeface="Menlo"/>
                <a:ea typeface="Menlo"/>
                <a:cs typeface="Menlo"/>
                <a:sym typeface="Menlo"/>
              </a:defRPr>
            </a:pPr>
            <a:r>
              <a:t>      {</a:t>
            </a:r>
            <a:endParaRPr>
              <a:latin typeface="+mj-lt"/>
              <a:ea typeface="+mj-ea"/>
              <a:cs typeface="+mj-cs"/>
              <a:sym typeface="Helvetica"/>
            </a:endParaRPr>
          </a:p>
          <a:p>
            <a:pPr defTabSz="344804">
              <a:tabLst>
                <a:tab pos="342900" algn="l"/>
              </a:tabLst>
              <a:defRPr sz="1600">
                <a:latin typeface="Menlo"/>
                <a:ea typeface="Menlo"/>
                <a:cs typeface="Menlo"/>
                <a:sym typeface="Menlo"/>
              </a:defRPr>
            </a:pPr>
            <a:r>
              <a:t>         result = </a:t>
            </a:r>
            <a:r>
              <a:rPr>
                <a:solidFill>
                  <a:srgbClr val="BA2DA2"/>
                </a:solidFill>
              </a:rPr>
              <a:t>false</a:t>
            </a:r>
            <a:r>
              <a:t>;</a:t>
            </a:r>
            <a:endParaRPr>
              <a:latin typeface="+mj-lt"/>
              <a:ea typeface="+mj-ea"/>
              <a:cs typeface="+mj-cs"/>
              <a:sym typeface="Helvetica"/>
            </a:endParaRPr>
          </a:p>
          <a:p>
            <a:pPr defTabSz="344804">
              <a:tabLst>
                <a:tab pos="342900" algn="l"/>
              </a:tabLst>
              <a:defRPr sz="1600">
                <a:latin typeface="Menlo"/>
                <a:ea typeface="Menlo"/>
                <a:cs typeface="Menlo"/>
                <a:sym typeface="Menlo"/>
              </a:defRPr>
            </a:pPr>
            <a:r>
              <a:t>      }</a:t>
            </a:r>
            <a:endParaRPr>
              <a:latin typeface="+mj-lt"/>
              <a:ea typeface="+mj-ea"/>
              <a:cs typeface="+mj-cs"/>
              <a:sym typeface="Helvetica"/>
            </a:endParaRPr>
          </a:p>
          <a:p>
            <a:pPr defTabSz="344804">
              <a:tabLst>
                <a:tab pos="342900" algn="l"/>
              </a:tabLst>
              <a:defRPr sz="1600">
                <a:latin typeface="Menlo"/>
                <a:ea typeface="Menlo"/>
                <a:cs typeface="Menlo"/>
                <a:sym typeface="Menlo"/>
              </a:defRPr>
            </a:pPr>
            <a:r>
              <a:t>      </a:t>
            </a:r>
            <a:r>
              <a:rPr>
                <a:solidFill>
                  <a:srgbClr val="BA2DA2"/>
                </a:solidFill>
              </a:rPr>
              <a:t>else</a:t>
            </a:r>
            <a:endParaRPr>
              <a:latin typeface="+mj-lt"/>
              <a:ea typeface="+mj-ea"/>
              <a:cs typeface="+mj-cs"/>
              <a:sym typeface="Helvetica"/>
            </a:endParaRPr>
          </a:p>
          <a:p>
            <a:pPr defTabSz="344804">
              <a:tabLst>
                <a:tab pos="342900" algn="l"/>
              </a:tabLst>
              <a:defRPr sz="1600">
                <a:solidFill>
                  <a:srgbClr val="008400"/>
                </a:solidFill>
                <a:latin typeface="Menlo"/>
                <a:ea typeface="Menlo"/>
                <a:cs typeface="Menlo"/>
                <a:sym typeface="Menlo"/>
              </a:defRPr>
            </a:pPr>
            <a:r>
              <a:rPr>
                <a:solidFill>
                  <a:srgbClr val="000000"/>
                </a:solidFill>
              </a:rPr>
              <a:t>      {  </a:t>
            </a:r>
            <a:r>
              <a:t>// Assertion: result is true here</a:t>
            </a:r>
            <a:endParaRPr>
              <a:solidFill>
                <a:srgbClr val="000000"/>
              </a:solidFill>
              <a:latin typeface="+mj-lt"/>
              <a:ea typeface="+mj-ea"/>
              <a:cs typeface="+mj-cs"/>
              <a:sym typeface="Helvetica"/>
            </a:endParaRPr>
          </a:p>
          <a:p>
            <a:pPr defTabSz="344804">
              <a:tabLst>
                <a:tab pos="342900" algn="l"/>
              </a:tabLst>
              <a:defRPr sz="1600">
                <a:latin typeface="Menlo"/>
                <a:ea typeface="Menlo"/>
                <a:cs typeface="Menlo"/>
                <a:sym typeface="Menlo"/>
              </a:defRPr>
            </a:pPr>
            <a:r>
              <a:t>         bag[numberOfEntries] = newEntry;</a:t>
            </a:r>
            <a:endParaRPr>
              <a:latin typeface="+mj-lt"/>
              <a:ea typeface="+mj-ea"/>
              <a:cs typeface="+mj-cs"/>
              <a:sym typeface="Helvetica"/>
            </a:endParaRPr>
          </a:p>
          <a:p>
            <a:pPr defTabSz="344804">
              <a:tabLst>
                <a:tab pos="342900" algn="l"/>
              </a:tabLst>
              <a:defRPr sz="1600">
                <a:latin typeface="Menlo"/>
                <a:ea typeface="Menlo"/>
                <a:cs typeface="Menlo"/>
                <a:sym typeface="Menlo"/>
              </a:defRPr>
            </a:pPr>
            <a:r>
              <a:t>         numberOfEntries++;</a:t>
            </a:r>
            <a:endParaRPr>
              <a:latin typeface="+mj-lt"/>
              <a:ea typeface="+mj-ea"/>
              <a:cs typeface="+mj-cs"/>
              <a:sym typeface="Helvetica"/>
            </a:endParaRPr>
          </a:p>
          <a:p>
            <a:pPr defTabSz="344804">
              <a:tabLst>
                <a:tab pos="342900" algn="l"/>
              </a:tabLst>
              <a:defRPr sz="1600">
                <a:solidFill>
                  <a:srgbClr val="008400"/>
                </a:solidFill>
                <a:latin typeface="Menlo"/>
                <a:ea typeface="Menlo"/>
                <a:cs typeface="Menlo"/>
                <a:sym typeface="Menlo"/>
              </a:defRPr>
            </a:pPr>
            <a:r>
              <a:rPr>
                <a:solidFill>
                  <a:srgbClr val="000000"/>
                </a:solidFill>
              </a:rPr>
              <a:t>      } </a:t>
            </a:r>
            <a:r>
              <a:t>// end if</a:t>
            </a:r>
            <a:endParaRPr>
              <a:solidFill>
                <a:srgbClr val="000000"/>
              </a:solidFill>
              <a:latin typeface="+mj-lt"/>
              <a:ea typeface="+mj-ea"/>
              <a:cs typeface="+mj-cs"/>
              <a:sym typeface="Helvetica"/>
            </a:endParaRPr>
          </a:p>
          <a:p>
            <a:pPr defTabSz="344804">
              <a:tabLst>
                <a:tab pos="342900" algn="l"/>
              </a:tabLst>
              <a:defRPr sz="1600">
                <a:latin typeface="Menlo"/>
                <a:ea typeface="Menlo"/>
                <a:cs typeface="Menlo"/>
                <a:sym typeface="Menlo"/>
              </a:defRPr>
            </a:pPr>
            <a:r>
              <a:t>      </a:t>
            </a:r>
            <a:endParaRPr>
              <a:latin typeface="+mj-lt"/>
              <a:ea typeface="+mj-ea"/>
              <a:cs typeface="+mj-cs"/>
              <a:sym typeface="Helvetica"/>
            </a:endParaRPr>
          </a:p>
          <a:p>
            <a:pPr defTabSz="344804">
              <a:tabLst>
                <a:tab pos="342900" algn="l"/>
              </a:tabLst>
              <a:defRPr sz="1600">
                <a:latin typeface="Menlo"/>
                <a:ea typeface="Menlo"/>
                <a:cs typeface="Menlo"/>
                <a:sym typeface="Menlo"/>
              </a:defRPr>
            </a:pPr>
            <a:r>
              <a:t>      </a:t>
            </a:r>
            <a:r>
              <a:rPr>
                <a:solidFill>
                  <a:srgbClr val="BA2DA2"/>
                </a:solidFill>
              </a:rPr>
              <a:t>return</a:t>
            </a:r>
            <a:r>
              <a:t> result;</a:t>
            </a:r>
            <a:endParaRPr>
              <a:latin typeface="+mj-lt"/>
              <a:ea typeface="+mj-ea"/>
              <a:cs typeface="+mj-cs"/>
              <a:sym typeface="Helvetica"/>
            </a:endParaRPr>
          </a:p>
          <a:p>
            <a:pPr defTabSz="344804">
              <a:tabLst>
                <a:tab pos="342900" algn="l"/>
              </a:tabLst>
              <a:defRPr sz="1600">
                <a:solidFill>
                  <a:srgbClr val="008400"/>
                </a:solidFill>
                <a:latin typeface="Menlo"/>
                <a:ea typeface="Menlo"/>
                <a:cs typeface="Menlo"/>
                <a:sym typeface="Menlo"/>
              </a:defRPr>
            </a:pPr>
            <a:r>
              <a:rPr>
                <a:solidFill>
                  <a:srgbClr val="000000"/>
                </a:solidFill>
              </a:rPr>
              <a:t>	} </a:t>
            </a:r>
            <a:r>
              <a:t>// end add</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itle 1"/>
          <p:cNvSpPr txBox="1">
            <a:spLocks noGrp="1"/>
          </p:cNvSpPr>
          <p:nvPr>
            <p:ph type="title"/>
          </p:nvPr>
        </p:nvSpPr>
        <p:spPr>
          <a:prstGeom prst="rect">
            <a:avLst/>
          </a:prstGeom>
        </p:spPr>
        <p:txBody>
          <a:bodyPr/>
          <a:lstStyle/>
          <a:p>
            <a:r>
              <a:t>Testing the Core Methods</a:t>
            </a:r>
          </a:p>
        </p:txBody>
      </p:sp>
      <p:sp>
        <p:nvSpPr>
          <p:cNvPr id="102" name="Text Placeholder 2"/>
          <p:cNvSpPr txBox="1">
            <a:spLocks noGrp="1"/>
          </p:cNvSpPr>
          <p:nvPr>
            <p:ph type="body" sz="quarter" idx="1"/>
          </p:nvPr>
        </p:nvSpPr>
        <p:spPr>
          <a:xfrm>
            <a:off x="443971" y="5893654"/>
            <a:ext cx="8229601" cy="536055"/>
          </a:xfrm>
          <a:prstGeom prst="rect">
            <a:avLst/>
          </a:prstGeom>
        </p:spPr>
        <p:txBody>
          <a:bodyPr/>
          <a:lstStyle/>
          <a:p>
            <a:pPr defTabSz="475487">
              <a:defRPr sz="2288" b="1">
                <a:solidFill>
                  <a:srgbClr val="007FA3"/>
                </a:solidFill>
                <a:latin typeface="Times New Roman"/>
                <a:ea typeface="Times New Roman"/>
                <a:cs typeface="Times New Roman"/>
                <a:sym typeface="Times New Roman"/>
              </a:defRPr>
            </a:pPr>
            <a:r>
              <a:t>Stubs for </a:t>
            </a:r>
            <a:r>
              <a:rPr>
                <a:latin typeface="Courier New"/>
                <a:ea typeface="Courier New"/>
                <a:cs typeface="Courier New"/>
                <a:sym typeface="Courier New"/>
              </a:rPr>
              <a:t>remove</a:t>
            </a:r>
            <a:r>
              <a:t> and </a:t>
            </a:r>
            <a:r>
              <a:rPr>
                <a:latin typeface="Courier New"/>
                <a:ea typeface="Courier New"/>
                <a:cs typeface="Courier New"/>
                <a:sym typeface="Courier New"/>
              </a:rPr>
              <a:t>clear</a:t>
            </a:r>
          </a:p>
        </p:txBody>
      </p:sp>
      <p:sp>
        <p:nvSpPr>
          <p:cNvPr id="103" name="/** Removes one unspecified entry from this bag, if possible.…"/>
          <p:cNvSpPr txBox="1"/>
          <p:nvPr/>
        </p:nvSpPr>
        <p:spPr>
          <a:xfrm>
            <a:off x="307256" y="1041041"/>
            <a:ext cx="8529488" cy="51206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defTabSz="344804">
              <a:tabLst>
                <a:tab pos="342900" algn="l"/>
              </a:tabLst>
              <a:defRPr sz="1500">
                <a:solidFill>
                  <a:srgbClr val="008400"/>
                </a:solidFill>
                <a:latin typeface="Menlo"/>
                <a:ea typeface="Menlo"/>
                <a:cs typeface="Menlo"/>
                <a:sym typeface="Menlo"/>
              </a:defRPr>
            </a:pPr>
            <a:r>
              <a:rPr>
                <a:solidFill>
                  <a:srgbClr val="000000"/>
                </a:solidFill>
              </a:rPr>
              <a:t>	</a:t>
            </a:r>
            <a:r>
              <a:t>/** Removes one unspecified entry from this bag, if possible.</a:t>
            </a:r>
            <a:endParaRPr>
              <a:solidFill>
                <a:srgbClr val="000000"/>
              </a:solidFill>
              <a:latin typeface="+mj-lt"/>
              <a:ea typeface="+mj-ea"/>
              <a:cs typeface="+mj-cs"/>
              <a:sym typeface="Helvetica"/>
            </a:endParaRPr>
          </a:p>
          <a:p>
            <a:pPr defTabSz="344804">
              <a:tabLst>
                <a:tab pos="342900" algn="l"/>
              </a:tabLst>
              <a:defRPr sz="1500">
                <a:solidFill>
                  <a:srgbClr val="008400"/>
                </a:solidFill>
                <a:latin typeface="Menlo"/>
                <a:ea typeface="Menlo"/>
                <a:cs typeface="Menlo"/>
                <a:sym typeface="Menlo"/>
              </a:defRPr>
            </a:pPr>
            <a:r>
              <a:t>       </a:t>
            </a:r>
            <a:r>
              <a:rPr b="1"/>
              <a:t>@return</a:t>
            </a:r>
            <a:r>
              <a:t>  Either the removed entry, if the removal</a:t>
            </a:r>
            <a:endParaRPr>
              <a:solidFill>
                <a:srgbClr val="000000"/>
              </a:solidFill>
              <a:latin typeface="+mj-lt"/>
              <a:ea typeface="+mj-ea"/>
              <a:cs typeface="+mj-cs"/>
              <a:sym typeface="Helvetica"/>
            </a:endParaRPr>
          </a:p>
          <a:p>
            <a:pPr defTabSz="344804">
              <a:tabLst>
                <a:tab pos="342900" algn="l"/>
              </a:tabLst>
              <a:defRPr sz="1500">
                <a:solidFill>
                  <a:srgbClr val="008400"/>
                </a:solidFill>
                <a:latin typeface="Menlo"/>
                <a:ea typeface="Menlo"/>
                <a:cs typeface="Menlo"/>
                <a:sym typeface="Menlo"/>
              </a:defRPr>
            </a:pPr>
            <a:r>
              <a:t>                was successful, or null */</a:t>
            </a:r>
            <a:endParaRPr>
              <a:solidFill>
                <a:srgbClr val="000000"/>
              </a:solidFill>
              <a:latin typeface="+mj-lt"/>
              <a:ea typeface="+mj-ea"/>
              <a:cs typeface="+mj-cs"/>
              <a:sym typeface="Helvetica"/>
            </a:endParaRPr>
          </a:p>
          <a:p>
            <a:pPr defTabSz="344804">
              <a:tabLst>
                <a:tab pos="342900" algn="l"/>
              </a:tabLst>
              <a:defRPr sz="1500">
                <a:latin typeface="Menlo"/>
                <a:ea typeface="Menlo"/>
                <a:cs typeface="Menlo"/>
                <a:sym typeface="Menlo"/>
              </a:defRPr>
            </a:pPr>
            <a:r>
              <a:t>	</a:t>
            </a:r>
            <a:r>
              <a:rPr>
                <a:solidFill>
                  <a:srgbClr val="BA2DA2"/>
                </a:solidFill>
              </a:rPr>
              <a:t>public</a:t>
            </a:r>
            <a:r>
              <a:t> T remove()</a:t>
            </a:r>
            <a:endParaRPr>
              <a:latin typeface="+mj-lt"/>
              <a:ea typeface="+mj-ea"/>
              <a:cs typeface="+mj-cs"/>
              <a:sym typeface="Helvetica"/>
            </a:endParaRPr>
          </a:p>
          <a:p>
            <a:pPr defTabSz="344804">
              <a:tabLst>
                <a:tab pos="342900" algn="l"/>
              </a:tabLst>
              <a:defRPr sz="1500">
                <a:latin typeface="Menlo"/>
                <a:ea typeface="Menlo"/>
                <a:cs typeface="Menlo"/>
                <a:sym typeface="Menlo"/>
              </a:defRPr>
            </a:pPr>
            <a:r>
              <a:t>   {</a:t>
            </a:r>
            <a:endParaRPr>
              <a:latin typeface="+mj-lt"/>
              <a:ea typeface="+mj-ea"/>
              <a:cs typeface="+mj-cs"/>
              <a:sym typeface="Helvetica"/>
            </a:endParaRPr>
          </a:p>
          <a:p>
            <a:pPr defTabSz="344804">
              <a:tabLst>
                <a:tab pos="342900" algn="l"/>
              </a:tabLst>
              <a:defRPr sz="1500">
                <a:solidFill>
                  <a:srgbClr val="008400"/>
                </a:solidFill>
                <a:latin typeface="Menlo"/>
                <a:ea typeface="Menlo"/>
                <a:cs typeface="Menlo"/>
                <a:sym typeface="Menlo"/>
              </a:defRPr>
            </a:pPr>
            <a:r>
              <a:rPr>
                <a:solidFill>
                  <a:srgbClr val="000000"/>
                </a:solidFill>
              </a:rPr>
              <a:t>      </a:t>
            </a:r>
            <a:r>
              <a:rPr>
                <a:solidFill>
                  <a:srgbClr val="BA2DA2"/>
                </a:solidFill>
              </a:rPr>
              <a:t>return</a:t>
            </a:r>
            <a:r>
              <a:rPr>
                <a:solidFill>
                  <a:srgbClr val="000000"/>
                </a:solidFill>
              </a:rPr>
              <a:t> </a:t>
            </a:r>
            <a:r>
              <a:rPr>
                <a:solidFill>
                  <a:srgbClr val="BA2DA2"/>
                </a:solidFill>
              </a:rPr>
              <a:t>null</a:t>
            </a:r>
            <a:r>
              <a:rPr>
                <a:solidFill>
                  <a:srgbClr val="000000"/>
                </a:solidFill>
              </a:rPr>
              <a:t>; </a:t>
            </a:r>
            <a:r>
              <a:t>// STUB</a:t>
            </a:r>
            <a:endParaRPr>
              <a:solidFill>
                <a:srgbClr val="000000"/>
              </a:solidFill>
              <a:latin typeface="+mj-lt"/>
              <a:ea typeface="+mj-ea"/>
              <a:cs typeface="+mj-cs"/>
              <a:sym typeface="Helvetica"/>
            </a:endParaRPr>
          </a:p>
          <a:p>
            <a:pPr defTabSz="344804">
              <a:tabLst>
                <a:tab pos="342900" algn="l"/>
              </a:tabLst>
              <a:defRPr sz="1500">
                <a:solidFill>
                  <a:srgbClr val="008400"/>
                </a:solidFill>
                <a:latin typeface="Menlo"/>
                <a:ea typeface="Menlo"/>
                <a:cs typeface="Menlo"/>
                <a:sym typeface="Menlo"/>
              </a:defRPr>
            </a:pPr>
            <a:r>
              <a:rPr>
                <a:solidFill>
                  <a:srgbClr val="000000"/>
                </a:solidFill>
              </a:rPr>
              <a:t>   } </a:t>
            </a:r>
            <a:r>
              <a:t>// end remove</a:t>
            </a:r>
            <a:endParaRPr>
              <a:solidFill>
                <a:srgbClr val="000000"/>
              </a:solidFill>
              <a:latin typeface="+mj-lt"/>
              <a:ea typeface="+mj-ea"/>
              <a:cs typeface="+mj-cs"/>
              <a:sym typeface="Helvetica"/>
            </a:endParaRPr>
          </a:p>
          <a:p>
            <a:pPr defTabSz="344804">
              <a:tabLst>
                <a:tab pos="342900" algn="l"/>
              </a:tabLst>
              <a:defRPr sz="1500">
                <a:latin typeface="Menlo"/>
                <a:ea typeface="Menlo"/>
                <a:cs typeface="Menlo"/>
                <a:sym typeface="Menlo"/>
              </a:defRPr>
            </a:pPr>
            <a:r>
              <a:t>   </a:t>
            </a:r>
            <a:endParaRPr>
              <a:latin typeface="+mj-lt"/>
              <a:ea typeface="+mj-ea"/>
              <a:cs typeface="+mj-cs"/>
              <a:sym typeface="Helvetica"/>
            </a:endParaRPr>
          </a:p>
          <a:p>
            <a:pPr defTabSz="344804">
              <a:tabLst>
                <a:tab pos="342900" algn="l"/>
              </a:tabLst>
              <a:defRPr sz="1500">
                <a:solidFill>
                  <a:srgbClr val="008400"/>
                </a:solidFill>
                <a:latin typeface="Menlo"/>
                <a:ea typeface="Menlo"/>
                <a:cs typeface="Menlo"/>
                <a:sym typeface="Menlo"/>
              </a:defRPr>
            </a:pPr>
            <a:r>
              <a:rPr>
                <a:solidFill>
                  <a:srgbClr val="000000"/>
                </a:solidFill>
              </a:rPr>
              <a:t>	</a:t>
            </a:r>
            <a:r>
              <a:t>/** Removes one occurrence of a given entry from this bag.</a:t>
            </a:r>
            <a:endParaRPr>
              <a:solidFill>
                <a:srgbClr val="000000"/>
              </a:solidFill>
              <a:latin typeface="+mj-lt"/>
              <a:ea typeface="+mj-ea"/>
              <a:cs typeface="+mj-cs"/>
              <a:sym typeface="Helvetica"/>
            </a:endParaRPr>
          </a:p>
          <a:p>
            <a:pPr defTabSz="344804">
              <a:tabLst>
                <a:tab pos="342900" algn="l"/>
              </a:tabLst>
              <a:defRPr sz="1500">
                <a:solidFill>
                  <a:srgbClr val="008400"/>
                </a:solidFill>
                <a:latin typeface="Menlo"/>
                <a:ea typeface="Menlo"/>
                <a:cs typeface="Menlo"/>
                <a:sym typeface="Menlo"/>
              </a:defRPr>
            </a:pPr>
            <a:r>
              <a:t>       </a:t>
            </a:r>
            <a:r>
              <a:rPr b="1"/>
              <a:t>@param</a:t>
            </a:r>
            <a:r>
              <a:t> anEntry  The entry to be removed</a:t>
            </a:r>
            <a:endParaRPr>
              <a:solidFill>
                <a:srgbClr val="000000"/>
              </a:solidFill>
              <a:latin typeface="+mj-lt"/>
              <a:ea typeface="+mj-ea"/>
              <a:cs typeface="+mj-cs"/>
              <a:sym typeface="Helvetica"/>
            </a:endParaRPr>
          </a:p>
          <a:p>
            <a:pPr defTabSz="344804">
              <a:tabLst>
                <a:tab pos="342900" algn="l"/>
              </a:tabLst>
              <a:defRPr sz="1500">
                <a:solidFill>
                  <a:srgbClr val="008400"/>
                </a:solidFill>
                <a:latin typeface="Menlo"/>
                <a:ea typeface="Menlo"/>
                <a:cs typeface="Menlo"/>
                <a:sym typeface="Menlo"/>
              </a:defRPr>
            </a:pPr>
            <a:r>
              <a:t>       </a:t>
            </a:r>
            <a:r>
              <a:rPr b="1"/>
              <a:t>@return</a:t>
            </a:r>
            <a:r>
              <a:t>  True if the removal was successful, or false otherwise */</a:t>
            </a:r>
            <a:endParaRPr>
              <a:solidFill>
                <a:srgbClr val="000000"/>
              </a:solidFill>
              <a:latin typeface="+mj-lt"/>
              <a:ea typeface="+mj-ea"/>
              <a:cs typeface="+mj-cs"/>
              <a:sym typeface="Helvetica"/>
            </a:endParaRPr>
          </a:p>
          <a:p>
            <a:pPr defTabSz="344804">
              <a:tabLst>
                <a:tab pos="342900" algn="l"/>
              </a:tabLst>
              <a:defRPr sz="1500">
                <a:latin typeface="Menlo"/>
                <a:ea typeface="Menlo"/>
                <a:cs typeface="Menlo"/>
                <a:sym typeface="Menlo"/>
              </a:defRPr>
            </a:pPr>
            <a:r>
              <a:t>   </a:t>
            </a:r>
            <a:r>
              <a:rPr>
                <a:solidFill>
                  <a:srgbClr val="BA2DA2"/>
                </a:solidFill>
              </a:rPr>
              <a:t>public</a:t>
            </a:r>
            <a:r>
              <a:t> </a:t>
            </a:r>
            <a:r>
              <a:rPr>
                <a:solidFill>
                  <a:srgbClr val="BA2DA2"/>
                </a:solidFill>
              </a:rPr>
              <a:t>boolean</a:t>
            </a:r>
            <a:r>
              <a:t> remove(T anEntry)</a:t>
            </a:r>
            <a:endParaRPr>
              <a:latin typeface="+mj-lt"/>
              <a:ea typeface="+mj-ea"/>
              <a:cs typeface="+mj-cs"/>
              <a:sym typeface="Helvetica"/>
            </a:endParaRPr>
          </a:p>
          <a:p>
            <a:pPr defTabSz="344804">
              <a:tabLst>
                <a:tab pos="342900" algn="l"/>
              </a:tabLst>
              <a:defRPr sz="1500">
                <a:latin typeface="Menlo"/>
                <a:ea typeface="Menlo"/>
                <a:cs typeface="Menlo"/>
                <a:sym typeface="Menlo"/>
              </a:defRPr>
            </a:pPr>
            <a:r>
              <a:t>   {</a:t>
            </a:r>
            <a:endParaRPr>
              <a:latin typeface="+mj-lt"/>
              <a:ea typeface="+mj-ea"/>
              <a:cs typeface="+mj-cs"/>
              <a:sym typeface="Helvetica"/>
            </a:endParaRPr>
          </a:p>
          <a:p>
            <a:pPr defTabSz="344804">
              <a:tabLst>
                <a:tab pos="342900" algn="l"/>
              </a:tabLst>
              <a:defRPr sz="1500">
                <a:solidFill>
                  <a:srgbClr val="008400"/>
                </a:solidFill>
                <a:latin typeface="Menlo"/>
                <a:ea typeface="Menlo"/>
                <a:cs typeface="Menlo"/>
                <a:sym typeface="Menlo"/>
              </a:defRPr>
            </a:pPr>
            <a:r>
              <a:rPr>
                <a:solidFill>
                  <a:srgbClr val="000000"/>
                </a:solidFill>
              </a:rPr>
              <a:t>      </a:t>
            </a:r>
            <a:r>
              <a:rPr>
                <a:solidFill>
                  <a:srgbClr val="BA2DA2"/>
                </a:solidFill>
              </a:rPr>
              <a:t>return</a:t>
            </a:r>
            <a:r>
              <a:rPr>
                <a:solidFill>
                  <a:srgbClr val="000000"/>
                </a:solidFill>
              </a:rPr>
              <a:t> </a:t>
            </a:r>
            <a:r>
              <a:rPr>
                <a:solidFill>
                  <a:srgbClr val="BA2DA2"/>
                </a:solidFill>
              </a:rPr>
              <a:t>false</a:t>
            </a:r>
            <a:r>
              <a:rPr>
                <a:solidFill>
                  <a:srgbClr val="000000"/>
                </a:solidFill>
              </a:rPr>
              <a:t>; </a:t>
            </a:r>
            <a:r>
              <a:t>// STUB</a:t>
            </a:r>
            <a:endParaRPr>
              <a:solidFill>
                <a:srgbClr val="000000"/>
              </a:solidFill>
              <a:latin typeface="+mj-lt"/>
              <a:ea typeface="+mj-ea"/>
              <a:cs typeface="+mj-cs"/>
              <a:sym typeface="Helvetica"/>
            </a:endParaRPr>
          </a:p>
          <a:p>
            <a:pPr defTabSz="344804">
              <a:tabLst>
                <a:tab pos="342900" algn="l"/>
              </a:tabLst>
              <a:defRPr sz="1500">
                <a:solidFill>
                  <a:srgbClr val="008400"/>
                </a:solidFill>
                <a:latin typeface="Menlo"/>
                <a:ea typeface="Menlo"/>
                <a:cs typeface="Menlo"/>
                <a:sym typeface="Menlo"/>
              </a:defRPr>
            </a:pPr>
            <a:r>
              <a:rPr>
                <a:solidFill>
                  <a:srgbClr val="000000"/>
                </a:solidFill>
              </a:rPr>
              <a:t>   } </a:t>
            </a:r>
            <a:r>
              <a:t>// end remove</a:t>
            </a:r>
            <a:endParaRPr>
              <a:solidFill>
                <a:srgbClr val="000000"/>
              </a:solidFill>
              <a:latin typeface="+mj-lt"/>
              <a:ea typeface="+mj-ea"/>
              <a:cs typeface="+mj-cs"/>
              <a:sym typeface="Helvetica"/>
            </a:endParaRPr>
          </a:p>
          <a:p>
            <a:pPr defTabSz="344804">
              <a:tabLst>
                <a:tab pos="342900" algn="l"/>
              </a:tabLst>
              <a:defRPr sz="1500">
                <a:latin typeface="Menlo"/>
                <a:ea typeface="Menlo"/>
                <a:cs typeface="Menlo"/>
                <a:sym typeface="Menlo"/>
              </a:defRPr>
            </a:pPr>
            <a:r>
              <a:t>	</a:t>
            </a:r>
            <a:endParaRPr>
              <a:latin typeface="+mj-lt"/>
              <a:ea typeface="+mj-ea"/>
              <a:cs typeface="+mj-cs"/>
              <a:sym typeface="Helvetica"/>
            </a:endParaRPr>
          </a:p>
          <a:p>
            <a:pPr defTabSz="344804">
              <a:tabLst>
                <a:tab pos="342900" algn="l"/>
              </a:tabLst>
              <a:defRPr sz="1500">
                <a:solidFill>
                  <a:srgbClr val="008400"/>
                </a:solidFill>
                <a:latin typeface="Menlo"/>
                <a:ea typeface="Menlo"/>
                <a:cs typeface="Menlo"/>
                <a:sym typeface="Menlo"/>
              </a:defRPr>
            </a:pPr>
            <a:r>
              <a:rPr>
                <a:solidFill>
                  <a:srgbClr val="000000"/>
                </a:solidFill>
              </a:rPr>
              <a:t>	</a:t>
            </a:r>
            <a:r>
              <a:t>/** Removes all entries from this bag. */</a:t>
            </a:r>
            <a:endParaRPr>
              <a:solidFill>
                <a:srgbClr val="000000"/>
              </a:solidFill>
              <a:latin typeface="+mj-lt"/>
              <a:ea typeface="+mj-ea"/>
              <a:cs typeface="+mj-cs"/>
              <a:sym typeface="Helvetica"/>
            </a:endParaRPr>
          </a:p>
          <a:p>
            <a:pPr defTabSz="344804">
              <a:tabLst>
                <a:tab pos="342900" algn="l"/>
              </a:tabLst>
              <a:defRPr sz="1500">
                <a:latin typeface="Menlo"/>
                <a:ea typeface="Menlo"/>
                <a:cs typeface="Menlo"/>
                <a:sym typeface="Menlo"/>
              </a:defRPr>
            </a:pPr>
            <a:r>
              <a:t>	</a:t>
            </a:r>
            <a:r>
              <a:rPr>
                <a:solidFill>
                  <a:srgbClr val="BA2DA2"/>
                </a:solidFill>
              </a:rPr>
              <a:t>public</a:t>
            </a:r>
            <a:r>
              <a:t> </a:t>
            </a:r>
            <a:r>
              <a:rPr>
                <a:solidFill>
                  <a:srgbClr val="BA2DA2"/>
                </a:solidFill>
              </a:rPr>
              <a:t>void</a:t>
            </a:r>
            <a:r>
              <a:t> clear()</a:t>
            </a:r>
            <a:endParaRPr>
              <a:latin typeface="+mj-lt"/>
              <a:ea typeface="+mj-ea"/>
              <a:cs typeface="+mj-cs"/>
              <a:sym typeface="Helvetica"/>
            </a:endParaRPr>
          </a:p>
          <a:p>
            <a:pPr defTabSz="344804">
              <a:tabLst>
                <a:tab pos="342900" algn="l"/>
              </a:tabLst>
              <a:defRPr sz="1500">
                <a:latin typeface="Menlo"/>
                <a:ea typeface="Menlo"/>
                <a:cs typeface="Menlo"/>
                <a:sym typeface="Menlo"/>
              </a:defRPr>
            </a:pPr>
            <a:r>
              <a:t>   {</a:t>
            </a:r>
            <a:endParaRPr>
              <a:latin typeface="+mj-lt"/>
              <a:ea typeface="+mj-ea"/>
              <a:cs typeface="+mj-cs"/>
              <a:sym typeface="Helvetica"/>
            </a:endParaRPr>
          </a:p>
          <a:p>
            <a:pPr defTabSz="344804">
              <a:tabLst>
                <a:tab pos="342900" algn="l"/>
              </a:tabLst>
              <a:defRPr sz="1500">
                <a:solidFill>
                  <a:srgbClr val="008400"/>
                </a:solidFill>
                <a:latin typeface="Menlo"/>
                <a:ea typeface="Menlo"/>
                <a:cs typeface="Menlo"/>
                <a:sym typeface="Menlo"/>
              </a:defRPr>
            </a:pPr>
            <a:r>
              <a:rPr>
                <a:solidFill>
                  <a:srgbClr val="000000"/>
                </a:solidFill>
              </a:rPr>
              <a:t>      </a:t>
            </a:r>
            <a:r>
              <a:t>// STUB</a:t>
            </a:r>
            <a:endParaRPr>
              <a:solidFill>
                <a:srgbClr val="000000"/>
              </a:solidFill>
              <a:latin typeface="+mj-lt"/>
              <a:ea typeface="+mj-ea"/>
              <a:cs typeface="+mj-cs"/>
              <a:sym typeface="Helvetica"/>
            </a:endParaRPr>
          </a:p>
          <a:p>
            <a:pPr defTabSz="344804">
              <a:tabLst>
                <a:tab pos="342900" algn="l"/>
              </a:tabLst>
              <a:defRPr sz="1500">
                <a:solidFill>
                  <a:srgbClr val="008400"/>
                </a:solidFill>
                <a:latin typeface="Menlo"/>
                <a:ea typeface="Menlo"/>
                <a:cs typeface="Menlo"/>
                <a:sym typeface="Menlo"/>
              </a:defRPr>
            </a:pPr>
            <a:r>
              <a:rPr>
                <a:solidFill>
                  <a:srgbClr val="000000"/>
                </a:solidFill>
              </a:rPr>
              <a:t>   } </a:t>
            </a:r>
            <a:r>
              <a:t>// end clear</a:t>
            </a:r>
            <a:endParaRPr>
              <a:solidFill>
                <a:srgbClr val="000000"/>
              </a:solidFill>
              <a:latin typeface="+mj-lt"/>
              <a:ea typeface="+mj-ea"/>
              <a:cs typeface="+mj-cs"/>
              <a:sym typeface="Helvetica"/>
            </a:endParaRP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itle 1"/>
          <p:cNvSpPr txBox="1">
            <a:spLocks noGrp="1"/>
          </p:cNvSpPr>
          <p:nvPr>
            <p:ph type="title"/>
          </p:nvPr>
        </p:nvSpPr>
        <p:spPr>
          <a:xfrm>
            <a:off x="457200" y="-84667"/>
            <a:ext cx="8229600" cy="916857"/>
          </a:xfrm>
          <a:prstGeom prst="rect">
            <a:avLst/>
          </a:prstGeom>
        </p:spPr>
        <p:txBody>
          <a:bodyPr>
            <a:normAutofit fontScale="90000"/>
          </a:bodyPr>
          <a:lstStyle>
            <a:lvl1pPr defTabSz="905255">
              <a:defRPr sz="4356"/>
            </a:lvl1pPr>
          </a:lstStyle>
          <a:p>
            <a:r>
              <a:t>Testing the Core Methods (Part 1)</a:t>
            </a:r>
          </a:p>
        </p:txBody>
      </p:sp>
      <p:sp>
        <p:nvSpPr>
          <p:cNvPr id="106" name="Text Placeholder 2"/>
          <p:cNvSpPr txBox="1">
            <a:spLocks noGrp="1"/>
          </p:cNvSpPr>
          <p:nvPr>
            <p:ph type="body" sz="quarter" idx="1"/>
          </p:nvPr>
        </p:nvSpPr>
        <p:spPr>
          <a:xfrm>
            <a:off x="443971" y="5512853"/>
            <a:ext cx="7001803" cy="916856"/>
          </a:xfrm>
          <a:prstGeom prst="rect">
            <a:avLst/>
          </a:prstGeom>
        </p:spPr>
        <p:txBody>
          <a:bodyPr>
            <a:normAutofit lnSpcReduction="10000"/>
          </a:bodyPr>
          <a:lstStyle/>
          <a:p>
            <a:pPr defTabSz="521208">
              <a:defRPr sz="2508" b="1">
                <a:solidFill>
                  <a:srgbClr val="007FA3"/>
                </a:solidFill>
                <a:latin typeface="Times New Roman"/>
                <a:ea typeface="Times New Roman"/>
                <a:cs typeface="Times New Roman"/>
                <a:sym typeface="Times New Roman"/>
              </a:defRPr>
            </a:pPr>
            <a:r>
              <a:t>LISTING 2-2 A program that tests core methods of the class </a:t>
            </a:r>
            <a:r>
              <a:rPr>
                <a:latin typeface="Courier New"/>
                <a:ea typeface="Courier New"/>
                <a:cs typeface="Courier New"/>
                <a:sym typeface="Courier New"/>
              </a:rPr>
              <a:t>ArrayBag</a:t>
            </a:r>
          </a:p>
        </p:txBody>
      </p:sp>
      <p:sp>
        <p:nvSpPr>
          <p:cNvPr id="107" name="/**  A test of the constructors and the methods add and toArray,…"/>
          <p:cNvSpPr txBox="1"/>
          <p:nvPr/>
        </p:nvSpPr>
        <p:spPr>
          <a:xfrm>
            <a:off x="443971" y="1145455"/>
            <a:ext cx="6902935" cy="4335176"/>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defTabSz="344804">
              <a:tabLst>
                <a:tab pos="342900" algn="l"/>
              </a:tabLst>
              <a:defRPr sz="1300">
                <a:solidFill>
                  <a:srgbClr val="008400"/>
                </a:solidFill>
                <a:latin typeface="Menlo"/>
                <a:ea typeface="Menlo"/>
                <a:cs typeface="Menlo"/>
                <a:sym typeface="Menlo"/>
              </a:defRPr>
            </a:pPr>
            <a:r>
              <a:t>/** </a:t>
            </a:r>
            <a:r>
              <a:rPr>
                <a:solidFill>
                  <a:srgbClr val="000000"/>
                </a:solidFill>
                <a:latin typeface="+mj-lt"/>
                <a:ea typeface="+mj-ea"/>
                <a:cs typeface="+mj-cs"/>
                <a:sym typeface="Helvetica"/>
              </a:rPr>
              <a:t> </a:t>
            </a:r>
            <a:r>
              <a:t>A test of the constructors and the methods add and toArray,</a:t>
            </a:r>
            <a:endParaRPr>
              <a:solidFill>
                <a:srgbClr val="000000"/>
              </a:solidFill>
              <a:latin typeface="+mj-lt"/>
              <a:ea typeface="+mj-ea"/>
              <a:cs typeface="+mj-cs"/>
              <a:sym typeface="Helvetica"/>
            </a:endParaRPr>
          </a:p>
          <a:p>
            <a:pPr defTabSz="344804">
              <a:tabLst>
                <a:tab pos="342900" algn="l"/>
              </a:tabLst>
              <a:defRPr sz="1300">
                <a:solidFill>
                  <a:srgbClr val="008400"/>
                </a:solidFill>
                <a:latin typeface="Menlo"/>
                <a:ea typeface="Menlo"/>
                <a:cs typeface="Menlo"/>
                <a:sym typeface="Menlo"/>
              </a:defRPr>
            </a:pPr>
            <a:r>
              <a:t>    as defined in the first draft of the class ArrayBag.</a:t>
            </a:r>
            <a:r>
              <a:rPr>
                <a:solidFill>
                  <a:srgbClr val="000000"/>
                </a:solidFill>
                <a:latin typeface="+mj-lt"/>
                <a:ea typeface="+mj-ea"/>
                <a:cs typeface="+mj-cs"/>
                <a:sym typeface="Helvetica"/>
              </a:rPr>
              <a:t> </a:t>
            </a:r>
            <a:r>
              <a:t>*/</a:t>
            </a:r>
            <a:endParaRPr>
              <a:solidFill>
                <a:srgbClr val="000000"/>
              </a:solidFill>
              <a:latin typeface="+mj-lt"/>
              <a:ea typeface="+mj-ea"/>
              <a:cs typeface="+mj-cs"/>
              <a:sym typeface="Helvetica"/>
            </a:endParaRPr>
          </a:p>
          <a:p>
            <a:pPr defTabSz="344804">
              <a:tabLst>
                <a:tab pos="342900" algn="l"/>
              </a:tabLst>
              <a:defRPr sz="1300">
                <a:latin typeface="Menlo"/>
                <a:ea typeface="Menlo"/>
                <a:cs typeface="Menlo"/>
                <a:sym typeface="Menlo"/>
              </a:defRPr>
            </a:pPr>
            <a:r>
              <a:rPr>
                <a:solidFill>
                  <a:srgbClr val="BA2DA2"/>
                </a:solidFill>
              </a:rPr>
              <a:t>public</a:t>
            </a:r>
            <a:r>
              <a:t> </a:t>
            </a:r>
            <a:r>
              <a:rPr>
                <a:solidFill>
                  <a:srgbClr val="BA2DA2"/>
                </a:solidFill>
              </a:rPr>
              <a:t>class</a:t>
            </a:r>
            <a:r>
              <a:t> ArrayBagDemo1</a:t>
            </a:r>
            <a:endParaRPr>
              <a:latin typeface="+mj-lt"/>
              <a:ea typeface="+mj-ea"/>
              <a:cs typeface="+mj-cs"/>
              <a:sym typeface="Helvetica"/>
            </a:endParaRPr>
          </a:p>
          <a:p>
            <a:pPr defTabSz="344804">
              <a:tabLst>
                <a:tab pos="342900" algn="l"/>
              </a:tabLst>
              <a:defRPr sz="1300">
                <a:latin typeface="Menlo"/>
                <a:ea typeface="Menlo"/>
                <a:cs typeface="Menlo"/>
                <a:sym typeface="Menlo"/>
              </a:defRPr>
            </a:pPr>
            <a:r>
              <a:t>{</a:t>
            </a:r>
            <a:endParaRPr>
              <a:latin typeface="+mj-lt"/>
              <a:ea typeface="+mj-ea"/>
              <a:cs typeface="+mj-cs"/>
              <a:sym typeface="Helvetica"/>
            </a:endParaRPr>
          </a:p>
          <a:p>
            <a:pPr defTabSz="344804">
              <a:tabLst>
                <a:tab pos="342900" algn="l"/>
              </a:tabLst>
              <a:defRPr sz="1300">
                <a:latin typeface="Menlo"/>
                <a:ea typeface="Menlo"/>
                <a:cs typeface="Menlo"/>
                <a:sym typeface="Menlo"/>
              </a:defRPr>
            </a:pPr>
            <a:r>
              <a:t>	</a:t>
            </a:r>
            <a:r>
              <a:rPr>
                <a:solidFill>
                  <a:srgbClr val="BA2DA2"/>
                </a:solidFill>
              </a:rPr>
              <a:t>public</a:t>
            </a:r>
            <a:r>
              <a:t> </a:t>
            </a:r>
            <a:r>
              <a:rPr>
                <a:solidFill>
                  <a:srgbClr val="BA2DA2"/>
                </a:solidFill>
              </a:rPr>
              <a:t>static</a:t>
            </a:r>
            <a:r>
              <a:t> </a:t>
            </a:r>
            <a:r>
              <a:rPr>
                <a:solidFill>
                  <a:srgbClr val="BA2DA2"/>
                </a:solidFill>
              </a:rPr>
              <a:t>void</a:t>
            </a:r>
            <a:r>
              <a:t> main(String[] args) </a:t>
            </a:r>
            <a:endParaRPr>
              <a:latin typeface="+mj-lt"/>
              <a:ea typeface="+mj-ea"/>
              <a:cs typeface="+mj-cs"/>
              <a:sym typeface="Helvetica"/>
            </a:endParaRPr>
          </a:p>
          <a:p>
            <a:pPr defTabSz="344804">
              <a:tabLst>
                <a:tab pos="342900" algn="l"/>
              </a:tabLst>
              <a:defRPr sz="1300">
                <a:latin typeface="Menlo"/>
                <a:ea typeface="Menlo"/>
                <a:cs typeface="Menlo"/>
                <a:sym typeface="Menlo"/>
              </a:defRPr>
            </a:pPr>
            <a:r>
              <a:t>	{</a:t>
            </a:r>
            <a:endParaRPr>
              <a:latin typeface="+mj-lt"/>
              <a:ea typeface="+mj-ea"/>
              <a:cs typeface="+mj-cs"/>
              <a:sym typeface="Helvetica"/>
            </a:endParaRPr>
          </a:p>
          <a:p>
            <a:pPr defTabSz="344804">
              <a:tabLst>
                <a:tab pos="342900" algn="l"/>
              </a:tabLst>
              <a:defRPr sz="1300">
                <a:solidFill>
                  <a:srgbClr val="008400"/>
                </a:solidFill>
                <a:latin typeface="Menlo"/>
                <a:ea typeface="Menlo"/>
                <a:cs typeface="Menlo"/>
                <a:sym typeface="Menlo"/>
              </a:defRPr>
            </a:pPr>
            <a:r>
              <a:rPr>
                <a:solidFill>
                  <a:srgbClr val="000000"/>
                </a:solidFill>
              </a:rPr>
              <a:t>      </a:t>
            </a:r>
            <a:r>
              <a:t>// Adding to an initially empty bag with sufficient capacity</a:t>
            </a:r>
            <a:endParaRPr>
              <a:solidFill>
                <a:srgbClr val="000000"/>
              </a:solidFill>
              <a:latin typeface="+mj-lt"/>
              <a:ea typeface="+mj-ea"/>
              <a:cs typeface="+mj-cs"/>
              <a:sym typeface="Helvetica"/>
            </a:endParaRPr>
          </a:p>
          <a:p>
            <a:pPr defTabSz="344804">
              <a:tabLst>
                <a:tab pos="342900" algn="l"/>
              </a:tabLst>
              <a:defRPr sz="1300">
                <a:solidFill>
                  <a:srgbClr val="D12F1B"/>
                </a:solidFill>
                <a:latin typeface="Menlo"/>
                <a:ea typeface="Menlo"/>
                <a:cs typeface="Menlo"/>
                <a:sym typeface="Menlo"/>
              </a:defRPr>
            </a:pPr>
            <a:r>
              <a:rPr>
                <a:solidFill>
                  <a:srgbClr val="000000"/>
                </a:solidFill>
              </a:rPr>
              <a:t>      System.out.println(</a:t>
            </a:r>
            <a:r>
              <a:t>"Testing an initially empty bag with "</a:t>
            </a:r>
            <a:r>
              <a:rPr>
                <a:solidFill>
                  <a:srgbClr val="000000"/>
                </a:solidFill>
              </a:rPr>
              <a:t> +</a:t>
            </a:r>
            <a:endParaRPr>
              <a:solidFill>
                <a:srgbClr val="000000"/>
              </a:solidFill>
              <a:latin typeface="+mj-lt"/>
              <a:ea typeface="+mj-ea"/>
              <a:cs typeface="+mj-cs"/>
              <a:sym typeface="Helvetica"/>
            </a:endParaRPr>
          </a:p>
          <a:p>
            <a:pPr defTabSz="344804">
              <a:tabLst>
                <a:tab pos="342900" algn="l"/>
              </a:tabLst>
              <a:defRPr sz="1300">
                <a:latin typeface="Menlo"/>
                <a:ea typeface="Menlo"/>
                <a:cs typeface="Menlo"/>
                <a:sym typeface="Menlo"/>
              </a:defRPr>
            </a:pPr>
            <a:r>
              <a:t>                         </a:t>
            </a:r>
            <a:r>
              <a:rPr>
                <a:solidFill>
                  <a:srgbClr val="D12F1B"/>
                </a:solidFill>
              </a:rPr>
              <a:t>" sufficient capacity:"</a:t>
            </a:r>
            <a:r>
              <a:t>);</a:t>
            </a:r>
            <a:endParaRPr>
              <a:latin typeface="+mj-lt"/>
              <a:ea typeface="+mj-ea"/>
              <a:cs typeface="+mj-cs"/>
              <a:sym typeface="Helvetica"/>
            </a:endParaRPr>
          </a:p>
          <a:p>
            <a:pPr defTabSz="344804">
              <a:tabLst>
                <a:tab pos="342900" algn="l"/>
              </a:tabLst>
              <a:defRPr sz="1300">
                <a:latin typeface="Menlo"/>
                <a:ea typeface="Menlo"/>
                <a:cs typeface="Menlo"/>
                <a:sym typeface="Menlo"/>
              </a:defRPr>
            </a:pPr>
            <a:r>
              <a:t>		BagInterface&lt;String&gt; aBag = </a:t>
            </a:r>
            <a:r>
              <a:rPr>
                <a:solidFill>
                  <a:srgbClr val="BA2DA2"/>
                </a:solidFill>
              </a:rPr>
              <a:t>new</a:t>
            </a:r>
            <a:r>
              <a:t> ArrayBag1&lt;&gt;();</a:t>
            </a:r>
            <a:endParaRPr>
              <a:latin typeface="+mj-lt"/>
              <a:ea typeface="+mj-ea"/>
              <a:cs typeface="+mj-cs"/>
              <a:sym typeface="Helvetica"/>
            </a:endParaRPr>
          </a:p>
          <a:p>
            <a:pPr defTabSz="344804">
              <a:tabLst>
                <a:tab pos="342900" algn="l"/>
              </a:tabLst>
              <a:defRPr sz="1300">
                <a:latin typeface="Menlo"/>
                <a:ea typeface="Menlo"/>
                <a:cs typeface="Menlo"/>
                <a:sym typeface="Menlo"/>
              </a:defRPr>
            </a:pPr>
            <a:r>
              <a:t>		String[] contentsOfBag1 = {</a:t>
            </a:r>
            <a:r>
              <a:rPr>
                <a:solidFill>
                  <a:srgbClr val="D12F1B"/>
                </a:solidFill>
              </a:rPr>
              <a:t>"A"</a:t>
            </a:r>
            <a:r>
              <a:t>, </a:t>
            </a:r>
            <a:r>
              <a:rPr>
                <a:solidFill>
                  <a:srgbClr val="D12F1B"/>
                </a:solidFill>
              </a:rPr>
              <a:t>"A"</a:t>
            </a:r>
            <a:r>
              <a:t>, </a:t>
            </a:r>
            <a:r>
              <a:rPr>
                <a:solidFill>
                  <a:srgbClr val="D12F1B"/>
                </a:solidFill>
              </a:rPr>
              <a:t>"B"</a:t>
            </a:r>
            <a:r>
              <a:t>, </a:t>
            </a:r>
            <a:r>
              <a:rPr>
                <a:solidFill>
                  <a:srgbClr val="D12F1B"/>
                </a:solidFill>
              </a:rPr>
              <a:t>"A"</a:t>
            </a:r>
            <a:r>
              <a:t>, </a:t>
            </a:r>
            <a:r>
              <a:rPr>
                <a:solidFill>
                  <a:srgbClr val="D12F1B"/>
                </a:solidFill>
              </a:rPr>
              <a:t>"C"</a:t>
            </a:r>
            <a:r>
              <a:t>, </a:t>
            </a:r>
            <a:r>
              <a:rPr>
                <a:solidFill>
                  <a:srgbClr val="D12F1B"/>
                </a:solidFill>
              </a:rPr>
              <a:t>"A"</a:t>
            </a:r>
            <a:r>
              <a:t>};</a:t>
            </a:r>
            <a:endParaRPr>
              <a:latin typeface="+mj-lt"/>
              <a:ea typeface="+mj-ea"/>
              <a:cs typeface="+mj-cs"/>
              <a:sym typeface="Helvetica"/>
            </a:endParaRPr>
          </a:p>
          <a:p>
            <a:pPr defTabSz="344804">
              <a:tabLst>
                <a:tab pos="342900" algn="l"/>
              </a:tabLst>
              <a:defRPr sz="1300">
                <a:latin typeface="Menlo"/>
                <a:ea typeface="Menlo"/>
                <a:cs typeface="Menlo"/>
                <a:sym typeface="Menlo"/>
              </a:defRPr>
            </a:pPr>
            <a:r>
              <a:t>		testAdd(aBag, contentsOfBag1);</a:t>
            </a:r>
            <a:endParaRPr>
              <a:latin typeface="+mj-lt"/>
              <a:ea typeface="+mj-ea"/>
              <a:cs typeface="+mj-cs"/>
              <a:sym typeface="Helvetica"/>
            </a:endParaRPr>
          </a:p>
          <a:p>
            <a:pPr defTabSz="344804">
              <a:tabLst>
                <a:tab pos="342900" algn="l"/>
              </a:tabLst>
              <a:defRPr sz="1300">
                <a:latin typeface="+mj-lt"/>
                <a:ea typeface="+mj-ea"/>
                <a:cs typeface="+mj-cs"/>
                <a:sym typeface="Helvetica"/>
              </a:defRPr>
            </a:pPr>
            <a:endParaRPr>
              <a:latin typeface="+mj-lt"/>
              <a:ea typeface="+mj-ea"/>
              <a:cs typeface="+mj-cs"/>
              <a:sym typeface="Helvetica"/>
            </a:endParaRPr>
          </a:p>
          <a:p>
            <a:pPr defTabSz="344804">
              <a:tabLst>
                <a:tab pos="342900" algn="l"/>
              </a:tabLst>
              <a:defRPr sz="1300">
                <a:solidFill>
                  <a:srgbClr val="008400"/>
                </a:solidFill>
                <a:latin typeface="Menlo"/>
                <a:ea typeface="Menlo"/>
                <a:cs typeface="Menlo"/>
                <a:sym typeface="Menlo"/>
              </a:defRPr>
            </a:pPr>
            <a:r>
              <a:rPr>
                <a:solidFill>
                  <a:srgbClr val="000000"/>
                </a:solidFill>
              </a:rPr>
              <a:t>      </a:t>
            </a:r>
            <a:r>
              <a:t>// Filling an initially empty bag to capacity</a:t>
            </a:r>
            <a:endParaRPr>
              <a:solidFill>
                <a:srgbClr val="000000"/>
              </a:solidFill>
              <a:latin typeface="+mj-lt"/>
              <a:ea typeface="+mj-ea"/>
              <a:cs typeface="+mj-cs"/>
              <a:sym typeface="Helvetica"/>
            </a:endParaRPr>
          </a:p>
          <a:p>
            <a:pPr defTabSz="344804">
              <a:tabLst>
                <a:tab pos="342900" algn="l"/>
              </a:tabLst>
              <a:defRPr sz="1300">
                <a:solidFill>
                  <a:srgbClr val="D12F1B"/>
                </a:solidFill>
                <a:latin typeface="Menlo"/>
                <a:ea typeface="Menlo"/>
                <a:cs typeface="Menlo"/>
                <a:sym typeface="Menlo"/>
              </a:defRPr>
            </a:pPr>
            <a:r>
              <a:rPr>
                <a:solidFill>
                  <a:srgbClr val="000000"/>
                </a:solidFill>
              </a:rPr>
              <a:t>      System.out.println(</a:t>
            </a:r>
            <a:r>
              <a:t>"\nTesting an initially empty bag that "</a:t>
            </a:r>
            <a:r>
              <a:rPr>
                <a:solidFill>
                  <a:srgbClr val="000000"/>
                </a:solidFill>
              </a:rPr>
              <a:t> +</a:t>
            </a:r>
            <a:endParaRPr>
              <a:solidFill>
                <a:srgbClr val="000000"/>
              </a:solidFill>
              <a:latin typeface="+mj-lt"/>
              <a:ea typeface="+mj-ea"/>
              <a:cs typeface="+mj-cs"/>
              <a:sym typeface="Helvetica"/>
            </a:endParaRPr>
          </a:p>
          <a:p>
            <a:pPr defTabSz="344804">
              <a:tabLst>
                <a:tab pos="342900" algn="l"/>
              </a:tabLst>
              <a:defRPr sz="1300">
                <a:solidFill>
                  <a:srgbClr val="D12F1B"/>
                </a:solidFill>
                <a:latin typeface="Menlo"/>
                <a:ea typeface="Menlo"/>
                <a:cs typeface="Menlo"/>
                <a:sym typeface="Menlo"/>
              </a:defRPr>
            </a:pPr>
            <a:r>
              <a:rPr>
                <a:solidFill>
                  <a:srgbClr val="000000"/>
                </a:solidFill>
              </a:rPr>
              <a:t>                         </a:t>
            </a:r>
            <a:r>
              <a:t>" will be filled to capacity:"</a:t>
            </a:r>
            <a:r>
              <a:rPr>
                <a:solidFill>
                  <a:srgbClr val="000000"/>
                </a:solidFill>
              </a:rPr>
              <a:t>);</a:t>
            </a:r>
            <a:endParaRPr>
              <a:solidFill>
                <a:srgbClr val="000000"/>
              </a:solidFill>
              <a:latin typeface="+mj-lt"/>
              <a:ea typeface="+mj-ea"/>
              <a:cs typeface="+mj-cs"/>
              <a:sym typeface="Helvetica"/>
            </a:endParaRPr>
          </a:p>
          <a:p>
            <a:pPr defTabSz="344804">
              <a:tabLst>
                <a:tab pos="342900" algn="l"/>
              </a:tabLst>
              <a:defRPr sz="1300">
                <a:latin typeface="Menlo"/>
                <a:ea typeface="Menlo"/>
                <a:cs typeface="Menlo"/>
                <a:sym typeface="Menlo"/>
              </a:defRPr>
            </a:pPr>
            <a:r>
              <a:t>		aBag = </a:t>
            </a:r>
            <a:r>
              <a:rPr>
                <a:solidFill>
                  <a:srgbClr val="BA2DA2"/>
                </a:solidFill>
              </a:rPr>
              <a:t>new</a:t>
            </a:r>
            <a:r>
              <a:t> ArrayBag1&lt;&gt;(</a:t>
            </a:r>
            <a:r>
              <a:rPr>
                <a:solidFill>
                  <a:srgbClr val="272AD8"/>
                </a:solidFill>
              </a:rPr>
              <a:t>7</a:t>
            </a:r>
            <a:r>
              <a:t>);</a:t>
            </a:r>
            <a:endParaRPr>
              <a:latin typeface="+mj-lt"/>
              <a:ea typeface="+mj-ea"/>
              <a:cs typeface="+mj-cs"/>
              <a:sym typeface="Helvetica"/>
            </a:endParaRPr>
          </a:p>
          <a:p>
            <a:pPr defTabSz="344804">
              <a:tabLst>
                <a:tab pos="342900" algn="l"/>
              </a:tabLst>
              <a:defRPr sz="1300">
                <a:latin typeface="Menlo"/>
                <a:ea typeface="Menlo"/>
                <a:cs typeface="Menlo"/>
                <a:sym typeface="Menlo"/>
              </a:defRPr>
            </a:pPr>
            <a:r>
              <a:t>		String[] contentsOfBag2 = {</a:t>
            </a:r>
            <a:r>
              <a:rPr>
                <a:solidFill>
                  <a:srgbClr val="D12F1B"/>
                </a:solidFill>
              </a:rPr>
              <a:t>"A"</a:t>
            </a:r>
            <a:r>
              <a:t>, </a:t>
            </a:r>
            <a:r>
              <a:rPr>
                <a:solidFill>
                  <a:srgbClr val="D12F1B"/>
                </a:solidFill>
              </a:rPr>
              <a:t>"B"</a:t>
            </a:r>
            <a:r>
              <a:t>, </a:t>
            </a:r>
            <a:r>
              <a:rPr>
                <a:solidFill>
                  <a:srgbClr val="D12F1B"/>
                </a:solidFill>
              </a:rPr>
              <a:t>"A"</a:t>
            </a:r>
            <a:r>
              <a:t>, </a:t>
            </a:r>
            <a:r>
              <a:rPr>
                <a:solidFill>
                  <a:srgbClr val="D12F1B"/>
                </a:solidFill>
              </a:rPr>
              <a:t>"C"</a:t>
            </a:r>
            <a:r>
              <a:t>, </a:t>
            </a:r>
            <a:r>
              <a:rPr>
                <a:solidFill>
                  <a:srgbClr val="D12F1B"/>
                </a:solidFill>
              </a:rPr>
              <a:t>"B"</a:t>
            </a:r>
            <a:r>
              <a:t>, </a:t>
            </a:r>
            <a:r>
              <a:rPr>
                <a:solidFill>
                  <a:srgbClr val="D12F1B"/>
                </a:solidFill>
              </a:rPr>
              <a:t>"C"</a:t>
            </a:r>
            <a:r>
              <a:t>, </a:t>
            </a:r>
            <a:r>
              <a:rPr>
                <a:solidFill>
                  <a:srgbClr val="D12F1B"/>
                </a:solidFill>
              </a:rPr>
              <a:t>"D"</a:t>
            </a:r>
            <a:r>
              <a:t>,</a:t>
            </a:r>
            <a:endParaRPr>
              <a:latin typeface="+mj-lt"/>
              <a:ea typeface="+mj-ea"/>
              <a:cs typeface="+mj-cs"/>
              <a:sym typeface="Helvetica"/>
            </a:endParaRPr>
          </a:p>
          <a:p>
            <a:pPr defTabSz="344804">
              <a:tabLst>
                <a:tab pos="342900" algn="l"/>
              </a:tabLst>
              <a:defRPr sz="1300">
                <a:latin typeface="Menlo"/>
                <a:ea typeface="Menlo"/>
                <a:cs typeface="Menlo"/>
                <a:sym typeface="Menlo"/>
              </a:defRPr>
            </a:pPr>
            <a:r>
              <a:t>                                 </a:t>
            </a:r>
            <a:r>
              <a:rPr>
                <a:solidFill>
                  <a:srgbClr val="D12F1B"/>
                </a:solidFill>
              </a:rPr>
              <a:t>"another string"</a:t>
            </a:r>
            <a:r>
              <a:t>};</a:t>
            </a:r>
            <a:endParaRPr>
              <a:latin typeface="+mj-lt"/>
              <a:ea typeface="+mj-ea"/>
              <a:cs typeface="+mj-cs"/>
              <a:sym typeface="Helvetica"/>
            </a:endParaRPr>
          </a:p>
          <a:p>
            <a:pPr defTabSz="344804">
              <a:tabLst>
                <a:tab pos="342900" algn="l"/>
              </a:tabLst>
              <a:defRPr sz="1300">
                <a:latin typeface="Menlo"/>
                <a:ea typeface="Menlo"/>
                <a:cs typeface="Menlo"/>
                <a:sym typeface="Menlo"/>
              </a:defRPr>
            </a:pPr>
            <a:r>
              <a:t>		testAdd(aBag, contentsOfBag2);</a:t>
            </a:r>
            <a:endParaRPr>
              <a:latin typeface="+mj-lt"/>
              <a:ea typeface="+mj-ea"/>
              <a:cs typeface="+mj-cs"/>
              <a:sym typeface="Helvetica"/>
            </a:endParaRPr>
          </a:p>
          <a:p>
            <a:pPr defTabSz="344804">
              <a:tabLst>
                <a:tab pos="342900" algn="l"/>
              </a:tabLst>
              <a:defRPr sz="1300">
                <a:solidFill>
                  <a:srgbClr val="008400"/>
                </a:solidFill>
                <a:latin typeface="Menlo"/>
                <a:ea typeface="Menlo"/>
                <a:cs typeface="Menlo"/>
                <a:sym typeface="Menlo"/>
              </a:defRPr>
            </a:pPr>
            <a:r>
              <a:rPr>
                <a:solidFill>
                  <a:srgbClr val="000000"/>
                </a:solidFill>
              </a:rPr>
              <a:t>	} </a:t>
            </a:r>
            <a:r>
              <a:t>// end main</a:t>
            </a:r>
            <a:endParaRPr>
              <a:solidFill>
                <a:srgbClr val="000000"/>
              </a:solidFill>
              <a:latin typeface="+mj-lt"/>
              <a:ea typeface="+mj-ea"/>
              <a:cs typeface="+mj-cs"/>
              <a:sym typeface="Helvetica"/>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sldNum" sz="quarter" idx="12"/>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CB488AE-9B9E-4A69-B7AF-F63284B38B66}" type="slidenum">
              <a:rPr kumimoji="0" lang="en-US" sz="14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sz="1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3074"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D64F057-CD5B-478C-83B8-C82139010B89}" type="slidenum">
              <a:rPr kumimoji="0" lang="en-US" sz="14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sz="1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3075" name="Rectangle 2"/>
          <p:cNvSpPr>
            <a:spLocks noGrp="1" noChangeArrowheads="1"/>
          </p:cNvSpPr>
          <p:nvPr>
            <p:ph type="title"/>
          </p:nvPr>
        </p:nvSpPr>
        <p:spPr>
          <a:xfrm>
            <a:off x="457200" y="457200"/>
            <a:ext cx="8229600" cy="960438"/>
          </a:xfrm>
          <a:solidFill>
            <a:schemeClr val="bg1"/>
          </a:solidFill>
        </p:spPr>
        <p:txBody>
          <a:bodyPr/>
          <a:lstStyle/>
          <a:p>
            <a:pPr eaLnBrk="1" hangingPunct="1"/>
            <a:r>
              <a:rPr lang="en-US" dirty="0"/>
              <a:t>Overview Of Array-Based Structures</a:t>
            </a:r>
          </a:p>
        </p:txBody>
      </p:sp>
      <p:sp>
        <p:nvSpPr>
          <p:cNvPr id="3076" name="Rectangle 3"/>
          <p:cNvSpPr>
            <a:spLocks noGrp="1" noChangeArrowheads="1"/>
          </p:cNvSpPr>
          <p:nvPr>
            <p:ph type="body" idx="1"/>
          </p:nvPr>
        </p:nvSpPr>
        <p:spPr/>
        <p:txBody>
          <a:bodyPr/>
          <a:lstStyle/>
          <a:p>
            <a:pPr eaLnBrk="1" hangingPunct="1">
              <a:lnSpc>
                <a:spcPct val="80000"/>
              </a:lnSpc>
            </a:pPr>
            <a:r>
              <a:rPr lang="en-US" sz="2800" dirty="0">
                <a:solidFill>
                  <a:srgbClr val="FF0000"/>
                </a:solidFill>
              </a:rPr>
              <a:t>Array</a:t>
            </a:r>
            <a:r>
              <a:rPr lang="en-US" sz="2800" dirty="0"/>
              <a:t> is a data structure built into virtually all programming languages</a:t>
            </a:r>
          </a:p>
          <a:p>
            <a:pPr eaLnBrk="1" hangingPunct="1">
              <a:lnSpc>
                <a:spcPct val="80000"/>
              </a:lnSpc>
            </a:pPr>
            <a:r>
              <a:rPr lang="en-US" sz="2800" dirty="0"/>
              <a:t>Many programmer-defined data structures use arrays as their foundation</a:t>
            </a:r>
          </a:p>
          <a:p>
            <a:pPr lvl="1" eaLnBrk="1" hangingPunct="1">
              <a:lnSpc>
                <a:spcPct val="80000"/>
              </a:lnSpc>
            </a:pPr>
            <a:r>
              <a:rPr lang="en-US" sz="2400" dirty="0"/>
              <a:t>These structures are called </a:t>
            </a:r>
            <a:r>
              <a:rPr lang="en-US" sz="2400" dirty="0">
                <a:solidFill>
                  <a:srgbClr val="FF0000"/>
                </a:solidFill>
              </a:rPr>
              <a:t>array-based</a:t>
            </a:r>
            <a:r>
              <a:rPr lang="en-US" sz="2400" dirty="0"/>
              <a:t> structures </a:t>
            </a:r>
          </a:p>
          <a:p>
            <a:pPr eaLnBrk="1" hangingPunct="1">
              <a:lnSpc>
                <a:spcPct val="80000"/>
              </a:lnSpc>
            </a:pPr>
            <a:r>
              <a:rPr lang="en-US" sz="2800" dirty="0"/>
              <a:t>Like all structures, array-based structures</a:t>
            </a:r>
          </a:p>
          <a:p>
            <a:pPr lvl="1" eaLnBrk="1" hangingPunct="1">
              <a:lnSpc>
                <a:spcPct val="80000"/>
              </a:lnSpc>
            </a:pPr>
            <a:r>
              <a:rPr lang="en-US" sz="2400" dirty="0"/>
              <a:t>Are implemented as a separate class</a:t>
            </a:r>
          </a:p>
          <a:p>
            <a:pPr lvl="1" eaLnBrk="1" hangingPunct="1">
              <a:lnSpc>
                <a:spcPct val="80000"/>
              </a:lnSpc>
            </a:pPr>
            <a:r>
              <a:rPr lang="en-US" sz="2400" dirty="0"/>
              <a:t>Can be dynamic (expand their maximum capacity at runtime)</a:t>
            </a:r>
          </a:p>
          <a:p>
            <a:pPr lvl="1" eaLnBrk="1" hangingPunct="1">
              <a:lnSpc>
                <a:spcPct val="80000"/>
              </a:lnSpc>
            </a:pPr>
            <a:r>
              <a:rPr lang="en-US" sz="2400" dirty="0"/>
              <a:t>Can be generic (store any type of node)</a:t>
            </a:r>
          </a:p>
          <a:p>
            <a:pPr eaLnBrk="1" hangingPunct="1">
              <a:lnSpc>
                <a:spcPct val="80000"/>
              </a:lnSpc>
            </a:pPr>
            <a:r>
              <a:rPr lang="en-US" sz="2800" dirty="0"/>
              <a:t>Java’s </a:t>
            </a:r>
            <a:r>
              <a:rPr lang="en-US" sz="2800" dirty="0" err="1">
                <a:solidFill>
                  <a:srgbClr val="FF0000"/>
                </a:solidFill>
              </a:rPr>
              <a:t>ArrayList</a:t>
            </a:r>
            <a:r>
              <a:rPr lang="en-US" sz="2800" dirty="0"/>
              <a:t> class models a generic array-based data structure</a:t>
            </a:r>
          </a:p>
        </p:txBody>
      </p:sp>
    </p:spTree>
  </p:cSld>
  <p:clrMapOvr>
    <a:masterClrMapping/>
  </p:clrMapOvr>
  <p:transition advClick="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itle 1"/>
          <p:cNvSpPr txBox="1">
            <a:spLocks noGrp="1"/>
          </p:cNvSpPr>
          <p:nvPr>
            <p:ph type="title"/>
          </p:nvPr>
        </p:nvSpPr>
        <p:spPr>
          <a:xfrm>
            <a:off x="457200" y="-84667"/>
            <a:ext cx="8229600" cy="916857"/>
          </a:xfrm>
          <a:prstGeom prst="rect">
            <a:avLst/>
          </a:prstGeom>
        </p:spPr>
        <p:txBody>
          <a:bodyPr>
            <a:normAutofit fontScale="90000"/>
          </a:bodyPr>
          <a:lstStyle>
            <a:lvl1pPr defTabSz="905255">
              <a:defRPr sz="4356"/>
            </a:lvl1pPr>
          </a:lstStyle>
          <a:p>
            <a:r>
              <a:t>Testing the Core Methods (Part 2)</a:t>
            </a:r>
          </a:p>
        </p:txBody>
      </p:sp>
      <p:sp>
        <p:nvSpPr>
          <p:cNvPr id="110" name="Text Placeholder 2"/>
          <p:cNvSpPr txBox="1">
            <a:spLocks noGrp="1"/>
          </p:cNvSpPr>
          <p:nvPr>
            <p:ph type="body" sz="quarter" idx="1"/>
          </p:nvPr>
        </p:nvSpPr>
        <p:spPr>
          <a:xfrm>
            <a:off x="443971" y="5512853"/>
            <a:ext cx="7001803" cy="916856"/>
          </a:xfrm>
          <a:prstGeom prst="rect">
            <a:avLst/>
          </a:prstGeom>
        </p:spPr>
        <p:txBody>
          <a:bodyPr>
            <a:normAutofit lnSpcReduction="10000"/>
          </a:bodyPr>
          <a:lstStyle/>
          <a:p>
            <a:pPr defTabSz="521208">
              <a:defRPr sz="2508" b="1">
                <a:solidFill>
                  <a:srgbClr val="007FA3"/>
                </a:solidFill>
                <a:latin typeface="Times New Roman"/>
                <a:ea typeface="Times New Roman"/>
                <a:cs typeface="Times New Roman"/>
                <a:sym typeface="Times New Roman"/>
              </a:defRPr>
            </a:pPr>
            <a:r>
              <a:t>LISTING 2-2 A program that tests core methods of the class </a:t>
            </a:r>
            <a:r>
              <a:rPr>
                <a:latin typeface="Courier New"/>
                <a:ea typeface="Courier New"/>
                <a:cs typeface="Courier New"/>
                <a:sym typeface="Courier New"/>
              </a:rPr>
              <a:t>ArrayBag</a:t>
            </a:r>
          </a:p>
        </p:txBody>
      </p:sp>
      <p:sp>
        <p:nvSpPr>
          <p:cNvPr id="111" name="// Tests the method add.…"/>
          <p:cNvSpPr txBox="1"/>
          <p:nvPr/>
        </p:nvSpPr>
        <p:spPr>
          <a:xfrm>
            <a:off x="291571" y="1374055"/>
            <a:ext cx="7651515" cy="33426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defTabSz="344804">
              <a:tabLst>
                <a:tab pos="342900" algn="l"/>
              </a:tabLst>
              <a:defRPr sz="1300">
                <a:solidFill>
                  <a:srgbClr val="008400"/>
                </a:solidFill>
                <a:latin typeface="Menlo"/>
                <a:ea typeface="Menlo"/>
                <a:cs typeface="Menlo"/>
                <a:sym typeface="Menlo"/>
              </a:defRPr>
            </a:pPr>
            <a:r>
              <a:rPr>
                <a:solidFill>
                  <a:srgbClr val="000000"/>
                </a:solidFill>
              </a:rPr>
              <a:t>   </a:t>
            </a:r>
            <a:r>
              <a:t>// Tests the method add.</a:t>
            </a:r>
            <a:endParaRPr>
              <a:solidFill>
                <a:srgbClr val="000000"/>
              </a:solidFill>
              <a:latin typeface="+mj-lt"/>
              <a:ea typeface="+mj-ea"/>
              <a:cs typeface="+mj-cs"/>
              <a:sym typeface="Helvetica"/>
            </a:endParaRPr>
          </a:p>
          <a:p>
            <a:pPr defTabSz="344804">
              <a:tabLst>
                <a:tab pos="342900" algn="l"/>
              </a:tabLst>
              <a:defRPr sz="1300">
                <a:latin typeface="Menlo"/>
                <a:ea typeface="Menlo"/>
                <a:cs typeface="Menlo"/>
                <a:sym typeface="Menlo"/>
              </a:defRPr>
            </a:pPr>
            <a:r>
              <a:t>	</a:t>
            </a:r>
            <a:r>
              <a:rPr>
                <a:solidFill>
                  <a:srgbClr val="BA2DA2"/>
                </a:solidFill>
              </a:rPr>
              <a:t>private</a:t>
            </a:r>
            <a:r>
              <a:t> </a:t>
            </a:r>
            <a:r>
              <a:rPr>
                <a:solidFill>
                  <a:srgbClr val="BA2DA2"/>
                </a:solidFill>
              </a:rPr>
              <a:t>static</a:t>
            </a:r>
            <a:r>
              <a:t> </a:t>
            </a:r>
            <a:r>
              <a:rPr>
                <a:solidFill>
                  <a:srgbClr val="BA2DA2"/>
                </a:solidFill>
              </a:rPr>
              <a:t>void</a:t>
            </a:r>
            <a:r>
              <a:t> testAdd(BagInterface&lt;String&gt; aBag, String[] content)</a:t>
            </a:r>
            <a:endParaRPr>
              <a:latin typeface="+mj-lt"/>
              <a:ea typeface="+mj-ea"/>
              <a:cs typeface="+mj-cs"/>
              <a:sym typeface="Helvetica"/>
            </a:endParaRPr>
          </a:p>
          <a:p>
            <a:pPr defTabSz="344804">
              <a:tabLst>
                <a:tab pos="342900" algn="l"/>
              </a:tabLst>
              <a:defRPr sz="1300">
                <a:latin typeface="Menlo"/>
                <a:ea typeface="Menlo"/>
                <a:cs typeface="Menlo"/>
                <a:sym typeface="Menlo"/>
              </a:defRPr>
            </a:pPr>
            <a:r>
              <a:t>	{</a:t>
            </a:r>
            <a:endParaRPr>
              <a:latin typeface="+mj-lt"/>
              <a:ea typeface="+mj-ea"/>
              <a:cs typeface="+mj-cs"/>
              <a:sym typeface="Helvetica"/>
            </a:endParaRPr>
          </a:p>
          <a:p>
            <a:pPr defTabSz="344804">
              <a:tabLst>
                <a:tab pos="342900" algn="l"/>
              </a:tabLst>
              <a:defRPr sz="1300">
                <a:solidFill>
                  <a:srgbClr val="D12F1B"/>
                </a:solidFill>
                <a:latin typeface="Menlo"/>
                <a:ea typeface="Menlo"/>
                <a:cs typeface="Menlo"/>
                <a:sym typeface="Menlo"/>
              </a:defRPr>
            </a:pPr>
            <a:r>
              <a:rPr>
                <a:solidFill>
                  <a:srgbClr val="000000"/>
                </a:solidFill>
              </a:rPr>
              <a:t>		System.out.print(</a:t>
            </a:r>
            <a:r>
              <a:t>"Adding the following strings to the bag: "</a:t>
            </a:r>
            <a:r>
              <a:rPr>
                <a:solidFill>
                  <a:srgbClr val="000000"/>
                </a:solidFill>
              </a:rPr>
              <a:t>);</a:t>
            </a:r>
            <a:endParaRPr>
              <a:solidFill>
                <a:srgbClr val="000000"/>
              </a:solidFill>
              <a:latin typeface="+mj-lt"/>
              <a:ea typeface="+mj-ea"/>
              <a:cs typeface="+mj-cs"/>
              <a:sym typeface="Helvetica"/>
            </a:endParaRPr>
          </a:p>
          <a:p>
            <a:pPr defTabSz="344804">
              <a:tabLst>
                <a:tab pos="342900" algn="l"/>
              </a:tabLst>
              <a:defRPr sz="1300">
                <a:latin typeface="Menlo"/>
                <a:ea typeface="Menlo"/>
                <a:cs typeface="Menlo"/>
                <a:sym typeface="Menlo"/>
              </a:defRPr>
            </a:pPr>
            <a:r>
              <a:t>		</a:t>
            </a:r>
            <a:r>
              <a:rPr>
                <a:solidFill>
                  <a:srgbClr val="BA2DA2"/>
                </a:solidFill>
              </a:rPr>
              <a:t>for</a:t>
            </a:r>
            <a:r>
              <a:t> (</a:t>
            </a:r>
            <a:r>
              <a:rPr>
                <a:solidFill>
                  <a:srgbClr val="BA2DA2"/>
                </a:solidFill>
              </a:rPr>
              <a:t>int</a:t>
            </a:r>
            <a:r>
              <a:t> index = </a:t>
            </a:r>
            <a:r>
              <a:rPr>
                <a:solidFill>
                  <a:srgbClr val="272AD8"/>
                </a:solidFill>
              </a:rPr>
              <a:t>0</a:t>
            </a:r>
            <a:r>
              <a:t>; index &lt; content.length; index++)</a:t>
            </a:r>
            <a:endParaRPr>
              <a:latin typeface="+mj-lt"/>
              <a:ea typeface="+mj-ea"/>
              <a:cs typeface="+mj-cs"/>
              <a:sym typeface="Helvetica"/>
            </a:endParaRPr>
          </a:p>
          <a:p>
            <a:pPr defTabSz="344804">
              <a:tabLst>
                <a:tab pos="342900" algn="l"/>
              </a:tabLst>
              <a:defRPr sz="1300">
                <a:latin typeface="Menlo"/>
                <a:ea typeface="Menlo"/>
                <a:cs typeface="Menlo"/>
                <a:sym typeface="Menlo"/>
              </a:defRPr>
            </a:pPr>
            <a:r>
              <a:t>		{</a:t>
            </a:r>
            <a:endParaRPr>
              <a:latin typeface="+mj-lt"/>
              <a:ea typeface="+mj-ea"/>
              <a:cs typeface="+mj-cs"/>
              <a:sym typeface="Helvetica"/>
            </a:endParaRPr>
          </a:p>
          <a:p>
            <a:pPr defTabSz="344804">
              <a:tabLst>
                <a:tab pos="342900" algn="l"/>
              </a:tabLst>
              <a:defRPr sz="1300">
                <a:latin typeface="Menlo"/>
                <a:ea typeface="Menlo"/>
                <a:cs typeface="Menlo"/>
                <a:sym typeface="Menlo"/>
              </a:defRPr>
            </a:pPr>
            <a:r>
              <a:t>			</a:t>
            </a:r>
            <a:r>
              <a:rPr>
                <a:solidFill>
                  <a:srgbClr val="BA2DA2"/>
                </a:solidFill>
              </a:rPr>
              <a:t>if</a:t>
            </a:r>
            <a:r>
              <a:t> (aBag.add(content[index]))</a:t>
            </a:r>
            <a:endParaRPr>
              <a:latin typeface="+mj-lt"/>
              <a:ea typeface="+mj-ea"/>
              <a:cs typeface="+mj-cs"/>
              <a:sym typeface="Helvetica"/>
            </a:endParaRPr>
          </a:p>
          <a:p>
            <a:pPr defTabSz="344804">
              <a:tabLst>
                <a:tab pos="342900" algn="l"/>
              </a:tabLst>
              <a:defRPr sz="1300">
                <a:latin typeface="Menlo"/>
                <a:ea typeface="Menlo"/>
                <a:cs typeface="Menlo"/>
                <a:sym typeface="Menlo"/>
              </a:defRPr>
            </a:pPr>
            <a:r>
              <a:t>            System.out.print(content[index] + </a:t>
            </a:r>
            <a:r>
              <a:rPr>
                <a:solidFill>
                  <a:srgbClr val="D12F1B"/>
                </a:solidFill>
              </a:rPr>
              <a:t>" "</a:t>
            </a:r>
            <a:r>
              <a:t>);</a:t>
            </a:r>
            <a:endParaRPr>
              <a:latin typeface="+mj-lt"/>
              <a:ea typeface="+mj-ea"/>
              <a:cs typeface="+mj-cs"/>
              <a:sym typeface="Helvetica"/>
            </a:endParaRPr>
          </a:p>
          <a:p>
            <a:pPr defTabSz="344804">
              <a:tabLst>
                <a:tab pos="342900" algn="l"/>
              </a:tabLst>
              <a:defRPr sz="1300">
                <a:latin typeface="Menlo"/>
                <a:ea typeface="Menlo"/>
                <a:cs typeface="Menlo"/>
                <a:sym typeface="Menlo"/>
              </a:defRPr>
            </a:pPr>
            <a:r>
              <a:t>         </a:t>
            </a:r>
            <a:r>
              <a:rPr>
                <a:solidFill>
                  <a:srgbClr val="BA2DA2"/>
                </a:solidFill>
              </a:rPr>
              <a:t>else</a:t>
            </a:r>
            <a:endParaRPr>
              <a:latin typeface="+mj-lt"/>
              <a:ea typeface="+mj-ea"/>
              <a:cs typeface="+mj-cs"/>
              <a:sym typeface="Helvetica"/>
            </a:endParaRPr>
          </a:p>
          <a:p>
            <a:pPr defTabSz="344804">
              <a:tabLst>
                <a:tab pos="342900" algn="l"/>
              </a:tabLst>
              <a:defRPr sz="1300">
                <a:latin typeface="Menlo"/>
                <a:ea typeface="Menlo"/>
                <a:cs typeface="Menlo"/>
                <a:sym typeface="Menlo"/>
              </a:defRPr>
            </a:pPr>
            <a:r>
              <a:t>            System.out.print(</a:t>
            </a:r>
            <a:r>
              <a:rPr>
                <a:solidFill>
                  <a:srgbClr val="D12F1B"/>
                </a:solidFill>
              </a:rPr>
              <a:t>"\nUnable to add "</a:t>
            </a:r>
            <a:r>
              <a:t> + content[index] +</a:t>
            </a:r>
            <a:endParaRPr>
              <a:latin typeface="+mj-lt"/>
              <a:ea typeface="+mj-ea"/>
              <a:cs typeface="+mj-cs"/>
              <a:sym typeface="Helvetica"/>
            </a:endParaRPr>
          </a:p>
          <a:p>
            <a:pPr defTabSz="344804">
              <a:tabLst>
                <a:tab pos="342900" algn="l"/>
              </a:tabLst>
              <a:defRPr sz="1300">
                <a:latin typeface="Menlo"/>
                <a:ea typeface="Menlo"/>
                <a:cs typeface="Menlo"/>
                <a:sym typeface="Menlo"/>
              </a:defRPr>
            </a:pPr>
            <a:r>
              <a:t>                             </a:t>
            </a:r>
            <a:r>
              <a:rPr>
                <a:solidFill>
                  <a:srgbClr val="D12F1B"/>
                </a:solidFill>
              </a:rPr>
              <a:t>" to the bag."</a:t>
            </a:r>
            <a:r>
              <a:t>);</a:t>
            </a:r>
            <a:endParaRPr>
              <a:latin typeface="+mj-lt"/>
              <a:ea typeface="+mj-ea"/>
              <a:cs typeface="+mj-cs"/>
              <a:sym typeface="Helvetica"/>
            </a:endParaRPr>
          </a:p>
          <a:p>
            <a:pPr defTabSz="344804">
              <a:tabLst>
                <a:tab pos="342900" algn="l"/>
              </a:tabLst>
              <a:defRPr sz="1300">
                <a:solidFill>
                  <a:srgbClr val="008400"/>
                </a:solidFill>
                <a:latin typeface="Menlo"/>
                <a:ea typeface="Menlo"/>
                <a:cs typeface="Menlo"/>
                <a:sym typeface="Menlo"/>
              </a:defRPr>
            </a:pPr>
            <a:r>
              <a:rPr>
                <a:solidFill>
                  <a:srgbClr val="000000"/>
                </a:solidFill>
              </a:rPr>
              <a:t>		} </a:t>
            </a:r>
            <a:r>
              <a:t>// end for</a:t>
            </a:r>
            <a:endParaRPr>
              <a:solidFill>
                <a:srgbClr val="000000"/>
              </a:solidFill>
              <a:latin typeface="+mj-lt"/>
              <a:ea typeface="+mj-ea"/>
              <a:cs typeface="+mj-cs"/>
              <a:sym typeface="Helvetica"/>
            </a:endParaRPr>
          </a:p>
          <a:p>
            <a:pPr defTabSz="344804">
              <a:tabLst>
                <a:tab pos="342900" algn="l"/>
              </a:tabLst>
              <a:defRPr sz="1300">
                <a:latin typeface="Menlo"/>
                <a:ea typeface="Menlo"/>
                <a:cs typeface="Menlo"/>
                <a:sym typeface="Menlo"/>
              </a:defRPr>
            </a:pPr>
            <a:r>
              <a:t>      System.out.println();</a:t>
            </a:r>
            <a:endParaRPr>
              <a:latin typeface="+mj-lt"/>
              <a:ea typeface="+mj-ea"/>
              <a:cs typeface="+mj-cs"/>
              <a:sym typeface="Helvetica"/>
            </a:endParaRPr>
          </a:p>
          <a:p>
            <a:pPr defTabSz="344804">
              <a:tabLst>
                <a:tab pos="342900" algn="l"/>
              </a:tabLst>
              <a:defRPr sz="1300">
                <a:latin typeface="Menlo"/>
                <a:ea typeface="Menlo"/>
                <a:cs typeface="Menlo"/>
                <a:sym typeface="Menlo"/>
              </a:defRPr>
            </a:pPr>
            <a:r>
              <a:t>      </a:t>
            </a:r>
            <a:endParaRPr>
              <a:latin typeface="+mj-lt"/>
              <a:ea typeface="+mj-ea"/>
              <a:cs typeface="+mj-cs"/>
              <a:sym typeface="Helvetica"/>
            </a:endParaRPr>
          </a:p>
          <a:p>
            <a:pPr defTabSz="344804">
              <a:tabLst>
                <a:tab pos="342900" algn="l"/>
              </a:tabLst>
              <a:defRPr sz="1300">
                <a:latin typeface="Menlo"/>
                <a:ea typeface="Menlo"/>
                <a:cs typeface="Menlo"/>
                <a:sym typeface="Menlo"/>
              </a:defRPr>
            </a:pPr>
            <a:r>
              <a:t>		displayBag(aBag);</a:t>
            </a:r>
            <a:endParaRPr>
              <a:latin typeface="+mj-lt"/>
              <a:ea typeface="+mj-ea"/>
              <a:cs typeface="+mj-cs"/>
              <a:sym typeface="Helvetica"/>
            </a:endParaRPr>
          </a:p>
          <a:p>
            <a:pPr defTabSz="344804">
              <a:tabLst>
                <a:tab pos="342900" algn="l"/>
              </a:tabLst>
              <a:defRPr sz="1300">
                <a:solidFill>
                  <a:srgbClr val="008400"/>
                </a:solidFill>
                <a:latin typeface="Menlo"/>
                <a:ea typeface="Menlo"/>
                <a:cs typeface="Menlo"/>
                <a:sym typeface="Menlo"/>
              </a:defRPr>
            </a:pPr>
            <a:r>
              <a:rPr>
                <a:solidFill>
                  <a:srgbClr val="000000"/>
                </a:solidFill>
              </a:rPr>
              <a:t>	} </a:t>
            </a:r>
            <a:r>
              <a:t>// end testAdd</a:t>
            </a:r>
            <a:endParaRPr>
              <a:solidFill>
                <a:srgbClr val="000000"/>
              </a:solidFill>
              <a:latin typeface="+mj-lt"/>
              <a:ea typeface="+mj-ea"/>
              <a:cs typeface="+mj-cs"/>
              <a:sym typeface="Helvetica"/>
            </a:endParaRP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itle 1"/>
          <p:cNvSpPr txBox="1">
            <a:spLocks noGrp="1"/>
          </p:cNvSpPr>
          <p:nvPr>
            <p:ph type="title"/>
          </p:nvPr>
        </p:nvSpPr>
        <p:spPr>
          <a:xfrm>
            <a:off x="443971" y="-90450"/>
            <a:ext cx="8229601" cy="916857"/>
          </a:xfrm>
          <a:prstGeom prst="rect">
            <a:avLst/>
          </a:prstGeom>
        </p:spPr>
        <p:txBody>
          <a:bodyPr>
            <a:normAutofit fontScale="90000"/>
          </a:bodyPr>
          <a:lstStyle>
            <a:lvl1pPr defTabSz="905255">
              <a:defRPr sz="4356"/>
            </a:lvl1pPr>
          </a:lstStyle>
          <a:p>
            <a:r>
              <a:t>Testing the Core Methods (Part 3)</a:t>
            </a:r>
          </a:p>
        </p:txBody>
      </p:sp>
      <p:sp>
        <p:nvSpPr>
          <p:cNvPr id="114" name="Text Placeholder 2"/>
          <p:cNvSpPr txBox="1">
            <a:spLocks noGrp="1"/>
          </p:cNvSpPr>
          <p:nvPr>
            <p:ph type="body" sz="quarter" idx="1"/>
          </p:nvPr>
        </p:nvSpPr>
        <p:spPr>
          <a:xfrm>
            <a:off x="443971" y="5512853"/>
            <a:ext cx="7001803" cy="916856"/>
          </a:xfrm>
          <a:prstGeom prst="rect">
            <a:avLst/>
          </a:prstGeom>
        </p:spPr>
        <p:txBody>
          <a:bodyPr>
            <a:normAutofit lnSpcReduction="10000"/>
          </a:bodyPr>
          <a:lstStyle/>
          <a:p>
            <a:pPr defTabSz="521208">
              <a:defRPr sz="2508" b="1">
                <a:solidFill>
                  <a:srgbClr val="007FA3"/>
                </a:solidFill>
                <a:latin typeface="Times New Roman"/>
                <a:ea typeface="Times New Roman"/>
                <a:cs typeface="Times New Roman"/>
                <a:sym typeface="Times New Roman"/>
              </a:defRPr>
            </a:pPr>
            <a:r>
              <a:t>LISTING 2-2 A program that tests core methods of the class </a:t>
            </a:r>
            <a:r>
              <a:rPr>
                <a:latin typeface="Courier New"/>
                <a:ea typeface="Courier New"/>
                <a:cs typeface="Courier New"/>
                <a:sym typeface="Courier New"/>
              </a:rPr>
              <a:t>ArrayBag</a:t>
            </a:r>
          </a:p>
        </p:txBody>
      </p:sp>
      <p:sp>
        <p:nvSpPr>
          <p:cNvPr id="115" name="// Tests the method toArray while displaying the bag.…"/>
          <p:cNvSpPr txBox="1"/>
          <p:nvPr/>
        </p:nvSpPr>
        <p:spPr>
          <a:xfrm>
            <a:off x="634733" y="826406"/>
            <a:ext cx="7735721" cy="23393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defTabSz="344804">
              <a:lnSpc>
                <a:spcPct val="90000"/>
              </a:lnSpc>
              <a:tabLst>
                <a:tab pos="342900" algn="l"/>
              </a:tabLst>
              <a:defRPr sz="1300">
                <a:solidFill>
                  <a:srgbClr val="008400"/>
                </a:solidFill>
                <a:latin typeface="Menlo"/>
                <a:ea typeface="Menlo"/>
                <a:cs typeface="Menlo"/>
                <a:sym typeface="Menlo"/>
              </a:defRPr>
            </a:pPr>
            <a:r>
              <a:rPr>
                <a:solidFill>
                  <a:srgbClr val="000000"/>
                </a:solidFill>
              </a:rPr>
              <a:t>  </a:t>
            </a:r>
            <a:r>
              <a:t>// Tests the method toArray while displaying the bag.</a:t>
            </a:r>
            <a:endParaRPr>
              <a:solidFill>
                <a:srgbClr val="000000"/>
              </a:solidFill>
              <a:latin typeface="+mj-lt"/>
              <a:ea typeface="+mj-ea"/>
              <a:cs typeface="+mj-cs"/>
              <a:sym typeface="Helvetica"/>
            </a:endParaRPr>
          </a:p>
          <a:p>
            <a:pPr defTabSz="344804">
              <a:lnSpc>
                <a:spcPct val="90000"/>
              </a:lnSpc>
              <a:tabLst>
                <a:tab pos="342900" algn="l"/>
              </a:tabLst>
              <a:defRPr sz="1300">
                <a:latin typeface="Menlo"/>
                <a:ea typeface="Menlo"/>
                <a:cs typeface="Menlo"/>
                <a:sym typeface="Menlo"/>
              </a:defRPr>
            </a:pPr>
            <a:r>
              <a:t>	</a:t>
            </a:r>
            <a:r>
              <a:rPr>
                <a:solidFill>
                  <a:srgbClr val="BA2DA2"/>
                </a:solidFill>
              </a:rPr>
              <a:t>private</a:t>
            </a:r>
            <a:r>
              <a:t> </a:t>
            </a:r>
            <a:r>
              <a:rPr>
                <a:solidFill>
                  <a:srgbClr val="BA2DA2"/>
                </a:solidFill>
              </a:rPr>
              <a:t>static</a:t>
            </a:r>
            <a:r>
              <a:t> </a:t>
            </a:r>
            <a:r>
              <a:rPr>
                <a:solidFill>
                  <a:srgbClr val="BA2DA2"/>
                </a:solidFill>
              </a:rPr>
              <a:t>void</a:t>
            </a:r>
            <a:r>
              <a:t> displayBag(BagInterface&lt;String&gt; aBag)</a:t>
            </a:r>
            <a:endParaRPr>
              <a:latin typeface="+mj-lt"/>
              <a:ea typeface="+mj-ea"/>
              <a:cs typeface="+mj-cs"/>
              <a:sym typeface="Helvetica"/>
            </a:endParaRPr>
          </a:p>
          <a:p>
            <a:pPr defTabSz="344804">
              <a:lnSpc>
                <a:spcPct val="90000"/>
              </a:lnSpc>
              <a:tabLst>
                <a:tab pos="342900" algn="l"/>
              </a:tabLst>
              <a:defRPr sz="1300">
                <a:latin typeface="Menlo"/>
                <a:ea typeface="Menlo"/>
                <a:cs typeface="Menlo"/>
                <a:sym typeface="Menlo"/>
              </a:defRPr>
            </a:pPr>
            <a:r>
              <a:t>	{</a:t>
            </a:r>
            <a:endParaRPr>
              <a:latin typeface="+mj-lt"/>
              <a:ea typeface="+mj-ea"/>
              <a:cs typeface="+mj-cs"/>
              <a:sym typeface="Helvetica"/>
            </a:endParaRPr>
          </a:p>
          <a:p>
            <a:pPr defTabSz="344804">
              <a:lnSpc>
                <a:spcPct val="90000"/>
              </a:lnSpc>
              <a:tabLst>
                <a:tab pos="342900" algn="l"/>
              </a:tabLst>
              <a:defRPr sz="1300">
                <a:solidFill>
                  <a:srgbClr val="D12F1B"/>
                </a:solidFill>
                <a:latin typeface="Menlo"/>
                <a:ea typeface="Menlo"/>
                <a:cs typeface="Menlo"/>
                <a:sym typeface="Menlo"/>
              </a:defRPr>
            </a:pPr>
            <a:r>
              <a:rPr>
                <a:solidFill>
                  <a:srgbClr val="000000"/>
                </a:solidFill>
              </a:rPr>
              <a:t>		System.out.println(</a:t>
            </a:r>
            <a:r>
              <a:t>"The bag contains the following string(s):"</a:t>
            </a:r>
            <a:r>
              <a:rPr>
                <a:solidFill>
                  <a:srgbClr val="000000"/>
                </a:solidFill>
              </a:rPr>
              <a:t>);		</a:t>
            </a:r>
            <a:endParaRPr>
              <a:solidFill>
                <a:srgbClr val="000000"/>
              </a:solidFill>
              <a:latin typeface="+mj-lt"/>
              <a:ea typeface="+mj-ea"/>
              <a:cs typeface="+mj-cs"/>
              <a:sym typeface="Helvetica"/>
            </a:endParaRPr>
          </a:p>
          <a:p>
            <a:pPr defTabSz="344804">
              <a:lnSpc>
                <a:spcPct val="90000"/>
              </a:lnSpc>
              <a:tabLst>
                <a:tab pos="342900" algn="l"/>
              </a:tabLst>
              <a:defRPr sz="1300">
                <a:latin typeface="Menlo"/>
                <a:ea typeface="Menlo"/>
                <a:cs typeface="Menlo"/>
                <a:sym typeface="Menlo"/>
              </a:defRPr>
            </a:pPr>
            <a:r>
              <a:t>		Object[] bagArray = aBag.toArray();</a:t>
            </a:r>
            <a:endParaRPr>
              <a:latin typeface="+mj-lt"/>
              <a:ea typeface="+mj-ea"/>
              <a:cs typeface="+mj-cs"/>
              <a:sym typeface="Helvetica"/>
            </a:endParaRPr>
          </a:p>
          <a:p>
            <a:pPr defTabSz="344804">
              <a:lnSpc>
                <a:spcPct val="90000"/>
              </a:lnSpc>
              <a:tabLst>
                <a:tab pos="342900" algn="l"/>
              </a:tabLst>
              <a:defRPr sz="1300">
                <a:latin typeface="Menlo"/>
                <a:ea typeface="Menlo"/>
                <a:cs typeface="Menlo"/>
                <a:sym typeface="Menlo"/>
              </a:defRPr>
            </a:pPr>
            <a:r>
              <a:t>		</a:t>
            </a:r>
            <a:r>
              <a:rPr>
                <a:solidFill>
                  <a:srgbClr val="BA2DA2"/>
                </a:solidFill>
              </a:rPr>
              <a:t>for</a:t>
            </a:r>
            <a:r>
              <a:t> (</a:t>
            </a:r>
            <a:r>
              <a:rPr>
                <a:solidFill>
                  <a:srgbClr val="BA2DA2"/>
                </a:solidFill>
              </a:rPr>
              <a:t>int</a:t>
            </a:r>
            <a:r>
              <a:t> index = </a:t>
            </a:r>
            <a:r>
              <a:rPr>
                <a:solidFill>
                  <a:srgbClr val="272AD8"/>
                </a:solidFill>
              </a:rPr>
              <a:t>0</a:t>
            </a:r>
            <a:r>
              <a:t>; index &lt; bagArray.length; index++)</a:t>
            </a:r>
            <a:endParaRPr>
              <a:latin typeface="+mj-lt"/>
              <a:ea typeface="+mj-ea"/>
              <a:cs typeface="+mj-cs"/>
              <a:sym typeface="Helvetica"/>
            </a:endParaRPr>
          </a:p>
          <a:p>
            <a:pPr defTabSz="344804">
              <a:lnSpc>
                <a:spcPct val="90000"/>
              </a:lnSpc>
              <a:tabLst>
                <a:tab pos="342900" algn="l"/>
              </a:tabLst>
              <a:defRPr sz="1300">
                <a:latin typeface="Menlo"/>
                <a:ea typeface="Menlo"/>
                <a:cs typeface="Menlo"/>
                <a:sym typeface="Menlo"/>
              </a:defRPr>
            </a:pPr>
            <a:r>
              <a:t>		{</a:t>
            </a:r>
            <a:endParaRPr>
              <a:latin typeface="+mj-lt"/>
              <a:ea typeface="+mj-ea"/>
              <a:cs typeface="+mj-cs"/>
              <a:sym typeface="Helvetica"/>
            </a:endParaRPr>
          </a:p>
          <a:p>
            <a:pPr defTabSz="344804">
              <a:lnSpc>
                <a:spcPct val="90000"/>
              </a:lnSpc>
              <a:tabLst>
                <a:tab pos="342900" algn="l"/>
              </a:tabLst>
              <a:defRPr sz="1300">
                <a:latin typeface="Menlo"/>
                <a:ea typeface="Menlo"/>
                <a:cs typeface="Menlo"/>
                <a:sym typeface="Menlo"/>
              </a:defRPr>
            </a:pPr>
            <a:r>
              <a:t>			System.out.print(bagArray[index] + </a:t>
            </a:r>
            <a:r>
              <a:rPr>
                <a:solidFill>
                  <a:srgbClr val="D12F1B"/>
                </a:solidFill>
              </a:rPr>
              <a:t>" "</a:t>
            </a:r>
            <a:r>
              <a:t>);</a:t>
            </a:r>
            <a:endParaRPr>
              <a:latin typeface="+mj-lt"/>
              <a:ea typeface="+mj-ea"/>
              <a:cs typeface="+mj-cs"/>
              <a:sym typeface="Helvetica"/>
            </a:endParaRPr>
          </a:p>
          <a:p>
            <a:pPr defTabSz="344804">
              <a:lnSpc>
                <a:spcPct val="90000"/>
              </a:lnSpc>
              <a:tabLst>
                <a:tab pos="342900" algn="l"/>
              </a:tabLst>
              <a:defRPr sz="1300">
                <a:solidFill>
                  <a:srgbClr val="008400"/>
                </a:solidFill>
                <a:latin typeface="Menlo"/>
                <a:ea typeface="Menlo"/>
                <a:cs typeface="Menlo"/>
                <a:sym typeface="Menlo"/>
              </a:defRPr>
            </a:pPr>
            <a:r>
              <a:rPr>
                <a:solidFill>
                  <a:srgbClr val="000000"/>
                </a:solidFill>
              </a:rPr>
              <a:t>		} </a:t>
            </a:r>
            <a:r>
              <a:t>// end for</a:t>
            </a:r>
            <a:endParaRPr>
              <a:solidFill>
                <a:srgbClr val="000000"/>
              </a:solidFill>
              <a:latin typeface="+mj-lt"/>
              <a:ea typeface="+mj-ea"/>
              <a:cs typeface="+mj-cs"/>
              <a:sym typeface="Helvetica"/>
            </a:endParaRPr>
          </a:p>
          <a:p>
            <a:pPr defTabSz="344804">
              <a:lnSpc>
                <a:spcPct val="90000"/>
              </a:lnSpc>
              <a:tabLst>
                <a:tab pos="342900" algn="l"/>
              </a:tabLst>
              <a:defRPr sz="1300">
                <a:latin typeface="Menlo"/>
                <a:ea typeface="Menlo"/>
                <a:cs typeface="Menlo"/>
                <a:sym typeface="Menlo"/>
              </a:defRPr>
            </a:pPr>
            <a:r>
              <a:t>		</a:t>
            </a:r>
            <a:endParaRPr>
              <a:latin typeface="+mj-lt"/>
              <a:ea typeface="+mj-ea"/>
              <a:cs typeface="+mj-cs"/>
              <a:sym typeface="Helvetica"/>
            </a:endParaRPr>
          </a:p>
          <a:p>
            <a:pPr defTabSz="344804">
              <a:lnSpc>
                <a:spcPct val="90000"/>
              </a:lnSpc>
              <a:tabLst>
                <a:tab pos="342900" algn="l"/>
              </a:tabLst>
              <a:defRPr sz="1300">
                <a:latin typeface="Menlo"/>
                <a:ea typeface="Menlo"/>
                <a:cs typeface="Menlo"/>
                <a:sym typeface="Menlo"/>
              </a:defRPr>
            </a:pPr>
            <a:r>
              <a:t>		System.out.println();</a:t>
            </a:r>
            <a:endParaRPr>
              <a:latin typeface="+mj-lt"/>
              <a:ea typeface="+mj-ea"/>
              <a:cs typeface="+mj-cs"/>
              <a:sym typeface="Helvetica"/>
            </a:endParaRPr>
          </a:p>
          <a:p>
            <a:pPr defTabSz="344804">
              <a:lnSpc>
                <a:spcPct val="90000"/>
              </a:lnSpc>
              <a:tabLst>
                <a:tab pos="342900" algn="l"/>
              </a:tabLst>
              <a:defRPr sz="1300">
                <a:solidFill>
                  <a:srgbClr val="008400"/>
                </a:solidFill>
                <a:latin typeface="Menlo"/>
                <a:ea typeface="Menlo"/>
                <a:cs typeface="Menlo"/>
                <a:sym typeface="Menlo"/>
              </a:defRPr>
            </a:pPr>
            <a:r>
              <a:rPr>
                <a:solidFill>
                  <a:srgbClr val="000000"/>
                </a:solidFill>
              </a:rPr>
              <a:t>	} </a:t>
            </a:r>
            <a:r>
              <a:t>// end displayBag</a:t>
            </a:r>
            <a:endParaRPr>
              <a:solidFill>
                <a:srgbClr val="000000"/>
              </a:solidFill>
              <a:latin typeface="+mj-lt"/>
              <a:ea typeface="+mj-ea"/>
              <a:cs typeface="+mj-cs"/>
              <a:sym typeface="Helvetica"/>
            </a:endParaRPr>
          </a:p>
          <a:p>
            <a:pPr defTabSz="344804">
              <a:lnSpc>
                <a:spcPct val="90000"/>
              </a:lnSpc>
              <a:tabLst>
                <a:tab pos="342900" algn="l"/>
              </a:tabLst>
              <a:defRPr sz="1300">
                <a:solidFill>
                  <a:srgbClr val="008400"/>
                </a:solidFill>
                <a:latin typeface="Menlo"/>
                <a:ea typeface="Menlo"/>
                <a:cs typeface="Menlo"/>
                <a:sym typeface="Menlo"/>
              </a:defRPr>
            </a:pPr>
            <a:r>
              <a:rPr>
                <a:solidFill>
                  <a:srgbClr val="000000"/>
                </a:solidFill>
              </a:rPr>
              <a:t>} </a:t>
            </a:r>
            <a:r>
              <a:t>// end ArrayBagDemo1</a:t>
            </a:r>
          </a:p>
        </p:txBody>
      </p:sp>
      <p:sp>
        <p:nvSpPr>
          <p:cNvPr id="116" name="Rectangle"/>
          <p:cNvSpPr/>
          <p:nvPr/>
        </p:nvSpPr>
        <p:spPr>
          <a:xfrm>
            <a:off x="639496" y="3198469"/>
            <a:ext cx="7290959" cy="2281662"/>
          </a:xfrm>
          <a:prstGeom prst="rect">
            <a:avLst/>
          </a:prstGeom>
          <a:gradFill>
            <a:gsLst>
              <a:gs pos="0">
                <a:schemeClr val="accent4">
                  <a:hueOff val="-155063"/>
                  <a:lumOff val="44832"/>
                </a:schemeClr>
              </a:gs>
              <a:gs pos="35000">
                <a:srgbClr val="FEF7B7"/>
              </a:gs>
              <a:gs pos="100000">
                <a:schemeClr val="accent4">
                  <a:hueOff val="-178118"/>
                  <a:lumOff val="59630"/>
                </a:schemeClr>
              </a:gs>
            </a:gsLst>
            <a:lin ang="16200000"/>
          </a:gradFill>
          <a:ln>
            <a:solidFill>
              <a:srgbClr val="AEA600"/>
            </a:solidFill>
          </a:ln>
          <a:effectLst>
            <a:outerShdw blurRad="38100" dist="20000" dir="5400000" rotWithShape="0">
              <a:srgbClr val="000000">
                <a:alpha val="38000"/>
              </a:srgbClr>
            </a:outerShdw>
          </a:effectLst>
        </p:spPr>
        <p:txBody>
          <a:bodyPr lIns="45719" rIns="45719" anchor="ctr"/>
          <a:lstStyle/>
          <a:p>
            <a:endParaRPr/>
          </a:p>
        </p:txBody>
      </p:sp>
      <p:sp>
        <p:nvSpPr>
          <p:cNvPr id="117" name="Testing an initially empty bag with  sufficient capacity:…"/>
          <p:cNvSpPr txBox="1"/>
          <p:nvPr/>
        </p:nvSpPr>
        <p:spPr>
          <a:xfrm>
            <a:off x="692251" y="3544332"/>
            <a:ext cx="7480760" cy="194056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defTabSz="344804">
              <a:lnSpc>
                <a:spcPct val="90000"/>
              </a:lnSpc>
              <a:tabLst>
                <a:tab pos="342900" algn="l"/>
              </a:tabLst>
              <a:defRPr b="1">
                <a:latin typeface="Courier New"/>
                <a:ea typeface="Courier New"/>
                <a:cs typeface="Courier New"/>
                <a:sym typeface="Courier New"/>
              </a:defRPr>
            </a:pPr>
            <a:r>
              <a:t> Testing an initially empty bag with  sufficient capacity:</a:t>
            </a:r>
          </a:p>
          <a:p>
            <a:pPr defTabSz="344804">
              <a:lnSpc>
                <a:spcPct val="90000"/>
              </a:lnSpc>
              <a:tabLst>
                <a:tab pos="342900" algn="l"/>
              </a:tabLst>
              <a:defRPr b="1">
                <a:latin typeface="Courier New"/>
                <a:ea typeface="Courier New"/>
                <a:cs typeface="Courier New"/>
                <a:sym typeface="Courier New"/>
              </a:defRPr>
            </a:pPr>
            <a:r>
              <a:t> Adding the following strings to the bag: A A B A C A</a:t>
            </a:r>
          </a:p>
          <a:p>
            <a:pPr defTabSz="344804">
              <a:lnSpc>
                <a:spcPct val="90000"/>
              </a:lnSpc>
              <a:tabLst>
                <a:tab pos="342900" algn="l"/>
              </a:tabLst>
              <a:defRPr b="1">
                <a:latin typeface="Courier New"/>
                <a:ea typeface="Courier New"/>
                <a:cs typeface="Courier New"/>
                <a:sym typeface="Courier New"/>
              </a:defRPr>
            </a:pPr>
            <a:r>
              <a:t> The bag contains the following string(s):</a:t>
            </a:r>
          </a:p>
          <a:p>
            <a:pPr defTabSz="344804">
              <a:lnSpc>
                <a:spcPct val="90000"/>
              </a:lnSpc>
              <a:tabLst>
                <a:tab pos="342900" algn="l"/>
              </a:tabLst>
              <a:defRPr b="1">
                <a:latin typeface="Courier New"/>
                <a:ea typeface="Courier New"/>
                <a:cs typeface="Courier New"/>
                <a:sym typeface="Courier New"/>
              </a:defRPr>
            </a:pPr>
            <a:r>
              <a:t> A A B A C A</a:t>
            </a:r>
          </a:p>
          <a:p>
            <a:pPr defTabSz="344804">
              <a:lnSpc>
                <a:spcPct val="90000"/>
              </a:lnSpc>
              <a:tabLst>
                <a:tab pos="342900" algn="l"/>
              </a:tabLst>
              <a:defRPr b="1">
                <a:latin typeface="Courier New"/>
                <a:ea typeface="Courier New"/>
                <a:cs typeface="Courier New"/>
                <a:sym typeface="Courier New"/>
              </a:defRPr>
            </a:pPr>
            <a:r>
              <a:t> </a:t>
            </a:r>
          </a:p>
          <a:p>
            <a:pPr defTabSz="344804">
              <a:lnSpc>
                <a:spcPct val="90000"/>
              </a:lnSpc>
              <a:tabLst>
                <a:tab pos="342900" algn="l"/>
              </a:tabLst>
              <a:defRPr b="1">
                <a:latin typeface="Courier New"/>
                <a:ea typeface="Courier New"/>
                <a:cs typeface="Courier New"/>
                <a:sym typeface="Courier New"/>
              </a:defRPr>
            </a:pPr>
            <a:r>
              <a:t> Testing an initially empty bag that  will be filled to capacity:</a:t>
            </a:r>
          </a:p>
          <a:p>
            <a:pPr defTabSz="344804">
              <a:lnSpc>
                <a:spcPct val="90000"/>
              </a:lnSpc>
              <a:tabLst>
                <a:tab pos="342900" algn="l"/>
              </a:tabLst>
              <a:defRPr b="1">
                <a:latin typeface="Courier New"/>
                <a:ea typeface="Courier New"/>
                <a:cs typeface="Courier New"/>
                <a:sym typeface="Courier New"/>
              </a:defRPr>
            </a:pPr>
            <a:r>
              <a:t> Adding the following strings to the bag: A B A C B C D</a:t>
            </a:r>
          </a:p>
          <a:p>
            <a:pPr defTabSz="344804">
              <a:lnSpc>
                <a:spcPct val="90000"/>
              </a:lnSpc>
              <a:tabLst>
                <a:tab pos="342900" algn="l"/>
              </a:tabLst>
              <a:defRPr b="1">
                <a:latin typeface="Courier New"/>
                <a:ea typeface="Courier New"/>
                <a:cs typeface="Courier New"/>
                <a:sym typeface="Courier New"/>
              </a:defRPr>
            </a:pPr>
            <a:r>
              <a:t> Unable to add another string to the bag.</a:t>
            </a:r>
          </a:p>
          <a:p>
            <a:pPr defTabSz="344804">
              <a:lnSpc>
                <a:spcPct val="90000"/>
              </a:lnSpc>
              <a:tabLst>
                <a:tab pos="342900" algn="l"/>
              </a:tabLst>
              <a:defRPr b="1">
                <a:latin typeface="Courier New"/>
                <a:ea typeface="Courier New"/>
                <a:cs typeface="Courier New"/>
                <a:sym typeface="Courier New"/>
              </a:defRPr>
            </a:pPr>
            <a:r>
              <a:t> The bag contains the following string(s):</a:t>
            </a:r>
          </a:p>
          <a:p>
            <a:pPr defTabSz="344804">
              <a:lnSpc>
                <a:spcPct val="90000"/>
              </a:lnSpc>
              <a:tabLst>
                <a:tab pos="342900" algn="l"/>
              </a:tabLst>
              <a:defRPr b="1">
                <a:latin typeface="Courier New"/>
                <a:ea typeface="Courier New"/>
                <a:cs typeface="Courier New"/>
                <a:sym typeface="Courier New"/>
              </a:defRPr>
            </a:pPr>
            <a:r>
              <a:t> A B A C B C D </a:t>
            </a:r>
          </a:p>
        </p:txBody>
      </p:sp>
      <p:sp>
        <p:nvSpPr>
          <p:cNvPr id="118" name="Program Output"/>
          <p:cNvSpPr txBox="1"/>
          <p:nvPr/>
        </p:nvSpPr>
        <p:spPr>
          <a:xfrm>
            <a:off x="795831" y="3230109"/>
            <a:ext cx="1418455" cy="517424"/>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i="1"/>
            </a:lvl1pPr>
          </a:lstStyle>
          <a:p>
            <a:r>
              <a:t>Program Output</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Title 1"/>
          <p:cNvSpPr txBox="1">
            <a:spLocks noGrp="1"/>
          </p:cNvSpPr>
          <p:nvPr>
            <p:ph type="title"/>
          </p:nvPr>
        </p:nvSpPr>
        <p:spPr>
          <a:prstGeom prst="rect">
            <a:avLst/>
          </a:prstGeom>
        </p:spPr>
        <p:txBody>
          <a:bodyPr/>
          <a:lstStyle/>
          <a:p>
            <a:r>
              <a:t>Implementing More Methods</a:t>
            </a:r>
          </a:p>
        </p:txBody>
      </p:sp>
      <p:sp>
        <p:nvSpPr>
          <p:cNvPr id="121" name="Text Placeholder 2"/>
          <p:cNvSpPr txBox="1">
            <a:spLocks noGrp="1"/>
          </p:cNvSpPr>
          <p:nvPr>
            <p:ph type="body" sz="quarter" idx="1"/>
          </p:nvPr>
        </p:nvSpPr>
        <p:spPr>
          <a:xfrm>
            <a:off x="457200" y="5745852"/>
            <a:ext cx="8229600" cy="539165"/>
          </a:xfrm>
          <a:prstGeom prst="rect">
            <a:avLst/>
          </a:prstGeom>
        </p:spPr>
        <p:txBody>
          <a:bodyPr/>
          <a:lstStyle/>
          <a:p>
            <a:pPr defTabSz="475487">
              <a:defRPr sz="2288" b="1">
                <a:solidFill>
                  <a:srgbClr val="007FA3"/>
                </a:solidFill>
                <a:latin typeface="Times New Roman"/>
                <a:ea typeface="Times New Roman"/>
                <a:cs typeface="Times New Roman"/>
                <a:sym typeface="Times New Roman"/>
              </a:defRPr>
            </a:pPr>
            <a:r>
              <a:t>Methods </a:t>
            </a:r>
            <a:r>
              <a:rPr>
                <a:latin typeface="Courier New"/>
                <a:ea typeface="Courier New"/>
                <a:cs typeface="Courier New"/>
                <a:sym typeface="Courier New"/>
              </a:rPr>
              <a:t>isEmpty</a:t>
            </a:r>
            <a:r>
              <a:t> and </a:t>
            </a:r>
            <a:r>
              <a:rPr>
                <a:latin typeface="Courier New"/>
                <a:ea typeface="Courier New"/>
                <a:cs typeface="Courier New"/>
                <a:sym typeface="Courier New"/>
              </a:rPr>
              <a:t>getCurrentSize</a:t>
            </a:r>
          </a:p>
        </p:txBody>
      </p:sp>
      <p:sp>
        <p:nvSpPr>
          <p:cNvPr id="122" name="/** Sees whether this bag is empty.…"/>
          <p:cNvSpPr txBox="1"/>
          <p:nvPr/>
        </p:nvSpPr>
        <p:spPr>
          <a:xfrm>
            <a:off x="251445" y="1213696"/>
            <a:ext cx="8700639" cy="41046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defTabSz="344804">
              <a:tabLst>
                <a:tab pos="342900" algn="l"/>
              </a:tabLst>
              <a:defRPr sz="1800">
                <a:solidFill>
                  <a:srgbClr val="008400"/>
                </a:solidFill>
                <a:latin typeface="Menlo"/>
                <a:ea typeface="Menlo"/>
                <a:cs typeface="Menlo"/>
                <a:sym typeface="Menlo"/>
              </a:defRPr>
            </a:pPr>
            <a:r>
              <a:rPr>
                <a:solidFill>
                  <a:srgbClr val="000000"/>
                </a:solidFill>
              </a:rPr>
              <a:t>	</a:t>
            </a:r>
            <a:r>
              <a:t>/** Sees whether this bag is empty.</a:t>
            </a:r>
            <a:endParaRPr>
              <a:solidFill>
                <a:srgbClr val="000000"/>
              </a:solidFill>
              <a:latin typeface="+mj-lt"/>
              <a:ea typeface="+mj-ea"/>
              <a:cs typeface="+mj-cs"/>
              <a:sym typeface="Helvetica"/>
            </a:endParaRPr>
          </a:p>
          <a:p>
            <a:pPr defTabSz="344804">
              <a:tabLst>
                <a:tab pos="342900" algn="l"/>
              </a:tabLst>
              <a:defRPr sz="1800">
                <a:solidFill>
                  <a:srgbClr val="008400"/>
                </a:solidFill>
                <a:latin typeface="Menlo"/>
                <a:ea typeface="Menlo"/>
                <a:cs typeface="Menlo"/>
                <a:sym typeface="Menlo"/>
              </a:defRPr>
            </a:pPr>
            <a:r>
              <a:t>       </a:t>
            </a:r>
            <a:r>
              <a:rPr b="1"/>
              <a:t>@return</a:t>
            </a:r>
            <a:r>
              <a:t>  True if this bag is empty, or false if not. */</a:t>
            </a:r>
            <a:endParaRPr>
              <a:solidFill>
                <a:srgbClr val="000000"/>
              </a:solidFill>
              <a:latin typeface="+mj-lt"/>
              <a:ea typeface="+mj-ea"/>
              <a:cs typeface="+mj-cs"/>
              <a:sym typeface="Helvetica"/>
            </a:endParaRPr>
          </a:p>
          <a:p>
            <a:pPr defTabSz="344804">
              <a:tabLst>
                <a:tab pos="342900" algn="l"/>
              </a:tabLst>
              <a:defRPr sz="1800">
                <a:latin typeface="Menlo"/>
                <a:ea typeface="Menlo"/>
                <a:cs typeface="Menlo"/>
                <a:sym typeface="Menlo"/>
              </a:defRPr>
            </a:pPr>
            <a:r>
              <a:t>	</a:t>
            </a:r>
            <a:r>
              <a:rPr>
                <a:solidFill>
                  <a:srgbClr val="BA2DA2"/>
                </a:solidFill>
              </a:rPr>
              <a:t>public</a:t>
            </a:r>
            <a:r>
              <a:t> </a:t>
            </a:r>
            <a:r>
              <a:rPr>
                <a:solidFill>
                  <a:srgbClr val="BA2DA2"/>
                </a:solidFill>
              </a:rPr>
              <a:t>boolean</a:t>
            </a:r>
            <a:r>
              <a:t> isEmpty()</a:t>
            </a:r>
            <a:endParaRPr>
              <a:latin typeface="+mj-lt"/>
              <a:ea typeface="+mj-ea"/>
              <a:cs typeface="+mj-cs"/>
              <a:sym typeface="Helvetica"/>
            </a:endParaRPr>
          </a:p>
          <a:p>
            <a:pPr defTabSz="344804">
              <a:tabLst>
                <a:tab pos="342900" algn="l"/>
              </a:tabLst>
              <a:defRPr sz="1800">
                <a:latin typeface="Menlo"/>
                <a:ea typeface="Menlo"/>
                <a:cs typeface="Menlo"/>
                <a:sym typeface="Menlo"/>
              </a:defRPr>
            </a:pPr>
            <a:r>
              <a:t>	{</a:t>
            </a:r>
            <a:endParaRPr>
              <a:latin typeface="+mj-lt"/>
              <a:ea typeface="+mj-ea"/>
              <a:cs typeface="+mj-cs"/>
              <a:sym typeface="Helvetica"/>
            </a:endParaRPr>
          </a:p>
          <a:p>
            <a:pPr defTabSz="344804">
              <a:tabLst>
                <a:tab pos="342900" algn="l"/>
              </a:tabLst>
              <a:defRPr sz="1800">
                <a:latin typeface="Menlo"/>
                <a:ea typeface="Menlo"/>
                <a:cs typeface="Menlo"/>
                <a:sym typeface="Menlo"/>
              </a:defRPr>
            </a:pPr>
            <a:r>
              <a:t>      </a:t>
            </a:r>
            <a:r>
              <a:rPr>
                <a:solidFill>
                  <a:srgbClr val="BA2DA2"/>
                </a:solidFill>
              </a:rPr>
              <a:t>return</a:t>
            </a:r>
            <a:r>
              <a:t> numberOfEntries == </a:t>
            </a:r>
            <a:r>
              <a:rPr>
                <a:solidFill>
                  <a:srgbClr val="272AD8"/>
                </a:solidFill>
              </a:rPr>
              <a:t>0</a:t>
            </a:r>
            <a:r>
              <a:t>;</a:t>
            </a:r>
            <a:endParaRPr>
              <a:latin typeface="+mj-lt"/>
              <a:ea typeface="+mj-ea"/>
              <a:cs typeface="+mj-cs"/>
              <a:sym typeface="Helvetica"/>
            </a:endParaRPr>
          </a:p>
          <a:p>
            <a:pPr defTabSz="344804">
              <a:tabLst>
                <a:tab pos="342900" algn="l"/>
              </a:tabLst>
              <a:defRPr sz="1800">
                <a:solidFill>
                  <a:srgbClr val="008400"/>
                </a:solidFill>
                <a:latin typeface="Menlo"/>
                <a:ea typeface="Menlo"/>
                <a:cs typeface="Menlo"/>
                <a:sym typeface="Menlo"/>
              </a:defRPr>
            </a:pPr>
            <a:r>
              <a:rPr>
                <a:solidFill>
                  <a:srgbClr val="000000"/>
                </a:solidFill>
              </a:rPr>
              <a:t>	} </a:t>
            </a:r>
            <a:r>
              <a:t>// end isEmpty</a:t>
            </a:r>
            <a:endParaRPr>
              <a:solidFill>
                <a:srgbClr val="000000"/>
              </a:solidFill>
              <a:latin typeface="+mj-lt"/>
              <a:ea typeface="+mj-ea"/>
              <a:cs typeface="+mj-cs"/>
              <a:sym typeface="Helvetica"/>
            </a:endParaRPr>
          </a:p>
          <a:p>
            <a:pPr defTabSz="344804">
              <a:tabLst>
                <a:tab pos="342900" algn="l"/>
              </a:tabLst>
              <a:defRPr sz="1800">
                <a:latin typeface="Menlo"/>
                <a:ea typeface="Menlo"/>
                <a:cs typeface="Menlo"/>
                <a:sym typeface="Menlo"/>
              </a:defRPr>
            </a:pPr>
            <a:r>
              <a:t>   </a:t>
            </a:r>
            <a:endParaRPr>
              <a:latin typeface="+mj-lt"/>
              <a:ea typeface="+mj-ea"/>
              <a:cs typeface="+mj-cs"/>
              <a:sym typeface="Helvetica"/>
            </a:endParaRPr>
          </a:p>
          <a:p>
            <a:pPr defTabSz="344804">
              <a:tabLst>
                <a:tab pos="342900" algn="l"/>
              </a:tabLst>
              <a:defRPr sz="1800">
                <a:solidFill>
                  <a:srgbClr val="008400"/>
                </a:solidFill>
                <a:latin typeface="Menlo"/>
                <a:ea typeface="Menlo"/>
                <a:cs typeface="Menlo"/>
                <a:sym typeface="Menlo"/>
              </a:defRPr>
            </a:pPr>
            <a:r>
              <a:rPr>
                <a:solidFill>
                  <a:srgbClr val="000000"/>
                </a:solidFill>
              </a:rPr>
              <a:t>	</a:t>
            </a:r>
            <a:r>
              <a:t>/** Gets the current number of entries in this bag.</a:t>
            </a:r>
            <a:endParaRPr>
              <a:solidFill>
                <a:srgbClr val="000000"/>
              </a:solidFill>
              <a:latin typeface="+mj-lt"/>
              <a:ea typeface="+mj-ea"/>
              <a:cs typeface="+mj-cs"/>
              <a:sym typeface="Helvetica"/>
            </a:endParaRPr>
          </a:p>
          <a:p>
            <a:pPr defTabSz="344804">
              <a:tabLst>
                <a:tab pos="342900" algn="l"/>
              </a:tabLst>
              <a:defRPr sz="1800">
                <a:solidFill>
                  <a:srgbClr val="008400"/>
                </a:solidFill>
                <a:latin typeface="Menlo"/>
                <a:ea typeface="Menlo"/>
                <a:cs typeface="Menlo"/>
                <a:sym typeface="Menlo"/>
              </a:defRPr>
            </a:pPr>
            <a:r>
              <a:t>       </a:t>
            </a:r>
            <a:r>
              <a:rPr b="1"/>
              <a:t>@return</a:t>
            </a:r>
            <a:r>
              <a:t>  The integer number of entries </a:t>
            </a:r>
          </a:p>
          <a:p>
            <a:pPr lvl="8" indent="1828800" defTabSz="344804">
              <a:tabLst>
                <a:tab pos="342900" algn="l"/>
              </a:tabLst>
              <a:defRPr sz="1800">
                <a:solidFill>
                  <a:srgbClr val="008400"/>
                </a:solidFill>
                <a:latin typeface="Menlo"/>
                <a:ea typeface="Menlo"/>
                <a:cs typeface="Menlo"/>
                <a:sym typeface="Menlo"/>
              </a:defRPr>
            </a:pPr>
            <a:r>
              <a:t>currently in this bag. */</a:t>
            </a:r>
            <a:endParaRPr>
              <a:solidFill>
                <a:srgbClr val="000000"/>
              </a:solidFill>
              <a:latin typeface="+mj-lt"/>
              <a:ea typeface="+mj-ea"/>
              <a:cs typeface="+mj-cs"/>
              <a:sym typeface="Helvetica"/>
            </a:endParaRPr>
          </a:p>
          <a:p>
            <a:pPr defTabSz="344804">
              <a:tabLst>
                <a:tab pos="342900" algn="l"/>
              </a:tabLst>
              <a:defRPr sz="1800">
                <a:latin typeface="Menlo"/>
                <a:ea typeface="Menlo"/>
                <a:cs typeface="Menlo"/>
                <a:sym typeface="Menlo"/>
              </a:defRPr>
            </a:pPr>
            <a:r>
              <a:t>	</a:t>
            </a:r>
            <a:r>
              <a:rPr>
                <a:solidFill>
                  <a:srgbClr val="BA2DA2"/>
                </a:solidFill>
              </a:rPr>
              <a:t>public</a:t>
            </a:r>
            <a:r>
              <a:t> </a:t>
            </a:r>
            <a:r>
              <a:rPr>
                <a:solidFill>
                  <a:srgbClr val="BA2DA2"/>
                </a:solidFill>
              </a:rPr>
              <a:t>int</a:t>
            </a:r>
            <a:r>
              <a:t> getCurrentSize()</a:t>
            </a:r>
            <a:endParaRPr>
              <a:latin typeface="+mj-lt"/>
              <a:ea typeface="+mj-ea"/>
              <a:cs typeface="+mj-cs"/>
              <a:sym typeface="Helvetica"/>
            </a:endParaRPr>
          </a:p>
          <a:p>
            <a:pPr defTabSz="344804">
              <a:tabLst>
                <a:tab pos="342900" algn="l"/>
              </a:tabLst>
              <a:defRPr sz="1800">
                <a:latin typeface="Menlo"/>
                <a:ea typeface="Menlo"/>
                <a:cs typeface="Menlo"/>
                <a:sym typeface="Menlo"/>
              </a:defRPr>
            </a:pPr>
            <a:r>
              <a:t>	{</a:t>
            </a:r>
            <a:endParaRPr>
              <a:latin typeface="+mj-lt"/>
              <a:ea typeface="+mj-ea"/>
              <a:cs typeface="+mj-cs"/>
              <a:sym typeface="Helvetica"/>
            </a:endParaRPr>
          </a:p>
          <a:p>
            <a:pPr defTabSz="344804">
              <a:tabLst>
                <a:tab pos="342900" algn="l"/>
              </a:tabLst>
              <a:defRPr sz="1800">
                <a:latin typeface="Menlo"/>
                <a:ea typeface="Menlo"/>
                <a:cs typeface="Menlo"/>
                <a:sym typeface="Menlo"/>
              </a:defRPr>
            </a:pPr>
            <a:r>
              <a:t>      </a:t>
            </a:r>
            <a:r>
              <a:rPr>
                <a:solidFill>
                  <a:srgbClr val="BA2DA2"/>
                </a:solidFill>
              </a:rPr>
              <a:t>return</a:t>
            </a:r>
            <a:r>
              <a:t> numberOfEntries;</a:t>
            </a:r>
            <a:endParaRPr>
              <a:latin typeface="+mj-lt"/>
              <a:ea typeface="+mj-ea"/>
              <a:cs typeface="+mj-cs"/>
              <a:sym typeface="Helvetica"/>
            </a:endParaRPr>
          </a:p>
          <a:p>
            <a:pPr defTabSz="344804">
              <a:tabLst>
                <a:tab pos="342900" algn="l"/>
              </a:tabLst>
              <a:defRPr sz="1800">
                <a:solidFill>
                  <a:srgbClr val="008400"/>
                </a:solidFill>
                <a:latin typeface="Menlo"/>
                <a:ea typeface="Menlo"/>
                <a:cs typeface="Menlo"/>
                <a:sym typeface="Menlo"/>
              </a:defRPr>
            </a:pPr>
            <a:r>
              <a:rPr>
                <a:solidFill>
                  <a:srgbClr val="000000"/>
                </a:solidFill>
              </a:rPr>
              <a:t>	} </a:t>
            </a:r>
            <a:r>
              <a:t>// end getCurrentSize</a:t>
            </a:r>
            <a:endParaRPr>
              <a:solidFill>
                <a:srgbClr val="000000"/>
              </a:solidFill>
              <a:latin typeface="+mj-lt"/>
              <a:ea typeface="+mj-ea"/>
              <a:cs typeface="+mj-cs"/>
              <a:sym typeface="Helvetica"/>
            </a:endParaRP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itle 1"/>
          <p:cNvSpPr txBox="1">
            <a:spLocks noGrp="1"/>
          </p:cNvSpPr>
          <p:nvPr>
            <p:ph type="title"/>
          </p:nvPr>
        </p:nvSpPr>
        <p:spPr>
          <a:prstGeom prst="rect">
            <a:avLst/>
          </a:prstGeom>
        </p:spPr>
        <p:txBody>
          <a:bodyPr/>
          <a:lstStyle/>
          <a:p>
            <a:r>
              <a:t>Implementing More Methods</a:t>
            </a:r>
          </a:p>
        </p:txBody>
      </p:sp>
      <p:sp>
        <p:nvSpPr>
          <p:cNvPr id="125" name="Text Placeholder 2"/>
          <p:cNvSpPr txBox="1">
            <a:spLocks noGrp="1"/>
          </p:cNvSpPr>
          <p:nvPr>
            <p:ph type="body" sz="quarter" idx="1"/>
          </p:nvPr>
        </p:nvSpPr>
        <p:spPr>
          <a:xfrm>
            <a:off x="457200" y="5739531"/>
            <a:ext cx="8229600" cy="545485"/>
          </a:xfrm>
          <a:prstGeom prst="rect">
            <a:avLst/>
          </a:prstGeom>
        </p:spPr>
        <p:txBody>
          <a:bodyPr/>
          <a:lstStyle/>
          <a:p>
            <a:pPr defTabSz="493776">
              <a:defRPr sz="2376" b="1">
                <a:solidFill>
                  <a:srgbClr val="007FA3"/>
                </a:solidFill>
                <a:latin typeface="Times New Roman"/>
                <a:ea typeface="Times New Roman"/>
                <a:cs typeface="Times New Roman"/>
                <a:sym typeface="Times New Roman"/>
              </a:defRPr>
            </a:pPr>
            <a:r>
              <a:t>Method </a:t>
            </a:r>
            <a:r>
              <a:rPr>
                <a:latin typeface="Courier New"/>
                <a:ea typeface="Courier New"/>
                <a:cs typeface="Courier New"/>
                <a:sym typeface="Courier New"/>
              </a:rPr>
              <a:t>getFrequencyOf</a:t>
            </a:r>
          </a:p>
        </p:txBody>
      </p:sp>
      <p:sp>
        <p:nvSpPr>
          <p:cNvPr id="126" name="/** Counts the number of times a given entry appears in this bag.…"/>
          <p:cNvSpPr txBox="1"/>
          <p:nvPr/>
        </p:nvSpPr>
        <p:spPr>
          <a:xfrm>
            <a:off x="-1" y="1364773"/>
            <a:ext cx="8957810" cy="41554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defTabSz="344804">
              <a:tabLst>
                <a:tab pos="342900" algn="l"/>
              </a:tabLst>
              <a:defRPr sz="1700">
                <a:solidFill>
                  <a:srgbClr val="008400"/>
                </a:solidFill>
                <a:latin typeface="Menlo"/>
                <a:ea typeface="Menlo"/>
                <a:cs typeface="Menlo"/>
                <a:sym typeface="Menlo"/>
              </a:defRPr>
            </a:pPr>
            <a:r>
              <a:rPr>
                <a:solidFill>
                  <a:srgbClr val="000000"/>
                </a:solidFill>
              </a:rPr>
              <a:t>	</a:t>
            </a:r>
            <a:r>
              <a:t>/** Counts the number of times a given entry appears in this bag.</a:t>
            </a:r>
            <a:endParaRPr>
              <a:solidFill>
                <a:srgbClr val="000000"/>
              </a:solidFill>
              <a:latin typeface="+mj-lt"/>
              <a:ea typeface="+mj-ea"/>
              <a:cs typeface="+mj-cs"/>
              <a:sym typeface="Helvetica"/>
            </a:endParaRPr>
          </a:p>
          <a:p>
            <a:pPr defTabSz="344804">
              <a:tabLst>
                <a:tab pos="342900" algn="l"/>
              </a:tabLst>
              <a:defRPr sz="1700">
                <a:solidFill>
                  <a:srgbClr val="008400"/>
                </a:solidFill>
                <a:latin typeface="Menlo"/>
                <a:ea typeface="Menlo"/>
                <a:cs typeface="Menlo"/>
                <a:sym typeface="Menlo"/>
              </a:defRPr>
            </a:pPr>
            <a:r>
              <a:t>       </a:t>
            </a:r>
            <a:r>
              <a:rPr b="1"/>
              <a:t>@param</a:t>
            </a:r>
            <a:r>
              <a:t> anEntry  The entry to be counted.</a:t>
            </a:r>
            <a:endParaRPr>
              <a:solidFill>
                <a:srgbClr val="000000"/>
              </a:solidFill>
              <a:latin typeface="+mj-lt"/>
              <a:ea typeface="+mj-ea"/>
              <a:cs typeface="+mj-cs"/>
              <a:sym typeface="Helvetica"/>
            </a:endParaRPr>
          </a:p>
          <a:p>
            <a:pPr defTabSz="344804">
              <a:tabLst>
                <a:tab pos="342900" algn="l"/>
              </a:tabLst>
              <a:defRPr sz="1700">
                <a:solidFill>
                  <a:srgbClr val="008400"/>
                </a:solidFill>
                <a:latin typeface="Menlo"/>
                <a:ea typeface="Menlo"/>
                <a:cs typeface="Menlo"/>
                <a:sym typeface="Menlo"/>
              </a:defRPr>
            </a:pPr>
            <a:r>
              <a:t>       </a:t>
            </a:r>
            <a:r>
              <a:rPr b="1"/>
              <a:t>@return</a:t>
            </a:r>
            <a:r>
              <a:t>  The number of times anEntry appears in this bag. */</a:t>
            </a:r>
            <a:endParaRPr>
              <a:solidFill>
                <a:srgbClr val="000000"/>
              </a:solidFill>
              <a:latin typeface="+mj-lt"/>
              <a:ea typeface="+mj-ea"/>
              <a:cs typeface="+mj-cs"/>
              <a:sym typeface="Helvetica"/>
            </a:endParaRPr>
          </a:p>
          <a:p>
            <a:pPr defTabSz="344804">
              <a:tabLst>
                <a:tab pos="342900" algn="l"/>
              </a:tabLst>
              <a:defRPr sz="1700">
                <a:latin typeface="Menlo"/>
                <a:ea typeface="Menlo"/>
                <a:cs typeface="Menlo"/>
                <a:sym typeface="Menlo"/>
              </a:defRPr>
            </a:pPr>
            <a:r>
              <a:t>	</a:t>
            </a:r>
            <a:r>
              <a:rPr>
                <a:solidFill>
                  <a:srgbClr val="BA2DA2"/>
                </a:solidFill>
              </a:rPr>
              <a:t>public</a:t>
            </a:r>
            <a:r>
              <a:t> </a:t>
            </a:r>
            <a:r>
              <a:rPr>
                <a:solidFill>
                  <a:srgbClr val="BA2DA2"/>
                </a:solidFill>
              </a:rPr>
              <a:t>int</a:t>
            </a:r>
            <a:r>
              <a:t> getFrequencyOf(T anEntry)</a:t>
            </a:r>
            <a:endParaRPr>
              <a:latin typeface="+mj-lt"/>
              <a:ea typeface="+mj-ea"/>
              <a:cs typeface="+mj-cs"/>
              <a:sym typeface="Helvetica"/>
            </a:endParaRPr>
          </a:p>
          <a:p>
            <a:pPr defTabSz="344804">
              <a:tabLst>
                <a:tab pos="342900" algn="l"/>
              </a:tabLst>
              <a:defRPr sz="1700">
                <a:latin typeface="Menlo"/>
                <a:ea typeface="Menlo"/>
                <a:cs typeface="Menlo"/>
                <a:sym typeface="Menlo"/>
              </a:defRPr>
            </a:pPr>
            <a:r>
              <a:t>	{</a:t>
            </a:r>
            <a:endParaRPr>
              <a:latin typeface="+mj-lt"/>
              <a:ea typeface="+mj-ea"/>
              <a:cs typeface="+mj-cs"/>
              <a:sym typeface="Helvetica"/>
            </a:endParaRPr>
          </a:p>
          <a:p>
            <a:pPr defTabSz="344804">
              <a:tabLst>
                <a:tab pos="342900" algn="l"/>
              </a:tabLst>
              <a:defRPr sz="1700">
                <a:latin typeface="Menlo"/>
                <a:ea typeface="Menlo"/>
                <a:cs typeface="Menlo"/>
                <a:sym typeface="Menlo"/>
              </a:defRPr>
            </a:pPr>
            <a:r>
              <a:t>		checkIntegrity();</a:t>
            </a:r>
            <a:endParaRPr>
              <a:latin typeface="+mj-lt"/>
              <a:ea typeface="+mj-ea"/>
              <a:cs typeface="+mj-cs"/>
              <a:sym typeface="Helvetica"/>
            </a:endParaRPr>
          </a:p>
          <a:p>
            <a:pPr defTabSz="344804">
              <a:tabLst>
                <a:tab pos="342900" algn="l"/>
              </a:tabLst>
              <a:defRPr sz="1700">
                <a:latin typeface="Menlo"/>
                <a:ea typeface="Menlo"/>
                <a:cs typeface="Menlo"/>
                <a:sym typeface="Menlo"/>
              </a:defRPr>
            </a:pPr>
            <a:r>
              <a:t>      </a:t>
            </a:r>
            <a:r>
              <a:rPr>
                <a:solidFill>
                  <a:srgbClr val="BA2DA2"/>
                </a:solidFill>
              </a:rPr>
              <a:t>int</a:t>
            </a:r>
            <a:r>
              <a:t> counter = </a:t>
            </a:r>
            <a:r>
              <a:rPr>
                <a:solidFill>
                  <a:srgbClr val="272AD8"/>
                </a:solidFill>
              </a:rPr>
              <a:t>0</a:t>
            </a:r>
            <a:r>
              <a:t>;</a:t>
            </a:r>
            <a:endParaRPr>
              <a:latin typeface="+mj-lt"/>
              <a:ea typeface="+mj-ea"/>
              <a:cs typeface="+mj-cs"/>
              <a:sym typeface="Helvetica"/>
            </a:endParaRPr>
          </a:p>
          <a:p>
            <a:pPr defTabSz="344804">
              <a:tabLst>
                <a:tab pos="342900" algn="l"/>
              </a:tabLst>
              <a:defRPr sz="1700">
                <a:latin typeface="Menlo"/>
                <a:ea typeface="Menlo"/>
                <a:cs typeface="Menlo"/>
                <a:sym typeface="Menlo"/>
              </a:defRPr>
            </a:pPr>
            <a:r>
              <a:t>      </a:t>
            </a:r>
            <a:endParaRPr>
              <a:latin typeface="+mj-lt"/>
              <a:ea typeface="+mj-ea"/>
              <a:cs typeface="+mj-cs"/>
              <a:sym typeface="Helvetica"/>
            </a:endParaRPr>
          </a:p>
          <a:p>
            <a:pPr defTabSz="344804">
              <a:tabLst>
                <a:tab pos="342900" algn="l"/>
              </a:tabLst>
              <a:defRPr sz="1700">
                <a:latin typeface="Menlo"/>
                <a:ea typeface="Menlo"/>
                <a:cs typeface="Menlo"/>
                <a:sym typeface="Menlo"/>
              </a:defRPr>
            </a:pPr>
            <a:r>
              <a:t>      </a:t>
            </a:r>
            <a:r>
              <a:rPr>
                <a:solidFill>
                  <a:srgbClr val="BA2DA2"/>
                </a:solidFill>
              </a:rPr>
              <a:t>for</a:t>
            </a:r>
            <a:r>
              <a:t> (</a:t>
            </a:r>
            <a:r>
              <a:rPr>
                <a:solidFill>
                  <a:srgbClr val="BA2DA2"/>
                </a:solidFill>
              </a:rPr>
              <a:t>int</a:t>
            </a:r>
            <a:r>
              <a:t> index = </a:t>
            </a:r>
            <a:r>
              <a:rPr>
                <a:solidFill>
                  <a:srgbClr val="272AD8"/>
                </a:solidFill>
              </a:rPr>
              <a:t>0</a:t>
            </a:r>
            <a:r>
              <a:t>; index &lt; numberOfEntries; index++)</a:t>
            </a:r>
            <a:endParaRPr>
              <a:latin typeface="+mj-lt"/>
              <a:ea typeface="+mj-ea"/>
              <a:cs typeface="+mj-cs"/>
              <a:sym typeface="Helvetica"/>
            </a:endParaRPr>
          </a:p>
          <a:p>
            <a:pPr defTabSz="344804">
              <a:tabLst>
                <a:tab pos="342900" algn="l"/>
              </a:tabLst>
              <a:defRPr sz="1700">
                <a:latin typeface="Menlo"/>
                <a:ea typeface="Menlo"/>
                <a:cs typeface="Menlo"/>
                <a:sym typeface="Menlo"/>
              </a:defRPr>
            </a:pPr>
            <a:r>
              <a:t>      {</a:t>
            </a:r>
            <a:endParaRPr>
              <a:latin typeface="+mj-lt"/>
              <a:ea typeface="+mj-ea"/>
              <a:cs typeface="+mj-cs"/>
              <a:sym typeface="Helvetica"/>
            </a:endParaRPr>
          </a:p>
          <a:p>
            <a:pPr defTabSz="344804">
              <a:tabLst>
                <a:tab pos="342900" algn="l"/>
              </a:tabLst>
              <a:defRPr sz="1700">
                <a:latin typeface="Menlo"/>
                <a:ea typeface="Menlo"/>
                <a:cs typeface="Menlo"/>
                <a:sym typeface="Menlo"/>
              </a:defRPr>
            </a:pPr>
            <a:r>
              <a:t>         </a:t>
            </a:r>
            <a:r>
              <a:rPr>
                <a:solidFill>
                  <a:srgbClr val="BA2DA2"/>
                </a:solidFill>
              </a:rPr>
              <a:t>if</a:t>
            </a:r>
            <a:r>
              <a:t> (anEntry.equals(bag[index]))</a:t>
            </a:r>
            <a:endParaRPr>
              <a:latin typeface="+mj-lt"/>
              <a:ea typeface="+mj-ea"/>
              <a:cs typeface="+mj-cs"/>
              <a:sym typeface="Helvetica"/>
            </a:endParaRPr>
          </a:p>
          <a:p>
            <a:pPr defTabSz="344804">
              <a:tabLst>
                <a:tab pos="342900" algn="l"/>
              </a:tabLst>
              <a:defRPr sz="1700">
                <a:latin typeface="Menlo"/>
                <a:ea typeface="Menlo"/>
                <a:cs typeface="Menlo"/>
                <a:sym typeface="Menlo"/>
              </a:defRPr>
            </a:pPr>
            <a:r>
              <a:t>         {</a:t>
            </a:r>
            <a:endParaRPr>
              <a:latin typeface="+mj-lt"/>
              <a:ea typeface="+mj-ea"/>
              <a:cs typeface="+mj-cs"/>
              <a:sym typeface="Helvetica"/>
            </a:endParaRPr>
          </a:p>
          <a:p>
            <a:pPr defTabSz="344804">
              <a:tabLst>
                <a:tab pos="342900" algn="l"/>
              </a:tabLst>
              <a:defRPr sz="1700">
                <a:latin typeface="Menlo"/>
                <a:ea typeface="Menlo"/>
                <a:cs typeface="Menlo"/>
                <a:sym typeface="Menlo"/>
              </a:defRPr>
            </a:pPr>
            <a:r>
              <a:t>            counter++;</a:t>
            </a:r>
            <a:endParaRPr>
              <a:latin typeface="+mj-lt"/>
              <a:ea typeface="+mj-ea"/>
              <a:cs typeface="+mj-cs"/>
              <a:sym typeface="Helvetica"/>
            </a:endParaRPr>
          </a:p>
          <a:p>
            <a:pPr defTabSz="344804">
              <a:tabLst>
                <a:tab pos="342900" algn="l"/>
              </a:tabLst>
              <a:defRPr sz="1700">
                <a:latin typeface="Menlo"/>
                <a:ea typeface="Menlo"/>
                <a:cs typeface="Menlo"/>
                <a:sym typeface="Menlo"/>
              </a:defRPr>
            </a:pPr>
            <a:r>
              <a:t>         } </a:t>
            </a:r>
            <a:r>
              <a:rPr>
                <a:solidFill>
                  <a:srgbClr val="008400"/>
                </a:solidFill>
              </a:rPr>
              <a:t>// end if</a:t>
            </a:r>
            <a:endParaRPr>
              <a:latin typeface="+mj-lt"/>
              <a:ea typeface="+mj-ea"/>
              <a:cs typeface="+mj-cs"/>
              <a:sym typeface="Helvetica"/>
            </a:endParaRPr>
          </a:p>
          <a:p>
            <a:pPr defTabSz="344804">
              <a:tabLst>
                <a:tab pos="342900" algn="l"/>
              </a:tabLst>
              <a:defRPr sz="1700">
                <a:solidFill>
                  <a:srgbClr val="008400"/>
                </a:solidFill>
                <a:latin typeface="Menlo"/>
                <a:ea typeface="Menlo"/>
                <a:cs typeface="Menlo"/>
                <a:sym typeface="Menlo"/>
              </a:defRPr>
            </a:pPr>
            <a:r>
              <a:rPr>
                <a:solidFill>
                  <a:srgbClr val="000000"/>
                </a:solidFill>
              </a:rPr>
              <a:t>      } </a:t>
            </a:r>
            <a:r>
              <a:t>// end for</a:t>
            </a:r>
            <a:endParaRPr>
              <a:solidFill>
                <a:srgbClr val="000000"/>
              </a:solidFill>
              <a:latin typeface="+mj-lt"/>
              <a:ea typeface="+mj-ea"/>
              <a:cs typeface="+mj-cs"/>
              <a:sym typeface="Helvetica"/>
            </a:endParaRP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itle 1"/>
          <p:cNvSpPr txBox="1">
            <a:spLocks noGrp="1"/>
          </p:cNvSpPr>
          <p:nvPr>
            <p:ph type="title"/>
          </p:nvPr>
        </p:nvSpPr>
        <p:spPr>
          <a:prstGeom prst="rect">
            <a:avLst/>
          </a:prstGeom>
        </p:spPr>
        <p:txBody>
          <a:bodyPr/>
          <a:lstStyle/>
          <a:p>
            <a:r>
              <a:t>Implementing More Methods</a:t>
            </a:r>
          </a:p>
        </p:txBody>
      </p:sp>
      <p:sp>
        <p:nvSpPr>
          <p:cNvPr id="129" name="Text Placeholder 2"/>
          <p:cNvSpPr txBox="1">
            <a:spLocks noGrp="1"/>
          </p:cNvSpPr>
          <p:nvPr>
            <p:ph type="body" sz="quarter" idx="1"/>
          </p:nvPr>
        </p:nvSpPr>
        <p:spPr>
          <a:xfrm>
            <a:off x="457200" y="5712543"/>
            <a:ext cx="8229600" cy="572473"/>
          </a:xfrm>
          <a:prstGeom prst="rect">
            <a:avLst/>
          </a:prstGeom>
        </p:spPr>
        <p:txBody>
          <a:bodyPr/>
          <a:lstStyle/>
          <a:p>
            <a:pPr defTabSz="521208">
              <a:defRPr sz="2508" b="1">
                <a:solidFill>
                  <a:srgbClr val="007FA3"/>
                </a:solidFill>
                <a:latin typeface="Times New Roman"/>
                <a:ea typeface="Times New Roman"/>
                <a:cs typeface="Times New Roman"/>
                <a:sym typeface="Times New Roman"/>
              </a:defRPr>
            </a:pPr>
            <a:r>
              <a:t>Method </a:t>
            </a:r>
            <a:r>
              <a:rPr>
                <a:latin typeface="Courier New"/>
                <a:ea typeface="Courier New"/>
                <a:cs typeface="Courier New"/>
                <a:sym typeface="Courier New"/>
              </a:rPr>
              <a:t>contains</a:t>
            </a:r>
          </a:p>
        </p:txBody>
      </p:sp>
      <p:sp>
        <p:nvSpPr>
          <p:cNvPr id="130" name="/** Tests whether this bag contains a given entry.…"/>
          <p:cNvSpPr txBox="1"/>
          <p:nvPr/>
        </p:nvSpPr>
        <p:spPr>
          <a:xfrm>
            <a:off x="-86662" y="1145455"/>
            <a:ext cx="9091177" cy="46761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defTabSz="344804">
              <a:tabLst>
                <a:tab pos="342900" algn="l"/>
              </a:tabLst>
              <a:defRPr sz="1600">
                <a:solidFill>
                  <a:srgbClr val="008400"/>
                </a:solidFill>
                <a:latin typeface="Menlo"/>
                <a:ea typeface="Menlo"/>
                <a:cs typeface="Menlo"/>
                <a:sym typeface="Menlo"/>
              </a:defRPr>
            </a:pPr>
            <a:r>
              <a:rPr>
                <a:solidFill>
                  <a:srgbClr val="000000"/>
                </a:solidFill>
              </a:rPr>
              <a:t>	</a:t>
            </a:r>
            <a:r>
              <a:t>/** Tests whether this bag contains a given entry.</a:t>
            </a:r>
            <a:endParaRPr>
              <a:solidFill>
                <a:srgbClr val="000000"/>
              </a:solidFill>
              <a:latin typeface="+mj-lt"/>
              <a:ea typeface="+mj-ea"/>
              <a:cs typeface="+mj-cs"/>
              <a:sym typeface="Helvetica"/>
            </a:endParaRPr>
          </a:p>
          <a:p>
            <a:pPr defTabSz="344804">
              <a:tabLst>
                <a:tab pos="342900" algn="l"/>
              </a:tabLst>
              <a:defRPr sz="1600">
                <a:solidFill>
                  <a:srgbClr val="008400"/>
                </a:solidFill>
                <a:latin typeface="Menlo"/>
                <a:ea typeface="Menlo"/>
                <a:cs typeface="Menlo"/>
                <a:sym typeface="Menlo"/>
              </a:defRPr>
            </a:pPr>
            <a:r>
              <a:t>       </a:t>
            </a:r>
            <a:r>
              <a:rPr b="1"/>
              <a:t>@param</a:t>
            </a:r>
            <a:r>
              <a:t> anEntry  The entry to locate.</a:t>
            </a:r>
            <a:endParaRPr>
              <a:solidFill>
                <a:srgbClr val="000000"/>
              </a:solidFill>
              <a:latin typeface="+mj-lt"/>
              <a:ea typeface="+mj-ea"/>
              <a:cs typeface="+mj-cs"/>
              <a:sym typeface="Helvetica"/>
            </a:endParaRPr>
          </a:p>
          <a:p>
            <a:pPr defTabSz="344804">
              <a:tabLst>
                <a:tab pos="342900" algn="l"/>
              </a:tabLst>
              <a:defRPr sz="1600">
                <a:solidFill>
                  <a:srgbClr val="008400"/>
                </a:solidFill>
                <a:latin typeface="Menlo"/>
                <a:ea typeface="Menlo"/>
                <a:cs typeface="Menlo"/>
                <a:sym typeface="Menlo"/>
              </a:defRPr>
            </a:pPr>
            <a:r>
              <a:t>       </a:t>
            </a:r>
            <a:r>
              <a:rPr b="1"/>
              <a:t>@return</a:t>
            </a:r>
            <a:r>
              <a:t>  True if this bag contains anEntry, or false otherwise. */</a:t>
            </a:r>
            <a:endParaRPr>
              <a:solidFill>
                <a:srgbClr val="000000"/>
              </a:solidFill>
              <a:latin typeface="+mj-lt"/>
              <a:ea typeface="+mj-ea"/>
              <a:cs typeface="+mj-cs"/>
              <a:sym typeface="Helvetica"/>
            </a:endParaRPr>
          </a:p>
          <a:p>
            <a:pPr defTabSz="344804">
              <a:tabLst>
                <a:tab pos="342900" algn="l"/>
              </a:tabLst>
              <a:defRPr sz="1600">
                <a:latin typeface="Menlo"/>
                <a:ea typeface="Menlo"/>
                <a:cs typeface="Menlo"/>
                <a:sym typeface="Menlo"/>
              </a:defRPr>
            </a:pPr>
            <a:r>
              <a:t>   </a:t>
            </a:r>
            <a:r>
              <a:rPr>
                <a:solidFill>
                  <a:srgbClr val="BA2DA2"/>
                </a:solidFill>
              </a:rPr>
              <a:t>public</a:t>
            </a:r>
            <a:r>
              <a:t> </a:t>
            </a:r>
            <a:r>
              <a:rPr>
                <a:solidFill>
                  <a:srgbClr val="BA2DA2"/>
                </a:solidFill>
              </a:rPr>
              <a:t>boolean</a:t>
            </a:r>
            <a:r>
              <a:t> contains(T anEntry)</a:t>
            </a:r>
            <a:endParaRPr>
              <a:latin typeface="+mj-lt"/>
              <a:ea typeface="+mj-ea"/>
              <a:cs typeface="+mj-cs"/>
              <a:sym typeface="Helvetica"/>
            </a:endParaRPr>
          </a:p>
          <a:p>
            <a:pPr defTabSz="344804">
              <a:tabLst>
                <a:tab pos="342900" algn="l"/>
              </a:tabLst>
              <a:defRPr sz="1600">
                <a:latin typeface="Menlo"/>
                <a:ea typeface="Menlo"/>
                <a:cs typeface="Menlo"/>
                <a:sym typeface="Menlo"/>
              </a:defRPr>
            </a:pPr>
            <a:r>
              <a:t>	{</a:t>
            </a:r>
            <a:endParaRPr>
              <a:latin typeface="+mj-lt"/>
              <a:ea typeface="+mj-ea"/>
              <a:cs typeface="+mj-cs"/>
              <a:sym typeface="Helvetica"/>
            </a:endParaRPr>
          </a:p>
          <a:p>
            <a:pPr defTabSz="344804">
              <a:tabLst>
                <a:tab pos="342900" algn="l"/>
              </a:tabLst>
              <a:defRPr sz="1600">
                <a:latin typeface="Menlo"/>
                <a:ea typeface="Menlo"/>
                <a:cs typeface="Menlo"/>
                <a:sym typeface="Menlo"/>
              </a:defRPr>
            </a:pPr>
            <a:r>
              <a:t>		checkIntegrity();</a:t>
            </a:r>
            <a:endParaRPr>
              <a:latin typeface="+mj-lt"/>
              <a:ea typeface="+mj-ea"/>
              <a:cs typeface="+mj-cs"/>
              <a:sym typeface="Helvetica"/>
            </a:endParaRPr>
          </a:p>
          <a:p>
            <a:pPr defTabSz="344804">
              <a:tabLst>
                <a:tab pos="342900" algn="l"/>
              </a:tabLst>
              <a:defRPr sz="1600">
                <a:latin typeface="Menlo"/>
                <a:ea typeface="Menlo"/>
                <a:cs typeface="Menlo"/>
                <a:sym typeface="Menlo"/>
              </a:defRPr>
            </a:pPr>
            <a:r>
              <a:t>      </a:t>
            </a:r>
            <a:r>
              <a:rPr>
                <a:solidFill>
                  <a:srgbClr val="BA2DA2"/>
                </a:solidFill>
              </a:rPr>
              <a:t>boolean</a:t>
            </a:r>
            <a:r>
              <a:t> found = </a:t>
            </a:r>
            <a:r>
              <a:rPr>
                <a:solidFill>
                  <a:srgbClr val="BA2DA2"/>
                </a:solidFill>
              </a:rPr>
              <a:t>false</a:t>
            </a:r>
            <a:r>
              <a:t>;</a:t>
            </a:r>
            <a:endParaRPr>
              <a:latin typeface="+mj-lt"/>
              <a:ea typeface="+mj-ea"/>
              <a:cs typeface="+mj-cs"/>
              <a:sym typeface="Helvetica"/>
            </a:endParaRPr>
          </a:p>
          <a:p>
            <a:pPr defTabSz="344804">
              <a:tabLst>
                <a:tab pos="342900" algn="l"/>
              </a:tabLst>
              <a:defRPr sz="1600">
                <a:latin typeface="Menlo"/>
                <a:ea typeface="Menlo"/>
                <a:cs typeface="Menlo"/>
                <a:sym typeface="Menlo"/>
              </a:defRPr>
            </a:pPr>
            <a:r>
              <a:t>		</a:t>
            </a:r>
            <a:r>
              <a:rPr>
                <a:solidFill>
                  <a:srgbClr val="BA2DA2"/>
                </a:solidFill>
              </a:rPr>
              <a:t>int</a:t>
            </a:r>
            <a:r>
              <a:t> index = </a:t>
            </a:r>
            <a:r>
              <a:rPr>
                <a:solidFill>
                  <a:srgbClr val="272AD8"/>
                </a:solidFill>
              </a:rPr>
              <a:t>0</a:t>
            </a:r>
            <a:r>
              <a:t>;      </a:t>
            </a:r>
            <a:endParaRPr>
              <a:latin typeface="+mj-lt"/>
              <a:ea typeface="+mj-ea"/>
              <a:cs typeface="+mj-cs"/>
              <a:sym typeface="Helvetica"/>
            </a:endParaRPr>
          </a:p>
          <a:p>
            <a:pPr defTabSz="344804">
              <a:tabLst>
                <a:tab pos="342900" algn="l"/>
              </a:tabLst>
              <a:defRPr sz="1600">
                <a:latin typeface="Menlo"/>
                <a:ea typeface="Menlo"/>
                <a:cs typeface="Menlo"/>
                <a:sym typeface="Menlo"/>
              </a:defRPr>
            </a:pPr>
            <a:r>
              <a:t>      </a:t>
            </a:r>
            <a:r>
              <a:rPr>
                <a:solidFill>
                  <a:srgbClr val="BA2DA2"/>
                </a:solidFill>
              </a:rPr>
              <a:t>while</a:t>
            </a:r>
            <a:r>
              <a:t> (!found &amp;&amp; (index &lt; numberOfEntries))</a:t>
            </a:r>
            <a:endParaRPr>
              <a:latin typeface="+mj-lt"/>
              <a:ea typeface="+mj-ea"/>
              <a:cs typeface="+mj-cs"/>
              <a:sym typeface="Helvetica"/>
            </a:endParaRPr>
          </a:p>
          <a:p>
            <a:pPr defTabSz="344804">
              <a:tabLst>
                <a:tab pos="342900" algn="l"/>
              </a:tabLst>
              <a:defRPr sz="1600">
                <a:latin typeface="Menlo"/>
                <a:ea typeface="Menlo"/>
                <a:cs typeface="Menlo"/>
                <a:sym typeface="Menlo"/>
              </a:defRPr>
            </a:pPr>
            <a:r>
              <a:t>		{</a:t>
            </a:r>
            <a:endParaRPr>
              <a:latin typeface="+mj-lt"/>
              <a:ea typeface="+mj-ea"/>
              <a:cs typeface="+mj-cs"/>
              <a:sym typeface="Helvetica"/>
            </a:endParaRPr>
          </a:p>
          <a:p>
            <a:pPr defTabSz="344804">
              <a:tabLst>
                <a:tab pos="342900" algn="l"/>
              </a:tabLst>
              <a:defRPr sz="1600">
                <a:latin typeface="Menlo"/>
                <a:ea typeface="Menlo"/>
                <a:cs typeface="Menlo"/>
                <a:sym typeface="Menlo"/>
              </a:defRPr>
            </a:pPr>
            <a:r>
              <a:t>			</a:t>
            </a:r>
            <a:r>
              <a:rPr>
                <a:solidFill>
                  <a:srgbClr val="BA2DA2"/>
                </a:solidFill>
              </a:rPr>
              <a:t>if</a:t>
            </a:r>
            <a:r>
              <a:t> (anEntry.equals(bag[index]))</a:t>
            </a:r>
            <a:endParaRPr>
              <a:latin typeface="+mj-lt"/>
              <a:ea typeface="+mj-ea"/>
              <a:cs typeface="+mj-cs"/>
              <a:sym typeface="Helvetica"/>
            </a:endParaRPr>
          </a:p>
          <a:p>
            <a:pPr defTabSz="344804">
              <a:tabLst>
                <a:tab pos="342900" algn="l"/>
              </a:tabLst>
              <a:defRPr sz="1600">
                <a:latin typeface="Menlo"/>
                <a:ea typeface="Menlo"/>
                <a:cs typeface="Menlo"/>
                <a:sym typeface="Menlo"/>
              </a:defRPr>
            </a:pPr>
            <a:r>
              <a:t>			{</a:t>
            </a:r>
            <a:endParaRPr>
              <a:latin typeface="+mj-lt"/>
              <a:ea typeface="+mj-ea"/>
              <a:cs typeface="+mj-cs"/>
              <a:sym typeface="Helvetica"/>
            </a:endParaRPr>
          </a:p>
          <a:p>
            <a:pPr defTabSz="344804">
              <a:tabLst>
                <a:tab pos="342900" algn="l"/>
              </a:tabLst>
              <a:defRPr sz="1600">
                <a:latin typeface="Menlo"/>
                <a:ea typeface="Menlo"/>
                <a:cs typeface="Menlo"/>
                <a:sym typeface="Menlo"/>
              </a:defRPr>
            </a:pPr>
            <a:r>
              <a:t>				found = </a:t>
            </a:r>
            <a:r>
              <a:rPr>
                <a:solidFill>
                  <a:srgbClr val="BA2DA2"/>
                </a:solidFill>
              </a:rPr>
              <a:t>true</a:t>
            </a:r>
            <a:r>
              <a:t>;</a:t>
            </a:r>
            <a:endParaRPr>
              <a:latin typeface="+mj-lt"/>
              <a:ea typeface="+mj-ea"/>
              <a:cs typeface="+mj-cs"/>
              <a:sym typeface="Helvetica"/>
            </a:endParaRPr>
          </a:p>
          <a:p>
            <a:pPr defTabSz="344804">
              <a:tabLst>
                <a:tab pos="342900" algn="l"/>
              </a:tabLst>
              <a:defRPr sz="1600">
                <a:solidFill>
                  <a:srgbClr val="008400"/>
                </a:solidFill>
                <a:latin typeface="Menlo"/>
                <a:ea typeface="Menlo"/>
                <a:cs typeface="Menlo"/>
                <a:sym typeface="Menlo"/>
              </a:defRPr>
            </a:pPr>
            <a:r>
              <a:rPr>
                <a:solidFill>
                  <a:srgbClr val="000000"/>
                </a:solidFill>
              </a:rPr>
              <a:t>			} </a:t>
            </a:r>
            <a:r>
              <a:t>// end if</a:t>
            </a:r>
            <a:endParaRPr>
              <a:solidFill>
                <a:srgbClr val="000000"/>
              </a:solidFill>
              <a:latin typeface="+mj-lt"/>
              <a:ea typeface="+mj-ea"/>
              <a:cs typeface="+mj-cs"/>
              <a:sym typeface="Helvetica"/>
            </a:endParaRPr>
          </a:p>
          <a:p>
            <a:pPr defTabSz="344804">
              <a:tabLst>
                <a:tab pos="342900" algn="l"/>
              </a:tabLst>
              <a:defRPr sz="1600">
                <a:latin typeface="Menlo"/>
                <a:ea typeface="Menlo"/>
                <a:cs typeface="Menlo"/>
                <a:sym typeface="Menlo"/>
              </a:defRPr>
            </a:pPr>
            <a:r>
              <a:t>         index++;</a:t>
            </a:r>
            <a:endParaRPr>
              <a:latin typeface="+mj-lt"/>
              <a:ea typeface="+mj-ea"/>
              <a:cs typeface="+mj-cs"/>
              <a:sym typeface="Helvetica"/>
            </a:endParaRPr>
          </a:p>
          <a:p>
            <a:pPr defTabSz="344804">
              <a:tabLst>
                <a:tab pos="342900" algn="l"/>
              </a:tabLst>
              <a:defRPr sz="1600">
                <a:solidFill>
                  <a:srgbClr val="008400"/>
                </a:solidFill>
                <a:latin typeface="Menlo"/>
                <a:ea typeface="Menlo"/>
                <a:cs typeface="Menlo"/>
                <a:sym typeface="Menlo"/>
              </a:defRPr>
            </a:pPr>
            <a:r>
              <a:rPr>
                <a:solidFill>
                  <a:srgbClr val="000000"/>
                </a:solidFill>
              </a:rPr>
              <a:t>		} </a:t>
            </a:r>
            <a:r>
              <a:t>// end while</a:t>
            </a:r>
            <a:endParaRPr>
              <a:solidFill>
                <a:srgbClr val="000000"/>
              </a:solidFill>
              <a:latin typeface="+mj-lt"/>
              <a:ea typeface="+mj-ea"/>
              <a:cs typeface="+mj-cs"/>
              <a:sym typeface="Helvetica"/>
            </a:endParaRPr>
          </a:p>
          <a:p>
            <a:pPr defTabSz="344804">
              <a:tabLst>
                <a:tab pos="342900" algn="l"/>
              </a:tabLst>
              <a:defRPr sz="1600">
                <a:latin typeface="Menlo"/>
                <a:ea typeface="Menlo"/>
                <a:cs typeface="Menlo"/>
                <a:sym typeface="Menlo"/>
              </a:defRPr>
            </a:pPr>
            <a:r>
              <a:t>      </a:t>
            </a:r>
            <a:r>
              <a:rPr>
                <a:solidFill>
                  <a:srgbClr val="BA2DA2"/>
                </a:solidFill>
              </a:rPr>
              <a:t>return</a:t>
            </a:r>
            <a:r>
              <a:t> found;</a:t>
            </a:r>
            <a:endParaRPr>
              <a:latin typeface="+mj-lt"/>
              <a:ea typeface="+mj-ea"/>
              <a:cs typeface="+mj-cs"/>
              <a:sym typeface="Helvetica"/>
            </a:endParaRPr>
          </a:p>
          <a:p>
            <a:pPr defTabSz="344804">
              <a:tabLst>
                <a:tab pos="342900" algn="l"/>
              </a:tabLst>
              <a:defRPr sz="1600">
                <a:solidFill>
                  <a:srgbClr val="008400"/>
                </a:solidFill>
                <a:latin typeface="Menlo"/>
                <a:ea typeface="Menlo"/>
                <a:cs typeface="Menlo"/>
                <a:sym typeface="Menlo"/>
              </a:defRPr>
            </a:pPr>
            <a:r>
              <a:rPr>
                <a:solidFill>
                  <a:srgbClr val="000000"/>
                </a:solidFill>
              </a:rPr>
              <a:t>   } </a:t>
            </a:r>
            <a:r>
              <a:t>// end contains</a:t>
            </a:r>
            <a:endParaRPr>
              <a:solidFill>
                <a:srgbClr val="000000"/>
              </a:solidFill>
              <a:latin typeface="+mj-lt"/>
              <a:ea typeface="+mj-ea"/>
              <a:cs typeface="+mj-cs"/>
              <a:sym typeface="Helvetica"/>
            </a:endParaRP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Title 1"/>
          <p:cNvSpPr txBox="1">
            <a:spLocks noGrp="1"/>
          </p:cNvSpPr>
          <p:nvPr>
            <p:ph type="title"/>
          </p:nvPr>
        </p:nvSpPr>
        <p:spPr>
          <a:prstGeom prst="rect">
            <a:avLst/>
          </a:prstGeom>
        </p:spPr>
        <p:txBody>
          <a:bodyPr/>
          <a:lstStyle/>
          <a:p>
            <a:r>
              <a:t>Methods That Remove Entries</a:t>
            </a:r>
          </a:p>
        </p:txBody>
      </p:sp>
      <p:sp>
        <p:nvSpPr>
          <p:cNvPr id="133" name="Text Placeholder 2"/>
          <p:cNvSpPr txBox="1">
            <a:spLocks noGrp="1"/>
          </p:cNvSpPr>
          <p:nvPr>
            <p:ph type="body" sz="quarter" idx="1"/>
          </p:nvPr>
        </p:nvSpPr>
        <p:spPr>
          <a:xfrm>
            <a:off x="457200" y="5747142"/>
            <a:ext cx="8229600" cy="537875"/>
          </a:xfrm>
          <a:prstGeom prst="rect">
            <a:avLst/>
          </a:prstGeom>
        </p:spPr>
        <p:txBody>
          <a:bodyPr/>
          <a:lstStyle/>
          <a:p>
            <a:pPr defTabSz="475487">
              <a:defRPr sz="2288" b="1">
                <a:solidFill>
                  <a:srgbClr val="007FA3"/>
                </a:solidFill>
                <a:latin typeface="Times New Roman"/>
                <a:ea typeface="Times New Roman"/>
                <a:cs typeface="Times New Roman"/>
                <a:sym typeface="Times New Roman"/>
              </a:defRPr>
            </a:pPr>
            <a:r>
              <a:t>The method </a:t>
            </a:r>
            <a:r>
              <a:rPr>
                <a:latin typeface="Courier New"/>
                <a:ea typeface="Courier New"/>
                <a:cs typeface="Courier New"/>
                <a:sym typeface="Courier New"/>
              </a:rPr>
              <a:t>clear</a:t>
            </a:r>
          </a:p>
        </p:txBody>
      </p:sp>
      <p:sp>
        <p:nvSpPr>
          <p:cNvPr id="134" name="/** Removes all entries from this bag. */…"/>
          <p:cNvSpPr txBox="1"/>
          <p:nvPr/>
        </p:nvSpPr>
        <p:spPr>
          <a:xfrm>
            <a:off x="256906" y="2203789"/>
            <a:ext cx="6155240" cy="19710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defTabSz="344804">
              <a:tabLst>
                <a:tab pos="342900" algn="l"/>
              </a:tabLst>
              <a:defRPr sz="1800">
                <a:solidFill>
                  <a:srgbClr val="008400"/>
                </a:solidFill>
                <a:latin typeface="Menlo"/>
                <a:ea typeface="Menlo"/>
                <a:cs typeface="Menlo"/>
                <a:sym typeface="Menlo"/>
              </a:defRPr>
            </a:pPr>
            <a:r>
              <a:rPr>
                <a:solidFill>
                  <a:srgbClr val="000000"/>
                </a:solidFill>
              </a:rPr>
              <a:t>	</a:t>
            </a:r>
            <a:r>
              <a:t>/** Removes all entries from this bag. */</a:t>
            </a:r>
            <a:endParaRPr>
              <a:solidFill>
                <a:srgbClr val="000000"/>
              </a:solidFill>
              <a:latin typeface="+mj-lt"/>
              <a:ea typeface="+mj-ea"/>
              <a:cs typeface="+mj-cs"/>
              <a:sym typeface="Helvetica"/>
            </a:endParaRPr>
          </a:p>
          <a:p>
            <a:pPr defTabSz="344804">
              <a:tabLst>
                <a:tab pos="342900" algn="l"/>
              </a:tabLst>
              <a:defRPr sz="1800">
                <a:latin typeface="Menlo"/>
                <a:ea typeface="Menlo"/>
                <a:cs typeface="Menlo"/>
                <a:sym typeface="Menlo"/>
              </a:defRPr>
            </a:pPr>
            <a:r>
              <a:t>	</a:t>
            </a:r>
            <a:r>
              <a:rPr>
                <a:solidFill>
                  <a:srgbClr val="BA2DA2"/>
                </a:solidFill>
              </a:rPr>
              <a:t>public</a:t>
            </a:r>
            <a:r>
              <a:t> </a:t>
            </a:r>
            <a:r>
              <a:rPr>
                <a:solidFill>
                  <a:srgbClr val="BA2DA2"/>
                </a:solidFill>
              </a:rPr>
              <a:t>void</a:t>
            </a:r>
            <a:r>
              <a:t> clear() </a:t>
            </a:r>
            <a:endParaRPr>
              <a:latin typeface="+mj-lt"/>
              <a:ea typeface="+mj-ea"/>
              <a:cs typeface="+mj-cs"/>
              <a:sym typeface="Helvetica"/>
            </a:endParaRPr>
          </a:p>
          <a:p>
            <a:pPr defTabSz="344804">
              <a:tabLst>
                <a:tab pos="342900" algn="l"/>
              </a:tabLst>
              <a:defRPr sz="1800">
                <a:latin typeface="Menlo"/>
                <a:ea typeface="Menlo"/>
                <a:cs typeface="Menlo"/>
                <a:sym typeface="Menlo"/>
              </a:defRPr>
            </a:pPr>
            <a:r>
              <a:t>	{</a:t>
            </a:r>
            <a:endParaRPr>
              <a:latin typeface="+mj-lt"/>
              <a:ea typeface="+mj-ea"/>
              <a:cs typeface="+mj-cs"/>
              <a:sym typeface="Helvetica"/>
            </a:endParaRPr>
          </a:p>
          <a:p>
            <a:pPr defTabSz="344804">
              <a:tabLst>
                <a:tab pos="342900" algn="l"/>
              </a:tabLst>
              <a:defRPr sz="1800">
                <a:latin typeface="Menlo"/>
                <a:ea typeface="Menlo"/>
                <a:cs typeface="Menlo"/>
                <a:sym typeface="Menlo"/>
              </a:defRPr>
            </a:pPr>
            <a:r>
              <a:t>      </a:t>
            </a:r>
            <a:r>
              <a:rPr>
                <a:solidFill>
                  <a:srgbClr val="BA2DA2"/>
                </a:solidFill>
              </a:rPr>
              <a:t>while</a:t>
            </a:r>
            <a:r>
              <a:t> (!isEmpty())</a:t>
            </a:r>
            <a:endParaRPr>
              <a:latin typeface="+mj-lt"/>
              <a:ea typeface="+mj-ea"/>
              <a:cs typeface="+mj-cs"/>
              <a:sym typeface="Helvetica"/>
            </a:endParaRPr>
          </a:p>
          <a:p>
            <a:pPr defTabSz="344804">
              <a:tabLst>
                <a:tab pos="342900" algn="l"/>
              </a:tabLst>
              <a:defRPr sz="1800">
                <a:latin typeface="Menlo"/>
                <a:ea typeface="Menlo"/>
                <a:cs typeface="Menlo"/>
                <a:sym typeface="Menlo"/>
              </a:defRPr>
            </a:pPr>
            <a:r>
              <a:t>         remove();</a:t>
            </a:r>
            <a:endParaRPr>
              <a:latin typeface="+mj-lt"/>
              <a:ea typeface="+mj-ea"/>
              <a:cs typeface="+mj-cs"/>
              <a:sym typeface="Helvetica"/>
            </a:endParaRPr>
          </a:p>
          <a:p>
            <a:pPr defTabSz="344804">
              <a:tabLst>
                <a:tab pos="342900" algn="l"/>
              </a:tabLst>
              <a:defRPr sz="1800">
                <a:solidFill>
                  <a:srgbClr val="008400"/>
                </a:solidFill>
                <a:latin typeface="Menlo"/>
                <a:ea typeface="Menlo"/>
                <a:cs typeface="Menlo"/>
                <a:sym typeface="Menlo"/>
              </a:defRPr>
            </a:pPr>
            <a:r>
              <a:rPr>
                <a:solidFill>
                  <a:srgbClr val="000000"/>
                </a:solidFill>
              </a:rPr>
              <a:t>	} </a:t>
            </a:r>
            <a:r>
              <a:t>// end clear</a:t>
            </a:r>
            <a:endParaRPr>
              <a:solidFill>
                <a:srgbClr val="000000"/>
              </a:solidFill>
              <a:latin typeface="+mj-lt"/>
              <a:ea typeface="+mj-ea"/>
              <a:cs typeface="+mj-cs"/>
              <a:sym typeface="Helvetica"/>
            </a:endParaRP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itle 1"/>
          <p:cNvSpPr txBox="1">
            <a:spLocks noGrp="1"/>
          </p:cNvSpPr>
          <p:nvPr>
            <p:ph type="title"/>
          </p:nvPr>
        </p:nvSpPr>
        <p:spPr>
          <a:prstGeom prst="rect">
            <a:avLst/>
          </a:prstGeom>
        </p:spPr>
        <p:txBody>
          <a:bodyPr/>
          <a:lstStyle/>
          <a:p>
            <a:r>
              <a:t>Methods That Remove Entries</a:t>
            </a:r>
          </a:p>
        </p:txBody>
      </p:sp>
      <p:sp>
        <p:nvSpPr>
          <p:cNvPr id="137" name="Text Placeholder 2"/>
          <p:cNvSpPr txBox="1">
            <a:spLocks noGrp="1"/>
          </p:cNvSpPr>
          <p:nvPr>
            <p:ph type="body" sz="quarter" idx="1"/>
          </p:nvPr>
        </p:nvSpPr>
        <p:spPr>
          <a:xfrm>
            <a:off x="457200" y="5747373"/>
            <a:ext cx="8229600" cy="537643"/>
          </a:xfrm>
          <a:prstGeom prst="rect">
            <a:avLst/>
          </a:prstGeom>
        </p:spPr>
        <p:txBody>
          <a:bodyPr/>
          <a:lstStyle/>
          <a:p>
            <a:pPr defTabSz="475487">
              <a:defRPr sz="2288" b="1">
                <a:solidFill>
                  <a:srgbClr val="007FA3"/>
                </a:solidFill>
                <a:latin typeface="Times New Roman"/>
                <a:ea typeface="Times New Roman"/>
                <a:cs typeface="Times New Roman"/>
                <a:sym typeface="Times New Roman"/>
              </a:defRPr>
            </a:pPr>
            <a:r>
              <a:t>The method </a:t>
            </a:r>
            <a:r>
              <a:rPr>
                <a:latin typeface="Courier New"/>
                <a:ea typeface="Courier New"/>
                <a:cs typeface="Courier New"/>
                <a:sym typeface="Courier New"/>
              </a:rPr>
              <a:t>remove</a:t>
            </a:r>
          </a:p>
        </p:txBody>
      </p:sp>
      <p:sp>
        <p:nvSpPr>
          <p:cNvPr id="138" name="/** Removes one unspecified entry from this bag, if possible.…"/>
          <p:cNvSpPr txBox="1"/>
          <p:nvPr/>
        </p:nvSpPr>
        <p:spPr>
          <a:xfrm>
            <a:off x="236185" y="1145455"/>
            <a:ext cx="8907816" cy="49047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defTabSz="344804">
              <a:tabLst>
                <a:tab pos="342900" algn="l"/>
              </a:tabLst>
              <a:defRPr sz="1800">
                <a:solidFill>
                  <a:srgbClr val="008400"/>
                </a:solidFill>
                <a:latin typeface="Menlo"/>
                <a:ea typeface="Menlo"/>
                <a:cs typeface="Menlo"/>
                <a:sym typeface="Menlo"/>
              </a:defRPr>
            </a:pPr>
            <a:r>
              <a:rPr>
                <a:solidFill>
                  <a:srgbClr val="000000"/>
                </a:solidFill>
              </a:rPr>
              <a:t>	</a:t>
            </a:r>
            <a:r>
              <a:t>/** Removes one unspecified entry from this bag, if possible.</a:t>
            </a:r>
            <a:endParaRPr>
              <a:solidFill>
                <a:srgbClr val="000000"/>
              </a:solidFill>
              <a:latin typeface="+mj-lt"/>
              <a:ea typeface="+mj-ea"/>
              <a:cs typeface="+mj-cs"/>
              <a:sym typeface="Helvetica"/>
            </a:endParaRPr>
          </a:p>
          <a:p>
            <a:pPr defTabSz="344804">
              <a:tabLst>
                <a:tab pos="342900" algn="l"/>
              </a:tabLst>
              <a:defRPr sz="1800">
                <a:solidFill>
                  <a:srgbClr val="008400"/>
                </a:solidFill>
                <a:latin typeface="Menlo"/>
                <a:ea typeface="Menlo"/>
                <a:cs typeface="Menlo"/>
                <a:sym typeface="Menlo"/>
              </a:defRPr>
            </a:pPr>
            <a:r>
              <a:t>       </a:t>
            </a:r>
            <a:r>
              <a:rPr b="1"/>
              <a:t>@return</a:t>
            </a:r>
            <a:r>
              <a:t>  Either the removed entry, if the removal</a:t>
            </a:r>
            <a:endParaRPr>
              <a:solidFill>
                <a:srgbClr val="000000"/>
              </a:solidFill>
              <a:latin typeface="+mj-lt"/>
              <a:ea typeface="+mj-ea"/>
              <a:cs typeface="+mj-cs"/>
              <a:sym typeface="Helvetica"/>
            </a:endParaRPr>
          </a:p>
          <a:p>
            <a:pPr defTabSz="344804">
              <a:tabLst>
                <a:tab pos="342900" algn="l"/>
              </a:tabLst>
              <a:defRPr sz="1800">
                <a:solidFill>
                  <a:srgbClr val="008400"/>
                </a:solidFill>
                <a:latin typeface="Menlo"/>
                <a:ea typeface="Menlo"/>
                <a:cs typeface="Menlo"/>
                <a:sym typeface="Menlo"/>
              </a:defRPr>
            </a:pPr>
            <a:r>
              <a:t>                was successful, or null. */</a:t>
            </a:r>
            <a:endParaRPr>
              <a:solidFill>
                <a:srgbClr val="000000"/>
              </a:solidFill>
              <a:latin typeface="+mj-lt"/>
              <a:ea typeface="+mj-ea"/>
              <a:cs typeface="+mj-cs"/>
              <a:sym typeface="Helvetica"/>
            </a:endParaRPr>
          </a:p>
          <a:p>
            <a:pPr defTabSz="344804">
              <a:tabLst>
                <a:tab pos="342900" algn="l"/>
              </a:tabLst>
              <a:defRPr sz="1800">
                <a:latin typeface="Menlo"/>
                <a:ea typeface="Menlo"/>
                <a:cs typeface="Menlo"/>
                <a:sym typeface="Menlo"/>
              </a:defRPr>
            </a:pPr>
            <a:r>
              <a:t>	</a:t>
            </a:r>
            <a:r>
              <a:rPr>
                <a:solidFill>
                  <a:srgbClr val="BA2DA2"/>
                </a:solidFill>
              </a:rPr>
              <a:t>public</a:t>
            </a:r>
            <a:r>
              <a:t> T remove()</a:t>
            </a:r>
            <a:endParaRPr>
              <a:latin typeface="+mj-lt"/>
              <a:ea typeface="+mj-ea"/>
              <a:cs typeface="+mj-cs"/>
              <a:sym typeface="Helvetica"/>
            </a:endParaRPr>
          </a:p>
          <a:p>
            <a:pPr defTabSz="344804">
              <a:tabLst>
                <a:tab pos="342900" algn="l"/>
              </a:tabLst>
              <a:defRPr sz="1800">
                <a:latin typeface="Menlo"/>
                <a:ea typeface="Menlo"/>
                <a:cs typeface="Menlo"/>
                <a:sym typeface="Menlo"/>
              </a:defRPr>
            </a:pPr>
            <a:r>
              <a:t>	{</a:t>
            </a:r>
            <a:endParaRPr>
              <a:latin typeface="+mj-lt"/>
              <a:ea typeface="+mj-ea"/>
              <a:cs typeface="+mj-cs"/>
              <a:sym typeface="Helvetica"/>
            </a:endParaRPr>
          </a:p>
          <a:p>
            <a:pPr defTabSz="344804">
              <a:tabLst>
                <a:tab pos="342900" algn="l"/>
              </a:tabLst>
              <a:defRPr sz="1800">
                <a:latin typeface="Menlo"/>
                <a:ea typeface="Menlo"/>
                <a:cs typeface="Menlo"/>
                <a:sym typeface="Menlo"/>
              </a:defRPr>
            </a:pPr>
            <a:r>
              <a:t>		checkIntegrity();</a:t>
            </a:r>
            <a:endParaRPr>
              <a:latin typeface="+mj-lt"/>
              <a:ea typeface="+mj-ea"/>
              <a:cs typeface="+mj-cs"/>
              <a:sym typeface="Helvetica"/>
            </a:endParaRPr>
          </a:p>
          <a:p>
            <a:pPr defTabSz="344804">
              <a:tabLst>
                <a:tab pos="342900" algn="l"/>
              </a:tabLst>
              <a:defRPr sz="1800">
                <a:latin typeface="Menlo"/>
                <a:ea typeface="Menlo"/>
                <a:cs typeface="Menlo"/>
                <a:sym typeface="Menlo"/>
              </a:defRPr>
            </a:pPr>
            <a:r>
              <a:t>      T result = </a:t>
            </a:r>
            <a:r>
              <a:rPr>
                <a:solidFill>
                  <a:srgbClr val="BA2DA2"/>
                </a:solidFill>
              </a:rPr>
              <a:t>null</a:t>
            </a:r>
            <a:r>
              <a:t>;</a:t>
            </a:r>
            <a:endParaRPr>
              <a:latin typeface="+mj-lt"/>
              <a:ea typeface="+mj-ea"/>
              <a:cs typeface="+mj-cs"/>
              <a:sym typeface="Helvetica"/>
            </a:endParaRPr>
          </a:p>
          <a:p>
            <a:pPr defTabSz="344804">
              <a:tabLst>
                <a:tab pos="342900" algn="l"/>
              </a:tabLst>
              <a:defRPr sz="1800">
                <a:latin typeface="Menlo"/>
                <a:ea typeface="Menlo"/>
                <a:cs typeface="Menlo"/>
                <a:sym typeface="Menlo"/>
              </a:defRPr>
            </a:pPr>
            <a:r>
              <a:t>		</a:t>
            </a:r>
            <a:endParaRPr>
              <a:latin typeface="+mj-lt"/>
              <a:ea typeface="+mj-ea"/>
              <a:cs typeface="+mj-cs"/>
              <a:sym typeface="Helvetica"/>
            </a:endParaRPr>
          </a:p>
          <a:p>
            <a:pPr defTabSz="344804">
              <a:tabLst>
                <a:tab pos="342900" algn="l"/>
              </a:tabLst>
              <a:defRPr sz="1800">
                <a:latin typeface="Menlo"/>
                <a:ea typeface="Menlo"/>
                <a:cs typeface="Menlo"/>
                <a:sym typeface="Menlo"/>
              </a:defRPr>
            </a:pPr>
            <a:r>
              <a:t>		</a:t>
            </a:r>
            <a:r>
              <a:rPr>
                <a:solidFill>
                  <a:srgbClr val="BA2DA2"/>
                </a:solidFill>
              </a:rPr>
              <a:t>if</a:t>
            </a:r>
            <a:r>
              <a:t> (numberOfEntries &gt; </a:t>
            </a:r>
            <a:r>
              <a:rPr>
                <a:solidFill>
                  <a:srgbClr val="272AD8"/>
                </a:solidFill>
              </a:rPr>
              <a:t>0</a:t>
            </a:r>
            <a:r>
              <a:t>))</a:t>
            </a:r>
            <a:endParaRPr>
              <a:latin typeface="+mj-lt"/>
              <a:ea typeface="+mj-ea"/>
              <a:cs typeface="+mj-cs"/>
              <a:sym typeface="Helvetica"/>
            </a:endParaRPr>
          </a:p>
          <a:p>
            <a:pPr defTabSz="344804">
              <a:tabLst>
                <a:tab pos="342900" algn="l"/>
              </a:tabLst>
              <a:defRPr sz="1800">
                <a:latin typeface="Menlo"/>
                <a:ea typeface="Menlo"/>
                <a:cs typeface="Menlo"/>
                <a:sym typeface="Menlo"/>
              </a:defRPr>
            </a:pPr>
            <a:r>
              <a:t>		{</a:t>
            </a:r>
            <a:endParaRPr>
              <a:latin typeface="+mj-lt"/>
              <a:ea typeface="+mj-ea"/>
              <a:cs typeface="+mj-cs"/>
              <a:sym typeface="Helvetica"/>
            </a:endParaRPr>
          </a:p>
          <a:p>
            <a:pPr defTabSz="344804">
              <a:tabLst>
                <a:tab pos="342900" algn="l"/>
              </a:tabLst>
              <a:defRPr sz="1800">
                <a:latin typeface="Menlo"/>
                <a:ea typeface="Menlo"/>
                <a:cs typeface="Menlo"/>
                <a:sym typeface="Menlo"/>
              </a:defRPr>
            </a:pPr>
            <a:r>
              <a:t>         result = bag[numberOfEntries - </a:t>
            </a:r>
            <a:r>
              <a:rPr>
                <a:solidFill>
                  <a:srgbClr val="272AD8"/>
                </a:solidFill>
              </a:rPr>
              <a:t>1</a:t>
            </a:r>
            <a:r>
              <a:t>];</a:t>
            </a:r>
            <a:endParaRPr>
              <a:latin typeface="+mj-lt"/>
              <a:ea typeface="+mj-ea"/>
              <a:cs typeface="+mj-cs"/>
              <a:sym typeface="Helvetica"/>
            </a:endParaRPr>
          </a:p>
          <a:p>
            <a:pPr defTabSz="344804">
              <a:tabLst>
                <a:tab pos="342900" algn="l"/>
              </a:tabLst>
              <a:defRPr sz="1800">
                <a:latin typeface="Menlo"/>
                <a:ea typeface="Menlo"/>
                <a:cs typeface="Menlo"/>
                <a:sym typeface="Menlo"/>
              </a:defRPr>
            </a:pPr>
            <a:r>
              <a:t>         bag[numberOfEntries - </a:t>
            </a:r>
            <a:r>
              <a:rPr>
                <a:solidFill>
                  <a:srgbClr val="272AD8"/>
                </a:solidFill>
              </a:rPr>
              <a:t>1</a:t>
            </a:r>
            <a:r>
              <a:t>] = </a:t>
            </a:r>
            <a:r>
              <a:rPr>
                <a:solidFill>
                  <a:srgbClr val="BA2DA2"/>
                </a:solidFill>
              </a:rPr>
              <a:t>null</a:t>
            </a:r>
            <a:r>
              <a:t>;</a:t>
            </a:r>
            <a:endParaRPr>
              <a:latin typeface="+mj-lt"/>
              <a:ea typeface="+mj-ea"/>
              <a:cs typeface="+mj-cs"/>
              <a:sym typeface="Helvetica"/>
            </a:endParaRPr>
          </a:p>
          <a:p>
            <a:pPr defTabSz="344804">
              <a:tabLst>
                <a:tab pos="342900" algn="l"/>
              </a:tabLst>
              <a:defRPr sz="1800">
                <a:latin typeface="Menlo"/>
                <a:ea typeface="Menlo"/>
                <a:cs typeface="Menlo"/>
                <a:sym typeface="Menlo"/>
              </a:defRPr>
            </a:pPr>
            <a:r>
              <a:t>         numberOfEntries--;</a:t>
            </a:r>
            <a:endParaRPr>
              <a:latin typeface="+mj-lt"/>
              <a:ea typeface="+mj-ea"/>
              <a:cs typeface="+mj-cs"/>
              <a:sym typeface="Helvetica"/>
            </a:endParaRPr>
          </a:p>
          <a:p>
            <a:pPr defTabSz="344804">
              <a:tabLst>
                <a:tab pos="342900" algn="l"/>
              </a:tabLst>
              <a:defRPr sz="1800">
                <a:solidFill>
                  <a:srgbClr val="008400"/>
                </a:solidFill>
                <a:latin typeface="Menlo"/>
                <a:ea typeface="Menlo"/>
                <a:cs typeface="Menlo"/>
                <a:sym typeface="Menlo"/>
              </a:defRPr>
            </a:pPr>
            <a:r>
              <a:rPr>
                <a:solidFill>
                  <a:srgbClr val="000000"/>
                </a:solidFill>
              </a:rPr>
              <a:t>		} </a:t>
            </a:r>
            <a:r>
              <a:t>// end if</a:t>
            </a:r>
            <a:endParaRPr>
              <a:solidFill>
                <a:srgbClr val="000000"/>
              </a:solidFill>
              <a:latin typeface="+mj-lt"/>
              <a:ea typeface="+mj-ea"/>
              <a:cs typeface="+mj-cs"/>
              <a:sym typeface="Helvetica"/>
            </a:endParaRPr>
          </a:p>
          <a:p>
            <a:pPr defTabSz="344804">
              <a:tabLst>
                <a:tab pos="342900" algn="l"/>
              </a:tabLst>
              <a:defRPr sz="1800">
                <a:latin typeface="Menlo"/>
                <a:ea typeface="Menlo"/>
                <a:cs typeface="Menlo"/>
                <a:sym typeface="Menlo"/>
              </a:defRPr>
            </a:pPr>
            <a:r>
              <a:t>      </a:t>
            </a:r>
            <a:endParaRPr>
              <a:latin typeface="+mj-lt"/>
              <a:ea typeface="+mj-ea"/>
              <a:cs typeface="+mj-cs"/>
              <a:sym typeface="Helvetica"/>
            </a:endParaRPr>
          </a:p>
          <a:p>
            <a:pPr defTabSz="344804">
              <a:tabLst>
                <a:tab pos="342900" algn="l"/>
              </a:tabLst>
              <a:defRPr sz="1800">
                <a:latin typeface="Menlo"/>
                <a:ea typeface="Menlo"/>
                <a:cs typeface="Menlo"/>
                <a:sym typeface="Menlo"/>
              </a:defRPr>
            </a:pPr>
            <a:r>
              <a:t>      </a:t>
            </a:r>
            <a:r>
              <a:rPr>
                <a:solidFill>
                  <a:srgbClr val="BA2DA2"/>
                </a:solidFill>
              </a:rPr>
              <a:t>return</a:t>
            </a:r>
            <a:r>
              <a:t> result;</a:t>
            </a:r>
            <a:endParaRPr>
              <a:latin typeface="+mj-lt"/>
              <a:ea typeface="+mj-ea"/>
              <a:cs typeface="+mj-cs"/>
              <a:sym typeface="Helvetica"/>
            </a:endParaRPr>
          </a:p>
          <a:p>
            <a:pPr defTabSz="344804">
              <a:tabLst>
                <a:tab pos="342900" algn="l"/>
              </a:tabLst>
              <a:defRPr sz="1800">
                <a:solidFill>
                  <a:srgbClr val="008400"/>
                </a:solidFill>
                <a:latin typeface="Menlo"/>
                <a:ea typeface="Menlo"/>
                <a:cs typeface="Menlo"/>
                <a:sym typeface="Menlo"/>
              </a:defRPr>
            </a:pPr>
            <a:r>
              <a:rPr>
                <a:solidFill>
                  <a:srgbClr val="000000"/>
                </a:solidFill>
              </a:rPr>
              <a:t>	} </a:t>
            </a:r>
            <a:r>
              <a:t>// end remove</a:t>
            </a:r>
            <a:endParaRPr>
              <a:solidFill>
                <a:srgbClr val="000000"/>
              </a:solidFill>
              <a:latin typeface="+mj-lt"/>
              <a:ea typeface="+mj-ea"/>
              <a:cs typeface="+mj-cs"/>
              <a:sym typeface="Helvetica"/>
            </a:endParaRP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itle 1"/>
          <p:cNvSpPr txBox="1">
            <a:spLocks noGrp="1"/>
          </p:cNvSpPr>
          <p:nvPr>
            <p:ph type="title"/>
          </p:nvPr>
        </p:nvSpPr>
        <p:spPr>
          <a:prstGeom prst="rect">
            <a:avLst/>
          </a:prstGeom>
        </p:spPr>
        <p:txBody>
          <a:bodyPr/>
          <a:lstStyle/>
          <a:p>
            <a:r>
              <a:t>Methods That Remove Entries</a:t>
            </a:r>
          </a:p>
        </p:txBody>
      </p:sp>
      <p:sp>
        <p:nvSpPr>
          <p:cNvPr id="141" name="FIGURE 2-4 The array bag after a successful search for the string “Tia”"/>
          <p:cNvSpPr txBox="1">
            <a:spLocks noGrp="1"/>
          </p:cNvSpPr>
          <p:nvPr>
            <p:ph type="body" sz="quarter" idx="1"/>
          </p:nvPr>
        </p:nvSpPr>
        <p:spPr>
          <a:prstGeom prst="rect">
            <a:avLst/>
          </a:prstGeom>
        </p:spPr>
        <p:txBody>
          <a:bodyPr/>
          <a:lstStyle>
            <a:lvl1pPr defTabSz="420623">
              <a:defRPr sz="2024" b="1">
                <a:solidFill>
                  <a:srgbClr val="007FA3"/>
                </a:solidFill>
                <a:latin typeface="Times New Roman"/>
                <a:ea typeface="Times New Roman"/>
                <a:cs typeface="Times New Roman"/>
                <a:sym typeface="Times New Roman"/>
              </a:defRPr>
            </a:lvl1pPr>
          </a:lstStyle>
          <a:p>
            <a:r>
              <a:t>FIGURE 2-4 The array bag after a successful search for the string “Tia”</a:t>
            </a:r>
          </a:p>
        </p:txBody>
      </p:sp>
      <p:pic>
        <p:nvPicPr>
          <p:cNvPr id="142" name="A figure illustrates the array after a successful search.&#10;&#10;Picture 2" descr="A figure illustrates the array after a successful search.Picture 2"/>
          <p:cNvPicPr>
            <a:picLocks noChangeAspect="1"/>
          </p:cNvPicPr>
          <p:nvPr/>
        </p:nvPicPr>
        <p:blipFill>
          <a:blip r:embed="rId2">
            <a:extLst/>
          </a:blip>
          <a:stretch>
            <a:fillRect/>
          </a:stretch>
        </p:blipFill>
        <p:spPr>
          <a:xfrm>
            <a:off x="257502" y="1258090"/>
            <a:ext cx="8429298" cy="3630620"/>
          </a:xfrm>
          <a:prstGeom prst="rect">
            <a:avLst/>
          </a:prstGeom>
          <a:ln w="12700">
            <a:miter lim="400000"/>
          </a:ln>
        </p:spPr>
      </p:pic>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Methods That Remove Entries"/>
          <p:cNvSpPr txBox="1">
            <a:spLocks noGrp="1"/>
          </p:cNvSpPr>
          <p:nvPr>
            <p:ph type="title"/>
          </p:nvPr>
        </p:nvSpPr>
        <p:spPr>
          <a:prstGeom prst="rect">
            <a:avLst/>
          </a:prstGeom>
        </p:spPr>
        <p:txBody>
          <a:bodyPr/>
          <a:lstStyle/>
          <a:p>
            <a:r>
              <a:t>Methods That Remove Entries</a:t>
            </a:r>
          </a:p>
        </p:txBody>
      </p:sp>
      <p:sp>
        <p:nvSpPr>
          <p:cNvPr id="145" name="Figure 2-5 Shifting entries to avoid a gap when removing an entry"/>
          <p:cNvSpPr txBox="1">
            <a:spLocks noGrp="1"/>
          </p:cNvSpPr>
          <p:nvPr>
            <p:ph type="body" sz="quarter" idx="1"/>
          </p:nvPr>
        </p:nvSpPr>
        <p:spPr>
          <a:prstGeom prst="rect">
            <a:avLst/>
          </a:prstGeom>
        </p:spPr>
        <p:txBody>
          <a:bodyPr/>
          <a:lstStyle>
            <a:lvl1pPr defTabSz="466344">
              <a:defRPr sz="2243" b="1">
                <a:solidFill>
                  <a:srgbClr val="007FA3"/>
                </a:solidFill>
                <a:latin typeface="Times New Roman"/>
                <a:ea typeface="Times New Roman"/>
                <a:cs typeface="Times New Roman"/>
                <a:sym typeface="Times New Roman"/>
              </a:defRPr>
            </a:lvl1pPr>
          </a:lstStyle>
          <a:p>
            <a:r>
              <a:t>Figure 2-5 Shifting entries to avoid a gap when removing an entry</a:t>
            </a:r>
          </a:p>
        </p:txBody>
      </p:sp>
      <p:pic>
        <p:nvPicPr>
          <p:cNvPr id="146" name="A figure illustrates the pre and post shifting of subsequent entries remove a gap in an array.&#10;&#10;Picture 1" descr="A figure illustrates the pre and post shifting of subsequent entries remove a gap in an array.Picture 1"/>
          <p:cNvPicPr>
            <a:picLocks noChangeAspect="1"/>
          </p:cNvPicPr>
          <p:nvPr/>
        </p:nvPicPr>
        <p:blipFill>
          <a:blip r:embed="rId3">
            <a:extLst/>
          </a:blip>
          <a:stretch>
            <a:fillRect/>
          </a:stretch>
        </p:blipFill>
        <p:spPr>
          <a:xfrm>
            <a:off x="1097413" y="1145455"/>
            <a:ext cx="6237974" cy="4567089"/>
          </a:xfrm>
          <a:prstGeom prst="rect">
            <a:avLst/>
          </a:prstGeom>
          <a:ln w="12700">
            <a:miter lim="400000"/>
          </a:ln>
        </p:spPr>
      </p:pic>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Title 1"/>
          <p:cNvSpPr txBox="1">
            <a:spLocks noGrp="1"/>
          </p:cNvSpPr>
          <p:nvPr>
            <p:ph type="title"/>
          </p:nvPr>
        </p:nvSpPr>
        <p:spPr>
          <a:prstGeom prst="rect">
            <a:avLst/>
          </a:prstGeom>
        </p:spPr>
        <p:txBody>
          <a:bodyPr/>
          <a:lstStyle/>
          <a:p>
            <a:r>
              <a:t>Methods That Remove Entries</a:t>
            </a:r>
          </a:p>
        </p:txBody>
      </p:sp>
      <p:sp>
        <p:nvSpPr>
          <p:cNvPr id="151" name="FIGURE 2-6 Avoiding a gap in the array while removing an entry"/>
          <p:cNvSpPr txBox="1">
            <a:spLocks noGrp="1"/>
          </p:cNvSpPr>
          <p:nvPr>
            <p:ph type="body" sz="quarter" idx="1"/>
          </p:nvPr>
        </p:nvSpPr>
        <p:spPr>
          <a:prstGeom prst="rect">
            <a:avLst/>
          </a:prstGeom>
        </p:spPr>
        <p:txBody>
          <a:bodyPr/>
          <a:lstStyle>
            <a:lvl1pPr defTabSz="466344">
              <a:defRPr sz="2243" b="1">
                <a:solidFill>
                  <a:srgbClr val="007FA3"/>
                </a:solidFill>
                <a:latin typeface="Times New Roman"/>
                <a:ea typeface="Times New Roman"/>
                <a:cs typeface="Times New Roman"/>
                <a:sym typeface="Times New Roman"/>
              </a:defRPr>
            </a:lvl1pPr>
          </a:lstStyle>
          <a:p>
            <a:r>
              <a:t>FIGURE 2-6 Avoiding a gap in the array while removing an entry</a:t>
            </a:r>
          </a:p>
        </p:txBody>
      </p:sp>
      <p:pic>
        <p:nvPicPr>
          <p:cNvPr id="152" name="A figure illustrates the steps to avoid the gap in an array while removing an entry.&#10;&#10;Picture 1" descr="A figure illustrates the steps to avoid the gap in an array while removing an entry.Picture 1"/>
          <p:cNvPicPr>
            <a:picLocks noChangeAspect="1"/>
          </p:cNvPicPr>
          <p:nvPr/>
        </p:nvPicPr>
        <p:blipFill>
          <a:blip r:embed="rId2">
            <a:extLst/>
          </a:blip>
          <a:stretch>
            <a:fillRect/>
          </a:stretch>
        </p:blipFill>
        <p:spPr>
          <a:xfrm>
            <a:off x="1697473" y="1422864"/>
            <a:ext cx="5444255" cy="4160967"/>
          </a:xfrm>
          <a:prstGeom prst="rect">
            <a:avLst/>
          </a:prstGeom>
          <a:ln w="12700">
            <a:miter lim="400000"/>
          </a:ln>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675B2-8FA0-4FC2-93DE-5564F47BA143}"/>
              </a:ext>
            </a:extLst>
          </p:cNvPr>
          <p:cNvSpPr>
            <a:spLocks noGrp="1"/>
          </p:cNvSpPr>
          <p:nvPr>
            <p:ph type="title"/>
          </p:nvPr>
        </p:nvSpPr>
        <p:spPr/>
        <p:txBody>
          <a:bodyPr>
            <a:noAutofit/>
          </a:bodyPr>
          <a:lstStyle/>
          <a:p>
            <a:r>
              <a:rPr lang="en-US" sz="3600" dirty="0"/>
              <a:t>Overview Of Array-Based Structures</a:t>
            </a:r>
          </a:p>
        </p:txBody>
      </p:sp>
      <p:sp>
        <p:nvSpPr>
          <p:cNvPr id="5" name="Rectangle 3">
            <a:extLst>
              <a:ext uri="{FF2B5EF4-FFF2-40B4-BE49-F238E27FC236}">
                <a16:creationId xmlns:a16="http://schemas.microsoft.com/office/drawing/2014/main" id="{9B4BD4A4-18BB-43C2-A496-4DC04809DBEB}"/>
              </a:ext>
            </a:extLst>
          </p:cNvPr>
          <p:cNvSpPr txBox="1">
            <a:spLocks noChangeArrowheads="1"/>
          </p:cNvSpPr>
          <p:nvPr/>
        </p:nvSpPr>
        <p:spPr bwMode="auto">
          <a:xfrm>
            <a:off x="457200" y="1501133"/>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342900" marR="0" lvl="0" indent="-342900" algn="l" defTabSz="914400" rtl="0" eaLnBrk="1" fontAlgn="base" latinLnBrk="0" hangingPunct="1">
              <a:lnSpc>
                <a:spcPct val="80000"/>
              </a:lnSpc>
              <a:spcBef>
                <a:spcPct val="20000"/>
              </a:spcBef>
              <a:spcAft>
                <a:spcPct val="0"/>
              </a:spcAft>
              <a:buClrTx/>
              <a:buSzTx/>
              <a:buFontTx/>
              <a:buChar char="•"/>
              <a:tabLst/>
              <a:defRPr/>
            </a:pPr>
            <a:r>
              <a:rPr kumimoji="0" lang="en-US" sz="2800" b="0" i="0" u="none" strike="noStrike" kern="0" cap="none" spc="0" normalizeH="0" baseline="0" noProof="0" dirty="0">
                <a:ln>
                  <a:noFill/>
                </a:ln>
                <a:solidFill>
                  <a:srgbClr val="FF0000"/>
                </a:solidFill>
                <a:effectLst/>
                <a:uLnTx/>
                <a:uFillTx/>
                <a:latin typeface="Arial"/>
                <a:ea typeface="+mn-ea"/>
                <a:cs typeface="+mn-cs"/>
              </a:rPr>
              <a:t>Array</a:t>
            </a:r>
            <a:r>
              <a:rPr kumimoji="0" lang="en-US" sz="2800" b="0" i="0" u="none" strike="noStrike" kern="0" cap="none" spc="0" normalizeH="0" baseline="0" noProof="0" dirty="0">
                <a:ln>
                  <a:noFill/>
                </a:ln>
                <a:solidFill>
                  <a:srgbClr val="000000"/>
                </a:solidFill>
                <a:effectLst/>
                <a:uLnTx/>
                <a:uFillTx/>
                <a:latin typeface="Arial"/>
                <a:ea typeface="+mn-ea"/>
                <a:cs typeface="+mn-cs"/>
              </a:rPr>
              <a:t> is a data structure built into virtually all programming languages</a:t>
            </a:r>
          </a:p>
          <a:p>
            <a:pPr marL="342900" marR="0" lvl="0" indent="-342900" algn="l" defTabSz="914400" rtl="0" eaLnBrk="1" fontAlgn="base" latinLnBrk="0" hangingPunct="1">
              <a:lnSpc>
                <a:spcPct val="80000"/>
              </a:lnSpc>
              <a:spcBef>
                <a:spcPct val="20000"/>
              </a:spcBef>
              <a:spcAft>
                <a:spcPct val="0"/>
              </a:spcAft>
              <a:buClrTx/>
              <a:buSzTx/>
              <a:buFontTx/>
              <a:buChar char="•"/>
              <a:tabLst/>
              <a:defRPr/>
            </a:pPr>
            <a:r>
              <a:rPr kumimoji="0" lang="en-US" sz="2800" b="0" i="0" u="none" strike="noStrike" kern="0" cap="none" spc="0" normalizeH="0" baseline="0" noProof="0" dirty="0">
                <a:ln>
                  <a:noFill/>
                </a:ln>
                <a:solidFill>
                  <a:srgbClr val="000000"/>
                </a:solidFill>
                <a:effectLst/>
                <a:uLnTx/>
                <a:uFillTx/>
                <a:latin typeface="Arial"/>
                <a:ea typeface="+mn-ea"/>
                <a:cs typeface="+mn-cs"/>
              </a:rPr>
              <a:t>Many programmer-defined data structures use arrays as their foundation</a:t>
            </a:r>
          </a:p>
          <a:p>
            <a:pPr marL="742950" marR="0" lvl="1" indent="-285750" algn="l" defTabSz="914400" rtl="0" eaLnBrk="1" fontAlgn="base" latinLnBrk="0" hangingPunct="1">
              <a:lnSpc>
                <a:spcPct val="80000"/>
              </a:lnSpc>
              <a:spcBef>
                <a:spcPct val="20000"/>
              </a:spcBef>
              <a:spcAft>
                <a:spcPct val="0"/>
              </a:spcAft>
              <a:buClrTx/>
              <a:buSzTx/>
              <a:buFontTx/>
              <a:buChar char="–"/>
              <a:tabLst/>
              <a:defRPr/>
            </a:pPr>
            <a:r>
              <a:rPr kumimoji="0" lang="en-US" sz="2400" b="0" i="0" u="none" strike="noStrike" kern="0" cap="none" spc="0" normalizeH="0" baseline="0" noProof="0" dirty="0">
                <a:ln>
                  <a:noFill/>
                </a:ln>
                <a:solidFill>
                  <a:srgbClr val="000000"/>
                </a:solidFill>
                <a:effectLst/>
                <a:uLnTx/>
                <a:uFillTx/>
                <a:latin typeface="Arial"/>
              </a:rPr>
              <a:t>These structures are called </a:t>
            </a:r>
            <a:r>
              <a:rPr kumimoji="0" lang="en-US" sz="2400" b="0" i="0" u="none" strike="noStrike" kern="0" cap="none" spc="0" normalizeH="0" baseline="0" noProof="0" dirty="0">
                <a:ln>
                  <a:noFill/>
                </a:ln>
                <a:solidFill>
                  <a:srgbClr val="FF0000"/>
                </a:solidFill>
                <a:effectLst/>
                <a:uLnTx/>
                <a:uFillTx/>
                <a:latin typeface="Arial"/>
              </a:rPr>
              <a:t>array-based</a:t>
            </a:r>
            <a:r>
              <a:rPr kumimoji="0" lang="en-US" sz="2400" b="0" i="0" u="none" strike="noStrike" kern="0" cap="none" spc="0" normalizeH="0" baseline="0" noProof="0" dirty="0">
                <a:ln>
                  <a:noFill/>
                </a:ln>
                <a:solidFill>
                  <a:srgbClr val="000000"/>
                </a:solidFill>
                <a:effectLst/>
                <a:uLnTx/>
                <a:uFillTx/>
                <a:latin typeface="Arial"/>
              </a:rPr>
              <a:t> structures </a:t>
            </a:r>
          </a:p>
          <a:p>
            <a:pPr marL="342900" marR="0" lvl="0" indent="-342900" algn="l" defTabSz="914400" rtl="0" eaLnBrk="1" fontAlgn="base" latinLnBrk="0" hangingPunct="1">
              <a:lnSpc>
                <a:spcPct val="80000"/>
              </a:lnSpc>
              <a:spcBef>
                <a:spcPct val="20000"/>
              </a:spcBef>
              <a:spcAft>
                <a:spcPct val="0"/>
              </a:spcAft>
              <a:buClrTx/>
              <a:buSzTx/>
              <a:buFontTx/>
              <a:buChar char="•"/>
              <a:tabLst/>
              <a:defRPr/>
            </a:pPr>
            <a:r>
              <a:rPr kumimoji="0" lang="en-US" sz="2800" b="0" i="0" u="none" strike="noStrike" kern="0" cap="none" spc="0" normalizeH="0" baseline="0" noProof="0" dirty="0">
                <a:ln>
                  <a:noFill/>
                </a:ln>
                <a:solidFill>
                  <a:srgbClr val="000000"/>
                </a:solidFill>
                <a:effectLst/>
                <a:uLnTx/>
                <a:uFillTx/>
                <a:latin typeface="Arial"/>
                <a:ea typeface="+mn-ea"/>
                <a:cs typeface="+mn-cs"/>
              </a:rPr>
              <a:t>Like all structures, array-based structures</a:t>
            </a:r>
          </a:p>
          <a:p>
            <a:pPr marL="742950" marR="0" lvl="1" indent="-285750" algn="l" defTabSz="914400" rtl="0" eaLnBrk="1" fontAlgn="base" latinLnBrk="0" hangingPunct="1">
              <a:lnSpc>
                <a:spcPct val="80000"/>
              </a:lnSpc>
              <a:spcBef>
                <a:spcPct val="20000"/>
              </a:spcBef>
              <a:spcAft>
                <a:spcPct val="0"/>
              </a:spcAft>
              <a:buClrTx/>
              <a:buSzTx/>
              <a:buFontTx/>
              <a:buChar char="–"/>
              <a:tabLst/>
              <a:defRPr/>
            </a:pPr>
            <a:r>
              <a:rPr kumimoji="0" lang="en-US" sz="2400" b="0" i="0" u="none" strike="noStrike" kern="0" cap="none" spc="0" normalizeH="0" baseline="0" noProof="0" dirty="0">
                <a:ln>
                  <a:noFill/>
                </a:ln>
                <a:solidFill>
                  <a:srgbClr val="000000"/>
                </a:solidFill>
                <a:effectLst/>
                <a:uLnTx/>
                <a:uFillTx/>
                <a:latin typeface="Arial"/>
              </a:rPr>
              <a:t>Are implemented as a separate class</a:t>
            </a:r>
          </a:p>
          <a:p>
            <a:pPr marL="742950" marR="0" lvl="1" indent="-285750" algn="l" defTabSz="914400" rtl="0" eaLnBrk="1" fontAlgn="base" latinLnBrk="0" hangingPunct="1">
              <a:lnSpc>
                <a:spcPct val="80000"/>
              </a:lnSpc>
              <a:spcBef>
                <a:spcPct val="20000"/>
              </a:spcBef>
              <a:spcAft>
                <a:spcPct val="0"/>
              </a:spcAft>
              <a:buClrTx/>
              <a:buSzTx/>
              <a:buFontTx/>
              <a:buChar char="–"/>
              <a:tabLst/>
              <a:defRPr/>
            </a:pPr>
            <a:r>
              <a:rPr kumimoji="0" lang="en-US" sz="2400" b="0" i="0" u="none" strike="noStrike" kern="0" cap="none" spc="0" normalizeH="0" baseline="0" noProof="0" dirty="0">
                <a:ln>
                  <a:noFill/>
                </a:ln>
                <a:solidFill>
                  <a:srgbClr val="000000"/>
                </a:solidFill>
                <a:effectLst/>
                <a:uLnTx/>
                <a:uFillTx/>
                <a:latin typeface="Arial"/>
              </a:rPr>
              <a:t>Can be dynamic (expand their maximum capacity at runtime)</a:t>
            </a:r>
          </a:p>
          <a:p>
            <a:pPr marL="742950" marR="0" lvl="1" indent="-285750" algn="l" defTabSz="914400" rtl="0" eaLnBrk="1" fontAlgn="base" latinLnBrk="0" hangingPunct="1">
              <a:lnSpc>
                <a:spcPct val="80000"/>
              </a:lnSpc>
              <a:spcBef>
                <a:spcPct val="20000"/>
              </a:spcBef>
              <a:spcAft>
                <a:spcPct val="0"/>
              </a:spcAft>
              <a:buClrTx/>
              <a:buSzTx/>
              <a:buFontTx/>
              <a:buChar char="–"/>
              <a:tabLst/>
              <a:defRPr/>
            </a:pPr>
            <a:r>
              <a:rPr kumimoji="0" lang="en-US" sz="2400" b="0" i="0" u="none" strike="noStrike" kern="0" cap="none" spc="0" normalizeH="0" baseline="0" noProof="0" dirty="0">
                <a:ln>
                  <a:noFill/>
                </a:ln>
                <a:solidFill>
                  <a:srgbClr val="000000"/>
                </a:solidFill>
                <a:effectLst/>
                <a:uLnTx/>
                <a:uFillTx/>
                <a:latin typeface="Arial"/>
              </a:rPr>
              <a:t>Can be generic (store any type of node)</a:t>
            </a:r>
          </a:p>
          <a:p>
            <a:pPr marL="342900" marR="0" lvl="0" indent="-342900" algn="l" defTabSz="914400" rtl="0" eaLnBrk="1" fontAlgn="base" latinLnBrk="0" hangingPunct="1">
              <a:lnSpc>
                <a:spcPct val="80000"/>
              </a:lnSpc>
              <a:spcBef>
                <a:spcPct val="20000"/>
              </a:spcBef>
              <a:spcAft>
                <a:spcPct val="0"/>
              </a:spcAft>
              <a:buClrTx/>
              <a:buSzTx/>
              <a:buFontTx/>
              <a:buChar char="•"/>
              <a:tabLst/>
              <a:defRPr/>
            </a:pPr>
            <a:r>
              <a:rPr kumimoji="0" lang="en-US" sz="2800" b="0" i="0" u="none" strike="noStrike" kern="0" cap="none" spc="0" normalizeH="0" baseline="0" noProof="0" dirty="0">
                <a:ln>
                  <a:noFill/>
                </a:ln>
                <a:solidFill>
                  <a:srgbClr val="000000"/>
                </a:solidFill>
                <a:effectLst/>
                <a:uLnTx/>
                <a:uFillTx/>
                <a:latin typeface="Arial"/>
                <a:ea typeface="+mn-ea"/>
                <a:cs typeface="+mn-cs"/>
              </a:rPr>
              <a:t>Java’s </a:t>
            </a:r>
            <a:r>
              <a:rPr kumimoji="0" lang="en-US" sz="2800" b="0" i="0" u="none" strike="noStrike" kern="0" cap="none" spc="0" normalizeH="0" baseline="0" noProof="0" dirty="0" err="1">
                <a:ln>
                  <a:noFill/>
                </a:ln>
                <a:solidFill>
                  <a:srgbClr val="FF0000"/>
                </a:solidFill>
                <a:effectLst/>
                <a:uLnTx/>
                <a:uFillTx/>
                <a:latin typeface="Arial"/>
                <a:ea typeface="+mn-ea"/>
                <a:cs typeface="+mn-cs"/>
              </a:rPr>
              <a:t>ArrayList</a:t>
            </a:r>
            <a:r>
              <a:rPr kumimoji="0" lang="en-US" sz="2800" b="0" i="0" u="none" strike="noStrike" kern="0" cap="none" spc="0" normalizeH="0" baseline="0" noProof="0" dirty="0">
                <a:ln>
                  <a:noFill/>
                </a:ln>
                <a:solidFill>
                  <a:srgbClr val="000000"/>
                </a:solidFill>
                <a:effectLst/>
                <a:uLnTx/>
                <a:uFillTx/>
                <a:latin typeface="Arial"/>
                <a:ea typeface="+mn-ea"/>
                <a:cs typeface="+mn-cs"/>
              </a:rPr>
              <a:t> class models a generic array-based data structure</a:t>
            </a:r>
          </a:p>
        </p:txBody>
      </p:sp>
    </p:spTree>
    <p:extLst>
      <p:ext uri="{BB962C8B-B14F-4D97-AF65-F5344CB8AC3E}">
        <p14:creationId xmlns:p14="http://schemas.microsoft.com/office/powerpoint/2010/main" val="1594161428"/>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itle 1"/>
          <p:cNvSpPr txBox="1">
            <a:spLocks noGrp="1"/>
          </p:cNvSpPr>
          <p:nvPr>
            <p:ph type="title"/>
          </p:nvPr>
        </p:nvSpPr>
        <p:spPr>
          <a:prstGeom prst="rect">
            <a:avLst/>
          </a:prstGeom>
        </p:spPr>
        <p:txBody>
          <a:bodyPr/>
          <a:lstStyle/>
          <a:p>
            <a:r>
              <a:t>Methods That Remove Entries</a:t>
            </a:r>
          </a:p>
        </p:txBody>
      </p:sp>
      <p:sp>
        <p:nvSpPr>
          <p:cNvPr id="155" name="Text Placeholder 2"/>
          <p:cNvSpPr txBox="1">
            <a:spLocks noGrp="1"/>
          </p:cNvSpPr>
          <p:nvPr>
            <p:ph type="body" sz="quarter" idx="1"/>
          </p:nvPr>
        </p:nvSpPr>
        <p:spPr>
          <a:xfrm>
            <a:off x="457200" y="5747373"/>
            <a:ext cx="8229600" cy="537643"/>
          </a:xfrm>
          <a:prstGeom prst="rect">
            <a:avLst/>
          </a:prstGeom>
        </p:spPr>
        <p:txBody>
          <a:bodyPr/>
          <a:lstStyle/>
          <a:p>
            <a:pPr defTabSz="475487">
              <a:defRPr sz="2288" b="1">
                <a:solidFill>
                  <a:srgbClr val="007FA3"/>
                </a:solidFill>
                <a:latin typeface="Times New Roman"/>
                <a:ea typeface="Times New Roman"/>
                <a:cs typeface="Times New Roman"/>
                <a:sym typeface="Times New Roman"/>
              </a:defRPr>
            </a:pPr>
            <a:r>
              <a:t>The private helper method </a:t>
            </a:r>
            <a:r>
              <a:rPr>
                <a:latin typeface="Courier New"/>
                <a:ea typeface="Courier New"/>
                <a:cs typeface="Courier New"/>
                <a:sym typeface="Courier New"/>
              </a:rPr>
              <a:t>removeEntry</a:t>
            </a:r>
          </a:p>
        </p:txBody>
      </p:sp>
      <p:sp>
        <p:nvSpPr>
          <p:cNvPr id="156" name="// Removes and returns the entry at a given index within the array bag.…"/>
          <p:cNvSpPr txBox="1"/>
          <p:nvPr/>
        </p:nvSpPr>
        <p:spPr>
          <a:xfrm>
            <a:off x="-98357" y="1450255"/>
            <a:ext cx="9520364" cy="37490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defTabSz="344804">
              <a:tabLst>
                <a:tab pos="342900" algn="l"/>
              </a:tabLst>
              <a:defRPr>
                <a:solidFill>
                  <a:srgbClr val="008400"/>
                </a:solidFill>
                <a:latin typeface="Menlo"/>
                <a:ea typeface="Menlo"/>
                <a:cs typeface="Menlo"/>
                <a:sym typeface="Menlo"/>
              </a:defRPr>
            </a:pPr>
            <a:r>
              <a:rPr>
                <a:solidFill>
                  <a:srgbClr val="000000"/>
                </a:solidFill>
              </a:rPr>
              <a:t>   </a:t>
            </a:r>
            <a:r>
              <a:t>// Removes and returns the entry at a given index within the array bag.</a:t>
            </a:r>
            <a:endParaRPr>
              <a:solidFill>
                <a:srgbClr val="000000"/>
              </a:solidFill>
              <a:latin typeface="+mj-lt"/>
              <a:ea typeface="+mj-ea"/>
              <a:cs typeface="+mj-cs"/>
              <a:sym typeface="Helvetica"/>
            </a:endParaRPr>
          </a:p>
          <a:p>
            <a:pPr defTabSz="344804">
              <a:tabLst>
                <a:tab pos="342900" algn="l"/>
              </a:tabLst>
              <a:defRPr>
                <a:solidFill>
                  <a:srgbClr val="008400"/>
                </a:solidFill>
                <a:latin typeface="Menlo"/>
                <a:ea typeface="Menlo"/>
                <a:cs typeface="Menlo"/>
                <a:sym typeface="Menlo"/>
              </a:defRPr>
            </a:pPr>
            <a:r>
              <a:rPr>
                <a:solidFill>
                  <a:srgbClr val="000000"/>
                </a:solidFill>
              </a:rPr>
              <a:t>   </a:t>
            </a:r>
            <a:r>
              <a:t>// If no such entry exists, returns null.</a:t>
            </a:r>
            <a:endParaRPr>
              <a:solidFill>
                <a:srgbClr val="000000"/>
              </a:solidFill>
              <a:latin typeface="+mj-lt"/>
              <a:ea typeface="+mj-ea"/>
              <a:cs typeface="+mj-cs"/>
              <a:sym typeface="Helvetica"/>
            </a:endParaRPr>
          </a:p>
          <a:p>
            <a:pPr defTabSz="344804">
              <a:tabLst>
                <a:tab pos="342900" algn="l"/>
              </a:tabLst>
              <a:defRPr>
                <a:solidFill>
                  <a:srgbClr val="008400"/>
                </a:solidFill>
                <a:latin typeface="Menlo"/>
                <a:ea typeface="Menlo"/>
                <a:cs typeface="Menlo"/>
                <a:sym typeface="Menlo"/>
              </a:defRPr>
            </a:pPr>
            <a:r>
              <a:rPr>
                <a:solidFill>
                  <a:srgbClr val="000000"/>
                </a:solidFill>
              </a:rPr>
              <a:t>	</a:t>
            </a:r>
            <a:r>
              <a:t>// Preconditions: 0 &lt;= givenIndex &lt; numberOfEntries;</a:t>
            </a:r>
            <a:endParaRPr>
              <a:solidFill>
                <a:srgbClr val="000000"/>
              </a:solidFill>
              <a:latin typeface="+mj-lt"/>
              <a:ea typeface="+mj-ea"/>
              <a:cs typeface="+mj-cs"/>
              <a:sym typeface="Helvetica"/>
            </a:endParaRPr>
          </a:p>
          <a:p>
            <a:pPr defTabSz="344804">
              <a:tabLst>
                <a:tab pos="342900" algn="l"/>
              </a:tabLst>
              <a:defRPr>
                <a:solidFill>
                  <a:srgbClr val="008400"/>
                </a:solidFill>
                <a:latin typeface="Menlo"/>
                <a:ea typeface="Menlo"/>
                <a:cs typeface="Menlo"/>
                <a:sym typeface="Menlo"/>
              </a:defRPr>
            </a:pPr>
            <a:r>
              <a:rPr>
                <a:solidFill>
                  <a:srgbClr val="000000"/>
                </a:solidFill>
              </a:rPr>
              <a:t>   </a:t>
            </a:r>
            <a:r>
              <a:t>//                checkIntegrity has been called.</a:t>
            </a:r>
            <a:endParaRPr>
              <a:solidFill>
                <a:srgbClr val="000000"/>
              </a:solidFill>
              <a:latin typeface="+mj-lt"/>
              <a:ea typeface="+mj-ea"/>
              <a:cs typeface="+mj-cs"/>
              <a:sym typeface="Helvetica"/>
            </a:endParaRPr>
          </a:p>
          <a:p>
            <a:pPr defTabSz="344804">
              <a:tabLst>
                <a:tab pos="342900" algn="l"/>
              </a:tabLst>
              <a:defRPr>
                <a:latin typeface="Menlo"/>
                <a:ea typeface="Menlo"/>
                <a:cs typeface="Menlo"/>
                <a:sym typeface="Menlo"/>
              </a:defRPr>
            </a:pPr>
            <a:r>
              <a:t>   </a:t>
            </a:r>
            <a:r>
              <a:rPr>
                <a:solidFill>
                  <a:srgbClr val="BA2DA2"/>
                </a:solidFill>
              </a:rPr>
              <a:t>private</a:t>
            </a:r>
            <a:r>
              <a:t> T removeEntry(</a:t>
            </a:r>
            <a:r>
              <a:rPr>
                <a:solidFill>
                  <a:srgbClr val="BA2DA2"/>
                </a:solidFill>
              </a:rPr>
              <a:t>int</a:t>
            </a:r>
            <a:r>
              <a:t> givenIndex)</a:t>
            </a:r>
            <a:endParaRPr>
              <a:latin typeface="+mj-lt"/>
              <a:ea typeface="+mj-ea"/>
              <a:cs typeface="+mj-cs"/>
              <a:sym typeface="Helvetica"/>
            </a:endParaRPr>
          </a:p>
          <a:p>
            <a:pPr defTabSz="344804">
              <a:tabLst>
                <a:tab pos="342900" algn="l"/>
              </a:tabLst>
              <a:defRPr>
                <a:latin typeface="Menlo"/>
                <a:ea typeface="Menlo"/>
                <a:cs typeface="Menlo"/>
                <a:sym typeface="Menlo"/>
              </a:defRPr>
            </a:pPr>
            <a:r>
              <a:t>	{</a:t>
            </a:r>
            <a:endParaRPr>
              <a:latin typeface="+mj-lt"/>
              <a:ea typeface="+mj-ea"/>
              <a:cs typeface="+mj-cs"/>
              <a:sym typeface="Helvetica"/>
            </a:endParaRPr>
          </a:p>
          <a:p>
            <a:pPr defTabSz="344804">
              <a:tabLst>
                <a:tab pos="342900" algn="l"/>
              </a:tabLst>
              <a:defRPr>
                <a:latin typeface="Menlo"/>
                <a:ea typeface="Menlo"/>
                <a:cs typeface="Menlo"/>
                <a:sym typeface="Menlo"/>
              </a:defRPr>
            </a:pPr>
            <a:r>
              <a:t>		T result = </a:t>
            </a:r>
            <a:r>
              <a:rPr>
                <a:solidFill>
                  <a:srgbClr val="BA2DA2"/>
                </a:solidFill>
              </a:rPr>
              <a:t>null</a:t>
            </a:r>
            <a:r>
              <a:t>;</a:t>
            </a:r>
            <a:endParaRPr>
              <a:latin typeface="+mj-lt"/>
              <a:ea typeface="+mj-ea"/>
              <a:cs typeface="+mj-cs"/>
              <a:sym typeface="Helvetica"/>
            </a:endParaRPr>
          </a:p>
          <a:p>
            <a:pPr defTabSz="344804">
              <a:tabLst>
                <a:tab pos="342900" algn="l"/>
              </a:tabLst>
              <a:defRPr>
                <a:latin typeface="Menlo"/>
                <a:ea typeface="Menlo"/>
                <a:cs typeface="Menlo"/>
                <a:sym typeface="Menlo"/>
              </a:defRPr>
            </a:pPr>
            <a:r>
              <a:t>      </a:t>
            </a:r>
            <a:endParaRPr>
              <a:latin typeface="+mj-lt"/>
              <a:ea typeface="+mj-ea"/>
              <a:cs typeface="+mj-cs"/>
              <a:sym typeface="Helvetica"/>
            </a:endParaRPr>
          </a:p>
          <a:p>
            <a:pPr defTabSz="344804">
              <a:tabLst>
                <a:tab pos="342900" algn="l"/>
              </a:tabLst>
              <a:defRPr>
                <a:latin typeface="Menlo"/>
                <a:ea typeface="Menlo"/>
                <a:cs typeface="Menlo"/>
                <a:sym typeface="Menlo"/>
              </a:defRPr>
            </a:pPr>
            <a:r>
              <a:t>		</a:t>
            </a:r>
            <a:r>
              <a:rPr>
                <a:solidFill>
                  <a:srgbClr val="BA2DA2"/>
                </a:solidFill>
              </a:rPr>
              <a:t>if</a:t>
            </a:r>
            <a:r>
              <a:t> (!isEmpty() &amp;&amp; (givenIndex &gt;= </a:t>
            </a:r>
            <a:r>
              <a:rPr>
                <a:solidFill>
                  <a:srgbClr val="272AD8"/>
                </a:solidFill>
              </a:rPr>
              <a:t>0</a:t>
            </a:r>
            <a:r>
              <a:t>))</a:t>
            </a:r>
            <a:endParaRPr>
              <a:latin typeface="+mj-lt"/>
              <a:ea typeface="+mj-ea"/>
              <a:cs typeface="+mj-cs"/>
              <a:sym typeface="Helvetica"/>
            </a:endParaRPr>
          </a:p>
          <a:p>
            <a:pPr defTabSz="344804">
              <a:tabLst>
                <a:tab pos="342900" algn="l"/>
              </a:tabLst>
              <a:defRPr>
                <a:latin typeface="Menlo"/>
                <a:ea typeface="Menlo"/>
                <a:cs typeface="Menlo"/>
                <a:sym typeface="Menlo"/>
              </a:defRPr>
            </a:pPr>
            <a:r>
              <a:t>		{</a:t>
            </a:r>
            <a:endParaRPr>
              <a:latin typeface="+mj-lt"/>
              <a:ea typeface="+mj-ea"/>
              <a:cs typeface="+mj-cs"/>
              <a:sym typeface="Helvetica"/>
            </a:endParaRPr>
          </a:p>
          <a:p>
            <a:pPr defTabSz="344804">
              <a:tabLst>
                <a:tab pos="342900" algn="l"/>
              </a:tabLst>
              <a:defRPr>
                <a:latin typeface="Menlo"/>
                <a:ea typeface="Menlo"/>
                <a:cs typeface="Menlo"/>
                <a:sym typeface="Menlo"/>
              </a:defRPr>
            </a:pPr>
            <a:r>
              <a:t>         result = bag[givenIndex];                   </a:t>
            </a:r>
            <a:r>
              <a:rPr>
                <a:solidFill>
                  <a:srgbClr val="008400"/>
                </a:solidFill>
              </a:rPr>
              <a:t>// Entry to remove</a:t>
            </a:r>
            <a:endParaRPr>
              <a:latin typeface="+mj-lt"/>
              <a:ea typeface="+mj-ea"/>
              <a:cs typeface="+mj-cs"/>
              <a:sym typeface="Helvetica"/>
            </a:endParaRPr>
          </a:p>
          <a:p>
            <a:pPr defTabSz="344804">
              <a:tabLst>
                <a:tab pos="342900" algn="l"/>
              </a:tabLst>
              <a:defRPr>
                <a:latin typeface="Menlo"/>
                <a:ea typeface="Menlo"/>
                <a:cs typeface="Menlo"/>
                <a:sym typeface="Menlo"/>
              </a:defRPr>
            </a:pPr>
            <a:r>
              <a:t>         bag[givenIndex] = bag[numberOfEntries - </a:t>
            </a:r>
            <a:r>
              <a:rPr>
                <a:solidFill>
                  <a:srgbClr val="272AD8"/>
                </a:solidFill>
              </a:rPr>
              <a:t>1</a:t>
            </a:r>
            <a:r>
              <a:t>]; </a:t>
            </a:r>
            <a:r>
              <a:rPr>
                <a:solidFill>
                  <a:srgbClr val="008400"/>
                </a:solidFill>
              </a:rPr>
              <a:t>// Replace entry with last entry</a:t>
            </a:r>
            <a:endParaRPr>
              <a:latin typeface="+mj-lt"/>
              <a:ea typeface="+mj-ea"/>
              <a:cs typeface="+mj-cs"/>
              <a:sym typeface="Helvetica"/>
            </a:endParaRPr>
          </a:p>
          <a:p>
            <a:pPr defTabSz="344804">
              <a:tabLst>
                <a:tab pos="342900" algn="l"/>
              </a:tabLst>
              <a:defRPr>
                <a:latin typeface="Menlo"/>
                <a:ea typeface="Menlo"/>
                <a:cs typeface="Menlo"/>
                <a:sym typeface="Menlo"/>
              </a:defRPr>
            </a:pPr>
            <a:r>
              <a:t>         bag[numberOfEntries - </a:t>
            </a:r>
            <a:r>
              <a:rPr>
                <a:solidFill>
                  <a:srgbClr val="272AD8"/>
                </a:solidFill>
              </a:rPr>
              <a:t>1</a:t>
            </a:r>
            <a:r>
              <a:t>] = </a:t>
            </a:r>
            <a:r>
              <a:rPr>
                <a:solidFill>
                  <a:srgbClr val="BA2DA2"/>
                </a:solidFill>
              </a:rPr>
              <a:t>null</a:t>
            </a:r>
            <a:r>
              <a:t>;            </a:t>
            </a:r>
            <a:r>
              <a:rPr>
                <a:solidFill>
                  <a:srgbClr val="008400"/>
                </a:solidFill>
              </a:rPr>
              <a:t>// Remove last entry</a:t>
            </a:r>
            <a:endParaRPr>
              <a:latin typeface="+mj-lt"/>
              <a:ea typeface="+mj-ea"/>
              <a:cs typeface="+mj-cs"/>
              <a:sym typeface="Helvetica"/>
            </a:endParaRPr>
          </a:p>
          <a:p>
            <a:pPr defTabSz="344804">
              <a:tabLst>
                <a:tab pos="342900" algn="l"/>
              </a:tabLst>
              <a:defRPr>
                <a:latin typeface="Menlo"/>
                <a:ea typeface="Menlo"/>
                <a:cs typeface="Menlo"/>
                <a:sym typeface="Menlo"/>
              </a:defRPr>
            </a:pPr>
            <a:r>
              <a:t>         numberOfEntries--;</a:t>
            </a:r>
            <a:endParaRPr>
              <a:latin typeface="+mj-lt"/>
              <a:ea typeface="+mj-ea"/>
              <a:cs typeface="+mj-cs"/>
              <a:sym typeface="Helvetica"/>
            </a:endParaRPr>
          </a:p>
          <a:p>
            <a:pPr defTabSz="344804">
              <a:tabLst>
                <a:tab pos="342900" algn="l"/>
              </a:tabLst>
              <a:defRPr>
                <a:solidFill>
                  <a:srgbClr val="008400"/>
                </a:solidFill>
                <a:latin typeface="Menlo"/>
                <a:ea typeface="Menlo"/>
                <a:cs typeface="Menlo"/>
                <a:sym typeface="Menlo"/>
              </a:defRPr>
            </a:pPr>
            <a:r>
              <a:rPr>
                <a:solidFill>
                  <a:srgbClr val="000000"/>
                </a:solidFill>
              </a:rPr>
              <a:t>		} </a:t>
            </a:r>
            <a:r>
              <a:t>// end if</a:t>
            </a:r>
            <a:endParaRPr>
              <a:solidFill>
                <a:srgbClr val="000000"/>
              </a:solidFill>
              <a:latin typeface="+mj-lt"/>
              <a:ea typeface="+mj-ea"/>
              <a:cs typeface="+mj-cs"/>
              <a:sym typeface="Helvetica"/>
            </a:endParaRPr>
          </a:p>
          <a:p>
            <a:pPr defTabSz="344804">
              <a:tabLst>
                <a:tab pos="342900" algn="l"/>
              </a:tabLst>
              <a:defRPr>
                <a:latin typeface="Menlo"/>
                <a:ea typeface="Menlo"/>
                <a:cs typeface="Menlo"/>
                <a:sym typeface="Menlo"/>
              </a:defRPr>
            </a:pPr>
            <a:r>
              <a:t>      </a:t>
            </a:r>
            <a:endParaRPr>
              <a:latin typeface="+mj-lt"/>
              <a:ea typeface="+mj-ea"/>
              <a:cs typeface="+mj-cs"/>
              <a:sym typeface="Helvetica"/>
            </a:endParaRPr>
          </a:p>
          <a:p>
            <a:pPr defTabSz="344804">
              <a:tabLst>
                <a:tab pos="342900" algn="l"/>
              </a:tabLst>
              <a:defRPr>
                <a:latin typeface="Menlo"/>
                <a:ea typeface="Menlo"/>
                <a:cs typeface="Menlo"/>
                <a:sym typeface="Menlo"/>
              </a:defRPr>
            </a:pPr>
            <a:r>
              <a:t>      </a:t>
            </a:r>
            <a:r>
              <a:rPr>
                <a:solidFill>
                  <a:srgbClr val="BA2DA2"/>
                </a:solidFill>
              </a:rPr>
              <a:t>return</a:t>
            </a:r>
            <a:r>
              <a:t> result;</a:t>
            </a:r>
            <a:endParaRPr>
              <a:latin typeface="+mj-lt"/>
              <a:ea typeface="+mj-ea"/>
              <a:cs typeface="+mj-cs"/>
              <a:sym typeface="Helvetica"/>
            </a:endParaRPr>
          </a:p>
          <a:p>
            <a:pPr defTabSz="344804">
              <a:tabLst>
                <a:tab pos="342900" algn="l"/>
              </a:tabLst>
              <a:defRPr>
                <a:solidFill>
                  <a:srgbClr val="008400"/>
                </a:solidFill>
                <a:latin typeface="Menlo"/>
                <a:ea typeface="Menlo"/>
                <a:cs typeface="Menlo"/>
                <a:sym typeface="Menlo"/>
              </a:defRPr>
            </a:pPr>
            <a:r>
              <a:rPr>
                <a:solidFill>
                  <a:srgbClr val="000000"/>
                </a:solidFill>
              </a:rPr>
              <a:t>	} </a:t>
            </a:r>
            <a:r>
              <a:t>// end removeEntry   </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 Removes one occurrence of a given entry from this bag.…"/>
          <p:cNvSpPr txBox="1"/>
          <p:nvPr/>
        </p:nvSpPr>
        <p:spPr>
          <a:xfrm>
            <a:off x="191847" y="3362029"/>
            <a:ext cx="7956034" cy="26060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defTabSz="344804">
              <a:tabLst>
                <a:tab pos="342900" algn="l"/>
              </a:tabLst>
              <a:defRPr sz="1500">
                <a:solidFill>
                  <a:srgbClr val="008400"/>
                </a:solidFill>
                <a:latin typeface="Menlo"/>
                <a:ea typeface="Menlo"/>
                <a:cs typeface="Menlo"/>
                <a:sym typeface="Menlo"/>
              </a:defRPr>
            </a:pPr>
            <a:r>
              <a:rPr>
                <a:solidFill>
                  <a:srgbClr val="000000"/>
                </a:solidFill>
              </a:rPr>
              <a:t>	</a:t>
            </a:r>
            <a:r>
              <a:t>/** Removes one occurrence of a given entry from this bag.</a:t>
            </a:r>
            <a:endParaRPr>
              <a:solidFill>
                <a:srgbClr val="000000"/>
              </a:solidFill>
              <a:latin typeface="+mj-lt"/>
              <a:ea typeface="+mj-ea"/>
              <a:cs typeface="+mj-cs"/>
              <a:sym typeface="Helvetica"/>
            </a:endParaRPr>
          </a:p>
          <a:p>
            <a:pPr defTabSz="344804">
              <a:tabLst>
                <a:tab pos="342900" algn="l"/>
              </a:tabLst>
              <a:defRPr sz="1500">
                <a:solidFill>
                  <a:srgbClr val="008400"/>
                </a:solidFill>
                <a:latin typeface="Menlo"/>
                <a:ea typeface="Menlo"/>
                <a:cs typeface="Menlo"/>
                <a:sym typeface="Menlo"/>
              </a:defRPr>
            </a:pPr>
            <a:r>
              <a:t>    </a:t>
            </a:r>
            <a:r>
              <a:rPr b="1"/>
              <a:t>@param</a:t>
            </a:r>
            <a:r>
              <a:t> anEntry  The entry to be removed.</a:t>
            </a:r>
            <a:endParaRPr>
              <a:solidFill>
                <a:srgbClr val="000000"/>
              </a:solidFill>
              <a:latin typeface="+mj-lt"/>
              <a:ea typeface="+mj-ea"/>
              <a:cs typeface="+mj-cs"/>
              <a:sym typeface="Helvetica"/>
            </a:endParaRPr>
          </a:p>
          <a:p>
            <a:pPr defTabSz="344804">
              <a:tabLst>
                <a:tab pos="342900" algn="l"/>
              </a:tabLst>
              <a:defRPr sz="1500">
                <a:solidFill>
                  <a:srgbClr val="008400"/>
                </a:solidFill>
                <a:latin typeface="Menlo"/>
                <a:ea typeface="Menlo"/>
                <a:cs typeface="Menlo"/>
                <a:sym typeface="Menlo"/>
              </a:defRPr>
            </a:pPr>
            <a:r>
              <a:t>    </a:t>
            </a:r>
            <a:r>
              <a:rPr b="1"/>
              <a:t>@return</a:t>
            </a:r>
            <a:r>
              <a:t>  True if the removal was successful, or false if not. */</a:t>
            </a:r>
            <a:endParaRPr>
              <a:solidFill>
                <a:srgbClr val="000000"/>
              </a:solidFill>
              <a:latin typeface="+mj-lt"/>
              <a:ea typeface="+mj-ea"/>
              <a:cs typeface="+mj-cs"/>
              <a:sym typeface="Helvetica"/>
            </a:endParaRPr>
          </a:p>
          <a:p>
            <a:pPr defTabSz="344804">
              <a:tabLst>
                <a:tab pos="342900" algn="l"/>
              </a:tabLst>
              <a:defRPr sz="1500">
                <a:latin typeface="Menlo"/>
                <a:ea typeface="Menlo"/>
                <a:cs typeface="Menlo"/>
                <a:sym typeface="Menlo"/>
              </a:defRPr>
            </a:pPr>
            <a:r>
              <a:t>	</a:t>
            </a:r>
            <a:r>
              <a:rPr>
                <a:solidFill>
                  <a:srgbClr val="BA2DA2"/>
                </a:solidFill>
              </a:rPr>
              <a:t>public</a:t>
            </a:r>
            <a:r>
              <a:t> </a:t>
            </a:r>
            <a:r>
              <a:rPr>
                <a:solidFill>
                  <a:srgbClr val="BA2DA2"/>
                </a:solidFill>
              </a:rPr>
              <a:t>boolean</a:t>
            </a:r>
            <a:r>
              <a:t> remove(T anEntry)</a:t>
            </a:r>
            <a:endParaRPr>
              <a:latin typeface="+mj-lt"/>
              <a:ea typeface="+mj-ea"/>
              <a:cs typeface="+mj-cs"/>
              <a:sym typeface="Helvetica"/>
            </a:endParaRPr>
          </a:p>
          <a:p>
            <a:pPr defTabSz="344804">
              <a:tabLst>
                <a:tab pos="342900" algn="l"/>
              </a:tabLst>
              <a:defRPr sz="1500">
                <a:latin typeface="Menlo"/>
                <a:ea typeface="Menlo"/>
                <a:cs typeface="Menlo"/>
                <a:sym typeface="Menlo"/>
              </a:defRPr>
            </a:pPr>
            <a:r>
              <a:t>	{</a:t>
            </a:r>
            <a:endParaRPr>
              <a:latin typeface="+mj-lt"/>
              <a:ea typeface="+mj-ea"/>
              <a:cs typeface="+mj-cs"/>
              <a:sym typeface="Helvetica"/>
            </a:endParaRPr>
          </a:p>
          <a:p>
            <a:pPr defTabSz="344804">
              <a:tabLst>
                <a:tab pos="342900" algn="l"/>
              </a:tabLst>
              <a:defRPr sz="1500">
                <a:latin typeface="Menlo"/>
                <a:ea typeface="Menlo"/>
                <a:cs typeface="Menlo"/>
                <a:sym typeface="Menlo"/>
              </a:defRPr>
            </a:pPr>
            <a:r>
              <a:t>		checkIntegrity();</a:t>
            </a:r>
            <a:endParaRPr>
              <a:latin typeface="+mj-lt"/>
              <a:ea typeface="+mj-ea"/>
              <a:cs typeface="+mj-cs"/>
              <a:sym typeface="Helvetica"/>
            </a:endParaRPr>
          </a:p>
          <a:p>
            <a:pPr defTabSz="344804">
              <a:tabLst>
                <a:tab pos="342900" algn="l"/>
              </a:tabLst>
              <a:defRPr sz="1500">
                <a:latin typeface="Menlo"/>
                <a:ea typeface="Menlo"/>
                <a:cs typeface="Menlo"/>
                <a:sym typeface="Menlo"/>
              </a:defRPr>
            </a:pPr>
            <a:r>
              <a:t>      </a:t>
            </a:r>
            <a:r>
              <a:rPr>
                <a:solidFill>
                  <a:srgbClr val="BA2DA2"/>
                </a:solidFill>
              </a:rPr>
              <a:t>int</a:t>
            </a:r>
            <a:r>
              <a:t> index = getIndexOf(anEntry);</a:t>
            </a:r>
            <a:endParaRPr>
              <a:latin typeface="+mj-lt"/>
              <a:ea typeface="+mj-ea"/>
              <a:cs typeface="+mj-cs"/>
              <a:sym typeface="Helvetica"/>
            </a:endParaRPr>
          </a:p>
          <a:p>
            <a:pPr defTabSz="344804">
              <a:tabLst>
                <a:tab pos="342900" algn="l"/>
              </a:tabLst>
              <a:defRPr sz="1500">
                <a:latin typeface="Menlo"/>
                <a:ea typeface="Menlo"/>
                <a:cs typeface="Menlo"/>
                <a:sym typeface="Menlo"/>
              </a:defRPr>
            </a:pPr>
            <a:r>
              <a:t>      T result = removeEntry(index);         </a:t>
            </a:r>
            <a:endParaRPr>
              <a:latin typeface="+mj-lt"/>
              <a:ea typeface="+mj-ea"/>
              <a:cs typeface="+mj-cs"/>
              <a:sym typeface="Helvetica"/>
            </a:endParaRPr>
          </a:p>
          <a:p>
            <a:pPr defTabSz="344804">
              <a:tabLst>
                <a:tab pos="342900" algn="l"/>
              </a:tabLst>
              <a:defRPr sz="1500">
                <a:latin typeface="Menlo"/>
                <a:ea typeface="Menlo"/>
                <a:cs typeface="Menlo"/>
                <a:sym typeface="Menlo"/>
              </a:defRPr>
            </a:pPr>
            <a:r>
              <a:t>      </a:t>
            </a:r>
            <a:r>
              <a:rPr>
                <a:solidFill>
                  <a:srgbClr val="BA2DA2"/>
                </a:solidFill>
              </a:rPr>
              <a:t>return</a:t>
            </a:r>
            <a:r>
              <a:t> anEntry.equals(result);</a:t>
            </a:r>
            <a:endParaRPr>
              <a:latin typeface="+mj-lt"/>
              <a:ea typeface="+mj-ea"/>
              <a:cs typeface="+mj-cs"/>
              <a:sym typeface="Helvetica"/>
            </a:endParaRPr>
          </a:p>
          <a:p>
            <a:pPr defTabSz="344804">
              <a:tabLst>
                <a:tab pos="342900" algn="l"/>
              </a:tabLst>
              <a:defRPr sz="1500">
                <a:solidFill>
                  <a:srgbClr val="008400"/>
                </a:solidFill>
                <a:latin typeface="Menlo"/>
                <a:ea typeface="Menlo"/>
                <a:cs typeface="Menlo"/>
                <a:sym typeface="Menlo"/>
              </a:defRPr>
            </a:pPr>
            <a:r>
              <a:rPr>
                <a:solidFill>
                  <a:srgbClr val="000000"/>
                </a:solidFill>
              </a:rPr>
              <a:t>	} </a:t>
            </a:r>
            <a:r>
              <a:t>// end remove   </a:t>
            </a:r>
            <a:endParaRPr>
              <a:solidFill>
                <a:srgbClr val="000000"/>
              </a:solidFill>
              <a:latin typeface="+mj-lt"/>
              <a:ea typeface="+mj-ea"/>
              <a:cs typeface="+mj-cs"/>
              <a:sym typeface="Helvetica"/>
            </a:endParaRPr>
          </a:p>
        </p:txBody>
      </p:sp>
      <p:sp>
        <p:nvSpPr>
          <p:cNvPr id="159" name="Title 1"/>
          <p:cNvSpPr txBox="1">
            <a:spLocks noGrp="1"/>
          </p:cNvSpPr>
          <p:nvPr>
            <p:ph type="title"/>
          </p:nvPr>
        </p:nvSpPr>
        <p:spPr>
          <a:prstGeom prst="rect">
            <a:avLst/>
          </a:prstGeom>
        </p:spPr>
        <p:txBody>
          <a:bodyPr/>
          <a:lstStyle/>
          <a:p>
            <a:r>
              <a:t>Methods That Remove Entries</a:t>
            </a:r>
          </a:p>
        </p:txBody>
      </p:sp>
      <p:sp>
        <p:nvSpPr>
          <p:cNvPr id="160" name="Text Placeholder 2"/>
          <p:cNvSpPr txBox="1">
            <a:spLocks noGrp="1"/>
          </p:cNvSpPr>
          <p:nvPr>
            <p:ph type="body" sz="quarter" idx="1"/>
          </p:nvPr>
        </p:nvSpPr>
        <p:spPr>
          <a:xfrm>
            <a:off x="443971" y="5892067"/>
            <a:ext cx="8229601" cy="537642"/>
          </a:xfrm>
          <a:prstGeom prst="rect">
            <a:avLst/>
          </a:prstGeom>
        </p:spPr>
        <p:txBody>
          <a:bodyPr/>
          <a:lstStyle/>
          <a:p>
            <a:pPr defTabSz="475487">
              <a:defRPr sz="2288" b="1">
                <a:solidFill>
                  <a:srgbClr val="007FA3"/>
                </a:solidFill>
                <a:latin typeface="Times New Roman"/>
                <a:ea typeface="Times New Roman"/>
                <a:cs typeface="Times New Roman"/>
                <a:sym typeface="Times New Roman"/>
              </a:defRPr>
            </a:pPr>
            <a:r>
              <a:t>The revised </a:t>
            </a:r>
            <a:r>
              <a:rPr>
                <a:latin typeface="Courier New"/>
                <a:ea typeface="Courier New"/>
                <a:cs typeface="Courier New"/>
                <a:sym typeface="Courier New"/>
              </a:rPr>
              <a:t>remove </a:t>
            </a:r>
            <a:r>
              <a:t>methods</a:t>
            </a:r>
          </a:p>
        </p:txBody>
      </p:sp>
      <p:sp>
        <p:nvSpPr>
          <p:cNvPr id="161" name="/** Removes one unspecified entry from this bag, if possible.…"/>
          <p:cNvSpPr txBox="1"/>
          <p:nvPr/>
        </p:nvSpPr>
        <p:spPr>
          <a:xfrm>
            <a:off x="272004" y="1051560"/>
            <a:ext cx="8414797" cy="23774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defTabSz="344804">
              <a:tabLst>
                <a:tab pos="342900" algn="l"/>
              </a:tabLst>
              <a:defRPr sz="1500">
                <a:solidFill>
                  <a:srgbClr val="008400"/>
                </a:solidFill>
                <a:latin typeface="Menlo"/>
                <a:ea typeface="Menlo"/>
                <a:cs typeface="Menlo"/>
                <a:sym typeface="Menlo"/>
              </a:defRPr>
            </a:pPr>
            <a:r>
              <a:rPr>
                <a:solidFill>
                  <a:srgbClr val="000000"/>
                </a:solidFill>
              </a:rPr>
              <a:t>	</a:t>
            </a:r>
            <a:r>
              <a:t>/** Removes one unspecified entry from this bag, if possible.</a:t>
            </a:r>
            <a:endParaRPr>
              <a:solidFill>
                <a:srgbClr val="000000"/>
              </a:solidFill>
              <a:latin typeface="+mj-lt"/>
              <a:ea typeface="+mj-ea"/>
              <a:cs typeface="+mj-cs"/>
              <a:sym typeface="Helvetica"/>
            </a:endParaRPr>
          </a:p>
          <a:p>
            <a:pPr defTabSz="344804">
              <a:tabLst>
                <a:tab pos="342900" algn="l"/>
              </a:tabLst>
              <a:defRPr sz="1500">
                <a:solidFill>
                  <a:srgbClr val="008400"/>
                </a:solidFill>
                <a:latin typeface="Menlo"/>
                <a:ea typeface="Menlo"/>
                <a:cs typeface="Menlo"/>
                <a:sym typeface="Menlo"/>
              </a:defRPr>
            </a:pPr>
            <a:r>
              <a:t>       </a:t>
            </a:r>
            <a:r>
              <a:rPr b="1"/>
              <a:t>@return</a:t>
            </a:r>
            <a:r>
              <a:t>  Either the removed entry, if the removal was successful,</a:t>
            </a:r>
            <a:endParaRPr>
              <a:solidFill>
                <a:srgbClr val="000000"/>
              </a:solidFill>
              <a:latin typeface="+mj-lt"/>
              <a:ea typeface="+mj-ea"/>
              <a:cs typeface="+mj-cs"/>
              <a:sym typeface="Helvetica"/>
            </a:endParaRPr>
          </a:p>
          <a:p>
            <a:pPr defTabSz="344804">
              <a:tabLst>
                <a:tab pos="342900" algn="l"/>
              </a:tabLst>
              <a:defRPr sz="1500">
                <a:solidFill>
                  <a:srgbClr val="008400"/>
                </a:solidFill>
                <a:latin typeface="Menlo"/>
                <a:ea typeface="Menlo"/>
                <a:cs typeface="Menlo"/>
                <a:sym typeface="Menlo"/>
              </a:defRPr>
            </a:pPr>
            <a:r>
              <a:t>                or null otherwise. */</a:t>
            </a:r>
            <a:endParaRPr>
              <a:solidFill>
                <a:srgbClr val="000000"/>
              </a:solidFill>
              <a:latin typeface="+mj-lt"/>
              <a:ea typeface="+mj-ea"/>
              <a:cs typeface="+mj-cs"/>
              <a:sym typeface="Helvetica"/>
            </a:endParaRPr>
          </a:p>
          <a:p>
            <a:pPr defTabSz="344804">
              <a:tabLst>
                <a:tab pos="342900" algn="l"/>
              </a:tabLst>
              <a:defRPr sz="1500">
                <a:latin typeface="Menlo"/>
                <a:ea typeface="Menlo"/>
                <a:cs typeface="Menlo"/>
                <a:sym typeface="Menlo"/>
              </a:defRPr>
            </a:pPr>
            <a:r>
              <a:t>	</a:t>
            </a:r>
            <a:r>
              <a:rPr>
                <a:solidFill>
                  <a:srgbClr val="BA2DA2"/>
                </a:solidFill>
              </a:rPr>
              <a:t>public</a:t>
            </a:r>
            <a:r>
              <a:t> T remove()</a:t>
            </a:r>
            <a:endParaRPr>
              <a:latin typeface="+mj-lt"/>
              <a:ea typeface="+mj-ea"/>
              <a:cs typeface="+mj-cs"/>
              <a:sym typeface="Helvetica"/>
            </a:endParaRPr>
          </a:p>
          <a:p>
            <a:pPr defTabSz="344804">
              <a:tabLst>
                <a:tab pos="342900" algn="l"/>
              </a:tabLst>
              <a:defRPr sz="1500">
                <a:latin typeface="Menlo"/>
                <a:ea typeface="Menlo"/>
                <a:cs typeface="Menlo"/>
                <a:sym typeface="Menlo"/>
              </a:defRPr>
            </a:pPr>
            <a:r>
              <a:t>	{</a:t>
            </a:r>
            <a:endParaRPr>
              <a:latin typeface="+mj-lt"/>
              <a:ea typeface="+mj-ea"/>
              <a:cs typeface="+mj-cs"/>
              <a:sym typeface="Helvetica"/>
            </a:endParaRPr>
          </a:p>
          <a:p>
            <a:pPr defTabSz="344804">
              <a:tabLst>
                <a:tab pos="342900" algn="l"/>
              </a:tabLst>
              <a:defRPr sz="1500">
                <a:latin typeface="Menlo"/>
                <a:ea typeface="Menlo"/>
                <a:cs typeface="Menlo"/>
                <a:sym typeface="Menlo"/>
              </a:defRPr>
            </a:pPr>
            <a:r>
              <a:t>		checkIntegrity();</a:t>
            </a:r>
            <a:endParaRPr>
              <a:latin typeface="+mj-lt"/>
              <a:ea typeface="+mj-ea"/>
              <a:cs typeface="+mj-cs"/>
              <a:sym typeface="Helvetica"/>
            </a:endParaRPr>
          </a:p>
          <a:p>
            <a:pPr defTabSz="344804">
              <a:tabLst>
                <a:tab pos="342900" algn="l"/>
              </a:tabLst>
              <a:defRPr sz="1500">
                <a:latin typeface="Menlo"/>
                <a:ea typeface="Menlo"/>
                <a:cs typeface="Menlo"/>
                <a:sym typeface="Menlo"/>
              </a:defRPr>
            </a:pPr>
            <a:r>
              <a:t>      T result = removeEntry(numberOfEntries - </a:t>
            </a:r>
            <a:r>
              <a:rPr>
                <a:solidFill>
                  <a:srgbClr val="272AD8"/>
                </a:solidFill>
              </a:rPr>
              <a:t>1</a:t>
            </a:r>
            <a:r>
              <a:t>);		</a:t>
            </a:r>
            <a:endParaRPr>
              <a:latin typeface="+mj-lt"/>
              <a:ea typeface="+mj-ea"/>
              <a:cs typeface="+mj-cs"/>
              <a:sym typeface="Helvetica"/>
            </a:endParaRPr>
          </a:p>
          <a:p>
            <a:pPr defTabSz="344804">
              <a:tabLst>
                <a:tab pos="342900" algn="l"/>
              </a:tabLst>
              <a:defRPr sz="1500">
                <a:latin typeface="Menlo"/>
                <a:ea typeface="Menlo"/>
                <a:cs typeface="Menlo"/>
                <a:sym typeface="Menlo"/>
              </a:defRPr>
            </a:pPr>
            <a:r>
              <a:t>		</a:t>
            </a:r>
            <a:r>
              <a:rPr>
                <a:solidFill>
                  <a:srgbClr val="BA2DA2"/>
                </a:solidFill>
              </a:rPr>
              <a:t>return</a:t>
            </a:r>
            <a:r>
              <a:t> result;</a:t>
            </a:r>
            <a:endParaRPr>
              <a:latin typeface="+mj-lt"/>
              <a:ea typeface="+mj-ea"/>
              <a:cs typeface="+mj-cs"/>
              <a:sym typeface="Helvetica"/>
            </a:endParaRPr>
          </a:p>
          <a:p>
            <a:pPr defTabSz="344804">
              <a:tabLst>
                <a:tab pos="342900" algn="l"/>
              </a:tabLst>
              <a:defRPr sz="1500">
                <a:solidFill>
                  <a:srgbClr val="008400"/>
                </a:solidFill>
                <a:latin typeface="Menlo"/>
                <a:ea typeface="Menlo"/>
                <a:cs typeface="Menlo"/>
                <a:sym typeface="Menlo"/>
              </a:defRPr>
            </a:pPr>
            <a:r>
              <a:rPr>
                <a:solidFill>
                  <a:srgbClr val="000000"/>
                </a:solidFill>
              </a:rPr>
              <a:t>	} </a:t>
            </a:r>
            <a:r>
              <a:t>// end remove</a:t>
            </a:r>
            <a:endParaRPr>
              <a:solidFill>
                <a:srgbClr val="000000"/>
              </a:solidFill>
              <a:latin typeface="+mj-lt"/>
              <a:ea typeface="+mj-ea"/>
              <a:cs typeface="+mj-cs"/>
              <a:sym typeface="Helvetica"/>
            </a:endParaRPr>
          </a:p>
        </p:txBody>
      </p:sp>
      <p:sp>
        <p:nvSpPr>
          <p:cNvPr id="162" name="Rounded Rectangle"/>
          <p:cNvSpPr/>
          <p:nvPr/>
        </p:nvSpPr>
        <p:spPr>
          <a:xfrm>
            <a:off x="2209800" y="4775200"/>
            <a:ext cx="2422724" cy="254514"/>
          </a:xfrm>
          <a:prstGeom prst="roundRect">
            <a:avLst>
              <a:gd name="adj" fmla="val 50000"/>
            </a:avLst>
          </a:prstGeom>
          <a:ln w="25400">
            <a:solidFill>
              <a:srgbClr val="FF2600"/>
            </a:solidFill>
          </a:ln>
          <a:effectLst>
            <a:outerShdw blurRad="38100" dist="23000" dir="5400000" rotWithShape="0">
              <a:srgbClr val="000000">
                <a:alpha val="35000"/>
              </a:srgbClr>
            </a:outerShdw>
          </a:effectLst>
        </p:spPr>
        <p:txBody>
          <a:bodyPr lIns="45719" rIns="45719" anchor="ctr"/>
          <a:lstStyle/>
          <a:p>
            <a:endParaRP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Title 1"/>
          <p:cNvSpPr txBox="1">
            <a:spLocks noGrp="1"/>
          </p:cNvSpPr>
          <p:nvPr>
            <p:ph type="title"/>
          </p:nvPr>
        </p:nvSpPr>
        <p:spPr>
          <a:xfrm>
            <a:off x="443971" y="110360"/>
            <a:ext cx="8229601" cy="916857"/>
          </a:xfrm>
          <a:prstGeom prst="rect">
            <a:avLst/>
          </a:prstGeom>
        </p:spPr>
        <p:txBody>
          <a:bodyPr/>
          <a:lstStyle/>
          <a:p>
            <a:r>
              <a:t>Methods That Remove Entries</a:t>
            </a:r>
          </a:p>
        </p:txBody>
      </p:sp>
      <p:sp>
        <p:nvSpPr>
          <p:cNvPr id="165" name="Text Placeholder 2"/>
          <p:cNvSpPr txBox="1">
            <a:spLocks noGrp="1"/>
          </p:cNvSpPr>
          <p:nvPr>
            <p:ph type="body" sz="quarter" idx="1"/>
          </p:nvPr>
        </p:nvSpPr>
        <p:spPr>
          <a:xfrm>
            <a:off x="457200" y="5867858"/>
            <a:ext cx="8229600" cy="556858"/>
          </a:xfrm>
          <a:prstGeom prst="rect">
            <a:avLst/>
          </a:prstGeom>
        </p:spPr>
        <p:txBody>
          <a:bodyPr>
            <a:normAutofit lnSpcReduction="10000"/>
          </a:bodyPr>
          <a:lstStyle/>
          <a:p>
            <a:pPr defTabSz="521208">
              <a:defRPr sz="2508" b="1">
                <a:solidFill>
                  <a:srgbClr val="007FA3"/>
                </a:solidFill>
                <a:latin typeface="Times New Roman"/>
                <a:ea typeface="Times New Roman"/>
                <a:cs typeface="Times New Roman"/>
                <a:sym typeface="Times New Roman"/>
              </a:defRPr>
            </a:pPr>
            <a:r>
              <a:t>Definition for the method </a:t>
            </a:r>
            <a:r>
              <a:rPr>
                <a:latin typeface="Courier New"/>
                <a:ea typeface="Courier New"/>
                <a:cs typeface="Courier New"/>
                <a:sym typeface="Courier New"/>
              </a:rPr>
              <a:t>getIndexOf</a:t>
            </a:r>
          </a:p>
        </p:txBody>
      </p:sp>
      <p:sp>
        <p:nvSpPr>
          <p:cNvPr id="166" name="// Locates a given entry within the array bag.…"/>
          <p:cNvSpPr txBox="1"/>
          <p:nvPr/>
        </p:nvSpPr>
        <p:spPr>
          <a:xfrm>
            <a:off x="200365" y="883282"/>
            <a:ext cx="7646663" cy="52095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defTabSz="344804">
              <a:tabLst>
                <a:tab pos="342900" algn="l"/>
              </a:tabLst>
              <a:defRPr>
                <a:solidFill>
                  <a:srgbClr val="008400"/>
                </a:solidFill>
                <a:latin typeface="Menlo"/>
                <a:ea typeface="Menlo"/>
                <a:cs typeface="Menlo"/>
                <a:sym typeface="Menlo"/>
              </a:defRPr>
            </a:pPr>
            <a:r>
              <a:rPr>
                <a:solidFill>
                  <a:srgbClr val="000000"/>
                </a:solidFill>
              </a:rPr>
              <a:t> 	</a:t>
            </a:r>
            <a:r>
              <a:t>// Locates a given entry within the array bag.</a:t>
            </a:r>
            <a:endParaRPr>
              <a:solidFill>
                <a:srgbClr val="000000"/>
              </a:solidFill>
              <a:latin typeface="+mj-lt"/>
              <a:ea typeface="+mj-ea"/>
              <a:cs typeface="+mj-cs"/>
              <a:sym typeface="Helvetica"/>
            </a:endParaRPr>
          </a:p>
          <a:p>
            <a:pPr defTabSz="344804">
              <a:tabLst>
                <a:tab pos="342900" algn="l"/>
              </a:tabLst>
              <a:defRPr>
                <a:solidFill>
                  <a:srgbClr val="008400"/>
                </a:solidFill>
                <a:latin typeface="Menlo"/>
                <a:ea typeface="Menlo"/>
                <a:cs typeface="Menlo"/>
                <a:sym typeface="Menlo"/>
              </a:defRPr>
            </a:pPr>
            <a:r>
              <a:rPr>
                <a:solidFill>
                  <a:srgbClr val="000000"/>
                </a:solidFill>
              </a:rPr>
              <a:t>	</a:t>
            </a:r>
            <a:r>
              <a:t>// Returns the index of the entry, if located, or -1 otherwise.</a:t>
            </a:r>
            <a:endParaRPr>
              <a:solidFill>
                <a:srgbClr val="000000"/>
              </a:solidFill>
              <a:latin typeface="+mj-lt"/>
              <a:ea typeface="+mj-ea"/>
              <a:cs typeface="+mj-cs"/>
              <a:sym typeface="Helvetica"/>
            </a:endParaRPr>
          </a:p>
          <a:p>
            <a:pPr defTabSz="344804">
              <a:tabLst>
                <a:tab pos="342900" algn="l"/>
              </a:tabLst>
              <a:defRPr>
                <a:solidFill>
                  <a:srgbClr val="008400"/>
                </a:solidFill>
                <a:latin typeface="Menlo"/>
                <a:ea typeface="Menlo"/>
                <a:cs typeface="Menlo"/>
                <a:sym typeface="Menlo"/>
              </a:defRPr>
            </a:pPr>
            <a:r>
              <a:rPr>
                <a:solidFill>
                  <a:srgbClr val="000000"/>
                </a:solidFill>
              </a:rPr>
              <a:t>	</a:t>
            </a:r>
            <a:r>
              <a:t>// Precondition: checkIntegrity has been called.</a:t>
            </a:r>
            <a:endParaRPr>
              <a:solidFill>
                <a:srgbClr val="000000"/>
              </a:solidFill>
              <a:latin typeface="+mj-lt"/>
              <a:ea typeface="+mj-ea"/>
              <a:cs typeface="+mj-cs"/>
              <a:sym typeface="Helvetica"/>
            </a:endParaRPr>
          </a:p>
          <a:p>
            <a:pPr defTabSz="344804">
              <a:tabLst>
                <a:tab pos="342900" algn="l"/>
              </a:tabLst>
              <a:defRPr>
                <a:latin typeface="Menlo"/>
                <a:ea typeface="Menlo"/>
                <a:cs typeface="Menlo"/>
                <a:sym typeface="Menlo"/>
              </a:defRPr>
            </a:pPr>
            <a:r>
              <a:t>   </a:t>
            </a:r>
            <a:r>
              <a:rPr>
                <a:solidFill>
                  <a:srgbClr val="BA2DA2"/>
                </a:solidFill>
              </a:rPr>
              <a:t>private</a:t>
            </a:r>
            <a:r>
              <a:t> </a:t>
            </a:r>
            <a:r>
              <a:rPr>
                <a:solidFill>
                  <a:srgbClr val="BA2DA2"/>
                </a:solidFill>
              </a:rPr>
              <a:t>int</a:t>
            </a:r>
            <a:r>
              <a:t> getIndexOf(T anEntry)</a:t>
            </a:r>
            <a:endParaRPr>
              <a:latin typeface="+mj-lt"/>
              <a:ea typeface="+mj-ea"/>
              <a:cs typeface="+mj-cs"/>
              <a:sym typeface="Helvetica"/>
            </a:endParaRPr>
          </a:p>
          <a:p>
            <a:pPr defTabSz="344804">
              <a:tabLst>
                <a:tab pos="342900" algn="l"/>
              </a:tabLst>
              <a:defRPr>
                <a:latin typeface="Menlo"/>
                <a:ea typeface="Menlo"/>
                <a:cs typeface="Menlo"/>
                <a:sym typeface="Menlo"/>
              </a:defRPr>
            </a:pPr>
            <a:r>
              <a:t>	{</a:t>
            </a:r>
            <a:endParaRPr>
              <a:latin typeface="+mj-lt"/>
              <a:ea typeface="+mj-ea"/>
              <a:cs typeface="+mj-cs"/>
              <a:sym typeface="Helvetica"/>
            </a:endParaRPr>
          </a:p>
          <a:p>
            <a:pPr defTabSz="344804">
              <a:tabLst>
                <a:tab pos="342900" algn="l"/>
              </a:tabLst>
              <a:defRPr>
                <a:latin typeface="Menlo"/>
                <a:ea typeface="Menlo"/>
                <a:cs typeface="Menlo"/>
                <a:sym typeface="Menlo"/>
              </a:defRPr>
            </a:pPr>
            <a:r>
              <a:t>		</a:t>
            </a:r>
            <a:r>
              <a:rPr>
                <a:solidFill>
                  <a:srgbClr val="BA2DA2"/>
                </a:solidFill>
              </a:rPr>
              <a:t>int</a:t>
            </a:r>
            <a:r>
              <a:t> where = </a:t>
            </a:r>
            <a:r>
              <a:rPr>
                <a:solidFill>
                  <a:srgbClr val="272AD8"/>
                </a:solidFill>
              </a:rPr>
              <a:t>-1</a:t>
            </a:r>
            <a:r>
              <a:t>;</a:t>
            </a:r>
            <a:endParaRPr>
              <a:latin typeface="+mj-lt"/>
              <a:ea typeface="+mj-ea"/>
              <a:cs typeface="+mj-cs"/>
              <a:sym typeface="Helvetica"/>
            </a:endParaRPr>
          </a:p>
          <a:p>
            <a:pPr defTabSz="344804">
              <a:tabLst>
                <a:tab pos="342900" algn="l"/>
              </a:tabLst>
              <a:defRPr>
                <a:latin typeface="Menlo"/>
                <a:ea typeface="Menlo"/>
                <a:cs typeface="Menlo"/>
                <a:sym typeface="Menlo"/>
              </a:defRPr>
            </a:pPr>
            <a:r>
              <a:t>		</a:t>
            </a:r>
            <a:r>
              <a:rPr>
                <a:solidFill>
                  <a:srgbClr val="BA2DA2"/>
                </a:solidFill>
              </a:rPr>
              <a:t>boolean</a:t>
            </a:r>
            <a:r>
              <a:t> found = </a:t>
            </a:r>
            <a:r>
              <a:rPr>
                <a:solidFill>
                  <a:srgbClr val="BA2DA2"/>
                </a:solidFill>
              </a:rPr>
              <a:t>false</a:t>
            </a:r>
            <a:r>
              <a:t>;</a:t>
            </a:r>
            <a:endParaRPr>
              <a:latin typeface="+mj-lt"/>
              <a:ea typeface="+mj-ea"/>
              <a:cs typeface="+mj-cs"/>
              <a:sym typeface="Helvetica"/>
            </a:endParaRPr>
          </a:p>
          <a:p>
            <a:pPr defTabSz="344804">
              <a:tabLst>
                <a:tab pos="342900" algn="l"/>
              </a:tabLst>
              <a:defRPr>
                <a:latin typeface="Menlo"/>
                <a:ea typeface="Menlo"/>
                <a:cs typeface="Menlo"/>
                <a:sym typeface="Menlo"/>
              </a:defRPr>
            </a:pPr>
            <a:r>
              <a:t>      </a:t>
            </a:r>
            <a:r>
              <a:rPr>
                <a:solidFill>
                  <a:srgbClr val="BA2DA2"/>
                </a:solidFill>
              </a:rPr>
              <a:t>int</a:t>
            </a:r>
            <a:r>
              <a:t> index = </a:t>
            </a:r>
            <a:r>
              <a:rPr>
                <a:solidFill>
                  <a:srgbClr val="272AD8"/>
                </a:solidFill>
              </a:rPr>
              <a:t>0</a:t>
            </a:r>
            <a:r>
              <a:t>;</a:t>
            </a:r>
            <a:endParaRPr>
              <a:latin typeface="+mj-lt"/>
              <a:ea typeface="+mj-ea"/>
              <a:cs typeface="+mj-cs"/>
              <a:sym typeface="Helvetica"/>
            </a:endParaRPr>
          </a:p>
          <a:p>
            <a:pPr defTabSz="344804">
              <a:tabLst>
                <a:tab pos="342900" algn="l"/>
              </a:tabLst>
              <a:defRPr>
                <a:latin typeface="+mj-lt"/>
                <a:ea typeface="+mj-ea"/>
                <a:cs typeface="+mj-cs"/>
                <a:sym typeface="Helvetica"/>
              </a:defRPr>
            </a:pPr>
            <a:endParaRPr>
              <a:latin typeface="+mj-lt"/>
              <a:ea typeface="+mj-ea"/>
              <a:cs typeface="+mj-cs"/>
              <a:sym typeface="Helvetica"/>
            </a:endParaRPr>
          </a:p>
          <a:p>
            <a:pPr defTabSz="344804">
              <a:tabLst>
                <a:tab pos="342900" algn="l"/>
              </a:tabLst>
              <a:defRPr>
                <a:latin typeface="Menlo"/>
                <a:ea typeface="Menlo"/>
                <a:cs typeface="Menlo"/>
                <a:sym typeface="Menlo"/>
              </a:defRPr>
            </a:pPr>
            <a:r>
              <a:t>      </a:t>
            </a:r>
            <a:r>
              <a:rPr>
                <a:solidFill>
                  <a:srgbClr val="BA2DA2"/>
                </a:solidFill>
              </a:rPr>
              <a:t>while</a:t>
            </a:r>
            <a:r>
              <a:t> (!found &amp;&amp; (index &lt; numberOfEntries))</a:t>
            </a:r>
            <a:endParaRPr>
              <a:latin typeface="+mj-lt"/>
              <a:ea typeface="+mj-ea"/>
              <a:cs typeface="+mj-cs"/>
              <a:sym typeface="Helvetica"/>
            </a:endParaRPr>
          </a:p>
          <a:p>
            <a:pPr defTabSz="344804">
              <a:tabLst>
                <a:tab pos="342900" algn="l"/>
              </a:tabLst>
              <a:defRPr>
                <a:latin typeface="Menlo"/>
                <a:ea typeface="Menlo"/>
                <a:cs typeface="Menlo"/>
                <a:sym typeface="Menlo"/>
              </a:defRPr>
            </a:pPr>
            <a:r>
              <a:t>      {</a:t>
            </a:r>
            <a:endParaRPr>
              <a:latin typeface="+mj-lt"/>
              <a:ea typeface="+mj-ea"/>
              <a:cs typeface="+mj-cs"/>
              <a:sym typeface="Helvetica"/>
            </a:endParaRPr>
          </a:p>
          <a:p>
            <a:pPr defTabSz="344804">
              <a:tabLst>
                <a:tab pos="342900" algn="l"/>
              </a:tabLst>
              <a:defRPr>
                <a:latin typeface="Menlo"/>
                <a:ea typeface="Menlo"/>
                <a:cs typeface="Menlo"/>
                <a:sym typeface="Menlo"/>
              </a:defRPr>
            </a:pPr>
            <a:r>
              <a:t>         </a:t>
            </a:r>
            <a:r>
              <a:rPr>
                <a:solidFill>
                  <a:srgbClr val="BA2DA2"/>
                </a:solidFill>
              </a:rPr>
              <a:t>if</a:t>
            </a:r>
            <a:r>
              <a:t> (anEntry.equals(bag[index]))</a:t>
            </a:r>
            <a:endParaRPr>
              <a:latin typeface="+mj-lt"/>
              <a:ea typeface="+mj-ea"/>
              <a:cs typeface="+mj-cs"/>
              <a:sym typeface="Helvetica"/>
            </a:endParaRPr>
          </a:p>
          <a:p>
            <a:pPr defTabSz="344804">
              <a:tabLst>
                <a:tab pos="342900" algn="l"/>
              </a:tabLst>
              <a:defRPr>
                <a:latin typeface="Menlo"/>
                <a:ea typeface="Menlo"/>
                <a:cs typeface="Menlo"/>
                <a:sym typeface="Menlo"/>
              </a:defRPr>
            </a:pPr>
            <a:r>
              <a:t>         {</a:t>
            </a:r>
            <a:endParaRPr>
              <a:latin typeface="+mj-lt"/>
              <a:ea typeface="+mj-ea"/>
              <a:cs typeface="+mj-cs"/>
              <a:sym typeface="Helvetica"/>
            </a:endParaRPr>
          </a:p>
          <a:p>
            <a:pPr defTabSz="344804">
              <a:tabLst>
                <a:tab pos="342900" algn="l"/>
              </a:tabLst>
              <a:defRPr>
                <a:latin typeface="Menlo"/>
                <a:ea typeface="Menlo"/>
                <a:cs typeface="Menlo"/>
                <a:sym typeface="Menlo"/>
              </a:defRPr>
            </a:pPr>
            <a:r>
              <a:t>            found = </a:t>
            </a:r>
            <a:r>
              <a:rPr>
                <a:solidFill>
                  <a:srgbClr val="BA2DA2"/>
                </a:solidFill>
              </a:rPr>
              <a:t>true</a:t>
            </a:r>
            <a:r>
              <a:t>;</a:t>
            </a:r>
            <a:endParaRPr>
              <a:latin typeface="+mj-lt"/>
              <a:ea typeface="+mj-ea"/>
              <a:cs typeface="+mj-cs"/>
              <a:sym typeface="Helvetica"/>
            </a:endParaRPr>
          </a:p>
          <a:p>
            <a:pPr defTabSz="344804">
              <a:tabLst>
                <a:tab pos="342900" algn="l"/>
              </a:tabLst>
              <a:defRPr>
                <a:latin typeface="Menlo"/>
                <a:ea typeface="Menlo"/>
                <a:cs typeface="Menlo"/>
                <a:sym typeface="Menlo"/>
              </a:defRPr>
            </a:pPr>
            <a:r>
              <a:t>            where = index;</a:t>
            </a:r>
            <a:endParaRPr>
              <a:latin typeface="+mj-lt"/>
              <a:ea typeface="+mj-ea"/>
              <a:cs typeface="+mj-cs"/>
              <a:sym typeface="Helvetica"/>
            </a:endParaRPr>
          </a:p>
          <a:p>
            <a:pPr defTabSz="344804">
              <a:tabLst>
                <a:tab pos="342900" algn="l"/>
              </a:tabLst>
              <a:defRPr>
                <a:latin typeface="Menlo"/>
                <a:ea typeface="Menlo"/>
                <a:cs typeface="Menlo"/>
                <a:sym typeface="Menlo"/>
              </a:defRPr>
            </a:pPr>
            <a:r>
              <a:t>         } </a:t>
            </a:r>
            <a:r>
              <a:rPr>
                <a:solidFill>
                  <a:srgbClr val="008400"/>
                </a:solidFill>
              </a:rPr>
              <a:t>// end if</a:t>
            </a:r>
            <a:endParaRPr>
              <a:latin typeface="+mj-lt"/>
              <a:ea typeface="+mj-ea"/>
              <a:cs typeface="+mj-cs"/>
              <a:sym typeface="Helvetica"/>
            </a:endParaRPr>
          </a:p>
          <a:p>
            <a:pPr defTabSz="344804">
              <a:tabLst>
                <a:tab pos="342900" algn="l"/>
              </a:tabLst>
              <a:defRPr>
                <a:latin typeface="Menlo"/>
                <a:ea typeface="Menlo"/>
                <a:cs typeface="Menlo"/>
                <a:sym typeface="Menlo"/>
              </a:defRPr>
            </a:pPr>
            <a:r>
              <a:t>         index++;</a:t>
            </a:r>
            <a:endParaRPr>
              <a:latin typeface="+mj-lt"/>
              <a:ea typeface="+mj-ea"/>
              <a:cs typeface="+mj-cs"/>
              <a:sym typeface="Helvetica"/>
            </a:endParaRPr>
          </a:p>
          <a:p>
            <a:pPr defTabSz="344804">
              <a:tabLst>
                <a:tab pos="342900" algn="l"/>
              </a:tabLst>
              <a:defRPr>
                <a:solidFill>
                  <a:srgbClr val="008400"/>
                </a:solidFill>
                <a:latin typeface="Menlo"/>
                <a:ea typeface="Menlo"/>
                <a:cs typeface="Menlo"/>
                <a:sym typeface="Menlo"/>
              </a:defRPr>
            </a:pPr>
            <a:r>
              <a:rPr>
                <a:solidFill>
                  <a:srgbClr val="000000"/>
                </a:solidFill>
              </a:rPr>
              <a:t>      } </a:t>
            </a:r>
            <a:r>
              <a:t>// end while</a:t>
            </a:r>
            <a:endParaRPr>
              <a:solidFill>
                <a:srgbClr val="000000"/>
              </a:solidFill>
              <a:latin typeface="+mj-lt"/>
              <a:ea typeface="+mj-ea"/>
              <a:cs typeface="+mj-cs"/>
              <a:sym typeface="Helvetica"/>
            </a:endParaRPr>
          </a:p>
          <a:p>
            <a:pPr defTabSz="344804">
              <a:tabLst>
                <a:tab pos="342900" algn="l"/>
              </a:tabLst>
              <a:defRPr>
                <a:latin typeface="+mj-lt"/>
                <a:ea typeface="+mj-ea"/>
                <a:cs typeface="+mj-cs"/>
                <a:sym typeface="Helvetica"/>
              </a:defRPr>
            </a:pPr>
            <a:endParaRPr>
              <a:solidFill>
                <a:srgbClr val="000000"/>
              </a:solidFill>
              <a:latin typeface="+mj-lt"/>
              <a:ea typeface="+mj-ea"/>
              <a:cs typeface="+mj-cs"/>
              <a:sym typeface="Helvetica"/>
            </a:endParaRPr>
          </a:p>
          <a:p>
            <a:pPr defTabSz="344804">
              <a:tabLst>
                <a:tab pos="342900" algn="l"/>
              </a:tabLst>
              <a:defRPr>
                <a:solidFill>
                  <a:srgbClr val="008400"/>
                </a:solidFill>
                <a:latin typeface="Menlo"/>
                <a:ea typeface="Menlo"/>
                <a:cs typeface="Menlo"/>
                <a:sym typeface="Menlo"/>
              </a:defRPr>
            </a:pPr>
            <a:r>
              <a:rPr>
                <a:solidFill>
                  <a:srgbClr val="000000"/>
                </a:solidFill>
              </a:rPr>
              <a:t>      </a:t>
            </a:r>
            <a:r>
              <a:t>// Assertion: If where &gt; -1, anEntry is in the array bag, and it</a:t>
            </a:r>
            <a:endParaRPr>
              <a:solidFill>
                <a:srgbClr val="000000"/>
              </a:solidFill>
              <a:latin typeface="+mj-lt"/>
              <a:ea typeface="+mj-ea"/>
              <a:cs typeface="+mj-cs"/>
              <a:sym typeface="Helvetica"/>
            </a:endParaRPr>
          </a:p>
          <a:p>
            <a:pPr defTabSz="344804">
              <a:tabLst>
                <a:tab pos="342900" algn="l"/>
              </a:tabLst>
              <a:defRPr>
                <a:solidFill>
                  <a:srgbClr val="008400"/>
                </a:solidFill>
                <a:latin typeface="Menlo"/>
                <a:ea typeface="Menlo"/>
                <a:cs typeface="Menlo"/>
                <a:sym typeface="Menlo"/>
              </a:defRPr>
            </a:pPr>
            <a:r>
              <a:rPr>
                <a:solidFill>
                  <a:srgbClr val="000000"/>
                </a:solidFill>
              </a:rPr>
              <a:t>      </a:t>
            </a:r>
            <a:r>
              <a:t>// equals bag[where]; otherwise, anEntry is not in the array</a:t>
            </a:r>
            <a:endParaRPr>
              <a:solidFill>
                <a:srgbClr val="000000"/>
              </a:solidFill>
              <a:latin typeface="+mj-lt"/>
              <a:ea typeface="+mj-ea"/>
              <a:cs typeface="+mj-cs"/>
              <a:sym typeface="Helvetica"/>
            </a:endParaRPr>
          </a:p>
          <a:p>
            <a:pPr defTabSz="344804">
              <a:tabLst>
                <a:tab pos="342900" algn="l"/>
              </a:tabLst>
              <a:defRPr>
                <a:latin typeface="Menlo"/>
                <a:ea typeface="Menlo"/>
                <a:cs typeface="Menlo"/>
                <a:sym typeface="Menlo"/>
              </a:defRPr>
            </a:pPr>
            <a:r>
              <a:t>      </a:t>
            </a:r>
            <a:endParaRPr>
              <a:latin typeface="+mj-lt"/>
              <a:ea typeface="+mj-ea"/>
              <a:cs typeface="+mj-cs"/>
              <a:sym typeface="Helvetica"/>
            </a:endParaRPr>
          </a:p>
          <a:p>
            <a:pPr defTabSz="344804">
              <a:tabLst>
                <a:tab pos="342900" algn="l"/>
              </a:tabLst>
              <a:defRPr>
                <a:latin typeface="Menlo"/>
                <a:ea typeface="Menlo"/>
                <a:cs typeface="Menlo"/>
                <a:sym typeface="Menlo"/>
              </a:defRPr>
            </a:pPr>
            <a:r>
              <a:t>		</a:t>
            </a:r>
            <a:r>
              <a:rPr>
                <a:solidFill>
                  <a:srgbClr val="BA2DA2"/>
                </a:solidFill>
              </a:rPr>
              <a:t>return</a:t>
            </a:r>
            <a:r>
              <a:t> where;</a:t>
            </a:r>
            <a:endParaRPr>
              <a:latin typeface="+mj-lt"/>
              <a:ea typeface="+mj-ea"/>
              <a:cs typeface="+mj-cs"/>
              <a:sym typeface="Helvetica"/>
            </a:endParaRPr>
          </a:p>
          <a:p>
            <a:pPr defTabSz="344804">
              <a:tabLst>
                <a:tab pos="342900" algn="l"/>
              </a:tabLst>
              <a:defRPr>
                <a:solidFill>
                  <a:srgbClr val="008400"/>
                </a:solidFill>
                <a:latin typeface="Menlo"/>
                <a:ea typeface="Menlo"/>
                <a:cs typeface="Menlo"/>
                <a:sym typeface="Menlo"/>
              </a:defRPr>
            </a:pPr>
            <a:r>
              <a:rPr>
                <a:solidFill>
                  <a:srgbClr val="000000"/>
                </a:solidFill>
              </a:rPr>
              <a:t>	} </a:t>
            </a:r>
            <a:r>
              <a:t>// end getIndexOf</a:t>
            </a:r>
            <a:endParaRPr>
              <a:solidFill>
                <a:srgbClr val="000000"/>
              </a:solidFill>
              <a:latin typeface="+mj-lt"/>
              <a:ea typeface="+mj-ea"/>
              <a:cs typeface="+mj-cs"/>
              <a:sym typeface="Helvetica"/>
            </a:endParaRP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itle 1"/>
          <p:cNvSpPr txBox="1">
            <a:spLocks noGrp="1"/>
          </p:cNvSpPr>
          <p:nvPr>
            <p:ph type="title"/>
          </p:nvPr>
        </p:nvSpPr>
        <p:spPr>
          <a:prstGeom prst="rect">
            <a:avLst/>
          </a:prstGeom>
        </p:spPr>
        <p:txBody>
          <a:bodyPr/>
          <a:lstStyle/>
          <a:p>
            <a:r>
              <a:t>Revised Methods</a:t>
            </a:r>
          </a:p>
        </p:txBody>
      </p:sp>
      <p:sp>
        <p:nvSpPr>
          <p:cNvPr id="169" name="Text Placeholder 2"/>
          <p:cNvSpPr txBox="1">
            <a:spLocks noGrp="1"/>
          </p:cNvSpPr>
          <p:nvPr>
            <p:ph type="body" sz="quarter" idx="1"/>
          </p:nvPr>
        </p:nvSpPr>
        <p:spPr>
          <a:prstGeom prst="rect">
            <a:avLst/>
          </a:prstGeom>
        </p:spPr>
        <p:txBody>
          <a:bodyPr>
            <a:normAutofit lnSpcReduction="10000"/>
          </a:bodyPr>
          <a:lstStyle/>
          <a:p>
            <a:pPr defTabSz="521208">
              <a:defRPr sz="2508" b="1">
                <a:solidFill>
                  <a:srgbClr val="007FA3"/>
                </a:solidFill>
                <a:latin typeface="Times New Roman"/>
                <a:ea typeface="Times New Roman"/>
                <a:cs typeface="Times New Roman"/>
                <a:sym typeface="Times New Roman"/>
              </a:defRPr>
            </a:pPr>
            <a:r>
              <a:t>Revised definition for the method </a:t>
            </a:r>
            <a:r>
              <a:rPr>
                <a:latin typeface="Courier New"/>
                <a:ea typeface="Courier New"/>
                <a:cs typeface="Courier New"/>
                <a:sym typeface="Courier New"/>
              </a:rPr>
              <a:t>contains</a:t>
            </a:r>
          </a:p>
        </p:txBody>
      </p:sp>
      <p:sp>
        <p:nvSpPr>
          <p:cNvPr id="170" name="public boolean contains(T anEntry)…"/>
          <p:cNvSpPr txBox="1"/>
          <p:nvPr/>
        </p:nvSpPr>
        <p:spPr>
          <a:xfrm>
            <a:off x="609350" y="2166196"/>
            <a:ext cx="6911465" cy="14249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defTabSz="344804">
              <a:tabLst>
                <a:tab pos="342900" algn="l"/>
              </a:tabLst>
              <a:defRPr sz="1800">
                <a:latin typeface="Menlo"/>
                <a:ea typeface="Menlo"/>
                <a:cs typeface="Menlo"/>
                <a:sym typeface="Menlo"/>
              </a:defRPr>
            </a:pPr>
            <a:r>
              <a:t>   </a:t>
            </a:r>
            <a:r>
              <a:rPr>
                <a:solidFill>
                  <a:srgbClr val="BA2DA2"/>
                </a:solidFill>
              </a:rPr>
              <a:t>public</a:t>
            </a:r>
            <a:r>
              <a:t> </a:t>
            </a:r>
            <a:r>
              <a:rPr>
                <a:solidFill>
                  <a:srgbClr val="BA2DA2"/>
                </a:solidFill>
              </a:rPr>
              <a:t>boolean</a:t>
            </a:r>
            <a:r>
              <a:t> contains(T anEntry)</a:t>
            </a:r>
            <a:endParaRPr>
              <a:latin typeface="+mj-lt"/>
              <a:ea typeface="+mj-ea"/>
              <a:cs typeface="+mj-cs"/>
              <a:sym typeface="Helvetica"/>
            </a:endParaRPr>
          </a:p>
          <a:p>
            <a:pPr defTabSz="344804">
              <a:tabLst>
                <a:tab pos="342900" algn="l"/>
              </a:tabLst>
              <a:defRPr sz="1800">
                <a:latin typeface="Menlo"/>
                <a:ea typeface="Menlo"/>
                <a:cs typeface="Menlo"/>
                <a:sym typeface="Menlo"/>
              </a:defRPr>
            </a:pPr>
            <a:r>
              <a:t>   {</a:t>
            </a:r>
            <a:endParaRPr>
              <a:latin typeface="+mj-lt"/>
              <a:ea typeface="+mj-ea"/>
              <a:cs typeface="+mj-cs"/>
              <a:sym typeface="Helvetica"/>
            </a:endParaRPr>
          </a:p>
          <a:p>
            <a:pPr defTabSz="344804">
              <a:tabLst>
                <a:tab pos="342900" algn="l"/>
              </a:tabLst>
              <a:defRPr sz="1800">
                <a:latin typeface="Menlo"/>
                <a:ea typeface="Menlo"/>
                <a:cs typeface="Menlo"/>
                <a:sym typeface="Menlo"/>
              </a:defRPr>
            </a:pPr>
            <a:r>
              <a:t>      checkIntegrity();</a:t>
            </a:r>
            <a:endParaRPr>
              <a:latin typeface="+mj-lt"/>
              <a:ea typeface="+mj-ea"/>
              <a:cs typeface="+mj-cs"/>
              <a:sym typeface="Helvetica"/>
            </a:endParaRPr>
          </a:p>
          <a:p>
            <a:pPr defTabSz="344804">
              <a:tabLst>
                <a:tab pos="342900" algn="l"/>
              </a:tabLst>
              <a:defRPr sz="1800">
                <a:latin typeface="Menlo"/>
                <a:ea typeface="Menlo"/>
                <a:cs typeface="Menlo"/>
                <a:sym typeface="Menlo"/>
              </a:defRPr>
            </a:pPr>
            <a:r>
              <a:t>      </a:t>
            </a:r>
            <a:r>
              <a:rPr>
                <a:solidFill>
                  <a:srgbClr val="BA2DA2"/>
                </a:solidFill>
              </a:rPr>
              <a:t>return</a:t>
            </a:r>
            <a:r>
              <a:t> getIndexOf(anEntry) &gt; </a:t>
            </a:r>
            <a:r>
              <a:rPr>
                <a:solidFill>
                  <a:srgbClr val="272AD8"/>
                </a:solidFill>
              </a:rPr>
              <a:t>-1</a:t>
            </a:r>
            <a:r>
              <a:t>; </a:t>
            </a:r>
            <a:r>
              <a:rPr>
                <a:solidFill>
                  <a:srgbClr val="008400"/>
                </a:solidFill>
              </a:rPr>
              <a:t>// or &gt;= 0</a:t>
            </a:r>
            <a:endParaRPr>
              <a:latin typeface="+mj-lt"/>
              <a:ea typeface="+mj-ea"/>
              <a:cs typeface="+mj-cs"/>
              <a:sym typeface="Helvetica"/>
            </a:endParaRPr>
          </a:p>
          <a:p>
            <a:pPr defTabSz="344804">
              <a:tabLst>
                <a:tab pos="342900" algn="l"/>
              </a:tabLst>
              <a:defRPr sz="1800">
                <a:solidFill>
                  <a:srgbClr val="008400"/>
                </a:solidFill>
                <a:latin typeface="Menlo"/>
                <a:ea typeface="Menlo"/>
                <a:cs typeface="Menlo"/>
                <a:sym typeface="Menlo"/>
              </a:defRPr>
            </a:pPr>
            <a:r>
              <a:rPr>
                <a:solidFill>
                  <a:srgbClr val="000000"/>
                </a:solidFill>
              </a:rPr>
              <a:t>   } </a:t>
            </a:r>
            <a:r>
              <a:t>// end contains</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itle 1"/>
          <p:cNvSpPr txBox="1">
            <a:spLocks noGrp="1"/>
          </p:cNvSpPr>
          <p:nvPr>
            <p:ph type="title"/>
          </p:nvPr>
        </p:nvSpPr>
        <p:spPr>
          <a:prstGeom prst="rect">
            <a:avLst/>
          </a:prstGeom>
        </p:spPr>
        <p:txBody>
          <a:bodyPr/>
          <a:lstStyle/>
          <a:p>
            <a:r>
              <a:t>Resizing an Array</a:t>
            </a:r>
          </a:p>
        </p:txBody>
      </p:sp>
      <p:sp>
        <p:nvSpPr>
          <p:cNvPr id="173" name="FIGURE 2-7 Resizing an array copies its contents to a larger second array"/>
          <p:cNvSpPr txBox="1">
            <a:spLocks noGrp="1"/>
          </p:cNvSpPr>
          <p:nvPr>
            <p:ph type="body" sz="quarter" idx="1"/>
          </p:nvPr>
        </p:nvSpPr>
        <p:spPr>
          <a:prstGeom prst="rect">
            <a:avLst/>
          </a:prstGeom>
        </p:spPr>
        <p:txBody>
          <a:bodyPr/>
          <a:lstStyle>
            <a:lvl1pPr defTabSz="411479">
              <a:defRPr sz="1979" b="1">
                <a:solidFill>
                  <a:srgbClr val="007FA3"/>
                </a:solidFill>
                <a:latin typeface="Times New Roman"/>
                <a:ea typeface="Times New Roman"/>
                <a:cs typeface="Times New Roman"/>
                <a:sym typeface="Times New Roman"/>
              </a:defRPr>
            </a:lvl1pPr>
          </a:lstStyle>
          <a:p>
            <a:r>
              <a:t>FIGURE 2-7 Resizing an array copies its contents to a larger second array</a:t>
            </a:r>
          </a:p>
        </p:txBody>
      </p:sp>
      <p:pic>
        <p:nvPicPr>
          <p:cNvPr id="174" name="A figure illustrates the process while resizing an array.&#10;&#10;Picture 1" descr="A figure illustrates the process while resizing an array.Picture 1"/>
          <p:cNvPicPr>
            <a:picLocks noChangeAspect="1"/>
          </p:cNvPicPr>
          <p:nvPr/>
        </p:nvPicPr>
        <p:blipFill>
          <a:blip r:embed="rId2">
            <a:extLst/>
          </a:blip>
          <a:stretch>
            <a:fillRect/>
          </a:stretch>
        </p:blipFill>
        <p:spPr>
          <a:xfrm>
            <a:off x="304800" y="2816351"/>
            <a:ext cx="8534400" cy="1225297"/>
          </a:xfrm>
          <a:prstGeom prst="rect">
            <a:avLst/>
          </a:prstGeom>
          <a:ln w="12700">
            <a:miter lim="400000"/>
          </a:ln>
        </p:spPr>
      </p:pic>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Title 1"/>
          <p:cNvSpPr txBox="1">
            <a:spLocks noGrp="1"/>
          </p:cNvSpPr>
          <p:nvPr>
            <p:ph type="title"/>
          </p:nvPr>
        </p:nvSpPr>
        <p:spPr>
          <a:prstGeom prst="rect">
            <a:avLst/>
          </a:prstGeom>
        </p:spPr>
        <p:txBody>
          <a:bodyPr/>
          <a:lstStyle/>
          <a:p>
            <a:r>
              <a:t>Steps to Resize an Array (Part 1)</a:t>
            </a:r>
          </a:p>
        </p:txBody>
      </p:sp>
      <p:sp>
        <p:nvSpPr>
          <p:cNvPr id="177" name="FIGURE 2-8 Resizing an array"/>
          <p:cNvSpPr txBox="1">
            <a:spLocks noGrp="1"/>
          </p:cNvSpPr>
          <p:nvPr>
            <p:ph type="body" sz="quarter" idx="1"/>
          </p:nvPr>
        </p:nvSpPr>
        <p:spPr>
          <a:prstGeom prst="rect">
            <a:avLst/>
          </a:prstGeom>
        </p:spPr>
        <p:txBody>
          <a:bodyPr>
            <a:normAutofit lnSpcReduction="10000"/>
          </a:bodyPr>
          <a:lstStyle>
            <a:lvl1pPr defTabSz="539495">
              <a:defRPr sz="2596" b="1">
                <a:solidFill>
                  <a:srgbClr val="007FA3"/>
                </a:solidFill>
                <a:latin typeface="Times New Roman"/>
                <a:ea typeface="Times New Roman"/>
                <a:cs typeface="Times New Roman"/>
                <a:sym typeface="Times New Roman"/>
              </a:defRPr>
            </a:lvl1pPr>
          </a:lstStyle>
          <a:p>
            <a:r>
              <a:t>FIGURE 2-8 Resizing an array</a:t>
            </a:r>
          </a:p>
        </p:txBody>
      </p:sp>
      <p:pic>
        <p:nvPicPr>
          <p:cNvPr id="178" name="A figure illustrates the process involved in resizing an array.  An Array&#10;&#10;Picture 1" descr="A figure illustrates the process involved in resizing an array.  An ArrayPicture 1"/>
          <p:cNvPicPr>
            <a:picLocks noChangeAspect="1"/>
          </p:cNvPicPr>
          <p:nvPr/>
        </p:nvPicPr>
        <p:blipFill>
          <a:blip r:embed="rId2">
            <a:extLst/>
          </a:blip>
          <a:stretch>
            <a:fillRect/>
          </a:stretch>
        </p:blipFill>
        <p:spPr>
          <a:xfrm>
            <a:off x="600867" y="1445043"/>
            <a:ext cx="5335988" cy="697490"/>
          </a:xfrm>
          <a:prstGeom prst="rect">
            <a:avLst/>
          </a:prstGeom>
          <a:ln w="12700">
            <a:miter lim="400000"/>
          </a:ln>
        </p:spPr>
      </p:pic>
      <p:pic>
        <p:nvPicPr>
          <p:cNvPr id="179" name="A figure illustrates the process involved in resizing an array. Two references to the same array&#10;&#10;Picture 1" descr="A figure illustrates the process involved in resizing an array. Two references to the same arrayPicture 1"/>
          <p:cNvPicPr>
            <a:picLocks noChangeAspect="1"/>
          </p:cNvPicPr>
          <p:nvPr/>
        </p:nvPicPr>
        <p:blipFill>
          <a:blip r:embed="rId3">
            <a:extLst/>
          </a:blip>
          <a:stretch>
            <a:fillRect/>
          </a:stretch>
        </p:blipFill>
        <p:spPr>
          <a:xfrm>
            <a:off x="600867" y="2362960"/>
            <a:ext cx="5335988" cy="1471209"/>
          </a:xfrm>
          <a:prstGeom prst="rect">
            <a:avLst/>
          </a:prstGeom>
          <a:ln w="12700">
            <a:miter lim="400000"/>
          </a:ln>
        </p:spPr>
      </p:pic>
      <p:pic>
        <p:nvPicPr>
          <p:cNvPr id="180" name="A figure illustrates the process involved in resizing an array. The original array variable now references a new larger array.&#10;&#10;Picture 1" descr="A figure illustrates the process involved in resizing an array. The original array variable now references a new larger array.Picture 1"/>
          <p:cNvPicPr>
            <a:picLocks noChangeAspect="1"/>
          </p:cNvPicPr>
          <p:nvPr/>
        </p:nvPicPr>
        <p:blipFill>
          <a:blip r:embed="rId4">
            <a:extLst/>
          </a:blip>
          <a:stretch>
            <a:fillRect/>
          </a:stretch>
        </p:blipFill>
        <p:spPr>
          <a:xfrm>
            <a:off x="513451" y="4018080"/>
            <a:ext cx="8249549" cy="1526167"/>
          </a:xfrm>
          <a:prstGeom prst="rect">
            <a:avLst/>
          </a:prstGeom>
          <a:ln w="12700">
            <a:miter lim="400000"/>
          </a:ln>
        </p:spPr>
      </p:pic>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itle 1"/>
          <p:cNvSpPr txBox="1">
            <a:spLocks noGrp="1"/>
          </p:cNvSpPr>
          <p:nvPr>
            <p:ph type="title"/>
          </p:nvPr>
        </p:nvSpPr>
        <p:spPr>
          <a:prstGeom prst="rect">
            <a:avLst/>
          </a:prstGeom>
        </p:spPr>
        <p:txBody>
          <a:bodyPr/>
          <a:lstStyle/>
          <a:p>
            <a:r>
              <a:t>Steps to Resize an Array (Part 2)</a:t>
            </a:r>
          </a:p>
        </p:txBody>
      </p:sp>
      <p:sp>
        <p:nvSpPr>
          <p:cNvPr id="183" name="FIGURE 2-8 Resizing an array"/>
          <p:cNvSpPr txBox="1">
            <a:spLocks noGrp="1"/>
          </p:cNvSpPr>
          <p:nvPr>
            <p:ph type="body" sz="quarter" idx="1"/>
          </p:nvPr>
        </p:nvSpPr>
        <p:spPr>
          <a:prstGeom prst="rect">
            <a:avLst/>
          </a:prstGeom>
        </p:spPr>
        <p:txBody>
          <a:bodyPr>
            <a:normAutofit lnSpcReduction="10000"/>
          </a:bodyPr>
          <a:lstStyle>
            <a:lvl1pPr defTabSz="539495">
              <a:defRPr sz="2596" b="1">
                <a:solidFill>
                  <a:srgbClr val="007FA3"/>
                </a:solidFill>
                <a:latin typeface="Times New Roman"/>
                <a:ea typeface="Times New Roman"/>
                <a:cs typeface="Times New Roman"/>
                <a:sym typeface="Times New Roman"/>
              </a:defRPr>
            </a:lvl1pPr>
          </a:lstStyle>
          <a:p>
            <a:r>
              <a:t>FIGURE 2-8 Resizing an array</a:t>
            </a:r>
          </a:p>
        </p:txBody>
      </p:sp>
      <p:pic>
        <p:nvPicPr>
          <p:cNvPr id="184" name="A figure illustrates the process involved in resizing an array. The entries in the original array are copied to the new array&#10;&#10;Picture 1" descr="A figure illustrates the process involved in resizing an array. The entries in the original array are copied to the new arrayPicture 1"/>
          <p:cNvPicPr>
            <a:picLocks noChangeAspect="1"/>
          </p:cNvPicPr>
          <p:nvPr/>
        </p:nvPicPr>
        <p:blipFill>
          <a:blip r:embed="rId2">
            <a:extLst/>
          </a:blip>
          <a:stretch>
            <a:fillRect/>
          </a:stretch>
        </p:blipFill>
        <p:spPr>
          <a:xfrm>
            <a:off x="600867" y="1926813"/>
            <a:ext cx="8162133" cy="1509995"/>
          </a:xfrm>
          <a:prstGeom prst="rect">
            <a:avLst/>
          </a:prstGeom>
          <a:ln w="12700">
            <a:miter lim="400000"/>
          </a:ln>
        </p:spPr>
      </p:pic>
      <p:pic>
        <p:nvPicPr>
          <p:cNvPr id="185" name="A figure illustrates the process involved in resizing an array. The original array is discarded&#10;&#10;Picture 1" descr="A figure illustrates the process involved in resizing an array. The original array is discardedPicture 1"/>
          <p:cNvPicPr>
            <a:picLocks noChangeAspect="1"/>
          </p:cNvPicPr>
          <p:nvPr/>
        </p:nvPicPr>
        <p:blipFill>
          <a:blip r:embed="rId3">
            <a:extLst/>
          </a:blip>
          <a:stretch>
            <a:fillRect/>
          </a:stretch>
        </p:blipFill>
        <p:spPr>
          <a:xfrm>
            <a:off x="532280" y="3630641"/>
            <a:ext cx="8230720" cy="1522684"/>
          </a:xfrm>
          <a:prstGeom prst="rect">
            <a:avLst/>
          </a:prstGeom>
          <a:ln w="12700">
            <a:miter lim="400000"/>
          </a:ln>
        </p:spPr>
      </p:pic>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Resizing Using Arrays.copyOf"/>
          <p:cNvSpPr txBox="1">
            <a:spLocks noGrp="1"/>
          </p:cNvSpPr>
          <p:nvPr>
            <p:ph type="title"/>
          </p:nvPr>
        </p:nvSpPr>
        <p:spPr>
          <a:prstGeom prst="rect">
            <a:avLst/>
          </a:prstGeom>
        </p:spPr>
        <p:txBody>
          <a:bodyPr/>
          <a:lstStyle/>
          <a:p>
            <a:r>
              <a:t>Resizing Using </a:t>
            </a:r>
            <a:r>
              <a:rPr>
                <a:latin typeface="Courier New"/>
                <a:ea typeface="Courier New"/>
                <a:cs typeface="Courier New"/>
                <a:sym typeface="Courier New"/>
              </a:rPr>
              <a:t>Arrays.copyOf</a:t>
            </a:r>
          </a:p>
        </p:txBody>
      </p:sp>
      <p:sp>
        <p:nvSpPr>
          <p:cNvPr id="188" name="FIGURE 2-9 Alternative steps to resize an array"/>
          <p:cNvSpPr txBox="1">
            <a:spLocks noGrp="1"/>
          </p:cNvSpPr>
          <p:nvPr>
            <p:ph type="body" sz="quarter" idx="1"/>
          </p:nvPr>
        </p:nvSpPr>
        <p:spPr>
          <a:prstGeom prst="rect">
            <a:avLst/>
          </a:prstGeom>
        </p:spPr>
        <p:txBody>
          <a:bodyPr>
            <a:normAutofit lnSpcReduction="10000"/>
          </a:bodyPr>
          <a:lstStyle>
            <a:lvl1pPr defTabSz="539495">
              <a:defRPr sz="2596" b="1">
                <a:solidFill>
                  <a:srgbClr val="007FA3"/>
                </a:solidFill>
                <a:latin typeface="Times New Roman"/>
                <a:ea typeface="Times New Roman"/>
                <a:cs typeface="Times New Roman"/>
                <a:sym typeface="Times New Roman"/>
              </a:defRPr>
            </a:lvl1pPr>
          </a:lstStyle>
          <a:p>
            <a:r>
              <a:t>FIGURE 2-9 Alternative steps to resize an array</a:t>
            </a:r>
          </a:p>
        </p:txBody>
      </p:sp>
      <p:pic>
        <p:nvPicPr>
          <p:cNvPr id="189" name="A figure illustrates the effect of a statement.&#10;&#10;Picture 1" descr="A figure illustrates the effect of a statement.Picture 1"/>
          <p:cNvPicPr>
            <a:picLocks noChangeAspect="1"/>
          </p:cNvPicPr>
          <p:nvPr/>
        </p:nvPicPr>
        <p:blipFill>
          <a:blip r:embed="rId3">
            <a:extLst/>
          </a:blip>
          <a:stretch>
            <a:fillRect/>
          </a:stretch>
        </p:blipFill>
        <p:spPr>
          <a:xfrm>
            <a:off x="304800" y="1645920"/>
            <a:ext cx="8534400" cy="3566160"/>
          </a:xfrm>
          <a:prstGeom prst="rect">
            <a:avLst/>
          </a:prstGeom>
          <a:ln w="12700">
            <a:miter lim="400000"/>
          </a:ln>
        </p:spPr>
      </p:pic>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itle 1"/>
          <p:cNvSpPr txBox="1">
            <a:spLocks noGrp="1"/>
          </p:cNvSpPr>
          <p:nvPr>
            <p:ph type="title"/>
          </p:nvPr>
        </p:nvSpPr>
        <p:spPr>
          <a:prstGeom prst="rect">
            <a:avLst/>
          </a:prstGeom>
        </p:spPr>
        <p:txBody>
          <a:bodyPr/>
          <a:lstStyle/>
          <a:p>
            <a:r>
              <a:t>New Implementation of a Bag</a:t>
            </a:r>
          </a:p>
        </p:txBody>
      </p:sp>
      <p:sp>
        <p:nvSpPr>
          <p:cNvPr id="194" name="Text Placeholder 2"/>
          <p:cNvSpPr txBox="1">
            <a:spLocks noGrp="1"/>
          </p:cNvSpPr>
          <p:nvPr>
            <p:ph type="body" sz="quarter" idx="1"/>
          </p:nvPr>
        </p:nvSpPr>
        <p:spPr>
          <a:xfrm>
            <a:off x="457200" y="5834523"/>
            <a:ext cx="8229600" cy="556858"/>
          </a:xfrm>
          <a:prstGeom prst="rect">
            <a:avLst/>
          </a:prstGeom>
        </p:spPr>
        <p:txBody>
          <a:bodyPr>
            <a:normAutofit lnSpcReduction="10000"/>
          </a:bodyPr>
          <a:lstStyle/>
          <a:p>
            <a:pPr defTabSz="521208">
              <a:defRPr sz="2508" b="1">
                <a:solidFill>
                  <a:srgbClr val="007FA3"/>
                </a:solidFill>
                <a:latin typeface="Times New Roman"/>
                <a:ea typeface="Times New Roman"/>
                <a:cs typeface="Times New Roman"/>
                <a:sym typeface="Times New Roman"/>
              </a:defRPr>
            </a:pPr>
            <a:r>
              <a:t>Revised definition of method </a:t>
            </a:r>
            <a:r>
              <a:rPr>
                <a:latin typeface="Courier New"/>
                <a:ea typeface="Courier New"/>
                <a:cs typeface="Courier New"/>
                <a:sym typeface="Courier New"/>
              </a:rPr>
              <a:t>add</a:t>
            </a:r>
          </a:p>
        </p:txBody>
      </p:sp>
      <p:sp>
        <p:nvSpPr>
          <p:cNvPr id="195" name="/** Adds a new entry to this bag.…"/>
          <p:cNvSpPr txBox="1"/>
          <p:nvPr/>
        </p:nvSpPr>
        <p:spPr>
          <a:xfrm>
            <a:off x="130391" y="1145455"/>
            <a:ext cx="8700639" cy="46507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defTabSz="344804">
              <a:tabLst>
                <a:tab pos="342900" algn="l"/>
              </a:tabLst>
              <a:defRPr sz="1800">
                <a:solidFill>
                  <a:srgbClr val="008400"/>
                </a:solidFill>
                <a:latin typeface="Menlo"/>
                <a:ea typeface="Menlo"/>
                <a:cs typeface="Menlo"/>
                <a:sym typeface="Menlo"/>
              </a:defRPr>
            </a:pPr>
            <a:r>
              <a:rPr>
                <a:solidFill>
                  <a:srgbClr val="000000"/>
                </a:solidFill>
              </a:rPr>
              <a:t>   </a:t>
            </a:r>
            <a:r>
              <a:t>/** Adds a new entry to this bag.</a:t>
            </a:r>
            <a:endParaRPr>
              <a:solidFill>
                <a:srgbClr val="000000"/>
              </a:solidFill>
              <a:latin typeface="+mj-lt"/>
              <a:ea typeface="+mj-ea"/>
              <a:cs typeface="+mj-cs"/>
              <a:sym typeface="Helvetica"/>
            </a:endParaRPr>
          </a:p>
          <a:p>
            <a:pPr defTabSz="344804">
              <a:tabLst>
                <a:tab pos="342900" algn="l"/>
              </a:tabLst>
              <a:defRPr sz="1800">
                <a:solidFill>
                  <a:srgbClr val="008400"/>
                </a:solidFill>
                <a:latin typeface="Menlo"/>
                <a:ea typeface="Menlo"/>
                <a:cs typeface="Menlo"/>
                <a:sym typeface="Menlo"/>
              </a:defRPr>
            </a:pPr>
            <a:r>
              <a:t>       </a:t>
            </a:r>
            <a:r>
              <a:rPr b="1"/>
              <a:t>@param</a:t>
            </a:r>
            <a:r>
              <a:t> newEntry  The object to be added as a new entry.</a:t>
            </a:r>
            <a:endParaRPr>
              <a:solidFill>
                <a:srgbClr val="000000"/>
              </a:solidFill>
              <a:latin typeface="+mj-lt"/>
              <a:ea typeface="+mj-ea"/>
              <a:cs typeface="+mj-cs"/>
              <a:sym typeface="Helvetica"/>
            </a:endParaRPr>
          </a:p>
          <a:p>
            <a:pPr defTabSz="344804">
              <a:tabLst>
                <a:tab pos="342900" algn="l"/>
              </a:tabLst>
              <a:defRPr sz="1800">
                <a:solidFill>
                  <a:srgbClr val="008400"/>
                </a:solidFill>
                <a:latin typeface="Menlo"/>
                <a:ea typeface="Menlo"/>
                <a:cs typeface="Menlo"/>
                <a:sym typeface="Menlo"/>
              </a:defRPr>
            </a:pPr>
            <a:r>
              <a:t>       </a:t>
            </a:r>
            <a:r>
              <a:rPr b="1"/>
              <a:t>@return</a:t>
            </a:r>
            <a:r>
              <a:t>  True.  */</a:t>
            </a:r>
            <a:endParaRPr>
              <a:solidFill>
                <a:srgbClr val="000000"/>
              </a:solidFill>
              <a:latin typeface="+mj-lt"/>
              <a:ea typeface="+mj-ea"/>
              <a:cs typeface="+mj-cs"/>
              <a:sym typeface="Helvetica"/>
            </a:endParaRPr>
          </a:p>
          <a:p>
            <a:pPr defTabSz="344804">
              <a:tabLst>
                <a:tab pos="342900" algn="l"/>
              </a:tabLst>
              <a:defRPr sz="1800">
                <a:latin typeface="Menlo"/>
                <a:ea typeface="Menlo"/>
                <a:cs typeface="Menlo"/>
                <a:sym typeface="Menlo"/>
              </a:defRPr>
            </a:pPr>
            <a:r>
              <a:t>   </a:t>
            </a:r>
            <a:r>
              <a:rPr>
                <a:solidFill>
                  <a:srgbClr val="BA2DA2"/>
                </a:solidFill>
              </a:rPr>
              <a:t>public</a:t>
            </a:r>
            <a:r>
              <a:t> </a:t>
            </a:r>
            <a:r>
              <a:rPr>
                <a:solidFill>
                  <a:srgbClr val="BA2DA2"/>
                </a:solidFill>
              </a:rPr>
              <a:t>boolean</a:t>
            </a:r>
            <a:r>
              <a:t> add(T newEntry)</a:t>
            </a:r>
            <a:endParaRPr>
              <a:latin typeface="+mj-lt"/>
              <a:ea typeface="+mj-ea"/>
              <a:cs typeface="+mj-cs"/>
              <a:sym typeface="Helvetica"/>
            </a:endParaRPr>
          </a:p>
          <a:p>
            <a:pPr defTabSz="344804">
              <a:tabLst>
                <a:tab pos="342900" algn="l"/>
              </a:tabLst>
              <a:defRPr sz="1800">
                <a:latin typeface="Menlo"/>
                <a:ea typeface="Menlo"/>
                <a:cs typeface="Menlo"/>
                <a:sym typeface="Menlo"/>
              </a:defRPr>
            </a:pPr>
            <a:r>
              <a:t>   {</a:t>
            </a:r>
            <a:endParaRPr>
              <a:latin typeface="+mj-lt"/>
              <a:ea typeface="+mj-ea"/>
              <a:cs typeface="+mj-cs"/>
              <a:sym typeface="Helvetica"/>
            </a:endParaRPr>
          </a:p>
          <a:p>
            <a:pPr defTabSz="344804">
              <a:tabLst>
                <a:tab pos="342900" algn="l"/>
              </a:tabLst>
              <a:defRPr sz="1800">
                <a:latin typeface="Menlo"/>
                <a:ea typeface="Menlo"/>
                <a:cs typeface="Menlo"/>
                <a:sym typeface="Menlo"/>
              </a:defRPr>
            </a:pPr>
            <a:r>
              <a:t>      checkIntegrity();</a:t>
            </a:r>
            <a:endParaRPr>
              <a:latin typeface="+mj-lt"/>
              <a:ea typeface="+mj-ea"/>
              <a:cs typeface="+mj-cs"/>
              <a:sym typeface="Helvetica"/>
            </a:endParaRPr>
          </a:p>
          <a:p>
            <a:pPr defTabSz="344804">
              <a:tabLst>
                <a:tab pos="342900" algn="l"/>
              </a:tabLst>
              <a:defRPr sz="1800">
                <a:latin typeface="Menlo"/>
                <a:ea typeface="Menlo"/>
                <a:cs typeface="Menlo"/>
                <a:sym typeface="Menlo"/>
              </a:defRPr>
            </a:pPr>
            <a:r>
              <a:t>      </a:t>
            </a:r>
            <a:r>
              <a:rPr>
                <a:solidFill>
                  <a:srgbClr val="BA2DA2"/>
                </a:solidFill>
              </a:rPr>
              <a:t>boolean</a:t>
            </a:r>
            <a:r>
              <a:t> result = </a:t>
            </a:r>
            <a:r>
              <a:rPr>
                <a:solidFill>
                  <a:srgbClr val="BA2DA2"/>
                </a:solidFill>
              </a:rPr>
              <a:t>true</a:t>
            </a:r>
            <a:r>
              <a:t>;</a:t>
            </a:r>
            <a:endParaRPr>
              <a:latin typeface="+mj-lt"/>
              <a:ea typeface="+mj-ea"/>
              <a:cs typeface="+mj-cs"/>
              <a:sym typeface="Helvetica"/>
            </a:endParaRPr>
          </a:p>
          <a:p>
            <a:pPr defTabSz="344804">
              <a:tabLst>
                <a:tab pos="342900" algn="l"/>
              </a:tabLst>
              <a:defRPr sz="1800">
                <a:latin typeface="Menlo"/>
                <a:ea typeface="Menlo"/>
                <a:cs typeface="Menlo"/>
                <a:sym typeface="Menlo"/>
              </a:defRPr>
            </a:pPr>
            <a:r>
              <a:t>      </a:t>
            </a:r>
            <a:r>
              <a:rPr>
                <a:solidFill>
                  <a:srgbClr val="BA2DA2"/>
                </a:solidFill>
              </a:rPr>
              <a:t>if</a:t>
            </a:r>
            <a:r>
              <a:t> (isArrayFull())</a:t>
            </a:r>
            <a:endParaRPr>
              <a:latin typeface="+mj-lt"/>
              <a:ea typeface="+mj-ea"/>
              <a:cs typeface="+mj-cs"/>
              <a:sym typeface="Helvetica"/>
            </a:endParaRPr>
          </a:p>
          <a:p>
            <a:pPr defTabSz="344804">
              <a:tabLst>
                <a:tab pos="342900" algn="l"/>
              </a:tabLst>
              <a:defRPr sz="1800">
                <a:latin typeface="Menlo"/>
                <a:ea typeface="Menlo"/>
                <a:cs typeface="Menlo"/>
                <a:sym typeface="Menlo"/>
              </a:defRPr>
            </a:pPr>
            <a:r>
              <a:t>      {</a:t>
            </a:r>
            <a:endParaRPr>
              <a:latin typeface="+mj-lt"/>
              <a:ea typeface="+mj-ea"/>
              <a:cs typeface="+mj-cs"/>
              <a:sym typeface="Helvetica"/>
            </a:endParaRPr>
          </a:p>
          <a:p>
            <a:pPr defTabSz="344804">
              <a:tabLst>
                <a:tab pos="342900" algn="l"/>
              </a:tabLst>
              <a:defRPr sz="1800">
                <a:latin typeface="Menlo"/>
                <a:ea typeface="Menlo"/>
                <a:cs typeface="Menlo"/>
                <a:sym typeface="Menlo"/>
              </a:defRPr>
            </a:pPr>
            <a:r>
              <a:t>         doubleCapacity();</a:t>
            </a:r>
            <a:endParaRPr>
              <a:latin typeface="+mj-lt"/>
              <a:ea typeface="+mj-ea"/>
              <a:cs typeface="+mj-cs"/>
              <a:sym typeface="Helvetica"/>
            </a:endParaRPr>
          </a:p>
          <a:p>
            <a:pPr defTabSz="344804">
              <a:tabLst>
                <a:tab pos="342900" algn="l"/>
              </a:tabLst>
              <a:defRPr sz="1800">
                <a:solidFill>
                  <a:srgbClr val="008400"/>
                </a:solidFill>
                <a:latin typeface="Menlo"/>
                <a:ea typeface="Menlo"/>
                <a:cs typeface="Menlo"/>
                <a:sym typeface="Menlo"/>
              </a:defRPr>
            </a:pPr>
            <a:r>
              <a:rPr>
                <a:solidFill>
                  <a:srgbClr val="000000"/>
                </a:solidFill>
              </a:rPr>
              <a:t>      } </a:t>
            </a:r>
            <a:r>
              <a:t>// end if</a:t>
            </a:r>
            <a:endParaRPr>
              <a:solidFill>
                <a:srgbClr val="000000"/>
              </a:solidFill>
              <a:latin typeface="+mj-lt"/>
              <a:ea typeface="+mj-ea"/>
              <a:cs typeface="+mj-cs"/>
              <a:sym typeface="Helvetica"/>
            </a:endParaRPr>
          </a:p>
          <a:p>
            <a:pPr defTabSz="344804">
              <a:tabLst>
                <a:tab pos="342900" algn="l"/>
              </a:tabLst>
              <a:defRPr sz="1800">
                <a:latin typeface="+mj-lt"/>
                <a:ea typeface="+mj-ea"/>
                <a:cs typeface="+mj-cs"/>
                <a:sym typeface="Helvetica"/>
              </a:defRPr>
            </a:pPr>
            <a:endParaRPr>
              <a:solidFill>
                <a:srgbClr val="000000"/>
              </a:solidFill>
              <a:latin typeface="+mj-lt"/>
              <a:ea typeface="+mj-ea"/>
              <a:cs typeface="+mj-cs"/>
              <a:sym typeface="Helvetica"/>
            </a:endParaRPr>
          </a:p>
          <a:p>
            <a:pPr defTabSz="344804">
              <a:tabLst>
                <a:tab pos="342900" algn="l"/>
              </a:tabLst>
              <a:defRPr sz="1800">
                <a:latin typeface="Menlo"/>
                <a:ea typeface="Menlo"/>
                <a:cs typeface="Menlo"/>
                <a:sym typeface="Menlo"/>
              </a:defRPr>
            </a:pPr>
            <a:r>
              <a:t>      bag[numberOfEntries] = newEntry;</a:t>
            </a:r>
            <a:endParaRPr>
              <a:latin typeface="+mj-lt"/>
              <a:ea typeface="+mj-ea"/>
              <a:cs typeface="+mj-cs"/>
              <a:sym typeface="Helvetica"/>
            </a:endParaRPr>
          </a:p>
          <a:p>
            <a:pPr defTabSz="344804">
              <a:tabLst>
                <a:tab pos="342900" algn="l"/>
              </a:tabLst>
              <a:defRPr sz="1800">
                <a:latin typeface="Menlo"/>
                <a:ea typeface="Menlo"/>
                <a:cs typeface="Menlo"/>
                <a:sym typeface="Menlo"/>
              </a:defRPr>
            </a:pPr>
            <a:r>
              <a:t>      numberOfEntries++;</a:t>
            </a:r>
            <a:endParaRPr>
              <a:latin typeface="+mj-lt"/>
              <a:ea typeface="+mj-ea"/>
              <a:cs typeface="+mj-cs"/>
              <a:sym typeface="Helvetica"/>
            </a:endParaRPr>
          </a:p>
          <a:p>
            <a:pPr defTabSz="344804">
              <a:tabLst>
                <a:tab pos="342900" algn="l"/>
              </a:tabLst>
              <a:defRPr sz="1800">
                <a:latin typeface="+mj-lt"/>
                <a:ea typeface="+mj-ea"/>
                <a:cs typeface="+mj-cs"/>
                <a:sym typeface="Helvetica"/>
              </a:defRPr>
            </a:pPr>
            <a:endParaRPr>
              <a:latin typeface="+mj-lt"/>
              <a:ea typeface="+mj-ea"/>
              <a:cs typeface="+mj-cs"/>
              <a:sym typeface="Helvetica"/>
            </a:endParaRPr>
          </a:p>
          <a:p>
            <a:pPr defTabSz="344804">
              <a:tabLst>
                <a:tab pos="342900" algn="l"/>
              </a:tabLst>
              <a:defRPr sz="1800">
                <a:latin typeface="Menlo"/>
                <a:ea typeface="Menlo"/>
                <a:cs typeface="Menlo"/>
                <a:sym typeface="Menlo"/>
              </a:defRPr>
            </a:pPr>
            <a:r>
              <a:t>      </a:t>
            </a:r>
            <a:r>
              <a:rPr>
                <a:solidFill>
                  <a:srgbClr val="BA2DA2"/>
                </a:solidFill>
              </a:rPr>
              <a:t>return</a:t>
            </a:r>
            <a:r>
              <a:t> </a:t>
            </a:r>
            <a:r>
              <a:rPr>
                <a:solidFill>
                  <a:srgbClr val="BA2DA2"/>
                </a:solidFill>
              </a:rPr>
              <a:t>true</a:t>
            </a:r>
            <a:r>
              <a:t>;</a:t>
            </a:r>
            <a:endParaRPr>
              <a:latin typeface="+mj-lt"/>
              <a:ea typeface="+mj-ea"/>
              <a:cs typeface="+mj-cs"/>
              <a:sym typeface="Helvetica"/>
            </a:endParaRPr>
          </a:p>
          <a:p>
            <a:pPr defTabSz="344804">
              <a:tabLst>
                <a:tab pos="342900" algn="l"/>
              </a:tabLst>
              <a:defRPr sz="1800">
                <a:solidFill>
                  <a:srgbClr val="008400"/>
                </a:solidFill>
                <a:latin typeface="Menlo"/>
                <a:ea typeface="Menlo"/>
                <a:cs typeface="Menlo"/>
                <a:sym typeface="Menlo"/>
              </a:defRPr>
            </a:pPr>
            <a:r>
              <a:rPr>
                <a:solidFill>
                  <a:srgbClr val="000000"/>
                </a:solidFill>
              </a:rPr>
              <a:t>   } </a:t>
            </a:r>
            <a:r>
              <a:t>// end add</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Title 1"/>
          <p:cNvSpPr txBox="1">
            <a:spLocks noGrp="1"/>
          </p:cNvSpPr>
          <p:nvPr>
            <p:ph type="title"/>
          </p:nvPr>
        </p:nvSpPr>
        <p:spPr>
          <a:prstGeom prst="rect">
            <a:avLst/>
          </a:prstGeom>
        </p:spPr>
        <p:txBody>
          <a:bodyPr/>
          <a:lstStyle/>
          <a:p>
            <a:r>
              <a:t>New Implementation of a Bag</a:t>
            </a:r>
          </a:p>
        </p:txBody>
      </p:sp>
      <p:sp>
        <p:nvSpPr>
          <p:cNvPr id="198" name="Text Placeholder 2"/>
          <p:cNvSpPr txBox="1">
            <a:spLocks noGrp="1"/>
          </p:cNvSpPr>
          <p:nvPr>
            <p:ph type="body" sz="quarter" idx="1"/>
          </p:nvPr>
        </p:nvSpPr>
        <p:spPr>
          <a:prstGeom prst="rect">
            <a:avLst/>
          </a:prstGeom>
        </p:spPr>
        <p:txBody>
          <a:bodyPr>
            <a:normAutofit lnSpcReduction="10000"/>
          </a:bodyPr>
          <a:lstStyle/>
          <a:p>
            <a:pPr defTabSz="521208">
              <a:defRPr sz="2508" b="1">
                <a:solidFill>
                  <a:srgbClr val="007FA3"/>
                </a:solidFill>
                <a:latin typeface="Times New Roman"/>
                <a:ea typeface="Times New Roman"/>
                <a:cs typeface="Times New Roman"/>
                <a:sym typeface="Times New Roman"/>
              </a:defRPr>
            </a:pPr>
            <a:r>
              <a:t>The methods </a:t>
            </a:r>
            <a:r>
              <a:rPr>
                <a:latin typeface="Courier New"/>
                <a:ea typeface="Courier New"/>
                <a:cs typeface="Courier New"/>
                <a:sym typeface="Courier New"/>
              </a:rPr>
              <a:t>checkCapacity</a:t>
            </a:r>
            <a:r>
              <a:t> and </a:t>
            </a:r>
            <a:r>
              <a:rPr>
                <a:latin typeface="Courier New"/>
                <a:ea typeface="Courier New"/>
                <a:cs typeface="Courier New"/>
                <a:sym typeface="Courier New"/>
              </a:rPr>
              <a:t>doubleCapacity</a:t>
            </a:r>
          </a:p>
        </p:txBody>
      </p:sp>
      <p:sp>
        <p:nvSpPr>
          <p:cNvPr id="199" name="// Throws an exception if the client requests a capacity that is too large.…"/>
          <p:cNvSpPr txBox="1"/>
          <p:nvPr/>
        </p:nvSpPr>
        <p:spPr>
          <a:xfrm>
            <a:off x="20530" y="1333687"/>
            <a:ext cx="9102940" cy="42062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defTabSz="344804">
              <a:tabLst>
                <a:tab pos="342900" algn="l"/>
              </a:tabLst>
              <a:defRPr sz="1500">
                <a:solidFill>
                  <a:srgbClr val="008400"/>
                </a:solidFill>
                <a:latin typeface="Menlo"/>
                <a:ea typeface="Menlo"/>
                <a:cs typeface="Menlo"/>
                <a:sym typeface="Menlo"/>
              </a:defRPr>
            </a:pPr>
            <a:r>
              <a:rPr>
                <a:solidFill>
                  <a:srgbClr val="000000"/>
                </a:solidFill>
              </a:rPr>
              <a:t>   </a:t>
            </a:r>
            <a:r>
              <a:t>// Throws an exception if the client requests a capacity that is too large.</a:t>
            </a:r>
            <a:endParaRPr>
              <a:solidFill>
                <a:srgbClr val="000000"/>
              </a:solidFill>
              <a:latin typeface="+mj-lt"/>
              <a:ea typeface="+mj-ea"/>
              <a:cs typeface="+mj-cs"/>
              <a:sym typeface="Helvetica"/>
            </a:endParaRPr>
          </a:p>
          <a:p>
            <a:pPr defTabSz="344804">
              <a:tabLst>
                <a:tab pos="342900" algn="l"/>
              </a:tabLst>
              <a:defRPr sz="1500">
                <a:latin typeface="Menlo"/>
                <a:ea typeface="Menlo"/>
                <a:cs typeface="Menlo"/>
                <a:sym typeface="Menlo"/>
              </a:defRPr>
            </a:pPr>
            <a:r>
              <a:t>   </a:t>
            </a:r>
            <a:r>
              <a:rPr>
                <a:solidFill>
                  <a:srgbClr val="BA2DA2"/>
                </a:solidFill>
              </a:rPr>
              <a:t>private</a:t>
            </a:r>
            <a:r>
              <a:t> </a:t>
            </a:r>
            <a:r>
              <a:rPr>
                <a:solidFill>
                  <a:srgbClr val="BA2DA2"/>
                </a:solidFill>
              </a:rPr>
              <a:t>void</a:t>
            </a:r>
            <a:r>
              <a:t> checkCapacity(</a:t>
            </a:r>
            <a:r>
              <a:rPr>
                <a:solidFill>
                  <a:srgbClr val="BA2DA2"/>
                </a:solidFill>
              </a:rPr>
              <a:t>int</a:t>
            </a:r>
            <a:r>
              <a:t> capacity)</a:t>
            </a:r>
            <a:endParaRPr>
              <a:latin typeface="+mj-lt"/>
              <a:ea typeface="+mj-ea"/>
              <a:cs typeface="+mj-cs"/>
              <a:sym typeface="Helvetica"/>
            </a:endParaRPr>
          </a:p>
          <a:p>
            <a:pPr defTabSz="344804">
              <a:tabLst>
                <a:tab pos="342900" algn="l"/>
              </a:tabLst>
              <a:defRPr sz="1500">
                <a:latin typeface="Menlo"/>
                <a:ea typeface="Menlo"/>
                <a:cs typeface="Menlo"/>
                <a:sym typeface="Menlo"/>
              </a:defRPr>
            </a:pPr>
            <a:r>
              <a:t>   {</a:t>
            </a:r>
            <a:endParaRPr>
              <a:latin typeface="+mj-lt"/>
              <a:ea typeface="+mj-ea"/>
              <a:cs typeface="+mj-cs"/>
              <a:sym typeface="Helvetica"/>
            </a:endParaRPr>
          </a:p>
          <a:p>
            <a:pPr defTabSz="344804">
              <a:tabLst>
                <a:tab pos="342900" algn="l"/>
              </a:tabLst>
              <a:defRPr sz="1500">
                <a:latin typeface="Menlo"/>
                <a:ea typeface="Menlo"/>
                <a:cs typeface="Menlo"/>
                <a:sym typeface="Menlo"/>
              </a:defRPr>
            </a:pPr>
            <a:r>
              <a:t>      </a:t>
            </a:r>
            <a:r>
              <a:rPr>
                <a:solidFill>
                  <a:srgbClr val="BA2DA2"/>
                </a:solidFill>
              </a:rPr>
              <a:t>if</a:t>
            </a:r>
            <a:r>
              <a:t> (capacity &gt; MAX_CAPACITY)</a:t>
            </a:r>
            <a:endParaRPr>
              <a:latin typeface="+mj-lt"/>
              <a:ea typeface="+mj-ea"/>
              <a:cs typeface="+mj-cs"/>
              <a:sym typeface="Helvetica"/>
            </a:endParaRPr>
          </a:p>
          <a:p>
            <a:pPr defTabSz="344804">
              <a:tabLst>
                <a:tab pos="342900" algn="l"/>
              </a:tabLst>
              <a:defRPr sz="1500">
                <a:solidFill>
                  <a:srgbClr val="D12F1B"/>
                </a:solidFill>
                <a:latin typeface="Menlo"/>
                <a:ea typeface="Menlo"/>
                <a:cs typeface="Menlo"/>
                <a:sym typeface="Menlo"/>
              </a:defRPr>
            </a:pPr>
            <a:r>
              <a:rPr>
                <a:solidFill>
                  <a:srgbClr val="000000"/>
                </a:solidFill>
              </a:rPr>
              <a:t>         </a:t>
            </a:r>
            <a:r>
              <a:rPr>
                <a:solidFill>
                  <a:srgbClr val="BA2DA2"/>
                </a:solidFill>
              </a:rPr>
              <a:t>throw</a:t>
            </a:r>
            <a:r>
              <a:rPr>
                <a:solidFill>
                  <a:srgbClr val="000000"/>
                </a:solidFill>
              </a:rPr>
              <a:t> </a:t>
            </a:r>
            <a:r>
              <a:rPr>
                <a:solidFill>
                  <a:srgbClr val="BA2DA2"/>
                </a:solidFill>
              </a:rPr>
              <a:t>new</a:t>
            </a:r>
            <a:r>
              <a:rPr>
                <a:solidFill>
                  <a:srgbClr val="000000"/>
                </a:solidFill>
              </a:rPr>
              <a:t> IllegalStateException(</a:t>
            </a:r>
            <a:r>
              <a:t>"Attempt to create a bag whose "</a:t>
            </a:r>
            <a:r>
              <a:rPr>
                <a:solidFill>
                  <a:srgbClr val="000000"/>
                </a:solidFill>
              </a:rPr>
              <a:t> +</a:t>
            </a:r>
            <a:endParaRPr>
              <a:solidFill>
                <a:srgbClr val="000000"/>
              </a:solidFill>
              <a:latin typeface="+mj-lt"/>
              <a:ea typeface="+mj-ea"/>
              <a:cs typeface="+mj-cs"/>
              <a:sym typeface="Helvetica"/>
            </a:endParaRPr>
          </a:p>
          <a:p>
            <a:pPr defTabSz="344804">
              <a:tabLst>
                <a:tab pos="342900" algn="l"/>
              </a:tabLst>
              <a:defRPr sz="1500">
                <a:latin typeface="Menlo"/>
                <a:ea typeface="Menlo"/>
                <a:cs typeface="Menlo"/>
                <a:sym typeface="Menlo"/>
              </a:defRPr>
            </a:pPr>
            <a:r>
              <a:t>                                         </a:t>
            </a:r>
            <a:r>
              <a:rPr>
                <a:solidFill>
                  <a:srgbClr val="D12F1B"/>
                </a:solidFill>
              </a:rPr>
              <a:t>"capacity exeeds allowed "</a:t>
            </a:r>
            <a:r>
              <a:t> +</a:t>
            </a:r>
            <a:endParaRPr>
              <a:latin typeface="+mj-lt"/>
              <a:ea typeface="+mj-ea"/>
              <a:cs typeface="+mj-cs"/>
              <a:sym typeface="Helvetica"/>
            </a:endParaRPr>
          </a:p>
          <a:p>
            <a:pPr defTabSz="344804">
              <a:tabLst>
                <a:tab pos="342900" algn="l"/>
              </a:tabLst>
              <a:defRPr sz="1500">
                <a:latin typeface="Menlo"/>
                <a:ea typeface="Menlo"/>
                <a:cs typeface="Menlo"/>
                <a:sym typeface="Menlo"/>
              </a:defRPr>
            </a:pPr>
            <a:r>
              <a:t>                                         </a:t>
            </a:r>
            <a:r>
              <a:rPr>
                <a:solidFill>
                  <a:srgbClr val="D12F1B"/>
                </a:solidFill>
              </a:rPr>
              <a:t>"maximum of "</a:t>
            </a:r>
            <a:r>
              <a:t> + MAX_CAPACITY);</a:t>
            </a:r>
            <a:endParaRPr>
              <a:latin typeface="+mj-lt"/>
              <a:ea typeface="+mj-ea"/>
              <a:cs typeface="+mj-cs"/>
              <a:sym typeface="Helvetica"/>
            </a:endParaRPr>
          </a:p>
          <a:p>
            <a:pPr defTabSz="344804">
              <a:tabLst>
                <a:tab pos="342900" algn="l"/>
              </a:tabLst>
              <a:defRPr sz="1500">
                <a:solidFill>
                  <a:srgbClr val="008400"/>
                </a:solidFill>
                <a:latin typeface="Menlo"/>
                <a:ea typeface="Menlo"/>
                <a:cs typeface="Menlo"/>
                <a:sym typeface="Menlo"/>
              </a:defRPr>
            </a:pPr>
            <a:r>
              <a:rPr>
                <a:solidFill>
                  <a:srgbClr val="000000"/>
                </a:solidFill>
              </a:rPr>
              <a:t>   } </a:t>
            </a:r>
            <a:r>
              <a:t>// end checkCapacity</a:t>
            </a:r>
            <a:endParaRPr>
              <a:solidFill>
                <a:srgbClr val="000000"/>
              </a:solidFill>
              <a:latin typeface="+mj-lt"/>
              <a:ea typeface="+mj-ea"/>
              <a:cs typeface="+mj-cs"/>
              <a:sym typeface="Helvetica"/>
            </a:endParaRPr>
          </a:p>
          <a:p>
            <a:pPr defTabSz="344804">
              <a:tabLst>
                <a:tab pos="342900" algn="l"/>
              </a:tabLst>
              <a:defRPr sz="1500">
                <a:latin typeface="+mj-lt"/>
                <a:ea typeface="+mj-ea"/>
                <a:cs typeface="+mj-cs"/>
                <a:sym typeface="Helvetica"/>
              </a:defRPr>
            </a:pPr>
            <a:endParaRPr>
              <a:solidFill>
                <a:srgbClr val="000000"/>
              </a:solidFill>
              <a:latin typeface="+mj-lt"/>
              <a:ea typeface="+mj-ea"/>
              <a:cs typeface="+mj-cs"/>
              <a:sym typeface="Helvetica"/>
            </a:endParaRPr>
          </a:p>
          <a:p>
            <a:pPr defTabSz="344804">
              <a:tabLst>
                <a:tab pos="342900" algn="l"/>
              </a:tabLst>
              <a:defRPr sz="1500">
                <a:solidFill>
                  <a:srgbClr val="008400"/>
                </a:solidFill>
                <a:latin typeface="Menlo"/>
                <a:ea typeface="Menlo"/>
                <a:cs typeface="Menlo"/>
                <a:sym typeface="Menlo"/>
              </a:defRPr>
            </a:pPr>
            <a:r>
              <a:rPr>
                <a:solidFill>
                  <a:srgbClr val="000000"/>
                </a:solidFill>
              </a:rPr>
              <a:t>   </a:t>
            </a:r>
            <a:r>
              <a:t>// Doubles the size of the array bag.</a:t>
            </a:r>
            <a:endParaRPr>
              <a:solidFill>
                <a:srgbClr val="000000"/>
              </a:solidFill>
              <a:latin typeface="+mj-lt"/>
              <a:ea typeface="+mj-ea"/>
              <a:cs typeface="+mj-cs"/>
              <a:sym typeface="Helvetica"/>
            </a:endParaRPr>
          </a:p>
          <a:p>
            <a:pPr defTabSz="344804">
              <a:tabLst>
                <a:tab pos="342900" algn="l"/>
              </a:tabLst>
              <a:defRPr sz="1500">
                <a:solidFill>
                  <a:srgbClr val="008400"/>
                </a:solidFill>
                <a:latin typeface="Menlo"/>
                <a:ea typeface="Menlo"/>
                <a:cs typeface="Menlo"/>
                <a:sym typeface="Menlo"/>
              </a:defRPr>
            </a:pPr>
            <a:r>
              <a:rPr>
                <a:solidFill>
                  <a:srgbClr val="000000"/>
                </a:solidFill>
              </a:rPr>
              <a:t>   </a:t>
            </a:r>
            <a:r>
              <a:t>// Precondition: checkIntegrity has been called.</a:t>
            </a:r>
            <a:endParaRPr>
              <a:solidFill>
                <a:srgbClr val="000000"/>
              </a:solidFill>
              <a:latin typeface="+mj-lt"/>
              <a:ea typeface="+mj-ea"/>
              <a:cs typeface="+mj-cs"/>
              <a:sym typeface="Helvetica"/>
            </a:endParaRPr>
          </a:p>
          <a:p>
            <a:pPr defTabSz="344804">
              <a:tabLst>
                <a:tab pos="342900" algn="l"/>
              </a:tabLst>
              <a:defRPr sz="1500">
                <a:latin typeface="Menlo"/>
                <a:ea typeface="Menlo"/>
                <a:cs typeface="Menlo"/>
                <a:sym typeface="Menlo"/>
              </a:defRPr>
            </a:pPr>
            <a:r>
              <a:t>   </a:t>
            </a:r>
            <a:r>
              <a:rPr>
                <a:solidFill>
                  <a:srgbClr val="BA2DA2"/>
                </a:solidFill>
              </a:rPr>
              <a:t>private</a:t>
            </a:r>
            <a:r>
              <a:t> </a:t>
            </a:r>
            <a:r>
              <a:rPr>
                <a:solidFill>
                  <a:srgbClr val="BA2DA2"/>
                </a:solidFill>
              </a:rPr>
              <a:t>void</a:t>
            </a:r>
            <a:r>
              <a:t> doubleCapacity()</a:t>
            </a:r>
            <a:endParaRPr>
              <a:latin typeface="+mj-lt"/>
              <a:ea typeface="+mj-ea"/>
              <a:cs typeface="+mj-cs"/>
              <a:sym typeface="Helvetica"/>
            </a:endParaRPr>
          </a:p>
          <a:p>
            <a:pPr defTabSz="344804">
              <a:tabLst>
                <a:tab pos="342900" algn="l"/>
              </a:tabLst>
              <a:defRPr sz="1500">
                <a:latin typeface="Menlo"/>
                <a:ea typeface="Menlo"/>
                <a:cs typeface="Menlo"/>
                <a:sym typeface="Menlo"/>
              </a:defRPr>
            </a:pPr>
            <a:r>
              <a:t>   {</a:t>
            </a:r>
            <a:endParaRPr>
              <a:latin typeface="+mj-lt"/>
              <a:ea typeface="+mj-ea"/>
              <a:cs typeface="+mj-cs"/>
              <a:sym typeface="Helvetica"/>
            </a:endParaRPr>
          </a:p>
          <a:p>
            <a:pPr defTabSz="344804">
              <a:tabLst>
                <a:tab pos="342900" algn="l"/>
              </a:tabLst>
              <a:defRPr sz="1500">
                <a:latin typeface="Menlo"/>
                <a:ea typeface="Menlo"/>
                <a:cs typeface="Menlo"/>
                <a:sym typeface="Menlo"/>
              </a:defRPr>
            </a:pPr>
            <a:r>
              <a:t>      </a:t>
            </a:r>
            <a:r>
              <a:rPr>
                <a:solidFill>
                  <a:srgbClr val="BA2DA2"/>
                </a:solidFill>
              </a:rPr>
              <a:t>int</a:t>
            </a:r>
            <a:r>
              <a:t> newLength = </a:t>
            </a:r>
            <a:r>
              <a:rPr>
                <a:solidFill>
                  <a:srgbClr val="272AD8"/>
                </a:solidFill>
              </a:rPr>
              <a:t>2</a:t>
            </a:r>
            <a:r>
              <a:t> * bag.length;</a:t>
            </a:r>
            <a:endParaRPr>
              <a:latin typeface="+mj-lt"/>
              <a:ea typeface="+mj-ea"/>
              <a:cs typeface="+mj-cs"/>
              <a:sym typeface="Helvetica"/>
            </a:endParaRPr>
          </a:p>
          <a:p>
            <a:pPr defTabSz="344804">
              <a:tabLst>
                <a:tab pos="342900" algn="l"/>
              </a:tabLst>
              <a:defRPr sz="1500">
                <a:latin typeface="Menlo"/>
                <a:ea typeface="Menlo"/>
                <a:cs typeface="Menlo"/>
                <a:sym typeface="Menlo"/>
              </a:defRPr>
            </a:pPr>
            <a:r>
              <a:t>      checkCapacity(newLength);</a:t>
            </a:r>
            <a:endParaRPr>
              <a:latin typeface="+mj-lt"/>
              <a:ea typeface="+mj-ea"/>
              <a:cs typeface="+mj-cs"/>
              <a:sym typeface="Helvetica"/>
            </a:endParaRPr>
          </a:p>
          <a:p>
            <a:pPr defTabSz="344804">
              <a:tabLst>
                <a:tab pos="342900" algn="l"/>
              </a:tabLst>
              <a:defRPr sz="1500">
                <a:latin typeface="Menlo"/>
                <a:ea typeface="Menlo"/>
                <a:cs typeface="Menlo"/>
                <a:sym typeface="Menlo"/>
              </a:defRPr>
            </a:pPr>
            <a:r>
              <a:t>      bag = Arrays.copyOf(bag, newLength);</a:t>
            </a:r>
            <a:endParaRPr>
              <a:latin typeface="+mj-lt"/>
              <a:ea typeface="+mj-ea"/>
              <a:cs typeface="+mj-cs"/>
              <a:sym typeface="Helvetica"/>
            </a:endParaRPr>
          </a:p>
          <a:p>
            <a:pPr defTabSz="344804">
              <a:tabLst>
                <a:tab pos="342900" algn="l"/>
              </a:tabLst>
              <a:defRPr sz="1500">
                <a:solidFill>
                  <a:srgbClr val="008400"/>
                </a:solidFill>
                <a:latin typeface="Menlo"/>
                <a:ea typeface="Menlo"/>
                <a:cs typeface="Menlo"/>
                <a:sym typeface="Menlo"/>
              </a:defRPr>
            </a:pPr>
            <a:r>
              <a:rPr>
                <a:solidFill>
                  <a:srgbClr val="000000"/>
                </a:solidFill>
              </a:rPr>
              <a:t>   } </a:t>
            </a:r>
            <a:r>
              <a:t>// end doubleCapacity</a:t>
            </a:r>
            <a:endParaRPr>
              <a:solidFill>
                <a:srgbClr val="000000"/>
              </a:solidFill>
              <a:latin typeface="+mj-lt"/>
              <a:ea typeface="+mj-ea"/>
              <a:cs typeface="+mj-cs"/>
              <a:sym typeface="Helvetica"/>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D458A-9C53-4F88-8102-7C180626D237}"/>
              </a:ext>
            </a:extLst>
          </p:cNvPr>
          <p:cNvSpPr>
            <a:spLocks noGrp="1"/>
          </p:cNvSpPr>
          <p:nvPr>
            <p:ph type="title"/>
          </p:nvPr>
        </p:nvSpPr>
        <p:spPr/>
        <p:txBody>
          <a:bodyPr/>
          <a:lstStyle/>
          <a:p>
            <a:r>
              <a:rPr lang="en-US" dirty="0"/>
              <a:t>Array Design Considerations</a:t>
            </a:r>
          </a:p>
        </p:txBody>
      </p:sp>
      <p:sp>
        <p:nvSpPr>
          <p:cNvPr id="4" name="Rectangle 3">
            <a:extLst>
              <a:ext uri="{FF2B5EF4-FFF2-40B4-BE49-F238E27FC236}">
                <a16:creationId xmlns:a16="http://schemas.microsoft.com/office/drawing/2014/main" id="{7F23E9F7-2800-4779-A3D3-2ED8550A57BD}"/>
              </a:ext>
            </a:extLst>
          </p:cNvPr>
          <p:cNvSpPr txBox="1">
            <a:spLocks noChangeArrowheads="1"/>
          </p:cNvSpPr>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kumimoji="0" lang="en-US" sz="2800" b="0" i="0" u="none" strike="noStrike" kern="0" cap="none" spc="0" normalizeH="0" baseline="0" noProof="0">
                <a:ln>
                  <a:noFill/>
                </a:ln>
                <a:solidFill>
                  <a:srgbClr val="000000"/>
                </a:solidFill>
                <a:effectLst/>
                <a:uLnTx/>
                <a:uFillTx/>
                <a:latin typeface="Arial"/>
                <a:ea typeface="+mn-ea"/>
                <a:cs typeface="+mn-cs"/>
              </a:rPr>
              <a:t>Because of the basic design of arrays</a:t>
            </a:r>
          </a:p>
          <a:p>
            <a:pPr marL="1143000" marR="0" lvl="2" indent="-228600" algn="l" defTabSz="914400" rtl="0" eaLnBrk="1" fontAlgn="base" latinLnBrk="0" hangingPunct="1">
              <a:lnSpc>
                <a:spcPct val="90000"/>
              </a:lnSpc>
              <a:spcBef>
                <a:spcPct val="20000"/>
              </a:spcBef>
              <a:spcAft>
                <a:spcPct val="0"/>
              </a:spcAft>
              <a:buClrTx/>
              <a:buSzTx/>
              <a:buFontTx/>
              <a:buChar char="•"/>
              <a:tabLst/>
              <a:defRPr/>
            </a:pPr>
            <a:r>
              <a:rPr kumimoji="0" lang="en-US" sz="2000" b="0" i="0" u="none" strike="noStrike" kern="0" cap="none" spc="0" normalizeH="0" baseline="0" noProof="0">
                <a:ln>
                  <a:noFill/>
                </a:ln>
                <a:solidFill>
                  <a:srgbClr val="000000"/>
                </a:solidFill>
                <a:effectLst/>
                <a:uLnTx/>
                <a:uFillTx/>
                <a:latin typeface="Arial"/>
              </a:rPr>
              <a:t>Each variable has a unique ordinal subscript </a:t>
            </a:r>
          </a:p>
          <a:p>
            <a:pPr marL="1143000" marR="0" lvl="2" indent="-228600" algn="l" defTabSz="914400" rtl="0" eaLnBrk="1" fontAlgn="base" latinLnBrk="0" hangingPunct="1">
              <a:lnSpc>
                <a:spcPct val="90000"/>
              </a:lnSpc>
              <a:spcBef>
                <a:spcPct val="20000"/>
              </a:spcBef>
              <a:spcAft>
                <a:spcPct val="0"/>
              </a:spcAft>
              <a:buClrTx/>
              <a:buSzTx/>
              <a:buFontTx/>
              <a:buChar char="•"/>
              <a:tabLst/>
              <a:defRPr/>
            </a:pPr>
            <a:r>
              <a:rPr kumimoji="0" lang="en-US" sz="2000" b="0" i="0" u="none" strike="noStrike" kern="0" cap="none" spc="0" normalizeH="0" baseline="0" noProof="0">
                <a:ln>
                  <a:noFill/>
                </a:ln>
                <a:solidFill>
                  <a:srgbClr val="000000"/>
                </a:solidFill>
                <a:effectLst/>
                <a:uLnTx/>
                <a:uFillTx/>
                <a:latin typeface="Arial"/>
              </a:rPr>
              <a:t>There is a minimum and maximum value of the subscript </a:t>
            </a:r>
          </a:p>
          <a:p>
            <a:pPr marL="1143000" marR="0" lvl="2" indent="-228600" algn="l" defTabSz="914400" rtl="0" eaLnBrk="1" fontAlgn="base" latinLnBrk="0" hangingPunct="1">
              <a:lnSpc>
                <a:spcPct val="90000"/>
              </a:lnSpc>
              <a:spcBef>
                <a:spcPct val="20000"/>
              </a:spcBef>
              <a:spcAft>
                <a:spcPct val="0"/>
              </a:spcAft>
              <a:buClrTx/>
              <a:buSzTx/>
              <a:buFontTx/>
              <a:buChar char="•"/>
              <a:tabLst/>
              <a:defRPr/>
            </a:pPr>
            <a:r>
              <a:rPr kumimoji="0" lang="en-US" sz="2000" b="0" i="0" u="none" strike="noStrike" kern="0" cap="none" spc="0" normalizeH="0" baseline="0" noProof="0">
                <a:ln>
                  <a:noFill/>
                </a:ln>
                <a:solidFill>
                  <a:srgbClr val="000000"/>
                </a:solidFill>
                <a:effectLst/>
                <a:uLnTx/>
                <a:uFillTx/>
                <a:latin typeface="Arial"/>
              </a:rPr>
              <a:t>All values stored in a set of variables are of one type</a:t>
            </a:r>
          </a:p>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kumimoji="0" lang="en-US" sz="2800" b="0" i="0" u="none" strike="noStrike" kern="0" cap="none" spc="0" normalizeH="0" baseline="0" noProof="0">
                <a:ln>
                  <a:noFill/>
                </a:ln>
                <a:solidFill>
                  <a:srgbClr val="000000"/>
                </a:solidFill>
                <a:effectLst/>
                <a:uLnTx/>
                <a:uFillTx/>
                <a:latin typeface="Arial"/>
                <a:ea typeface="+mn-ea"/>
                <a:cs typeface="+mn-cs"/>
              </a:rPr>
              <a:t>It allows for a </a:t>
            </a:r>
            <a:r>
              <a:rPr kumimoji="0" lang="en-US" sz="2800" b="0" i="0" u="none" strike="noStrike" kern="0" cap="none" spc="0" normalizeH="0" baseline="0" noProof="0">
                <a:ln>
                  <a:noFill/>
                </a:ln>
                <a:solidFill>
                  <a:srgbClr val="FF0000"/>
                </a:solidFill>
                <a:effectLst/>
                <a:uLnTx/>
                <a:uFillTx/>
                <a:latin typeface="Arial"/>
                <a:ea typeface="+mn-ea"/>
                <a:cs typeface="+mn-cs"/>
              </a:rPr>
              <a:t>contiguous memory </a:t>
            </a:r>
            <a:r>
              <a:rPr kumimoji="0" lang="en-US" sz="2800" b="0" i="0" u="none" strike="noStrike" kern="0" cap="none" spc="0" normalizeH="0" baseline="0" noProof="0">
                <a:ln>
                  <a:noFill/>
                </a:ln>
                <a:solidFill>
                  <a:srgbClr val="000000"/>
                </a:solidFill>
                <a:effectLst/>
                <a:uLnTx/>
                <a:uFillTx/>
                <a:latin typeface="Arial"/>
                <a:ea typeface="+mn-ea"/>
                <a:cs typeface="+mn-cs"/>
              </a:rPr>
              <a:t>model access using a </a:t>
            </a:r>
            <a:r>
              <a:rPr kumimoji="0" lang="en-US" sz="2800" b="0" i="0" u="none" strike="noStrike" kern="0" cap="none" spc="0" normalizeH="0" baseline="0" noProof="0">
                <a:ln>
                  <a:noFill/>
                </a:ln>
                <a:solidFill>
                  <a:srgbClr val="FF0000"/>
                </a:solidFill>
                <a:effectLst/>
                <a:uLnTx/>
                <a:uFillTx/>
                <a:latin typeface="Arial"/>
                <a:ea typeface="+mn-ea"/>
                <a:cs typeface="+mn-cs"/>
              </a:rPr>
              <a:t>mapping function</a:t>
            </a:r>
          </a:p>
          <a:p>
            <a:pPr marL="342900" marR="0" lvl="0" indent="-342900" algn="l" defTabSz="914400" rtl="0" eaLnBrk="1" fontAlgn="base" latinLnBrk="0" hangingPunct="1">
              <a:lnSpc>
                <a:spcPct val="90000"/>
              </a:lnSpc>
              <a:spcBef>
                <a:spcPct val="20000"/>
              </a:spcBef>
              <a:spcAft>
                <a:spcPct val="0"/>
              </a:spcAft>
              <a:buClrTx/>
              <a:buSzTx/>
              <a:buFontTx/>
              <a:buChar char="•"/>
              <a:tabLst/>
              <a:defRPr/>
            </a:pPr>
            <a:endParaRPr kumimoji="0" lang="en-US" sz="2800" b="0" i="0" u="none" strike="noStrike" kern="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035688873"/>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Title 1"/>
          <p:cNvSpPr txBox="1">
            <a:spLocks noGrp="1"/>
          </p:cNvSpPr>
          <p:nvPr>
            <p:ph type="title"/>
          </p:nvPr>
        </p:nvSpPr>
        <p:spPr>
          <a:prstGeom prst="rect">
            <a:avLst/>
          </a:prstGeom>
        </p:spPr>
        <p:txBody>
          <a:bodyPr>
            <a:normAutofit fontScale="90000"/>
          </a:bodyPr>
          <a:lstStyle/>
          <a:p>
            <a:r>
              <a:t>Pros and Cons of  Using an Array</a:t>
            </a:r>
          </a:p>
        </p:txBody>
      </p:sp>
      <p:sp>
        <p:nvSpPr>
          <p:cNvPr id="202" name="Content Placeholder 4"/>
          <p:cNvSpPr txBox="1">
            <a:spLocks noGrp="1"/>
          </p:cNvSpPr>
          <p:nvPr>
            <p:ph type="body" idx="1"/>
          </p:nvPr>
        </p:nvSpPr>
        <p:spPr>
          <a:prstGeom prst="rect">
            <a:avLst/>
          </a:prstGeom>
        </p:spPr>
        <p:txBody>
          <a:bodyPr/>
          <a:lstStyle/>
          <a:p>
            <a:r>
              <a:t>Adding an entry to the bag is fast</a:t>
            </a:r>
          </a:p>
          <a:p>
            <a:r>
              <a:t>Removing an unspecified entry is fast</a:t>
            </a:r>
          </a:p>
          <a:p>
            <a:r>
              <a:t>Removing a particular entry requires time to locate the entry</a:t>
            </a:r>
          </a:p>
          <a:p>
            <a:r>
              <a:t>Increasing the size of the array requires time to copy its entries</a:t>
            </a: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0915E-E52D-40B7-BB52-B0ABD37087D0}"/>
              </a:ext>
            </a:extLst>
          </p:cNvPr>
          <p:cNvSpPr>
            <a:spLocks noGrp="1"/>
          </p:cNvSpPr>
          <p:nvPr>
            <p:ph type="title"/>
          </p:nvPr>
        </p:nvSpPr>
        <p:spPr/>
        <p:txBody>
          <a:bodyPr/>
          <a:lstStyle/>
          <a:p>
            <a:r>
              <a:rPr lang="en-US" dirty="0">
                <a:solidFill>
                  <a:srgbClr val="FF0000"/>
                </a:solidFill>
              </a:rPr>
              <a:t>Sorted</a:t>
            </a:r>
            <a:r>
              <a:rPr lang="en-US" dirty="0"/>
              <a:t> Array Structure</a:t>
            </a:r>
          </a:p>
        </p:txBody>
      </p:sp>
      <p:sp>
        <p:nvSpPr>
          <p:cNvPr id="4" name="Rectangle 3">
            <a:extLst>
              <a:ext uri="{FF2B5EF4-FFF2-40B4-BE49-F238E27FC236}">
                <a16:creationId xmlns:a16="http://schemas.microsoft.com/office/drawing/2014/main" id="{4D8F990A-9FCC-44E4-A031-CC0AC3E2D474}"/>
              </a:ext>
            </a:extLst>
          </p:cNvPr>
          <p:cNvSpPr txBox="1">
            <a:spLocks noChangeArrowheads="1"/>
          </p:cNvSpPr>
          <p:nvPr/>
        </p:nvSpPr>
        <p:spPr bwMode="auto">
          <a:xfrm>
            <a:off x="457200" y="1166018"/>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kumimoji="0" lang="en-US" sz="2800" b="0" i="0" u="none" strike="noStrike" kern="0" cap="none" spc="0" normalizeH="0" baseline="0" noProof="0" dirty="0">
                <a:ln>
                  <a:noFill/>
                </a:ln>
                <a:solidFill>
                  <a:srgbClr val="000000"/>
                </a:solidFill>
                <a:effectLst/>
                <a:uLnTx/>
                <a:uFillTx/>
                <a:latin typeface="Arial"/>
                <a:ea typeface="+mn-ea"/>
                <a:cs typeface="+mn-cs"/>
              </a:rPr>
              <a:t>All elements of the array are initialized to </a:t>
            </a:r>
            <a:r>
              <a:rPr kumimoji="0" lang="en-US" sz="2800" b="1" i="0" u="none" strike="noStrike" kern="0" cap="none" spc="0" normalizeH="0" baseline="0" noProof="0" dirty="0">
                <a:ln>
                  <a:noFill/>
                </a:ln>
                <a:solidFill>
                  <a:srgbClr val="000000"/>
                </a:solidFill>
                <a:effectLst/>
                <a:uLnTx/>
                <a:uFillTx/>
                <a:latin typeface="Courier New" pitchFamily="49" charset="0"/>
                <a:ea typeface="+mn-ea"/>
                <a:cs typeface="+mn-cs"/>
              </a:rPr>
              <a:t>null</a:t>
            </a:r>
          </a:p>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kumimoji="0" lang="en-US" sz="2800" b="0" i="0" u="none" strike="noStrike" kern="0" cap="none" spc="0" normalizeH="0" baseline="0" noProof="0" dirty="0">
                <a:ln>
                  <a:noFill/>
                </a:ln>
                <a:solidFill>
                  <a:srgbClr val="000000"/>
                </a:solidFill>
                <a:effectLst/>
                <a:uLnTx/>
                <a:uFillTx/>
                <a:latin typeface="Arial"/>
                <a:ea typeface="+mn-ea"/>
                <a:cs typeface="+mn-cs"/>
              </a:rPr>
              <a:t>Nodes are stored in </a:t>
            </a:r>
            <a:r>
              <a:rPr kumimoji="0" lang="en-US" sz="2800" b="0" i="1" u="none" strike="noStrike" kern="0" cap="none" spc="0" normalizeH="0" baseline="0" noProof="0" dirty="0">
                <a:ln>
                  <a:noFill/>
                </a:ln>
                <a:solidFill>
                  <a:srgbClr val="000000"/>
                </a:solidFill>
                <a:effectLst/>
                <a:uLnTx/>
                <a:uFillTx/>
                <a:latin typeface="Arial"/>
                <a:ea typeface="+mn-ea"/>
                <a:cs typeface="+mn-cs"/>
              </a:rPr>
              <a:t>sorted order</a:t>
            </a:r>
            <a:r>
              <a:rPr kumimoji="0" lang="en-US" sz="2800" b="0" i="0" u="none" strike="noStrike" kern="0" cap="none" spc="0" normalizeH="0" baseline="0" noProof="0" dirty="0">
                <a:ln>
                  <a:noFill/>
                </a:ln>
                <a:solidFill>
                  <a:srgbClr val="000000"/>
                </a:solidFill>
                <a:effectLst/>
                <a:uLnTx/>
                <a:uFillTx/>
                <a:latin typeface="Arial"/>
                <a:ea typeface="+mn-ea"/>
                <a:cs typeface="+mn-cs"/>
              </a:rPr>
              <a:t> based on key</a:t>
            </a:r>
          </a:p>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lang="en-US" sz="2800" dirty="0" err="1">
                <a:solidFill>
                  <a:srgbClr val="000000"/>
                </a:solidFill>
                <a:latin typeface="Arial"/>
              </a:rPr>
              <a:t>getIndexOf</a:t>
            </a:r>
            <a:r>
              <a:rPr kumimoji="0" lang="en-US" sz="2800" b="0" i="0" u="none" strike="noStrike" kern="0" cap="none" spc="0" normalizeH="0" baseline="0" noProof="0" dirty="0">
                <a:ln>
                  <a:noFill/>
                </a:ln>
                <a:solidFill>
                  <a:srgbClr val="000000"/>
                </a:solidFill>
                <a:effectLst/>
                <a:uLnTx/>
                <a:uFillTx/>
                <a:latin typeface="Arial"/>
                <a:ea typeface="+mn-ea"/>
                <a:cs typeface="+mn-cs"/>
              </a:rPr>
              <a:t> uses a binary search</a:t>
            </a:r>
          </a:p>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kumimoji="0" lang="en-US" sz="2800" b="0" i="0" u="none" strike="noStrike" kern="0" cap="none" spc="0" normalizeH="0" baseline="0" noProof="0" dirty="0">
                <a:ln>
                  <a:noFill/>
                </a:ln>
                <a:solidFill>
                  <a:srgbClr val="000000"/>
                </a:solidFill>
                <a:effectLst/>
                <a:uLnTx/>
                <a:uFillTx/>
                <a:latin typeface="Arial"/>
                <a:ea typeface="+mn-ea"/>
                <a:cs typeface="+mn-cs"/>
              </a:rPr>
              <a:t>remove</a:t>
            </a:r>
          </a:p>
          <a:p>
            <a:pPr marL="742950" marR="0" lvl="1" indent="-285750" algn="l" defTabSz="914400" rtl="0" eaLnBrk="1" fontAlgn="base" latinLnBrk="0" hangingPunct="1">
              <a:lnSpc>
                <a:spcPct val="90000"/>
              </a:lnSpc>
              <a:spcBef>
                <a:spcPct val="20000"/>
              </a:spcBef>
              <a:spcAft>
                <a:spcPct val="0"/>
              </a:spcAft>
              <a:buClrTx/>
              <a:buSzTx/>
              <a:buFontTx/>
              <a:buChar char="–"/>
              <a:tabLst/>
              <a:defRPr/>
            </a:pPr>
            <a:r>
              <a:rPr kumimoji="0" lang="en-US" sz="2400" b="0" i="0" u="none" strike="noStrike" kern="0" cap="none" spc="0" normalizeH="0" baseline="0" noProof="0" dirty="0">
                <a:ln>
                  <a:noFill/>
                </a:ln>
                <a:solidFill>
                  <a:srgbClr val="000000"/>
                </a:solidFill>
                <a:effectLst/>
                <a:uLnTx/>
                <a:uFillTx/>
                <a:latin typeface="Arial"/>
              </a:rPr>
              <a:t>uses </a:t>
            </a:r>
            <a:r>
              <a:rPr kumimoji="0" lang="en-US" sz="2400" b="0" i="0" u="none" strike="noStrike" kern="0" cap="none" spc="0" normalizeH="0" baseline="0" noProof="0" dirty="0" err="1">
                <a:ln>
                  <a:noFill/>
                </a:ln>
                <a:solidFill>
                  <a:srgbClr val="000000"/>
                </a:solidFill>
                <a:effectLst/>
                <a:uLnTx/>
                <a:uFillTx/>
                <a:latin typeface="Arial"/>
              </a:rPr>
              <a:t>getIndexOf</a:t>
            </a:r>
            <a:r>
              <a:rPr kumimoji="0" lang="en-US" sz="2400" b="0" i="0" u="none" strike="noStrike" kern="0" cap="none" spc="0" normalizeH="0" baseline="0" noProof="0" dirty="0">
                <a:ln>
                  <a:noFill/>
                </a:ln>
                <a:solidFill>
                  <a:srgbClr val="000000"/>
                </a:solidFill>
                <a:effectLst/>
                <a:uLnTx/>
                <a:uFillTx/>
                <a:latin typeface="Arial"/>
              </a:rPr>
              <a:t> with binary search</a:t>
            </a:r>
          </a:p>
          <a:p>
            <a:pPr marL="742950" marR="0" lvl="1" indent="-285750" algn="l" defTabSz="914400" rtl="0" eaLnBrk="1" fontAlgn="base" latinLnBrk="0" hangingPunct="1">
              <a:lnSpc>
                <a:spcPct val="90000"/>
              </a:lnSpc>
              <a:spcBef>
                <a:spcPct val="20000"/>
              </a:spcBef>
              <a:spcAft>
                <a:spcPct val="0"/>
              </a:spcAft>
              <a:buClrTx/>
              <a:buSzTx/>
              <a:buFontTx/>
              <a:buChar char="–"/>
              <a:tabLst/>
              <a:defRPr/>
            </a:pPr>
            <a:r>
              <a:rPr kumimoji="0" lang="en-US" sz="2400" b="0" i="0" u="none" strike="noStrike" kern="0" cap="none" spc="0" normalizeH="0" baseline="0" noProof="0" dirty="0">
                <a:ln>
                  <a:noFill/>
                </a:ln>
                <a:solidFill>
                  <a:srgbClr val="000000"/>
                </a:solidFill>
                <a:effectLst/>
                <a:uLnTx/>
                <a:uFillTx/>
                <a:latin typeface="Arial"/>
              </a:rPr>
              <a:t>moves up all node references below the deleted node </a:t>
            </a:r>
          </a:p>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kumimoji="0" lang="en-US" sz="2800" b="0" i="0" u="none" strike="noStrike" kern="0" cap="none" spc="0" normalizeH="0" baseline="0" noProof="0" dirty="0">
                <a:ln>
                  <a:noFill/>
                </a:ln>
                <a:solidFill>
                  <a:srgbClr val="000000"/>
                </a:solidFill>
                <a:effectLst/>
                <a:uLnTx/>
                <a:uFillTx/>
                <a:latin typeface="Arial"/>
                <a:ea typeface="+mn-ea"/>
                <a:cs typeface="+mn-cs"/>
              </a:rPr>
              <a:t>add</a:t>
            </a:r>
          </a:p>
          <a:p>
            <a:pPr marL="742950" marR="0" lvl="1" indent="-285750" algn="l" defTabSz="914400" rtl="0" eaLnBrk="1" fontAlgn="base" latinLnBrk="0" hangingPunct="1">
              <a:lnSpc>
                <a:spcPct val="90000"/>
              </a:lnSpc>
              <a:spcBef>
                <a:spcPct val="20000"/>
              </a:spcBef>
              <a:spcAft>
                <a:spcPct val="0"/>
              </a:spcAft>
              <a:buClrTx/>
              <a:buSzTx/>
              <a:buFontTx/>
              <a:buChar char="–"/>
              <a:tabLst/>
              <a:defRPr/>
            </a:pPr>
            <a:r>
              <a:rPr kumimoji="0" lang="en-US" sz="2400" b="0" i="0" u="none" strike="noStrike" kern="0" cap="none" spc="0" normalizeH="0" baseline="0" noProof="0" dirty="0">
                <a:ln>
                  <a:noFill/>
                </a:ln>
                <a:solidFill>
                  <a:srgbClr val="000000"/>
                </a:solidFill>
                <a:effectLst/>
                <a:uLnTx/>
                <a:uFillTx/>
                <a:latin typeface="Arial"/>
              </a:rPr>
              <a:t>Places the inserted node in its sorted order position</a:t>
            </a:r>
          </a:p>
          <a:p>
            <a:pPr marL="742950" marR="0" lvl="1" indent="-285750" algn="l" defTabSz="914400" rtl="0" eaLnBrk="1" fontAlgn="base" latinLnBrk="0" hangingPunct="1">
              <a:lnSpc>
                <a:spcPct val="90000"/>
              </a:lnSpc>
              <a:spcBef>
                <a:spcPct val="20000"/>
              </a:spcBef>
              <a:spcAft>
                <a:spcPct val="0"/>
              </a:spcAft>
              <a:buClrTx/>
              <a:buSzTx/>
              <a:buFontTx/>
              <a:buChar char="–"/>
              <a:tabLst/>
              <a:defRPr/>
            </a:pPr>
            <a:r>
              <a:rPr kumimoji="0" lang="en-US" sz="2400" b="0" i="0" u="none" strike="noStrike" kern="0" cap="none" spc="0" normalizeH="0" baseline="0" noProof="0" dirty="0">
                <a:ln>
                  <a:noFill/>
                </a:ln>
                <a:solidFill>
                  <a:srgbClr val="000000"/>
                </a:solidFill>
                <a:effectLst/>
                <a:uLnTx/>
                <a:uFillTx/>
                <a:latin typeface="Arial"/>
              </a:rPr>
              <a:t>After moving larger nodes references down in array</a:t>
            </a:r>
          </a:p>
          <a:p>
            <a:pPr marL="342900" marR="0" lvl="0" indent="-342900" algn="l" defTabSz="914400" rtl="0" eaLnBrk="1" fontAlgn="base" latinLnBrk="0" hangingPunct="1">
              <a:lnSpc>
                <a:spcPct val="90000"/>
              </a:lnSpc>
              <a:spcBef>
                <a:spcPct val="20000"/>
              </a:spcBef>
              <a:spcAft>
                <a:spcPct val="0"/>
              </a:spcAft>
              <a:buClrTx/>
              <a:buSzTx/>
              <a:buFontTx/>
              <a:buChar char="•"/>
              <a:tabLst/>
              <a:defRPr/>
            </a:pPr>
            <a:endParaRPr kumimoji="0" lang="en-US" sz="2800" b="0" i="0" u="none" strike="noStrike" kern="0" cap="none" spc="0" normalizeH="0" baseline="0" noProof="0" dirty="0">
              <a:ln>
                <a:noFill/>
              </a:ln>
              <a:solidFill>
                <a:srgbClr val="000000"/>
              </a:solidFill>
              <a:effectLst/>
              <a:uLnTx/>
              <a:uFillTx/>
              <a:latin typeface="Arial"/>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Tx/>
              <a:buChar char="•"/>
              <a:tabLst/>
              <a:defRPr/>
            </a:pPr>
            <a:endParaRPr kumimoji="0" lang="en-US" sz="2800" b="0" i="0" u="none" strike="noStrike" kern="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569618537"/>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83460-CB93-4E8F-A8CF-B9A763B3CF41}"/>
              </a:ext>
            </a:extLst>
          </p:cNvPr>
          <p:cNvSpPr>
            <a:spLocks noGrp="1"/>
          </p:cNvSpPr>
          <p:nvPr>
            <p:ph type="title"/>
          </p:nvPr>
        </p:nvSpPr>
        <p:spPr/>
        <p:txBody>
          <a:bodyPr/>
          <a:lstStyle/>
          <a:p>
            <a:r>
              <a:rPr lang="en-US" dirty="0">
                <a:solidFill>
                  <a:srgbClr val="FF0000"/>
                </a:solidFill>
              </a:rPr>
              <a:t>Unsorted-Optimized</a:t>
            </a:r>
            <a:r>
              <a:rPr lang="en-US" dirty="0"/>
              <a:t> Structure</a:t>
            </a:r>
          </a:p>
        </p:txBody>
      </p:sp>
      <p:sp>
        <p:nvSpPr>
          <p:cNvPr id="4" name="Rectangle 3">
            <a:extLst>
              <a:ext uri="{FF2B5EF4-FFF2-40B4-BE49-F238E27FC236}">
                <a16:creationId xmlns:a16="http://schemas.microsoft.com/office/drawing/2014/main" id="{57DACE2B-3CDB-4619-A688-1EE8E7D3BF9E}"/>
              </a:ext>
            </a:extLst>
          </p:cNvPr>
          <p:cNvSpPr txBox="1">
            <a:spLocks noChangeArrowheads="1"/>
          </p:cNvSpPr>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3200" b="0" i="0" u="none" strike="noStrike" kern="0" cap="none" spc="0" normalizeH="0" baseline="0" noProof="0" dirty="0">
                <a:ln>
                  <a:noFill/>
                </a:ln>
                <a:solidFill>
                  <a:srgbClr val="000000"/>
                </a:solidFill>
                <a:effectLst/>
                <a:uLnTx/>
                <a:uFillTx/>
                <a:latin typeface="Arial"/>
                <a:ea typeface="+mn-ea"/>
                <a:cs typeface="+mn-cs"/>
              </a:rPr>
              <a:t>All elements of the array are initialized to </a:t>
            </a:r>
            <a:r>
              <a:rPr kumimoji="0" lang="en-US" sz="3200" b="1" i="0" u="none" strike="noStrike" kern="0" cap="none" spc="0" normalizeH="0" baseline="0" noProof="0" dirty="0">
                <a:ln>
                  <a:noFill/>
                </a:ln>
                <a:solidFill>
                  <a:srgbClr val="000000"/>
                </a:solidFill>
                <a:effectLst/>
                <a:uLnTx/>
                <a:uFillTx/>
                <a:latin typeface="Courier New" pitchFamily="49" charset="0"/>
                <a:ea typeface="+mn-ea"/>
                <a:cs typeface="+mn-cs"/>
              </a:rPr>
              <a:t>null</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3200" b="0" i="0" u="none" strike="noStrike" kern="0" cap="none" spc="0" normalizeH="0" baseline="0" noProof="0" dirty="0">
                <a:ln>
                  <a:noFill/>
                </a:ln>
                <a:solidFill>
                  <a:srgbClr val="000000"/>
                </a:solidFill>
                <a:effectLst/>
                <a:uLnTx/>
                <a:uFillTx/>
                <a:latin typeface="Arial"/>
                <a:ea typeface="+mn-ea"/>
                <a:cs typeface="+mn-cs"/>
              </a:rPr>
              <a:t>The </a:t>
            </a:r>
            <a:r>
              <a:rPr kumimoji="0" lang="en-US" sz="3200" b="0" i="0" u="none" strike="noStrike" kern="0" cap="none" spc="0" normalizeH="0" baseline="0" noProof="0" dirty="0">
                <a:ln>
                  <a:noFill/>
                </a:ln>
                <a:solidFill>
                  <a:srgbClr val="FF0000"/>
                </a:solidFill>
                <a:effectLst/>
                <a:uLnTx/>
                <a:uFillTx/>
                <a:latin typeface="Arial"/>
                <a:ea typeface="+mn-ea"/>
                <a:cs typeface="+mn-cs"/>
              </a:rPr>
              <a:t>add</a:t>
            </a:r>
            <a:r>
              <a:rPr kumimoji="0" lang="en-US" sz="3200" b="0" i="0" u="none" strike="noStrike" kern="0" cap="none" spc="0" normalizeH="0" baseline="0" noProof="0" dirty="0">
                <a:ln>
                  <a:noFill/>
                </a:ln>
                <a:solidFill>
                  <a:srgbClr val="000000"/>
                </a:solidFill>
                <a:effectLst/>
                <a:uLnTx/>
                <a:uFillTx/>
                <a:latin typeface="Arial"/>
                <a:ea typeface="+mn-ea"/>
                <a:cs typeface="+mn-cs"/>
              </a:rPr>
              <a:t> algorithm is the same as the Unsorted Array structure, O(1)</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3200" b="0" i="0" u="none" strike="noStrike" kern="0" cap="none" spc="0" normalizeH="0" baseline="0" noProof="0" dirty="0">
                <a:ln>
                  <a:noFill/>
                </a:ln>
                <a:solidFill>
                  <a:srgbClr val="000000"/>
                </a:solidFill>
                <a:effectLst/>
                <a:uLnTx/>
                <a:uFillTx/>
                <a:latin typeface="Arial"/>
                <a:ea typeface="+mn-ea"/>
                <a:cs typeface="+mn-cs"/>
              </a:rPr>
              <a:t>The </a:t>
            </a:r>
            <a:r>
              <a:rPr kumimoji="0" lang="en-US" sz="3200" b="0" i="0" u="none" strike="noStrike" kern="0" cap="none" spc="0" normalizeH="0" baseline="0" noProof="0" dirty="0" err="1">
                <a:ln>
                  <a:noFill/>
                </a:ln>
                <a:solidFill>
                  <a:srgbClr val="FF0000"/>
                </a:solidFill>
                <a:effectLst/>
                <a:uLnTx/>
                <a:uFillTx/>
                <a:latin typeface="Arial"/>
                <a:ea typeface="+mn-ea"/>
                <a:cs typeface="+mn-cs"/>
              </a:rPr>
              <a:t>getIndexOf</a:t>
            </a:r>
            <a:r>
              <a:rPr kumimoji="0" lang="en-US" sz="3200" b="0" i="0" u="none" strike="noStrike" kern="0" cap="none" spc="0" normalizeH="0" baseline="0" noProof="0" dirty="0">
                <a:ln>
                  <a:noFill/>
                </a:ln>
                <a:solidFill>
                  <a:srgbClr val="FF0000"/>
                </a:solidFill>
                <a:effectLst/>
                <a:uLnTx/>
                <a:uFillTx/>
                <a:latin typeface="Arial"/>
                <a:ea typeface="+mn-ea"/>
                <a:cs typeface="+mn-cs"/>
              </a:rPr>
              <a:t> </a:t>
            </a:r>
            <a:r>
              <a:rPr kumimoji="0" lang="en-US" sz="3200" b="0" i="0" u="none" strike="noStrike" kern="0" cap="none" spc="0" normalizeH="0" baseline="0" noProof="0" dirty="0">
                <a:ln>
                  <a:noFill/>
                </a:ln>
                <a:solidFill>
                  <a:srgbClr val="000000"/>
                </a:solidFill>
                <a:effectLst/>
                <a:uLnTx/>
                <a:uFillTx/>
                <a:latin typeface="Arial"/>
                <a:ea typeface="+mn-ea"/>
                <a:cs typeface="+mn-cs"/>
              </a:rPr>
              <a:t>and </a:t>
            </a:r>
            <a:r>
              <a:rPr kumimoji="0" lang="en-US" sz="3200" b="0" i="0" u="none" strike="noStrike" kern="0" cap="none" spc="0" normalizeH="0" baseline="0" noProof="0" dirty="0">
                <a:ln>
                  <a:noFill/>
                </a:ln>
                <a:solidFill>
                  <a:srgbClr val="FF0000"/>
                </a:solidFill>
                <a:effectLst/>
                <a:uLnTx/>
                <a:uFillTx/>
                <a:latin typeface="Arial"/>
                <a:ea typeface="+mn-ea"/>
                <a:cs typeface="+mn-cs"/>
              </a:rPr>
              <a:t>remove</a:t>
            </a:r>
            <a:r>
              <a:rPr kumimoji="0" lang="en-US" sz="3200" b="0" i="0" u="none" strike="noStrike" kern="0" cap="none" spc="0" normalizeH="0" baseline="0" noProof="0" dirty="0">
                <a:ln>
                  <a:noFill/>
                </a:ln>
                <a:solidFill>
                  <a:srgbClr val="000000"/>
                </a:solidFill>
                <a:effectLst/>
                <a:uLnTx/>
                <a:uFillTx/>
                <a:latin typeface="Arial"/>
                <a:ea typeface="+mn-ea"/>
                <a:cs typeface="+mn-cs"/>
              </a:rPr>
              <a:t> algorithms of the Unsorted Array structure are modified to improve their speed</a:t>
            </a:r>
          </a:p>
        </p:txBody>
      </p:sp>
    </p:spTree>
    <p:extLst>
      <p:ext uri="{BB962C8B-B14F-4D97-AF65-F5344CB8AC3E}">
        <p14:creationId xmlns:p14="http://schemas.microsoft.com/office/powerpoint/2010/main" val="1914800209"/>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6AB44-3F37-41F4-992F-7EE5FDEFFDCC}"/>
              </a:ext>
            </a:extLst>
          </p:cNvPr>
          <p:cNvSpPr>
            <a:spLocks noGrp="1"/>
          </p:cNvSpPr>
          <p:nvPr>
            <p:ph type="title"/>
          </p:nvPr>
        </p:nvSpPr>
        <p:spPr/>
        <p:txBody>
          <a:bodyPr>
            <a:noAutofit/>
          </a:bodyPr>
          <a:lstStyle/>
          <a:p>
            <a:r>
              <a:rPr lang="en-US" sz="3600" dirty="0"/>
              <a:t>Unsorted-Optimized Fetch Improvement</a:t>
            </a:r>
          </a:p>
        </p:txBody>
      </p:sp>
      <p:sp>
        <p:nvSpPr>
          <p:cNvPr id="4" name="Rectangle 3">
            <a:extLst>
              <a:ext uri="{FF2B5EF4-FFF2-40B4-BE49-F238E27FC236}">
                <a16:creationId xmlns:a16="http://schemas.microsoft.com/office/drawing/2014/main" id="{D8E3A94F-7EA0-40FA-BCB6-7E9CF44ED8D8}"/>
              </a:ext>
            </a:extLst>
          </p:cNvPr>
          <p:cNvSpPr txBox="1">
            <a:spLocks noChangeArrowheads="1"/>
          </p:cNvSpPr>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kumimoji="0" lang="en-US" sz="3200" b="0" i="0" u="none" strike="noStrike" kern="0" cap="none" spc="0" normalizeH="0" baseline="0" noProof="0" dirty="0">
                <a:ln>
                  <a:noFill/>
                </a:ln>
                <a:solidFill>
                  <a:srgbClr val="000000"/>
                </a:solidFill>
                <a:effectLst/>
                <a:uLnTx/>
                <a:uFillTx/>
                <a:latin typeface="Arial"/>
                <a:ea typeface="+mn-ea"/>
                <a:cs typeface="+mn-cs"/>
              </a:rPr>
              <a:t>A sequential search is still used to locate a node, however:</a:t>
            </a:r>
          </a:p>
          <a:p>
            <a:pPr marL="742950" marR="0" lvl="1" indent="-285750" algn="l" defTabSz="914400" rtl="0" eaLnBrk="1" fontAlgn="base" latinLnBrk="0" hangingPunct="1">
              <a:lnSpc>
                <a:spcPct val="90000"/>
              </a:lnSpc>
              <a:spcBef>
                <a:spcPct val="20000"/>
              </a:spcBef>
              <a:spcAft>
                <a:spcPct val="0"/>
              </a:spcAft>
              <a:buClrTx/>
              <a:buSzTx/>
              <a:buFontTx/>
              <a:buChar char="–"/>
              <a:tabLst/>
              <a:defRPr/>
            </a:pPr>
            <a:r>
              <a:rPr kumimoji="0" lang="en-US" sz="2800" b="0" i="0" u="none" strike="noStrike" kern="0" cap="none" spc="0" normalizeH="0" baseline="0" noProof="0" dirty="0">
                <a:ln>
                  <a:noFill/>
                </a:ln>
                <a:solidFill>
                  <a:srgbClr val="000000"/>
                </a:solidFill>
                <a:effectLst/>
                <a:uLnTx/>
                <a:uFillTx/>
                <a:latin typeface="Arial"/>
              </a:rPr>
              <a:t>After a node is fetched (</a:t>
            </a:r>
            <a:r>
              <a:rPr kumimoji="0" lang="en-US" sz="2800" b="0" i="0" u="none" strike="noStrike" kern="0" cap="none" spc="0" normalizeH="0" baseline="0" noProof="0" dirty="0" err="1">
                <a:ln>
                  <a:noFill/>
                </a:ln>
                <a:solidFill>
                  <a:srgbClr val="000000"/>
                </a:solidFill>
                <a:effectLst/>
                <a:uLnTx/>
                <a:uFillTx/>
                <a:latin typeface="Arial"/>
              </a:rPr>
              <a:t>getIndexOf</a:t>
            </a:r>
            <a:r>
              <a:rPr kumimoji="0" lang="en-US" sz="2800" b="0" i="0" u="none" strike="noStrike" kern="0" cap="none" spc="0" normalizeH="0" baseline="0" noProof="0" dirty="0">
                <a:ln>
                  <a:noFill/>
                </a:ln>
                <a:solidFill>
                  <a:srgbClr val="000000"/>
                </a:solidFill>
                <a:effectLst/>
                <a:uLnTx/>
                <a:uFillTx/>
                <a:latin typeface="Arial"/>
              </a:rPr>
              <a:t>), its reference is swapped with the reference above it</a:t>
            </a:r>
          </a:p>
          <a:p>
            <a:pPr marL="742950" marR="0" lvl="1" indent="-285750" algn="l" defTabSz="914400" rtl="0" eaLnBrk="1" fontAlgn="base" latinLnBrk="0" hangingPunct="1">
              <a:lnSpc>
                <a:spcPct val="90000"/>
              </a:lnSpc>
              <a:spcBef>
                <a:spcPct val="20000"/>
              </a:spcBef>
              <a:spcAft>
                <a:spcPct val="0"/>
              </a:spcAft>
              <a:buClrTx/>
              <a:buSzTx/>
              <a:buFontTx/>
              <a:buChar char="–"/>
              <a:tabLst/>
              <a:defRPr/>
            </a:pPr>
            <a:r>
              <a:rPr kumimoji="0" lang="en-US" sz="2800" b="0" i="0" u="none" strike="noStrike" kern="0" cap="none" spc="0" normalizeH="0" baseline="0" noProof="0" dirty="0">
                <a:ln>
                  <a:noFill/>
                </a:ln>
                <a:solidFill>
                  <a:srgbClr val="000000"/>
                </a:solidFill>
                <a:effectLst/>
                <a:uLnTx/>
                <a:uFillTx/>
                <a:latin typeface="Arial"/>
              </a:rPr>
              <a:t>Most frequently fetched nodes “</a:t>
            </a:r>
            <a:r>
              <a:rPr kumimoji="0" lang="en-US" sz="2800" b="0" i="0" u="none" strike="noStrike" kern="0" cap="none" spc="0" normalizeH="0" baseline="0" noProof="0" dirty="0">
                <a:ln>
                  <a:noFill/>
                </a:ln>
                <a:solidFill>
                  <a:srgbClr val="FF0000"/>
                </a:solidFill>
                <a:effectLst/>
                <a:uLnTx/>
                <a:uFillTx/>
                <a:latin typeface="Arial"/>
              </a:rPr>
              <a:t>bubble-up</a:t>
            </a:r>
            <a:r>
              <a:rPr kumimoji="0" lang="en-US" sz="2800" b="0" i="0" u="none" strike="noStrike" kern="0" cap="none" spc="0" normalizeH="0" baseline="0" noProof="0" dirty="0">
                <a:ln>
                  <a:noFill/>
                </a:ln>
                <a:solidFill>
                  <a:srgbClr val="000000"/>
                </a:solidFill>
                <a:effectLst/>
                <a:uLnTx/>
                <a:uFillTx/>
                <a:latin typeface="Arial"/>
              </a:rPr>
              <a:t>” to the top of the array</a:t>
            </a:r>
          </a:p>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kumimoji="0" lang="en-US" sz="3200" b="0" i="0" u="none" strike="noStrike" kern="0" cap="none" spc="0" normalizeH="0" baseline="0" noProof="0" dirty="0">
                <a:ln>
                  <a:noFill/>
                </a:ln>
                <a:solidFill>
                  <a:srgbClr val="000000"/>
                </a:solidFill>
                <a:effectLst/>
                <a:uLnTx/>
                <a:uFillTx/>
                <a:latin typeface="Arial"/>
                <a:ea typeface="+mn-ea"/>
                <a:cs typeface="+mn-cs"/>
              </a:rPr>
              <a:t>This reduces the average number of times subsequent sequential searches execute</a:t>
            </a:r>
          </a:p>
          <a:p>
            <a:pPr marL="742950" marR="0" lvl="1" indent="-285750" algn="l" defTabSz="914400" rtl="0" eaLnBrk="1" fontAlgn="base" latinLnBrk="0" hangingPunct="1">
              <a:lnSpc>
                <a:spcPct val="90000"/>
              </a:lnSpc>
              <a:spcBef>
                <a:spcPct val="20000"/>
              </a:spcBef>
              <a:spcAft>
                <a:spcPct val="0"/>
              </a:spcAft>
              <a:buClrTx/>
              <a:buSzTx/>
              <a:buFontTx/>
              <a:buChar char="–"/>
              <a:tabLst/>
              <a:defRPr/>
            </a:pPr>
            <a:r>
              <a:rPr kumimoji="0" lang="en-US" sz="2800" b="0" i="0" u="none" strike="noStrike" kern="0" cap="none" spc="0" normalizeH="0" baseline="0" noProof="0" dirty="0">
                <a:ln>
                  <a:noFill/>
                </a:ln>
                <a:solidFill>
                  <a:srgbClr val="000000"/>
                </a:solidFill>
                <a:effectLst/>
                <a:uLnTx/>
                <a:uFillTx/>
                <a:latin typeface="Arial"/>
              </a:rPr>
              <a:t>Nodes in most data bases don’t have equal probability of being fetched</a:t>
            </a:r>
          </a:p>
        </p:txBody>
      </p:sp>
    </p:spTree>
    <p:extLst>
      <p:ext uri="{BB962C8B-B14F-4D97-AF65-F5344CB8AC3E}">
        <p14:creationId xmlns:p14="http://schemas.microsoft.com/office/powerpoint/2010/main" val="2517664904"/>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Title 1"/>
          <p:cNvSpPr>
            <a:spLocks noGrp="1"/>
          </p:cNvSpPr>
          <p:nvPr>
            <p:ph type="title"/>
          </p:nvPr>
        </p:nvSpPr>
        <p:spPr>
          <a:xfrm>
            <a:off x="618066" y="656674"/>
            <a:ext cx="8229601" cy="866842"/>
          </a:xfrm>
        </p:spPr>
        <p:txBody>
          <a:bodyPr>
            <a:normAutofit fontScale="90000"/>
          </a:bodyPr>
          <a:lstStyle/>
          <a:p>
            <a:r>
              <a:rPr lang="en-US" dirty="0">
                <a:latin typeface="Lucida Sans" pitchFamily="34" charset="0"/>
                <a:cs typeface="Lucida Sans" pitchFamily="34" charset="0"/>
              </a:rPr>
              <a:t>Array-based lists in Java Library</a:t>
            </a:r>
          </a:p>
        </p:txBody>
      </p:sp>
      <p:sp>
        <p:nvSpPr>
          <p:cNvPr id="35844" name="Rectangle 4"/>
          <p:cNvSpPr>
            <a:spLocks noChangeArrowheads="1"/>
          </p:cNvSpPr>
          <p:nvPr/>
        </p:nvSpPr>
        <p:spPr bwMode="auto">
          <a:xfrm>
            <a:off x="1143000" y="1892808"/>
            <a:ext cx="6934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000" dirty="0"/>
              <a:t>Look at the definition of the List Interface</a:t>
            </a:r>
          </a:p>
        </p:txBody>
      </p:sp>
      <p:sp>
        <p:nvSpPr>
          <p:cNvPr id="6" name="Rectangle 5"/>
          <p:cNvSpPr/>
          <p:nvPr/>
        </p:nvSpPr>
        <p:spPr>
          <a:xfrm>
            <a:off x="5613991" y="6496493"/>
            <a:ext cx="3444949" cy="233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3943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Title 1"/>
          <p:cNvSpPr>
            <a:spLocks noGrp="1"/>
          </p:cNvSpPr>
          <p:nvPr>
            <p:ph type="title"/>
          </p:nvPr>
        </p:nvSpPr>
        <p:spPr>
          <a:xfrm>
            <a:off x="457200" y="32984"/>
            <a:ext cx="8229600" cy="1143000"/>
          </a:xfrm>
        </p:spPr>
        <p:txBody>
          <a:bodyPr/>
          <a:lstStyle/>
          <a:p>
            <a:r>
              <a:rPr lang="en-US" dirty="0">
                <a:latin typeface="Lucida Sans" pitchFamily="34" charset="0"/>
                <a:cs typeface="Lucida Sans" pitchFamily="34" charset="0"/>
              </a:rPr>
              <a:t>List Interface</a:t>
            </a:r>
          </a:p>
        </p:txBody>
      </p:sp>
      <p:pic>
        <p:nvPicPr>
          <p:cNvPr id="3686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700" y="1397000"/>
            <a:ext cx="8763000" cy="278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9" name="TextBox 5"/>
          <p:cNvSpPr txBox="1">
            <a:spLocks noChangeArrowheads="1"/>
          </p:cNvSpPr>
          <p:nvPr/>
        </p:nvSpPr>
        <p:spPr bwMode="auto">
          <a:xfrm>
            <a:off x="266700" y="4292600"/>
            <a:ext cx="8610600"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107" charset="-128"/>
              </a:defRPr>
            </a:lvl1pPr>
            <a:lvl2pPr marL="742950" indent="-285750" eaLnBrk="0" hangingPunct="0">
              <a:defRPr>
                <a:solidFill>
                  <a:schemeClr val="tx1"/>
                </a:solidFill>
                <a:latin typeface="Arial" charset="0"/>
                <a:ea typeface="ＭＳ Ｐゴシック" pitchFamily="-107" charset="-128"/>
              </a:defRPr>
            </a:lvl2pPr>
            <a:lvl3pPr marL="1143000" indent="-228600" eaLnBrk="0" hangingPunct="0">
              <a:defRPr>
                <a:solidFill>
                  <a:schemeClr val="tx1"/>
                </a:solidFill>
                <a:latin typeface="Arial" charset="0"/>
                <a:ea typeface="ＭＳ Ｐゴシック" pitchFamily="-107" charset="-128"/>
              </a:defRPr>
            </a:lvl3pPr>
            <a:lvl4pPr marL="1600200" indent="-228600" eaLnBrk="0" hangingPunct="0">
              <a:defRPr>
                <a:solidFill>
                  <a:schemeClr val="tx1"/>
                </a:solidFill>
                <a:latin typeface="Arial" charset="0"/>
                <a:ea typeface="ＭＳ Ｐゴシック" pitchFamily="-107" charset="-128"/>
              </a:defRPr>
            </a:lvl4pPr>
            <a:lvl5pPr marL="2057400" indent="-228600" eaLnBrk="0" hangingPunct="0">
              <a:defRPr>
                <a:solidFill>
                  <a:schemeClr val="tx1"/>
                </a:solidFill>
                <a:latin typeface="Arial" charset="0"/>
                <a:ea typeface="ＭＳ Ｐゴシック" pitchFamily="-107"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07"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07"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07"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07" charset="-128"/>
              </a:defRPr>
            </a:lvl9pPr>
          </a:lstStyle>
          <a:p>
            <a:pPr eaLnBrk="1" hangingPunct="1"/>
            <a:r>
              <a:rPr lang="en-US" dirty="0"/>
              <a:t>An ordered collection (also known as a </a:t>
            </a:r>
            <a:r>
              <a:rPr lang="en-US" i="1" dirty="0"/>
              <a:t>sequence</a:t>
            </a:r>
            <a:r>
              <a:rPr lang="en-US" dirty="0"/>
              <a:t>). The user of this interface has precise control over where in the list each element is inserted. The user can access elements by their integer index (position in the list), and search for elements in the list.</a:t>
            </a:r>
          </a:p>
          <a:p>
            <a:pPr eaLnBrk="1" hangingPunct="1"/>
            <a:r>
              <a:rPr lang="en-US" dirty="0">
                <a:solidFill>
                  <a:srgbClr val="0033CC"/>
                </a:solidFill>
              </a:rPr>
              <a:t>Unlike sets, lists typically allow duplicate elements</a:t>
            </a:r>
            <a:r>
              <a:rPr lang="en-US" dirty="0"/>
              <a:t>. More formally, lists typically allow pairs of elements e1 and e2 such that e1.equals(e2), and they typically allow multiple null elements if they allow null elements at all. It is not inconceivable that someone might wish to implement a list that prohibits duplicates, by throwing runtime exceptions when the user attempts to insert them, but we expect this usage to be rare.</a:t>
            </a:r>
          </a:p>
          <a:p>
            <a:pPr eaLnBrk="1" hangingPunct="1"/>
            <a:endParaRPr lang="en-US" dirty="0"/>
          </a:p>
        </p:txBody>
      </p:sp>
      <p:sp>
        <p:nvSpPr>
          <p:cNvPr id="6" name="Rectangle 5"/>
          <p:cNvSpPr/>
          <p:nvPr/>
        </p:nvSpPr>
        <p:spPr>
          <a:xfrm>
            <a:off x="5613991" y="6496493"/>
            <a:ext cx="3444949" cy="233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42443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Title 1"/>
          <p:cNvSpPr>
            <a:spLocks noGrp="1"/>
          </p:cNvSpPr>
          <p:nvPr>
            <p:ph type="title"/>
          </p:nvPr>
        </p:nvSpPr>
        <p:spPr>
          <a:xfrm>
            <a:off x="457200" y="109184"/>
            <a:ext cx="8229600" cy="1143000"/>
          </a:xfrm>
        </p:spPr>
        <p:txBody>
          <a:bodyPr/>
          <a:lstStyle/>
          <a:p>
            <a:r>
              <a:rPr lang="en-US" dirty="0">
                <a:latin typeface="Lucida Sans" pitchFamily="34" charset="0"/>
                <a:cs typeface="Lucida Sans" pitchFamily="34" charset="0"/>
              </a:rPr>
              <a:t>List Interface</a:t>
            </a:r>
          </a:p>
        </p:txBody>
      </p:sp>
      <p:sp>
        <p:nvSpPr>
          <p:cNvPr id="37892" name="Rectangle 1"/>
          <p:cNvSpPr>
            <a:spLocks noChangeArrowheads="1"/>
          </p:cNvSpPr>
          <p:nvPr/>
        </p:nvSpPr>
        <p:spPr bwMode="auto">
          <a:xfrm>
            <a:off x="228600" y="1266825"/>
            <a:ext cx="8382000" cy="517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en-US"/>
              <a:t>The </a:t>
            </a:r>
            <a:r>
              <a:rPr lang="en-US">
                <a:latin typeface="Arial Unicode MS" pitchFamily="34" charset="-128"/>
              </a:rPr>
              <a:t>List</a:t>
            </a:r>
            <a:r>
              <a:rPr lang="en-US"/>
              <a:t> interface provides four methods for positional (</a:t>
            </a:r>
            <a:r>
              <a:rPr lang="en-US">
                <a:solidFill>
                  <a:srgbClr val="0033CC"/>
                </a:solidFill>
              </a:rPr>
              <a:t>indexed</a:t>
            </a:r>
            <a:r>
              <a:rPr lang="en-US"/>
              <a:t>) </a:t>
            </a:r>
            <a:r>
              <a:rPr lang="en-US">
                <a:solidFill>
                  <a:srgbClr val="0033CC"/>
                </a:solidFill>
              </a:rPr>
              <a:t>access</a:t>
            </a:r>
            <a:r>
              <a:rPr lang="en-US"/>
              <a:t> to list elements. Lists (like Java arrays) are </a:t>
            </a:r>
            <a:r>
              <a:rPr lang="en-US">
                <a:solidFill>
                  <a:srgbClr val="0033CC"/>
                </a:solidFill>
              </a:rPr>
              <a:t>zero based</a:t>
            </a:r>
            <a:r>
              <a:rPr lang="en-US"/>
              <a:t>. Note that these operations may execute in time proportional to the index value for some implementations (the </a:t>
            </a:r>
            <a:r>
              <a:rPr lang="en-US">
                <a:latin typeface="Arial Unicode MS" pitchFamily="34" charset="-128"/>
              </a:rPr>
              <a:t>LinkedList</a:t>
            </a:r>
            <a:r>
              <a:rPr lang="en-US"/>
              <a:t> class, for example). Thus, iterating over the elements in a list is typically preferable to indexing through it if the caller does not know the implementation.</a:t>
            </a:r>
          </a:p>
          <a:p>
            <a:pPr eaLnBrk="0" hangingPunct="0"/>
            <a:endParaRPr lang="en-US"/>
          </a:p>
          <a:p>
            <a:pPr eaLnBrk="0" hangingPunct="0"/>
            <a:r>
              <a:rPr lang="en-US"/>
              <a:t>The </a:t>
            </a:r>
            <a:r>
              <a:rPr lang="en-US">
                <a:latin typeface="Arial Unicode MS" pitchFamily="34" charset="-128"/>
              </a:rPr>
              <a:t>List</a:t>
            </a:r>
            <a:r>
              <a:rPr lang="en-US"/>
              <a:t> interface provides a special iterator, called a </a:t>
            </a:r>
            <a:r>
              <a:rPr lang="en-US" sz="2000">
                <a:solidFill>
                  <a:srgbClr val="0033CC"/>
                </a:solidFill>
                <a:latin typeface="Arial Unicode MS" pitchFamily="34" charset="-128"/>
              </a:rPr>
              <a:t>ListIterator</a:t>
            </a:r>
            <a:r>
              <a:rPr lang="en-US"/>
              <a:t>, that allows element insertion and replacement, and bidirectional access in addition to the normal operations that the </a:t>
            </a:r>
            <a:r>
              <a:rPr lang="en-US" sz="2000">
                <a:latin typeface="Arial Unicode MS" pitchFamily="34" charset="-128"/>
              </a:rPr>
              <a:t>Iterator</a:t>
            </a:r>
            <a:r>
              <a:rPr lang="en-US"/>
              <a:t> interface provides. A method is provided to obtain a list iterator that starts at a specified position in the list.</a:t>
            </a:r>
          </a:p>
          <a:p>
            <a:pPr eaLnBrk="0" hangingPunct="0"/>
            <a:endParaRPr lang="en-US"/>
          </a:p>
          <a:p>
            <a:pPr eaLnBrk="0" hangingPunct="0"/>
            <a:r>
              <a:rPr lang="en-US"/>
              <a:t>The </a:t>
            </a:r>
            <a:r>
              <a:rPr lang="en-US">
                <a:latin typeface="Arial Unicode MS" pitchFamily="34" charset="-128"/>
              </a:rPr>
              <a:t>List</a:t>
            </a:r>
            <a:r>
              <a:rPr lang="en-US"/>
              <a:t> interface provides two methods to </a:t>
            </a:r>
            <a:r>
              <a:rPr lang="en-US">
                <a:solidFill>
                  <a:srgbClr val="0033CC"/>
                </a:solidFill>
              </a:rPr>
              <a:t>search for a specified object</a:t>
            </a:r>
            <a:r>
              <a:rPr lang="en-US"/>
              <a:t>. From a performance standpoint, these methods should be used with caution. In many implementations they will perform costly linear searches.</a:t>
            </a:r>
          </a:p>
          <a:p>
            <a:pPr eaLnBrk="0" hangingPunct="0"/>
            <a:endParaRPr lang="en-US"/>
          </a:p>
          <a:p>
            <a:pPr eaLnBrk="0" hangingPunct="0"/>
            <a:r>
              <a:rPr lang="en-US"/>
              <a:t>The </a:t>
            </a:r>
            <a:r>
              <a:rPr lang="en-US">
                <a:latin typeface="Arial Unicode MS" pitchFamily="34" charset="-128"/>
              </a:rPr>
              <a:t>List</a:t>
            </a:r>
            <a:r>
              <a:rPr lang="en-US"/>
              <a:t> interface provides two methods to efficiently </a:t>
            </a:r>
            <a:r>
              <a:rPr lang="en-US">
                <a:solidFill>
                  <a:srgbClr val="0033CC"/>
                </a:solidFill>
              </a:rPr>
              <a:t>insert and remove multiple elements</a:t>
            </a:r>
            <a:r>
              <a:rPr lang="en-US"/>
              <a:t> at an arbitrary point in the list.</a:t>
            </a:r>
          </a:p>
        </p:txBody>
      </p:sp>
      <p:sp>
        <p:nvSpPr>
          <p:cNvPr id="5" name="Rectangle 4"/>
          <p:cNvSpPr/>
          <p:nvPr/>
        </p:nvSpPr>
        <p:spPr>
          <a:xfrm>
            <a:off x="5613991" y="6496493"/>
            <a:ext cx="3444949" cy="233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18393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891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228600"/>
            <a:ext cx="87503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5613991" y="6496493"/>
            <a:ext cx="3444949" cy="233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1552353" y="1233377"/>
            <a:ext cx="489098" cy="287079"/>
          </a:xfrm>
          <a:prstGeom prst="rect">
            <a:avLst/>
          </a:prstGeom>
          <a:solidFill>
            <a:srgbClr val="FFFF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552353" y="5309191"/>
            <a:ext cx="489098" cy="287079"/>
          </a:xfrm>
          <a:prstGeom prst="rect">
            <a:avLst/>
          </a:prstGeom>
          <a:solidFill>
            <a:srgbClr val="FFFF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13674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993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381000"/>
            <a:ext cx="8556625"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5613991" y="6496493"/>
            <a:ext cx="3444949" cy="233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658678" y="4550735"/>
            <a:ext cx="627322" cy="287079"/>
          </a:xfrm>
          <a:prstGeom prst="rect">
            <a:avLst/>
          </a:prstGeom>
          <a:solidFill>
            <a:srgbClr val="FFFF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646272" y="2108791"/>
            <a:ext cx="990601" cy="287079"/>
          </a:xfrm>
          <a:prstGeom prst="rect">
            <a:avLst/>
          </a:prstGeom>
          <a:solidFill>
            <a:srgbClr val="FFFF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3492235" y="6127161"/>
            <a:ext cx="1710725" cy="369332"/>
          </a:xfrm>
          <a:prstGeom prst="rect">
            <a:avLst/>
          </a:prstGeom>
          <a:noFill/>
        </p:spPr>
        <p:txBody>
          <a:bodyPr wrap="none" rtlCol="0">
            <a:spAutoFit/>
          </a:bodyPr>
          <a:lstStyle/>
          <a:p>
            <a:r>
              <a:rPr lang="en-US" dirty="0"/>
              <a:t>Key field mode</a:t>
            </a:r>
          </a:p>
        </p:txBody>
      </p:sp>
      <p:sp>
        <p:nvSpPr>
          <p:cNvPr id="3" name="TextBox 2"/>
          <p:cNvSpPr txBox="1"/>
          <p:nvPr/>
        </p:nvSpPr>
        <p:spPr>
          <a:xfrm>
            <a:off x="489098" y="6127161"/>
            <a:ext cx="2223686" cy="369332"/>
          </a:xfrm>
          <a:prstGeom prst="rect">
            <a:avLst/>
          </a:prstGeom>
          <a:noFill/>
        </p:spPr>
        <p:txBody>
          <a:bodyPr wrap="none" rtlCol="0">
            <a:spAutoFit/>
          </a:bodyPr>
          <a:lstStyle/>
          <a:p>
            <a:r>
              <a:rPr lang="en-US" dirty="0"/>
              <a:t>Node number mode</a:t>
            </a:r>
          </a:p>
        </p:txBody>
      </p:sp>
      <p:cxnSp>
        <p:nvCxnSpPr>
          <p:cNvPr id="8" name="Straight Arrow Connector 7"/>
          <p:cNvCxnSpPr/>
          <p:nvPr/>
        </p:nvCxnSpPr>
        <p:spPr>
          <a:xfrm flipV="1">
            <a:off x="744279" y="4837814"/>
            <a:ext cx="1052623" cy="128934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1972339" y="5401340"/>
            <a:ext cx="1908545" cy="81870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687030" y="5114261"/>
            <a:ext cx="627322" cy="287079"/>
          </a:xfrm>
          <a:prstGeom prst="rect">
            <a:avLst/>
          </a:prstGeom>
          <a:solidFill>
            <a:srgbClr val="FFFF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88464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096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3363" y="457200"/>
            <a:ext cx="8556625"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5613991" y="6496493"/>
            <a:ext cx="3444949" cy="233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616151" y="1998921"/>
            <a:ext cx="404035" cy="287079"/>
          </a:xfrm>
          <a:prstGeom prst="rect">
            <a:avLst/>
          </a:prstGeom>
          <a:solidFill>
            <a:srgbClr val="FFFF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5640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1"/>
          <p:cNvSpPr txBox="1">
            <a:spLocks noGrp="1"/>
          </p:cNvSpPr>
          <p:nvPr>
            <p:ph type="title"/>
          </p:nvPr>
        </p:nvSpPr>
        <p:spPr>
          <a:xfrm>
            <a:off x="443971" y="83724"/>
            <a:ext cx="8229601" cy="916857"/>
          </a:xfrm>
          <a:prstGeom prst="rect">
            <a:avLst/>
          </a:prstGeom>
        </p:spPr>
        <p:txBody>
          <a:bodyPr/>
          <a:lstStyle>
            <a:lvl1pPr defTabSz="685800">
              <a:defRPr sz="3300"/>
            </a:lvl1pPr>
          </a:lstStyle>
          <a:p>
            <a:r>
              <a:t>Fixed-Size Array to Implement the ADT Bag</a:t>
            </a:r>
          </a:p>
        </p:txBody>
      </p:sp>
      <p:sp>
        <p:nvSpPr>
          <p:cNvPr id="50" name="FIGURE 2-1 A classroom that contains desks in fixed positions"/>
          <p:cNvSpPr txBox="1">
            <a:spLocks noGrp="1"/>
          </p:cNvSpPr>
          <p:nvPr>
            <p:ph type="body" sz="quarter" idx="1"/>
          </p:nvPr>
        </p:nvSpPr>
        <p:spPr>
          <a:prstGeom prst="rect">
            <a:avLst/>
          </a:prstGeom>
        </p:spPr>
        <p:txBody>
          <a:bodyPr/>
          <a:lstStyle>
            <a:lvl1pPr defTabSz="484631">
              <a:defRPr sz="2332" b="1">
                <a:solidFill>
                  <a:srgbClr val="007FA3"/>
                </a:solidFill>
                <a:latin typeface="Times New Roman"/>
                <a:ea typeface="Times New Roman"/>
                <a:cs typeface="Times New Roman"/>
                <a:sym typeface="Times New Roman"/>
              </a:defRPr>
            </a:lvl1pPr>
          </a:lstStyle>
          <a:p>
            <a:r>
              <a:t>FIGURE 2-1 A classroom that contains desks in fixed positions</a:t>
            </a:r>
          </a:p>
        </p:txBody>
      </p:sp>
      <p:pic>
        <p:nvPicPr>
          <p:cNvPr id="51" name="A figure illustrates the arrangement of 40 desks in a classroom. The desks are arranged in a pattern of 5 rows and 8 columns.&#10;&#10;Picture 1" descr="A figure illustrates the arrangement of 40 desks in a classroom. The desks are arranged in a pattern of 5 rows and 8 columns.Picture 1"/>
          <p:cNvPicPr>
            <a:picLocks noChangeAspect="1"/>
          </p:cNvPicPr>
          <p:nvPr/>
        </p:nvPicPr>
        <p:blipFill>
          <a:blip r:embed="rId2">
            <a:extLst/>
          </a:blip>
          <a:stretch>
            <a:fillRect/>
          </a:stretch>
        </p:blipFill>
        <p:spPr>
          <a:xfrm>
            <a:off x="1802567" y="1231919"/>
            <a:ext cx="5538867" cy="3904902"/>
          </a:xfrm>
          <a:prstGeom prst="rect">
            <a:avLst/>
          </a:prstGeom>
          <a:ln w="12700">
            <a:miter lim="400000"/>
          </a:ln>
        </p:spPr>
      </p:pic>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6"/>
          <p:cNvSpPr>
            <a:spLocks noGrp="1" noChangeArrowheads="1"/>
          </p:cNvSpPr>
          <p:nvPr>
            <p:ph type="sldNum" sz="quarter" idx="12"/>
          </p:nvPr>
        </p:nvSpPr>
        <p:spPr>
          <a:ln/>
        </p:spPr>
        <p:txBody>
          <a:bodyPr/>
          <a:lstStyle/>
          <a:p>
            <a:pPr>
              <a:defRPr/>
            </a:pPr>
            <a:fld id="{72D3C1AA-35FB-4D3A-9505-3560B1D33A0A}" type="slidenum">
              <a:rPr lang="en-US"/>
              <a:pPr>
                <a:defRPr/>
              </a:pPr>
              <a:t>50</a:t>
            </a:fld>
            <a:endParaRPr lang="en-US"/>
          </a:p>
        </p:txBody>
      </p:sp>
      <p:sp>
        <p:nvSpPr>
          <p:cNvPr id="49154"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0D601F5E-FD4E-482C-95E0-F5C4DBB1604B}" type="slidenum">
              <a:rPr lang="en-US" sz="1400"/>
              <a:pPr algn="r" eaLnBrk="1" hangingPunct="1"/>
              <a:t>50</a:t>
            </a:fld>
            <a:endParaRPr lang="en-US" sz="1400"/>
          </a:p>
        </p:txBody>
      </p:sp>
      <p:sp>
        <p:nvSpPr>
          <p:cNvPr id="49155" name="Rectangle 2"/>
          <p:cNvSpPr>
            <a:spLocks noGrp="1" noChangeArrowheads="1"/>
          </p:cNvSpPr>
          <p:nvPr>
            <p:ph type="title"/>
          </p:nvPr>
        </p:nvSpPr>
        <p:spPr/>
        <p:txBody>
          <a:bodyPr/>
          <a:lstStyle/>
          <a:p>
            <a:pPr eaLnBrk="1" hangingPunct="1"/>
            <a:r>
              <a:rPr lang="en-US"/>
              <a:t>Java’s API ArrayList Class</a:t>
            </a:r>
          </a:p>
        </p:txBody>
      </p:sp>
      <p:sp>
        <p:nvSpPr>
          <p:cNvPr id="49156" name="Rectangle 3"/>
          <p:cNvSpPr>
            <a:spLocks noGrp="1" noChangeArrowheads="1"/>
          </p:cNvSpPr>
          <p:nvPr>
            <p:ph type="body" idx="1"/>
          </p:nvPr>
        </p:nvSpPr>
        <p:spPr/>
        <p:txBody>
          <a:bodyPr>
            <a:normAutofit fontScale="92500" lnSpcReduction="10000"/>
          </a:bodyPr>
          <a:lstStyle/>
          <a:p>
            <a:pPr eaLnBrk="1" hangingPunct="1">
              <a:lnSpc>
                <a:spcPct val="90000"/>
              </a:lnSpc>
            </a:pPr>
            <a:r>
              <a:rPr lang="en-US" sz="2800" dirty="0"/>
              <a:t>A generic data structure</a:t>
            </a:r>
          </a:p>
          <a:p>
            <a:pPr lvl="1" eaLnBrk="1" hangingPunct="1">
              <a:lnSpc>
                <a:spcPct val="90000"/>
              </a:lnSpc>
            </a:pPr>
            <a:r>
              <a:rPr lang="en-US" sz="2400" dirty="0"/>
              <a:t>Access is in the </a:t>
            </a:r>
            <a:r>
              <a:rPr lang="en-US" sz="2400" i="1" dirty="0">
                <a:solidFill>
                  <a:srgbClr val="FF0000"/>
                </a:solidFill>
              </a:rPr>
              <a:t>node number</a:t>
            </a:r>
            <a:r>
              <a:rPr lang="en-US" sz="2400" dirty="0">
                <a:solidFill>
                  <a:srgbClr val="FF0000"/>
                </a:solidFill>
              </a:rPr>
              <a:t> </a:t>
            </a:r>
            <a:r>
              <a:rPr lang="en-US" sz="2400" dirty="0"/>
              <a:t>mode</a:t>
            </a:r>
          </a:p>
          <a:p>
            <a:pPr lvl="1" eaLnBrk="1" hangingPunct="1">
              <a:lnSpc>
                <a:spcPct val="90000"/>
              </a:lnSpc>
            </a:pPr>
            <a:r>
              <a:rPr lang="en-US" sz="2400" dirty="0"/>
              <a:t>Supports the </a:t>
            </a:r>
            <a:r>
              <a:rPr lang="en-US" sz="2400" dirty="0">
                <a:solidFill>
                  <a:srgbClr val="FF0000"/>
                </a:solidFill>
              </a:rPr>
              <a:t>basic </a:t>
            </a:r>
            <a:r>
              <a:rPr lang="en-US" sz="2400" dirty="0"/>
              <a:t>operations</a:t>
            </a:r>
          </a:p>
          <a:p>
            <a:pPr lvl="1" eaLnBrk="1" hangingPunct="1">
              <a:lnSpc>
                <a:spcPct val="90000"/>
              </a:lnSpc>
            </a:pPr>
            <a:r>
              <a:rPr lang="en-US" sz="2400" i="1" dirty="0"/>
              <a:t>Not</a:t>
            </a:r>
            <a:r>
              <a:rPr lang="en-US" sz="2400" dirty="0"/>
              <a:t> encapsulated</a:t>
            </a:r>
          </a:p>
          <a:p>
            <a:pPr lvl="1" eaLnBrk="1" hangingPunct="1">
              <a:lnSpc>
                <a:spcPct val="90000"/>
              </a:lnSpc>
            </a:pPr>
            <a:r>
              <a:rPr lang="en-US" sz="2400" dirty="0"/>
              <a:t>Stores </a:t>
            </a:r>
            <a:r>
              <a:rPr lang="en-US" sz="2400" i="1" dirty="0"/>
              <a:t>objects</a:t>
            </a:r>
            <a:r>
              <a:rPr lang="en-US" sz="2400" dirty="0"/>
              <a:t>, but primitive types are wrapped automatically in Wrapper objects</a:t>
            </a:r>
          </a:p>
          <a:p>
            <a:pPr lvl="1" eaLnBrk="1" hangingPunct="1">
              <a:lnSpc>
                <a:spcPct val="90000"/>
              </a:lnSpc>
            </a:pPr>
            <a:r>
              <a:rPr lang="en-US" sz="2400" dirty="0"/>
              <a:t>expandable</a:t>
            </a:r>
          </a:p>
          <a:p>
            <a:pPr eaLnBrk="1" hangingPunct="1">
              <a:lnSpc>
                <a:spcPct val="90000"/>
              </a:lnSpc>
            </a:pPr>
            <a:r>
              <a:rPr lang="en-US" sz="2800" dirty="0"/>
              <a:t>Client code</a:t>
            </a:r>
          </a:p>
          <a:p>
            <a:pPr algn="ctr" eaLnBrk="1" hangingPunct="1">
              <a:lnSpc>
                <a:spcPct val="90000"/>
              </a:lnSpc>
              <a:buFontTx/>
              <a:buNone/>
            </a:pPr>
            <a:r>
              <a:rPr lang="en-US" sz="2000" dirty="0" err="1"/>
              <a:t>ArrayList</a:t>
            </a:r>
            <a:r>
              <a:rPr lang="en-US" sz="2000" dirty="0"/>
              <a:t> &lt;Car&gt; garage = new </a:t>
            </a:r>
            <a:r>
              <a:rPr lang="en-US" sz="2000" dirty="0" err="1"/>
              <a:t>ArrayList</a:t>
            </a:r>
            <a:r>
              <a:rPr lang="en-US" sz="2000" dirty="0"/>
              <a:t>&lt;Car&gt; (200)</a:t>
            </a:r>
          </a:p>
          <a:p>
            <a:pPr eaLnBrk="1" hangingPunct="1">
              <a:lnSpc>
                <a:spcPct val="90000"/>
              </a:lnSpc>
              <a:buFontTx/>
              <a:buNone/>
            </a:pPr>
            <a:r>
              <a:rPr lang="en-US" sz="2800" dirty="0"/>
              <a:t>   for an </a:t>
            </a:r>
            <a:r>
              <a:rPr lang="en-US" sz="2800" i="1" dirty="0"/>
              <a:t>initial</a:t>
            </a:r>
            <a:r>
              <a:rPr lang="en-US" sz="2800" dirty="0"/>
              <a:t> capacity of 200 Car objects (default is a capacity of 10)</a:t>
            </a:r>
          </a:p>
        </p:txBody>
      </p:sp>
    </p:spTree>
    <p:extLst>
      <p:ext uri="{BB962C8B-B14F-4D97-AF65-F5344CB8AC3E}">
        <p14:creationId xmlns:p14="http://schemas.microsoft.com/office/powerpoint/2010/main" val="2953995297"/>
      </p:ext>
    </p:extLst>
  </p:cSld>
  <p:clrMapOvr>
    <a:masterClrMapping/>
  </p:clrMapOvr>
  <p:transition advClick="0"/>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7A36930-7DE9-43B2-8F74-ED0B33441B65}" type="slidenum">
              <a:rPr lang="en-US" smtClean="0"/>
              <a:pPr/>
              <a:t>51</a:t>
            </a:fld>
            <a:endParaRPr lang="en-US"/>
          </a:p>
        </p:txBody>
      </p:sp>
      <p:pic>
        <p:nvPicPr>
          <p:cNvPr id="6451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1391" y="381000"/>
            <a:ext cx="8457896"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Oval 2"/>
          <p:cNvSpPr/>
          <p:nvPr/>
        </p:nvSpPr>
        <p:spPr>
          <a:xfrm>
            <a:off x="2950029" y="1747157"/>
            <a:ext cx="696685" cy="3156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988611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 name="Rectangle 6"/>
          <p:cNvSpPr>
            <a:spLocks noGrp="1" noChangeArrowheads="1"/>
          </p:cNvSpPr>
          <p:nvPr>
            <p:ph type="sldNum" sz="quarter" idx="12"/>
          </p:nvPr>
        </p:nvSpPr>
        <p:spPr>
          <a:ln/>
        </p:spPr>
        <p:txBody>
          <a:bodyPr/>
          <a:lstStyle/>
          <a:p>
            <a:pPr>
              <a:defRPr/>
            </a:pPr>
            <a:fld id="{82B11FF2-B93C-49F1-A727-E75F72E76722}" type="slidenum">
              <a:rPr lang="en-US"/>
              <a:pPr>
                <a:defRPr/>
              </a:pPr>
              <a:t>52</a:t>
            </a:fld>
            <a:endParaRPr lang="en-US"/>
          </a:p>
        </p:txBody>
      </p:sp>
      <p:sp>
        <p:nvSpPr>
          <p:cNvPr id="50178"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20E04D1F-326F-4D1C-8F14-63A8D3786183}" type="slidenum">
              <a:rPr lang="en-US" sz="1400"/>
              <a:pPr algn="r" eaLnBrk="1" hangingPunct="1"/>
              <a:t>52</a:t>
            </a:fld>
            <a:endParaRPr lang="en-US" sz="1400"/>
          </a:p>
        </p:txBody>
      </p:sp>
      <p:sp>
        <p:nvSpPr>
          <p:cNvPr id="50179" name="Rectangle 2"/>
          <p:cNvSpPr>
            <a:spLocks noGrp="1" noChangeArrowheads="1"/>
          </p:cNvSpPr>
          <p:nvPr>
            <p:ph type="title"/>
          </p:nvPr>
        </p:nvSpPr>
        <p:spPr/>
        <p:txBody>
          <a:bodyPr/>
          <a:lstStyle/>
          <a:p>
            <a:pPr eaLnBrk="1" hangingPunct="1"/>
            <a:r>
              <a:rPr lang="en-US" sz="3200" dirty="0"/>
              <a:t>Basic Operations in the Class </a:t>
            </a:r>
            <a:r>
              <a:rPr lang="en-US" sz="3200" dirty="0" err="1"/>
              <a:t>ArrayList</a:t>
            </a:r>
            <a:endParaRPr lang="en-US" sz="3200" dirty="0"/>
          </a:p>
        </p:txBody>
      </p:sp>
      <p:graphicFrame>
        <p:nvGraphicFramePr>
          <p:cNvPr id="50322" name="Group 146"/>
          <p:cNvGraphicFramePr>
            <a:graphicFrameLocks noGrp="1"/>
          </p:cNvGraphicFramePr>
          <p:nvPr>
            <p:extLst>
              <p:ext uri="{D42A27DB-BD31-4B8C-83A1-F6EECF244321}">
                <p14:modId xmlns:p14="http://schemas.microsoft.com/office/powerpoint/2010/main" val="2581799149"/>
              </p:ext>
            </p:extLst>
          </p:nvPr>
        </p:nvGraphicFramePr>
        <p:xfrm>
          <a:off x="1219200" y="1306513"/>
          <a:ext cx="6881813" cy="4034157"/>
        </p:xfrm>
        <a:graphic>
          <a:graphicData uri="http://schemas.openxmlformats.org/drawingml/2006/table">
            <a:tbl>
              <a:tblPr/>
              <a:tblGrid>
                <a:gridCol w="992507">
                  <a:extLst>
                    <a:ext uri="{9D8B030D-6E8A-4147-A177-3AD203B41FA5}">
                      <a16:colId xmlns:a16="http://schemas.microsoft.com/office/drawing/2014/main" val="20000"/>
                    </a:ext>
                  </a:extLst>
                </a:gridCol>
                <a:gridCol w="960440">
                  <a:extLst>
                    <a:ext uri="{9D8B030D-6E8A-4147-A177-3AD203B41FA5}">
                      <a16:colId xmlns:a16="http://schemas.microsoft.com/office/drawing/2014/main" val="20001"/>
                    </a:ext>
                  </a:extLst>
                </a:gridCol>
                <a:gridCol w="3237274">
                  <a:extLst>
                    <a:ext uri="{9D8B030D-6E8A-4147-A177-3AD203B41FA5}">
                      <a16:colId xmlns:a16="http://schemas.microsoft.com/office/drawing/2014/main" val="20002"/>
                    </a:ext>
                  </a:extLst>
                </a:gridCol>
                <a:gridCol w="1691592">
                  <a:extLst>
                    <a:ext uri="{9D8B030D-6E8A-4147-A177-3AD203B41FA5}">
                      <a16:colId xmlns:a16="http://schemas.microsoft.com/office/drawing/2014/main" val="20003"/>
                    </a:ext>
                  </a:extLst>
                </a:gridCol>
              </a:tblGrid>
              <a:tr h="84613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Times New Roman" pitchFamily="18" charset="0"/>
                          <a:cs typeface="Times New Roman" pitchFamily="18" charset="0"/>
                        </a:rPr>
                        <a:t>Basic</a:t>
                      </a:r>
                      <a:endParaRPr kumimoji="0" lang="en-US" sz="14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Times New Roman" pitchFamily="18" charset="0"/>
                          <a:cs typeface="Times New Roman" pitchFamily="18" charset="0"/>
                        </a:rPr>
                        <a:t>Operation</a:t>
                      </a:r>
                      <a:endParaRPr kumimoji="0" lang="en-US" sz="1400" b="0" i="0" u="none" strike="noStrike" cap="none" normalizeH="0" baseline="0" dirty="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Times New Roman" pitchFamily="18" charset="0"/>
                          <a:cs typeface="Times New Roman" pitchFamily="18" charset="0"/>
                        </a:rPr>
                        <a:t>ArrayList</a:t>
                      </a:r>
                      <a:endParaRPr kumimoji="0" lang="en-US" sz="14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Times New Roman" pitchFamily="18" charset="0"/>
                          <a:cs typeface="Times New Roman" pitchFamily="18" charset="0"/>
                        </a:rPr>
                        <a:t>Method Name</a:t>
                      </a:r>
                      <a:endParaRPr kumimoji="0" lang="en-US" sz="1400" b="0" i="0" u="none" strike="noStrike" cap="none" normalizeH="0" baseline="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cs typeface="Times New Roman" pitchFamily="18" charset="0"/>
                        </a:rPr>
                        <a:t>Coding Example</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Times New Roman" pitchFamily="18" charset="0"/>
                          <a:cs typeface="Times New Roman" pitchFamily="18" charset="0"/>
                        </a:rPr>
                        <a:t>Assumes the declaration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rgbClr val="3333CC"/>
                          </a:solidFill>
                          <a:effectLst/>
                          <a:latin typeface="Times New Roman" pitchFamily="18" charset="0"/>
                          <a:cs typeface="Times New Roman" pitchFamily="18" charset="0"/>
                        </a:rPr>
                        <a:t>ArrayList boston = new ArrayList();</a:t>
                      </a:r>
                      <a:endParaRPr kumimoji="0" lang="en-US" sz="1400" b="0" i="0" u="none" strike="noStrike" cap="none" normalizeH="0" baseline="0">
                        <a:ln>
                          <a:noFill/>
                        </a:ln>
                        <a:solidFill>
                          <a:srgbClr val="3333CC"/>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Times New Roman" pitchFamily="18" charset="0"/>
                          <a:cs typeface="Times New Roman" pitchFamily="18" charset="0"/>
                        </a:rPr>
                        <a:t>Comments</a:t>
                      </a:r>
                      <a:endParaRPr kumimoji="0" lang="en-US" sz="1400" b="0" i="0" u="none" strike="noStrike" cap="none" normalizeH="0" baseline="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921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cs typeface="Times New Roman" pitchFamily="18" charset="0"/>
                        </a:rPr>
                        <a:t>add</a:t>
                      </a:r>
                      <a:endParaRPr kumimoji="0" lang="en-US" sz="1400" b="0" i="0" u="none" strike="noStrike" cap="none" normalizeH="0" baseline="0" dirty="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add</a:t>
                      </a:r>
                      <a:endParaRPr kumimoji="0" lang="en-US" sz="1400" b="0" i="0" u="none" strike="noStrike" cap="none" normalizeH="0" baseline="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boston.add(tom);   </a:t>
                      </a:r>
                      <a:r>
                        <a:rPr kumimoji="0" lang="en-US" sz="1400" b="0" i="0" u="none" strike="noStrike" cap="none" normalizeH="0" baseline="0">
                          <a:ln>
                            <a:noFill/>
                          </a:ln>
                          <a:solidFill>
                            <a:srgbClr val="3333CC"/>
                          </a:solidFill>
                          <a:effectLst/>
                          <a:latin typeface="Times New Roman" pitchFamily="18" charset="0"/>
                          <a:cs typeface="Times New Roman" pitchFamily="18" charset="0"/>
                        </a:rPr>
                        <a:t>// uses index 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boston.add(mary); </a:t>
                      </a:r>
                      <a:r>
                        <a:rPr kumimoji="0" lang="en-US" sz="1400" b="0" i="0" u="none" strike="noStrike" cap="none" normalizeH="0" baseline="0">
                          <a:ln>
                            <a:noFill/>
                          </a:ln>
                          <a:solidFill>
                            <a:srgbClr val="3333CC"/>
                          </a:solidFill>
                          <a:effectLst/>
                          <a:latin typeface="Times New Roman" pitchFamily="18" charset="0"/>
                          <a:cs typeface="Times New Roman" pitchFamily="18" charset="0"/>
                        </a:rPr>
                        <a:t>// uses index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boston.add(21);     </a:t>
                      </a:r>
                      <a:r>
                        <a:rPr kumimoji="0" lang="en-US" sz="1400" b="0" i="0" u="none" strike="noStrike" cap="none" normalizeH="0" baseline="0">
                          <a:ln>
                            <a:noFill/>
                          </a:ln>
                          <a:solidFill>
                            <a:srgbClr val="3333CC"/>
                          </a:solidFill>
                          <a:effectLst/>
                          <a:latin typeface="Times New Roman" pitchFamily="18" charset="0"/>
                          <a:cs typeface="Times New Roman" pitchFamily="18" charset="0"/>
                        </a:rPr>
                        <a:t>// uses index 2</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the 21 gets wrapped</a:t>
                      </a:r>
                      <a:endParaRPr kumimoji="0" lang="en-US" sz="14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445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chemeClr val="tx1"/>
                          </a:solidFill>
                          <a:effectLst/>
                          <a:latin typeface="Times New Roman" pitchFamily="18" charset="0"/>
                          <a:cs typeface="Times New Roman" pitchFamily="18" charset="0"/>
                        </a:rPr>
                        <a:t>getIndexOf</a:t>
                      </a:r>
                      <a:endParaRPr kumimoji="0" lang="en-US" sz="1400" b="0" i="0" u="none" strike="noStrike" cap="none" normalizeH="0" baseline="0" dirty="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get</a:t>
                      </a:r>
                      <a:endParaRPr kumimoji="0" lang="en-US" sz="1400" b="0" i="0" u="none" strike="noStrike" cap="none" normalizeH="0" baseline="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temp = (Node) boston.get(1) </a:t>
                      </a:r>
                      <a:r>
                        <a:rPr kumimoji="0" lang="en-US" sz="1400" b="0" i="0" u="none" strike="noStrike" cap="none" normalizeH="0" baseline="0">
                          <a:ln>
                            <a:noFill/>
                          </a:ln>
                          <a:solidFill>
                            <a:srgbClr val="3333CC"/>
                          </a:solidFill>
                          <a:effectLst/>
                          <a:latin typeface="Times New Roman" pitchFamily="18" charset="0"/>
                          <a:cs typeface="Times New Roman" pitchFamily="18" charset="0"/>
                        </a:rPr>
                        <a:t>// fetch mary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temp = (Node) boston.get(0) </a:t>
                      </a:r>
                      <a:r>
                        <a:rPr kumimoji="0" lang="en-US" sz="1400" b="0" i="0" u="none" strike="noStrike" cap="none" normalizeH="0" baseline="0">
                          <a:ln>
                            <a:noFill/>
                          </a:ln>
                          <a:solidFill>
                            <a:srgbClr val="3333CC"/>
                          </a:solidFill>
                          <a:effectLst/>
                          <a:latin typeface="Times New Roman" pitchFamily="18" charset="0"/>
                          <a:cs typeface="Times New Roman" pitchFamily="18" charset="0"/>
                        </a:rPr>
                        <a:t>// fetch tom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int i = (Integer) boston.get(2) </a:t>
                      </a:r>
                      <a:r>
                        <a:rPr kumimoji="0" lang="en-US" sz="1400" b="0" i="0" u="none" strike="noStrike" cap="none" normalizeH="0" baseline="0">
                          <a:ln>
                            <a:noFill/>
                          </a:ln>
                          <a:solidFill>
                            <a:srgbClr val="3333CC"/>
                          </a:solidFill>
                          <a:effectLst/>
                          <a:latin typeface="Times New Roman" pitchFamily="18" charset="0"/>
                          <a:cs typeface="Times New Roman" pitchFamily="18" charset="0"/>
                        </a:rPr>
                        <a:t>// fetch 21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coercion not necessary for homogeneous object declarations</a:t>
                      </a:r>
                      <a:endParaRPr kumimoji="0" lang="en-US" sz="14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0483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cs typeface="Times New Roman" pitchFamily="18" charset="0"/>
                        </a:rPr>
                        <a:t>remove</a:t>
                      </a:r>
                      <a:endParaRPr kumimoji="0" lang="en-US" sz="1400" b="0" i="0" u="none" strike="noStrike" cap="none" normalizeH="0" baseline="0" dirty="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remove</a:t>
                      </a:r>
                      <a:endParaRPr kumimoji="0" lang="en-US" sz="1400" b="0" i="0" u="none" strike="noStrike" cap="none" normalizeH="0" baseline="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boston.remove(1);  </a:t>
                      </a:r>
                      <a:r>
                        <a:rPr kumimoji="0" lang="en-US" sz="1400" b="0" i="0" u="none" strike="noStrike" cap="none" normalizeH="0" baseline="0">
                          <a:ln>
                            <a:noFill/>
                          </a:ln>
                          <a:solidFill>
                            <a:srgbClr val="3333CC"/>
                          </a:solidFill>
                          <a:effectLst/>
                          <a:latin typeface="Times New Roman" pitchFamily="18" charset="0"/>
                          <a:cs typeface="Times New Roman" pitchFamily="18" charset="0"/>
                        </a:rPr>
                        <a:t>// mary is deleted</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21 moves up to index 1</a:t>
                      </a:r>
                      <a:endParaRPr kumimoji="0" lang="en-US" sz="14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4613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cs typeface="Times New Roman" pitchFamily="18" charset="0"/>
                        </a:rPr>
                        <a:t>update</a:t>
                      </a:r>
                      <a:endParaRPr kumimoji="0" lang="en-US" sz="1400" b="0" i="0" u="none" strike="noStrike" cap="none" normalizeH="0" baseline="0" dirty="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set</a:t>
                      </a:r>
                      <a:endParaRPr kumimoji="0" lang="en-US" sz="1400" b="0" i="0" u="none" strike="noStrike" cap="none" normalizeH="0" baseline="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chemeClr val="tx1"/>
                          </a:solidFill>
                          <a:effectLst/>
                          <a:latin typeface="Times New Roman" pitchFamily="18" charset="0"/>
                          <a:cs typeface="Times New Roman" pitchFamily="18" charset="0"/>
                        </a:rPr>
                        <a:t>boston.set</a:t>
                      </a:r>
                      <a:r>
                        <a:rPr kumimoji="0" lang="en-US" sz="1400" b="0" i="0" u="none" strike="noStrike" cap="none" normalizeH="0" baseline="0" dirty="0">
                          <a:ln>
                            <a:noFill/>
                          </a:ln>
                          <a:solidFill>
                            <a:schemeClr val="tx1"/>
                          </a:solidFill>
                          <a:effectLst/>
                          <a:latin typeface="Times New Roman" pitchFamily="18" charset="0"/>
                          <a:cs typeface="Times New Roman" pitchFamily="18" charset="0"/>
                        </a:rPr>
                        <a:t>(0, </a:t>
                      </a:r>
                      <a:r>
                        <a:rPr kumimoji="0" lang="en-US" sz="1400" b="0" i="0" u="none" strike="noStrike" cap="none" normalizeH="0" baseline="0" dirty="0" err="1">
                          <a:ln>
                            <a:noFill/>
                          </a:ln>
                          <a:solidFill>
                            <a:schemeClr val="tx1"/>
                          </a:solidFill>
                          <a:effectLst/>
                          <a:latin typeface="Times New Roman" pitchFamily="18" charset="0"/>
                          <a:cs typeface="Times New Roman" pitchFamily="18" charset="0"/>
                        </a:rPr>
                        <a:t>mary</a:t>
                      </a:r>
                      <a:r>
                        <a:rPr kumimoji="0" lang="en-US" sz="14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sz="1400" b="0" i="0" u="none" strike="noStrike" cap="none" normalizeH="0" baseline="0" dirty="0">
                          <a:ln>
                            <a:noFill/>
                          </a:ln>
                          <a:solidFill>
                            <a:srgbClr val="3333CC"/>
                          </a:solidFill>
                          <a:effectLst/>
                          <a:latin typeface="Times New Roman" pitchFamily="18" charset="0"/>
                          <a:cs typeface="Times New Roman" pitchFamily="18" charset="0"/>
                        </a:rPr>
                        <a:t>// tom now </a:t>
                      </a:r>
                      <a:r>
                        <a:rPr kumimoji="0" lang="en-US" sz="1400" b="0" i="0" u="none" strike="noStrike" cap="none" normalizeH="0" baseline="0" dirty="0" err="1">
                          <a:ln>
                            <a:noFill/>
                          </a:ln>
                          <a:solidFill>
                            <a:srgbClr val="3333CC"/>
                          </a:solidFill>
                          <a:effectLst/>
                          <a:latin typeface="Times New Roman" pitchFamily="18" charset="0"/>
                          <a:cs typeface="Times New Roman" pitchFamily="18" charset="0"/>
                        </a:rPr>
                        <a:t>mary</a:t>
                      </a:r>
                      <a:endParaRPr kumimoji="0" lang="en-US" sz="1400" b="0" i="0" u="none" strike="noStrike" cap="none" normalizeH="0" baseline="0" dirty="0">
                        <a:ln>
                          <a:noFill/>
                        </a:ln>
                        <a:solidFill>
                          <a:srgbClr val="3333CC"/>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chemeClr val="tx1"/>
                          </a:solidFill>
                          <a:effectLst/>
                          <a:latin typeface="Times New Roman" pitchFamily="18" charset="0"/>
                          <a:cs typeface="Times New Roman" pitchFamily="18" charset="0"/>
                        </a:rPr>
                        <a:t>boston.set</a:t>
                      </a:r>
                      <a:r>
                        <a:rPr kumimoji="0" lang="en-US" sz="1400" b="0" i="0" u="none" strike="noStrike" cap="none" normalizeH="0" baseline="0" dirty="0">
                          <a:ln>
                            <a:noFill/>
                          </a:ln>
                          <a:solidFill>
                            <a:schemeClr val="tx1"/>
                          </a:solidFill>
                          <a:effectLst/>
                          <a:latin typeface="Times New Roman" pitchFamily="18" charset="0"/>
                          <a:cs typeface="Times New Roman" pitchFamily="18" charset="0"/>
                        </a:rPr>
                        <a:t>(1, 999.78); </a:t>
                      </a:r>
                      <a:r>
                        <a:rPr kumimoji="0" lang="en-US" sz="1400" b="0" i="0" u="none" strike="noStrike" cap="none" normalizeH="0" baseline="0" dirty="0">
                          <a:ln>
                            <a:noFill/>
                          </a:ln>
                          <a:solidFill>
                            <a:srgbClr val="3333CC"/>
                          </a:solidFill>
                          <a:effectLst/>
                          <a:latin typeface="Times New Roman" pitchFamily="18" charset="0"/>
                          <a:cs typeface="Times New Roman" pitchFamily="18" charset="0"/>
                        </a:rPr>
                        <a:t>// 21 now 999.89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cs typeface="Times New Roman" pitchFamily="18" charset="0"/>
                        </a:rPr>
                        <a:t>The 999.78 gets wrapped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0321" name="Rectangle 3"/>
          <p:cNvSpPr>
            <a:spLocks noChangeArrowheads="1"/>
          </p:cNvSpPr>
          <p:nvPr/>
        </p:nvSpPr>
        <p:spPr bwMode="auto">
          <a:xfrm>
            <a:off x="336550" y="5492934"/>
            <a:ext cx="822960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ctr">
              <a:lnSpc>
                <a:spcPct val="80000"/>
              </a:lnSpc>
              <a:spcBef>
                <a:spcPct val="20000"/>
              </a:spcBef>
            </a:pPr>
            <a:r>
              <a:rPr lang="en-US" sz="2400" dirty="0" err="1"/>
              <a:t>ArrayList</a:t>
            </a:r>
            <a:r>
              <a:rPr lang="en-US" sz="2400" dirty="0"/>
              <a:t> </a:t>
            </a:r>
            <a:r>
              <a:rPr lang="en-US" sz="2400" dirty="0" err="1"/>
              <a:t>boston</a:t>
            </a:r>
            <a:r>
              <a:rPr lang="en-US" sz="2400" dirty="0"/>
              <a:t> = new </a:t>
            </a:r>
            <a:r>
              <a:rPr lang="en-US" sz="2400" dirty="0" err="1"/>
              <a:t>ArrayList</a:t>
            </a:r>
            <a:r>
              <a:rPr lang="en-US" sz="2400" dirty="0"/>
              <a:t>();</a:t>
            </a:r>
          </a:p>
          <a:p>
            <a:pPr marL="342900" indent="-342900" algn="ctr">
              <a:lnSpc>
                <a:spcPct val="80000"/>
              </a:lnSpc>
              <a:spcBef>
                <a:spcPct val="20000"/>
              </a:spcBef>
            </a:pPr>
            <a:r>
              <a:rPr lang="en-US" sz="2400" dirty="0"/>
              <a:t>Declares </a:t>
            </a:r>
            <a:r>
              <a:rPr lang="en-US" sz="2800" dirty="0" err="1">
                <a:latin typeface="Courier New" pitchFamily="49" charset="0"/>
              </a:rPr>
              <a:t>boston</a:t>
            </a:r>
            <a:r>
              <a:rPr lang="en-US" sz="2400" dirty="0"/>
              <a:t> to be a </a:t>
            </a:r>
            <a:r>
              <a:rPr lang="en-US" sz="2800" i="1" dirty="0"/>
              <a:t>heterogeneous</a:t>
            </a:r>
            <a:r>
              <a:rPr lang="en-US" sz="2800" dirty="0"/>
              <a:t> structure</a:t>
            </a:r>
          </a:p>
          <a:p>
            <a:pPr marL="342900" indent="-342900" algn="ctr">
              <a:lnSpc>
                <a:spcPct val="80000"/>
              </a:lnSpc>
              <a:spcBef>
                <a:spcPct val="20000"/>
              </a:spcBef>
            </a:pPr>
            <a:r>
              <a:rPr lang="en-US" sz="2000" dirty="0"/>
              <a:t>(</a:t>
            </a:r>
            <a:r>
              <a:rPr lang="en-US" sz="2000" dirty="0" err="1"/>
              <a:t>unparametized</a:t>
            </a:r>
            <a:r>
              <a:rPr lang="en-US" sz="2000" dirty="0"/>
              <a:t>, requires datatype casting)</a:t>
            </a:r>
            <a:endParaRPr lang="en-US" dirty="0"/>
          </a:p>
        </p:txBody>
      </p:sp>
      <p:cxnSp>
        <p:nvCxnSpPr>
          <p:cNvPr id="3" name="Straight Arrow Connector 2"/>
          <p:cNvCxnSpPr/>
          <p:nvPr/>
        </p:nvCxnSpPr>
        <p:spPr>
          <a:xfrm flipH="1" flipV="1">
            <a:off x="4270917" y="3769112"/>
            <a:ext cx="1338147" cy="263168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2737983"/>
      </p:ext>
    </p:extLst>
  </p:cSld>
  <p:clrMapOvr>
    <a:masterClrMapping/>
  </p:clrMapOvr>
  <p:transition advClick="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itle 1"/>
          <p:cNvSpPr txBox="1">
            <a:spLocks noGrp="1"/>
          </p:cNvSpPr>
          <p:nvPr>
            <p:ph type="title"/>
          </p:nvPr>
        </p:nvSpPr>
        <p:spPr>
          <a:prstGeom prst="rect">
            <a:avLst/>
          </a:prstGeom>
        </p:spPr>
        <p:txBody>
          <a:bodyPr/>
          <a:lstStyle/>
          <a:p>
            <a:r>
              <a:t>UML for a fixed size </a:t>
            </a:r>
            <a:r>
              <a:rPr>
                <a:latin typeface="Courier New"/>
                <a:ea typeface="Courier New"/>
                <a:cs typeface="Courier New"/>
                <a:sym typeface="Courier New"/>
              </a:rPr>
              <a:t>ArrayBag</a:t>
            </a:r>
            <a:r>
              <a:t> </a:t>
            </a:r>
          </a:p>
        </p:txBody>
      </p:sp>
      <p:sp>
        <p:nvSpPr>
          <p:cNvPr id="54" name="FIGURE 2-2 UML notation for the class ArrayBag, including the class’s data fields"/>
          <p:cNvSpPr txBox="1">
            <a:spLocks noGrp="1"/>
          </p:cNvSpPr>
          <p:nvPr>
            <p:ph type="body" sz="quarter" idx="1"/>
          </p:nvPr>
        </p:nvSpPr>
        <p:spPr>
          <a:xfrm>
            <a:off x="228599" y="5831112"/>
            <a:ext cx="8839197" cy="598598"/>
          </a:xfrm>
          <a:prstGeom prst="rect">
            <a:avLst/>
          </a:prstGeom>
        </p:spPr>
        <p:txBody>
          <a:bodyPr/>
          <a:lstStyle/>
          <a:p>
            <a:pPr defTabSz="393192">
              <a:defRPr sz="1892" b="1">
                <a:solidFill>
                  <a:srgbClr val="007FA3"/>
                </a:solidFill>
                <a:latin typeface="Times New Roman"/>
                <a:ea typeface="Times New Roman"/>
                <a:cs typeface="Times New Roman"/>
                <a:sym typeface="Times New Roman"/>
              </a:defRPr>
            </a:pPr>
            <a:r>
              <a:t>FIGURE 2-2 UML notation for the class </a:t>
            </a:r>
            <a:r>
              <a:rPr>
                <a:latin typeface="Courier New"/>
                <a:ea typeface="Courier New"/>
                <a:cs typeface="Courier New"/>
                <a:sym typeface="Courier New"/>
              </a:rPr>
              <a:t>ArrayBag</a:t>
            </a:r>
            <a:r>
              <a:t>, including the class’s data fields</a:t>
            </a:r>
          </a:p>
        </p:txBody>
      </p:sp>
      <p:graphicFrame>
        <p:nvGraphicFramePr>
          <p:cNvPr id="55" name="Table"/>
          <p:cNvGraphicFramePr/>
          <p:nvPr/>
        </p:nvGraphicFramePr>
        <p:xfrm>
          <a:off x="1784349" y="1348655"/>
          <a:ext cx="4982632" cy="4587322"/>
        </p:xfrm>
        <a:graphic>
          <a:graphicData uri="http://schemas.openxmlformats.org/drawingml/2006/table">
            <a:tbl>
              <a:tblPr>
                <a:tableStyleId>{4C3C2611-4C71-4FC5-86AE-919BDF0F9419}</a:tableStyleId>
              </a:tblPr>
              <a:tblGrid>
                <a:gridCol w="4982632">
                  <a:extLst>
                    <a:ext uri="{9D8B030D-6E8A-4147-A177-3AD203B41FA5}">
                      <a16:colId xmlns:a16="http://schemas.microsoft.com/office/drawing/2014/main" val="20000"/>
                    </a:ext>
                  </a:extLst>
                </a:gridCol>
              </a:tblGrid>
              <a:tr h="284887">
                <a:tc>
                  <a:txBody>
                    <a:bodyPr/>
                    <a:lstStyle/>
                    <a:p>
                      <a:pPr algn="ctr" defTabSz="457200">
                        <a:spcBef>
                          <a:spcPts val="300"/>
                        </a:spcBef>
                        <a:defRPr sz="1800"/>
                      </a:pPr>
                      <a:r>
                        <a:rPr b="1">
                          <a:solidFill>
                            <a:srgbClr val="2F2A2B"/>
                          </a:solidFill>
                          <a:latin typeface="Courier New"/>
                          <a:ea typeface="Courier New"/>
                          <a:cs typeface="Courier New"/>
                          <a:sym typeface="Courier New"/>
                        </a:rPr>
                        <a:t>ArrayBag</a:t>
                      </a:r>
                    </a:p>
                  </a:txBody>
                  <a:tcPr marL="63500" marR="63500" marT="0" marB="0" horzOverflow="overflow">
                    <a:lnL w="25400">
                      <a:solidFill>
                        <a:srgbClr val="2F2A2B"/>
                      </a:solidFill>
                      <a:miter lim="400000"/>
                    </a:lnL>
                    <a:lnR w="25400">
                      <a:solidFill>
                        <a:srgbClr val="2F2A2B"/>
                      </a:solidFill>
                      <a:miter lim="400000"/>
                    </a:lnR>
                    <a:lnT w="25400">
                      <a:solidFill>
                        <a:srgbClr val="2F2A2B"/>
                      </a:solidFill>
                      <a:miter lim="400000"/>
                    </a:lnT>
                    <a:lnB w="25400">
                      <a:solidFill>
                        <a:srgbClr val="2F2A2B"/>
                      </a:solidFill>
                      <a:miter lim="400000"/>
                    </a:lnB>
                    <a:noFill/>
                  </a:tcPr>
                </a:tc>
                <a:extLst>
                  <a:ext uri="{0D108BD9-81ED-4DB2-BD59-A6C34878D82A}">
                    <a16:rowId xmlns:a16="http://schemas.microsoft.com/office/drawing/2014/main" val="10000"/>
                  </a:ext>
                </a:extLst>
              </a:tr>
              <a:tr h="942015">
                <a:tc>
                  <a:txBody>
                    <a:bodyPr/>
                    <a:lstStyle/>
                    <a:p>
                      <a:pPr marL="40640" algn="l" defTabSz="457200">
                        <a:spcBef>
                          <a:spcPts val="300"/>
                        </a:spcBef>
                        <a:defRPr sz="1800" b="1">
                          <a:solidFill>
                            <a:srgbClr val="2F2A2B"/>
                          </a:solidFill>
                          <a:latin typeface="Courier New"/>
                          <a:ea typeface="Courier New"/>
                          <a:cs typeface="Courier New"/>
                          <a:sym typeface="Courier New"/>
                        </a:defRPr>
                      </a:pPr>
                      <a:r>
                        <a:t>-bag: T[]</a:t>
                      </a:r>
                      <a:endParaRPr>
                        <a:solidFill>
                          <a:srgbClr val="000000"/>
                        </a:solidFill>
                      </a:endParaRPr>
                    </a:p>
                    <a:p>
                      <a:pPr marL="40640" algn="l" defTabSz="457200">
                        <a:spcBef>
                          <a:spcPts val="300"/>
                        </a:spcBef>
                        <a:defRPr sz="1800" b="1">
                          <a:solidFill>
                            <a:srgbClr val="2F2A2B"/>
                          </a:solidFill>
                          <a:latin typeface="Courier New"/>
                          <a:ea typeface="Courier New"/>
                          <a:cs typeface="Courier New"/>
                          <a:sym typeface="Courier New"/>
                        </a:defRPr>
                      </a:pPr>
                      <a:r>
                        <a:t>-numberOfEntries: integer</a:t>
                      </a:r>
                      <a:endParaRPr>
                        <a:solidFill>
                          <a:srgbClr val="000000"/>
                        </a:solidFill>
                      </a:endParaRPr>
                    </a:p>
                    <a:p>
                      <a:pPr marL="40640" algn="l" defTabSz="457200">
                        <a:spcBef>
                          <a:spcPts val="300"/>
                        </a:spcBef>
                        <a:defRPr sz="1800" b="1">
                          <a:solidFill>
                            <a:srgbClr val="2F2A2B"/>
                          </a:solidFill>
                          <a:latin typeface="Courier New"/>
                          <a:ea typeface="Courier New"/>
                          <a:cs typeface="Courier New"/>
                          <a:sym typeface="Courier New"/>
                        </a:defRPr>
                      </a:pPr>
                      <a:r>
                        <a:t>-DEFAULT_CAPACITY: integer</a:t>
                      </a:r>
                    </a:p>
                  </a:txBody>
                  <a:tcPr marL="63500" marR="63500" marT="0" marB="0" horzOverflow="overflow">
                    <a:lnL w="25400">
                      <a:solidFill>
                        <a:srgbClr val="2F2A2B"/>
                      </a:solidFill>
                      <a:miter lim="400000"/>
                    </a:lnL>
                    <a:lnR w="25400">
                      <a:solidFill>
                        <a:srgbClr val="2F2A2B"/>
                      </a:solidFill>
                      <a:miter lim="400000"/>
                    </a:lnR>
                    <a:lnT w="25400">
                      <a:solidFill>
                        <a:srgbClr val="2F2A2B"/>
                      </a:solidFill>
                      <a:miter lim="400000"/>
                    </a:lnT>
                    <a:lnB w="25400">
                      <a:solidFill>
                        <a:srgbClr val="2F2A2B"/>
                      </a:solidFill>
                      <a:miter lim="400000"/>
                    </a:lnB>
                    <a:noFill/>
                  </a:tcPr>
                </a:tc>
                <a:extLst>
                  <a:ext uri="{0D108BD9-81ED-4DB2-BD59-A6C34878D82A}">
                    <a16:rowId xmlns:a16="http://schemas.microsoft.com/office/drawing/2014/main" val="10001"/>
                  </a:ext>
                </a:extLst>
              </a:tr>
              <a:tr h="2394875">
                <a:tc>
                  <a:txBody>
                    <a:bodyPr/>
                    <a:lstStyle/>
                    <a:p>
                      <a:pPr marL="37465" algn="l" defTabSz="457200">
                        <a:spcBef>
                          <a:spcPts val="300"/>
                        </a:spcBef>
                        <a:defRPr sz="1800" b="1">
                          <a:solidFill>
                            <a:srgbClr val="2F2A2B"/>
                          </a:solidFill>
                          <a:latin typeface="Courier New"/>
                          <a:ea typeface="Courier New"/>
                          <a:cs typeface="Courier New"/>
                          <a:sym typeface="Courier New"/>
                        </a:defRPr>
                      </a:pPr>
                      <a:r>
                        <a:t>+getCurrentSize(): integer</a:t>
                      </a:r>
                      <a:endParaRPr>
                        <a:solidFill>
                          <a:srgbClr val="000000"/>
                        </a:solidFill>
                      </a:endParaRPr>
                    </a:p>
                    <a:p>
                      <a:pPr marL="37465" algn="l" defTabSz="457200">
                        <a:spcBef>
                          <a:spcPts val="300"/>
                        </a:spcBef>
                        <a:defRPr sz="1800" b="1">
                          <a:solidFill>
                            <a:srgbClr val="2F2A2B"/>
                          </a:solidFill>
                          <a:latin typeface="Courier New"/>
                          <a:ea typeface="Courier New"/>
                          <a:cs typeface="Courier New"/>
                          <a:sym typeface="Courier New"/>
                        </a:defRPr>
                      </a:pPr>
                      <a:r>
                        <a:t>+isEmpty(): boolean</a:t>
                      </a:r>
                      <a:endParaRPr>
                        <a:solidFill>
                          <a:srgbClr val="000000"/>
                        </a:solidFill>
                      </a:endParaRPr>
                    </a:p>
                    <a:p>
                      <a:pPr marL="37465" algn="l" defTabSz="457200">
                        <a:spcBef>
                          <a:spcPts val="300"/>
                        </a:spcBef>
                        <a:defRPr sz="1800" b="1">
                          <a:solidFill>
                            <a:srgbClr val="2F2A2B"/>
                          </a:solidFill>
                          <a:latin typeface="Courier New"/>
                          <a:ea typeface="Courier New"/>
                          <a:cs typeface="Courier New"/>
                          <a:sym typeface="Courier New"/>
                        </a:defRPr>
                      </a:pPr>
                      <a:r>
                        <a:t>+add(newEntry: T): boolean</a:t>
                      </a:r>
                      <a:endParaRPr>
                        <a:solidFill>
                          <a:srgbClr val="000000"/>
                        </a:solidFill>
                      </a:endParaRPr>
                    </a:p>
                    <a:p>
                      <a:pPr marL="37465" algn="l" defTabSz="457200">
                        <a:spcBef>
                          <a:spcPts val="300"/>
                        </a:spcBef>
                        <a:defRPr sz="1800" b="1">
                          <a:solidFill>
                            <a:srgbClr val="2F2A2B"/>
                          </a:solidFill>
                          <a:latin typeface="Courier New"/>
                          <a:ea typeface="Courier New"/>
                          <a:cs typeface="Courier New"/>
                          <a:sym typeface="Courier New"/>
                        </a:defRPr>
                      </a:pPr>
                      <a:r>
                        <a:t>+remove(): T</a:t>
                      </a:r>
                      <a:endParaRPr>
                        <a:solidFill>
                          <a:srgbClr val="000000"/>
                        </a:solidFill>
                      </a:endParaRPr>
                    </a:p>
                    <a:p>
                      <a:pPr marL="37465" algn="l" defTabSz="457200">
                        <a:spcBef>
                          <a:spcPts val="300"/>
                        </a:spcBef>
                        <a:defRPr sz="1800" b="1">
                          <a:solidFill>
                            <a:srgbClr val="2F2A2B"/>
                          </a:solidFill>
                          <a:latin typeface="Courier New"/>
                          <a:ea typeface="Courier New"/>
                          <a:cs typeface="Courier New"/>
                          <a:sym typeface="Courier New"/>
                        </a:defRPr>
                      </a:pPr>
                      <a:r>
                        <a:t>+remove(anEntry: T): boolean</a:t>
                      </a:r>
                      <a:endParaRPr>
                        <a:solidFill>
                          <a:srgbClr val="000000"/>
                        </a:solidFill>
                      </a:endParaRPr>
                    </a:p>
                    <a:p>
                      <a:pPr marL="37465" algn="l" defTabSz="457200">
                        <a:spcBef>
                          <a:spcPts val="300"/>
                        </a:spcBef>
                        <a:defRPr sz="1800" b="1">
                          <a:solidFill>
                            <a:srgbClr val="2F2A2B"/>
                          </a:solidFill>
                          <a:latin typeface="Courier New"/>
                          <a:ea typeface="Courier New"/>
                          <a:cs typeface="Courier New"/>
                          <a:sym typeface="Courier New"/>
                        </a:defRPr>
                      </a:pPr>
                      <a:r>
                        <a:t>+clear(): void</a:t>
                      </a:r>
                      <a:endParaRPr>
                        <a:solidFill>
                          <a:srgbClr val="000000"/>
                        </a:solidFill>
                      </a:endParaRPr>
                    </a:p>
                    <a:p>
                      <a:pPr marL="37465" algn="l" defTabSz="457200">
                        <a:spcBef>
                          <a:spcPts val="300"/>
                        </a:spcBef>
                        <a:defRPr sz="1800" b="1">
                          <a:solidFill>
                            <a:srgbClr val="2F2A2B"/>
                          </a:solidFill>
                          <a:latin typeface="Courier New"/>
                          <a:ea typeface="Courier New"/>
                          <a:cs typeface="Courier New"/>
                          <a:sym typeface="Courier New"/>
                        </a:defRPr>
                      </a:pPr>
                      <a:r>
                        <a:t>+getFrequencyOf(anEntry: T): integer</a:t>
                      </a:r>
                      <a:endParaRPr>
                        <a:solidFill>
                          <a:srgbClr val="000000"/>
                        </a:solidFill>
                      </a:endParaRPr>
                    </a:p>
                    <a:p>
                      <a:pPr marL="37465" algn="l" defTabSz="457200">
                        <a:spcBef>
                          <a:spcPts val="300"/>
                        </a:spcBef>
                        <a:defRPr sz="1800" b="1">
                          <a:solidFill>
                            <a:srgbClr val="2F2A2B"/>
                          </a:solidFill>
                          <a:latin typeface="Courier New"/>
                          <a:ea typeface="Courier New"/>
                          <a:cs typeface="Courier New"/>
                          <a:sym typeface="Courier New"/>
                        </a:defRPr>
                      </a:pPr>
                      <a:r>
                        <a:t>+contains(anEntry: T): boolean</a:t>
                      </a:r>
                      <a:endParaRPr>
                        <a:solidFill>
                          <a:srgbClr val="000000"/>
                        </a:solidFill>
                      </a:endParaRPr>
                    </a:p>
                    <a:p>
                      <a:pPr marL="37465" algn="l" defTabSz="457200">
                        <a:spcBef>
                          <a:spcPts val="300"/>
                        </a:spcBef>
                        <a:defRPr sz="1800" b="1">
                          <a:solidFill>
                            <a:srgbClr val="2F2A2B"/>
                          </a:solidFill>
                          <a:latin typeface="Courier New"/>
                          <a:ea typeface="Courier New"/>
                          <a:cs typeface="Courier New"/>
                          <a:sym typeface="Courier New"/>
                        </a:defRPr>
                      </a:pPr>
                      <a:r>
                        <a:t>+toArray(): T[]</a:t>
                      </a:r>
                      <a:endParaRPr>
                        <a:solidFill>
                          <a:srgbClr val="000000"/>
                        </a:solidFill>
                      </a:endParaRPr>
                    </a:p>
                    <a:p>
                      <a:pPr marL="37465" algn="l" defTabSz="457200">
                        <a:spcBef>
                          <a:spcPts val="300"/>
                        </a:spcBef>
                        <a:defRPr sz="1800" b="1">
                          <a:solidFill>
                            <a:srgbClr val="2F2A2B"/>
                          </a:solidFill>
                          <a:latin typeface="Courier New"/>
                          <a:ea typeface="Courier New"/>
                          <a:cs typeface="Courier New"/>
                          <a:sym typeface="Courier New"/>
                        </a:defRPr>
                      </a:pPr>
                      <a:r>
                        <a:t>–isArrayFull(): boolean</a:t>
                      </a:r>
                    </a:p>
                  </a:txBody>
                  <a:tcPr marL="63500" marR="63500" marT="0" marB="0" horzOverflow="overflow">
                    <a:lnL w="25400">
                      <a:solidFill>
                        <a:srgbClr val="2F2A2B"/>
                      </a:solidFill>
                      <a:miter lim="400000"/>
                    </a:lnL>
                    <a:lnR w="25400">
                      <a:solidFill>
                        <a:srgbClr val="2F2A2B"/>
                      </a:solidFill>
                      <a:miter lim="400000"/>
                    </a:lnR>
                    <a:lnT w="25400">
                      <a:solidFill>
                        <a:srgbClr val="2F2A2B"/>
                      </a:solidFill>
                      <a:miter lim="400000"/>
                    </a:lnT>
                    <a:lnB w="25400">
                      <a:solidFill>
                        <a:srgbClr val="2F2A2B"/>
                      </a:solidFill>
                      <a:miter lim="400000"/>
                    </a:lnB>
                    <a:noFill/>
                  </a:tcPr>
                </a:tc>
                <a:extLst>
                  <a:ext uri="{0D108BD9-81ED-4DB2-BD59-A6C34878D82A}">
                    <a16:rowId xmlns:a16="http://schemas.microsoft.com/office/drawing/2014/main" val="10002"/>
                  </a:ext>
                </a:extLst>
              </a:tr>
            </a:tbl>
          </a:graphicData>
        </a:graphic>
      </p:graphicFrame>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1"/>
          <p:cNvSpPr txBox="1">
            <a:spLocks noGrp="1"/>
          </p:cNvSpPr>
          <p:nvPr>
            <p:ph type="title"/>
          </p:nvPr>
        </p:nvSpPr>
        <p:spPr>
          <a:prstGeom prst="rect">
            <a:avLst/>
          </a:prstGeom>
        </p:spPr>
        <p:txBody>
          <a:bodyPr/>
          <a:lstStyle/>
          <a:p>
            <a:r>
              <a:t>The Class </a:t>
            </a:r>
            <a:r>
              <a:rPr>
                <a:latin typeface="Courier New"/>
                <a:ea typeface="Courier New"/>
                <a:cs typeface="Courier New"/>
                <a:sym typeface="Courier New"/>
              </a:rPr>
              <a:t>ArrayBag</a:t>
            </a:r>
            <a:r>
              <a:t> (Part 1)</a:t>
            </a:r>
          </a:p>
        </p:txBody>
      </p:sp>
      <p:sp>
        <p:nvSpPr>
          <p:cNvPr id="58" name="Text Placeholder 2"/>
          <p:cNvSpPr txBox="1">
            <a:spLocks noGrp="1"/>
          </p:cNvSpPr>
          <p:nvPr>
            <p:ph type="body" sz="quarter" idx="1"/>
          </p:nvPr>
        </p:nvSpPr>
        <p:spPr>
          <a:xfrm>
            <a:off x="457200" y="6033553"/>
            <a:ext cx="8229600" cy="561256"/>
          </a:xfrm>
          <a:prstGeom prst="rect">
            <a:avLst/>
          </a:prstGeom>
        </p:spPr>
        <p:txBody>
          <a:bodyPr>
            <a:normAutofit lnSpcReduction="10000"/>
          </a:bodyPr>
          <a:lstStyle/>
          <a:p>
            <a:pPr defTabSz="521208">
              <a:defRPr sz="2508" b="1">
                <a:solidFill>
                  <a:srgbClr val="007FA3"/>
                </a:solidFill>
                <a:latin typeface="Times New Roman"/>
                <a:ea typeface="Times New Roman"/>
                <a:cs typeface="Times New Roman"/>
                <a:sym typeface="Times New Roman"/>
              </a:defRPr>
            </a:pPr>
            <a:r>
              <a:t>LISTING 2-1 An outline of the class </a:t>
            </a:r>
            <a:r>
              <a:rPr>
                <a:latin typeface="Courier New"/>
                <a:ea typeface="Courier New"/>
                <a:cs typeface="Courier New"/>
                <a:sym typeface="Courier New"/>
              </a:rPr>
              <a:t>ArrayBag</a:t>
            </a:r>
          </a:p>
        </p:txBody>
      </p:sp>
      <p:sp>
        <p:nvSpPr>
          <p:cNvPr id="59" name="/**A class of bags whose entries are stored in a fixed-size array.…"/>
          <p:cNvSpPr txBox="1"/>
          <p:nvPr/>
        </p:nvSpPr>
        <p:spPr>
          <a:xfrm>
            <a:off x="457200" y="951230"/>
            <a:ext cx="7753708" cy="5870982"/>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defTabSz="344804">
              <a:tabLst>
                <a:tab pos="342900" algn="l"/>
              </a:tabLst>
              <a:defRPr>
                <a:solidFill>
                  <a:srgbClr val="008400"/>
                </a:solidFill>
                <a:latin typeface="Menlo"/>
                <a:ea typeface="Menlo"/>
                <a:cs typeface="Menlo"/>
                <a:sym typeface="Menlo"/>
              </a:defRPr>
            </a:pPr>
            <a:r>
              <a:t>/**A class of bags whose entries are stored in a fixed-size array.</a:t>
            </a:r>
            <a:endParaRPr>
              <a:solidFill>
                <a:srgbClr val="000000"/>
              </a:solidFill>
              <a:latin typeface="+mj-lt"/>
              <a:ea typeface="+mj-ea"/>
              <a:cs typeface="+mj-cs"/>
              <a:sym typeface="Helvetica"/>
            </a:endParaRPr>
          </a:p>
          <a:p>
            <a:pPr defTabSz="344804">
              <a:tabLst>
                <a:tab pos="342900" algn="l"/>
              </a:tabLst>
              <a:defRPr>
                <a:solidFill>
                  <a:srgbClr val="008400"/>
                </a:solidFill>
                <a:latin typeface="Menlo"/>
                <a:ea typeface="Menlo"/>
                <a:cs typeface="Menlo"/>
                <a:sym typeface="Menlo"/>
              </a:defRPr>
            </a:pPr>
            <a:r>
              <a:t>    INITIAL, INCOMPLETE DEFINITION; no security checks</a:t>
            </a:r>
            <a:r>
              <a:rPr>
                <a:solidFill>
                  <a:srgbClr val="000000"/>
                </a:solidFill>
                <a:latin typeface="+mj-lt"/>
                <a:ea typeface="+mj-ea"/>
                <a:cs typeface="+mj-cs"/>
                <a:sym typeface="Helvetica"/>
              </a:rPr>
              <a:t> </a:t>
            </a:r>
            <a:r>
              <a:t>*/</a:t>
            </a:r>
            <a:endParaRPr>
              <a:solidFill>
                <a:srgbClr val="000000"/>
              </a:solidFill>
              <a:latin typeface="+mj-lt"/>
              <a:ea typeface="+mj-ea"/>
              <a:cs typeface="+mj-cs"/>
              <a:sym typeface="Helvetica"/>
            </a:endParaRPr>
          </a:p>
          <a:p>
            <a:pPr defTabSz="344804">
              <a:tabLst>
                <a:tab pos="342900" algn="l"/>
              </a:tabLst>
              <a:defRPr>
                <a:latin typeface="Menlo"/>
                <a:ea typeface="Menlo"/>
                <a:cs typeface="Menlo"/>
                <a:sym typeface="Menlo"/>
              </a:defRPr>
            </a:pPr>
            <a:r>
              <a:rPr>
                <a:solidFill>
                  <a:srgbClr val="BA2DA2"/>
                </a:solidFill>
              </a:rPr>
              <a:t>public</a:t>
            </a:r>
            <a:r>
              <a:t> </a:t>
            </a:r>
            <a:r>
              <a:rPr>
                <a:solidFill>
                  <a:srgbClr val="BA2DA2"/>
                </a:solidFill>
              </a:rPr>
              <a:t>final</a:t>
            </a:r>
            <a:r>
              <a:t> </a:t>
            </a:r>
            <a:r>
              <a:rPr>
                <a:solidFill>
                  <a:srgbClr val="BA2DA2"/>
                </a:solidFill>
              </a:rPr>
              <a:t>class</a:t>
            </a:r>
            <a:r>
              <a:t> ArrayBag&lt;T&gt; </a:t>
            </a:r>
            <a:r>
              <a:rPr>
                <a:solidFill>
                  <a:srgbClr val="BA2DA2"/>
                </a:solidFill>
              </a:rPr>
              <a:t>implements</a:t>
            </a:r>
            <a:r>
              <a:t> BagInterface&lt;T&gt;</a:t>
            </a:r>
            <a:endParaRPr>
              <a:latin typeface="+mj-lt"/>
              <a:ea typeface="+mj-ea"/>
              <a:cs typeface="+mj-cs"/>
              <a:sym typeface="Helvetica"/>
            </a:endParaRPr>
          </a:p>
          <a:p>
            <a:pPr defTabSz="344804">
              <a:tabLst>
                <a:tab pos="342900" algn="l"/>
              </a:tabLst>
              <a:defRPr>
                <a:latin typeface="Menlo"/>
                <a:ea typeface="Menlo"/>
                <a:cs typeface="Menlo"/>
                <a:sym typeface="Menlo"/>
              </a:defRPr>
            </a:pPr>
            <a:r>
              <a:t>{</a:t>
            </a:r>
            <a:endParaRPr>
              <a:latin typeface="+mj-lt"/>
              <a:ea typeface="+mj-ea"/>
              <a:cs typeface="+mj-cs"/>
              <a:sym typeface="Helvetica"/>
            </a:endParaRPr>
          </a:p>
          <a:p>
            <a:pPr defTabSz="344804">
              <a:tabLst>
                <a:tab pos="342900" algn="l"/>
              </a:tabLst>
              <a:defRPr>
                <a:latin typeface="Menlo"/>
                <a:ea typeface="Menlo"/>
                <a:cs typeface="Menlo"/>
                <a:sym typeface="Menlo"/>
              </a:defRPr>
            </a:pPr>
            <a:r>
              <a:t>	</a:t>
            </a:r>
            <a:r>
              <a:rPr>
                <a:solidFill>
                  <a:srgbClr val="BA2DA2"/>
                </a:solidFill>
              </a:rPr>
              <a:t>private</a:t>
            </a:r>
            <a:r>
              <a:t> </a:t>
            </a:r>
            <a:r>
              <a:rPr>
                <a:solidFill>
                  <a:srgbClr val="BA2DA2"/>
                </a:solidFill>
              </a:rPr>
              <a:t>final</a:t>
            </a:r>
            <a:r>
              <a:t> T[] bag;</a:t>
            </a:r>
            <a:endParaRPr>
              <a:latin typeface="+mj-lt"/>
              <a:ea typeface="+mj-ea"/>
              <a:cs typeface="+mj-cs"/>
              <a:sym typeface="Helvetica"/>
            </a:endParaRPr>
          </a:p>
          <a:p>
            <a:pPr defTabSz="344804">
              <a:tabLst>
                <a:tab pos="342900" algn="l"/>
              </a:tabLst>
              <a:defRPr>
                <a:latin typeface="Menlo"/>
                <a:ea typeface="Menlo"/>
                <a:cs typeface="Menlo"/>
                <a:sym typeface="Menlo"/>
              </a:defRPr>
            </a:pPr>
            <a:r>
              <a:t>	</a:t>
            </a:r>
            <a:r>
              <a:rPr>
                <a:solidFill>
                  <a:srgbClr val="BA2DA2"/>
                </a:solidFill>
              </a:rPr>
              <a:t>private</a:t>
            </a:r>
            <a:r>
              <a:t> </a:t>
            </a:r>
            <a:r>
              <a:rPr>
                <a:solidFill>
                  <a:srgbClr val="BA2DA2"/>
                </a:solidFill>
              </a:rPr>
              <a:t>int</a:t>
            </a:r>
            <a:r>
              <a:t> numberOfEntries;</a:t>
            </a:r>
            <a:endParaRPr>
              <a:latin typeface="+mj-lt"/>
              <a:ea typeface="+mj-ea"/>
              <a:cs typeface="+mj-cs"/>
              <a:sym typeface="Helvetica"/>
            </a:endParaRPr>
          </a:p>
          <a:p>
            <a:pPr defTabSz="344804">
              <a:tabLst>
                <a:tab pos="342900" algn="l"/>
              </a:tabLst>
              <a:defRPr>
                <a:latin typeface="Menlo"/>
                <a:ea typeface="Menlo"/>
                <a:cs typeface="Menlo"/>
                <a:sym typeface="Menlo"/>
              </a:defRPr>
            </a:pPr>
            <a:r>
              <a:t>	</a:t>
            </a:r>
            <a:r>
              <a:rPr>
                <a:solidFill>
                  <a:srgbClr val="BA2DA2"/>
                </a:solidFill>
              </a:rPr>
              <a:t>private</a:t>
            </a:r>
            <a:r>
              <a:t> </a:t>
            </a:r>
            <a:r>
              <a:rPr>
                <a:solidFill>
                  <a:srgbClr val="BA2DA2"/>
                </a:solidFill>
              </a:rPr>
              <a:t>static</a:t>
            </a:r>
            <a:r>
              <a:t> </a:t>
            </a:r>
            <a:r>
              <a:rPr>
                <a:solidFill>
                  <a:srgbClr val="BA2DA2"/>
                </a:solidFill>
              </a:rPr>
              <a:t>final</a:t>
            </a:r>
            <a:r>
              <a:t> </a:t>
            </a:r>
            <a:r>
              <a:rPr>
                <a:solidFill>
                  <a:srgbClr val="BA2DA2"/>
                </a:solidFill>
              </a:rPr>
              <a:t>int</a:t>
            </a:r>
            <a:r>
              <a:t> DEFAULT_CAPACITY = </a:t>
            </a:r>
            <a:r>
              <a:rPr>
                <a:solidFill>
                  <a:srgbClr val="272AD8"/>
                </a:solidFill>
              </a:rPr>
              <a:t>25</a:t>
            </a:r>
            <a:r>
              <a:t>;</a:t>
            </a:r>
            <a:endParaRPr>
              <a:latin typeface="+mj-lt"/>
              <a:ea typeface="+mj-ea"/>
              <a:cs typeface="+mj-cs"/>
              <a:sym typeface="Helvetica"/>
            </a:endParaRPr>
          </a:p>
          <a:p>
            <a:pPr defTabSz="344804">
              <a:tabLst>
                <a:tab pos="342900" algn="l"/>
              </a:tabLst>
              <a:defRPr>
                <a:latin typeface="+mj-lt"/>
                <a:ea typeface="+mj-ea"/>
                <a:cs typeface="+mj-cs"/>
                <a:sym typeface="Helvetica"/>
              </a:defRPr>
            </a:pPr>
            <a:endParaRPr>
              <a:latin typeface="+mj-lt"/>
              <a:ea typeface="+mj-ea"/>
              <a:cs typeface="+mj-cs"/>
              <a:sym typeface="Helvetica"/>
            </a:endParaRPr>
          </a:p>
          <a:p>
            <a:pPr defTabSz="344804">
              <a:tabLst>
                <a:tab pos="342900" algn="l"/>
              </a:tabLst>
              <a:defRPr>
                <a:solidFill>
                  <a:srgbClr val="008400"/>
                </a:solidFill>
                <a:latin typeface="Menlo"/>
                <a:ea typeface="Menlo"/>
                <a:cs typeface="Menlo"/>
                <a:sym typeface="Menlo"/>
              </a:defRPr>
            </a:pPr>
            <a:r>
              <a:rPr>
                <a:solidFill>
                  <a:srgbClr val="000000"/>
                </a:solidFill>
              </a:rPr>
              <a:t>	</a:t>
            </a:r>
            <a:r>
              <a:t>/** Creates an empty bag whose initial capacity is 25. */</a:t>
            </a:r>
            <a:endParaRPr>
              <a:solidFill>
                <a:srgbClr val="000000"/>
              </a:solidFill>
              <a:latin typeface="+mj-lt"/>
              <a:ea typeface="+mj-ea"/>
              <a:cs typeface="+mj-cs"/>
              <a:sym typeface="Helvetica"/>
            </a:endParaRPr>
          </a:p>
          <a:p>
            <a:pPr defTabSz="344804">
              <a:tabLst>
                <a:tab pos="342900" algn="l"/>
              </a:tabLst>
              <a:defRPr>
                <a:latin typeface="Menlo"/>
                <a:ea typeface="Menlo"/>
                <a:cs typeface="Menlo"/>
                <a:sym typeface="Menlo"/>
              </a:defRPr>
            </a:pPr>
            <a:r>
              <a:t>	</a:t>
            </a:r>
            <a:r>
              <a:rPr>
                <a:solidFill>
                  <a:srgbClr val="BA2DA2"/>
                </a:solidFill>
              </a:rPr>
              <a:t>public</a:t>
            </a:r>
            <a:r>
              <a:t> ArrayBag()</a:t>
            </a:r>
            <a:endParaRPr>
              <a:latin typeface="+mj-lt"/>
              <a:ea typeface="+mj-ea"/>
              <a:cs typeface="+mj-cs"/>
              <a:sym typeface="Helvetica"/>
            </a:endParaRPr>
          </a:p>
          <a:p>
            <a:pPr defTabSz="344804">
              <a:tabLst>
                <a:tab pos="342900" algn="l"/>
              </a:tabLst>
              <a:defRPr>
                <a:latin typeface="Menlo"/>
                <a:ea typeface="Menlo"/>
                <a:cs typeface="Menlo"/>
                <a:sym typeface="Menlo"/>
              </a:defRPr>
            </a:pPr>
            <a:r>
              <a:t>	{</a:t>
            </a:r>
            <a:endParaRPr>
              <a:latin typeface="+mj-lt"/>
              <a:ea typeface="+mj-ea"/>
              <a:cs typeface="+mj-cs"/>
              <a:sym typeface="Helvetica"/>
            </a:endParaRPr>
          </a:p>
          <a:p>
            <a:pPr defTabSz="344804">
              <a:tabLst>
                <a:tab pos="342900" algn="l"/>
              </a:tabLst>
              <a:defRPr>
                <a:latin typeface="Menlo"/>
                <a:ea typeface="Menlo"/>
                <a:cs typeface="Menlo"/>
                <a:sym typeface="Menlo"/>
              </a:defRPr>
            </a:pPr>
            <a:r>
              <a:t>		</a:t>
            </a:r>
            <a:r>
              <a:rPr>
                <a:solidFill>
                  <a:srgbClr val="BA2DA2"/>
                </a:solidFill>
              </a:rPr>
              <a:t>this</a:t>
            </a:r>
            <a:r>
              <a:t>(DEFAULT_CAPACITY);</a:t>
            </a:r>
            <a:endParaRPr>
              <a:latin typeface="+mj-lt"/>
              <a:ea typeface="+mj-ea"/>
              <a:cs typeface="+mj-cs"/>
              <a:sym typeface="Helvetica"/>
            </a:endParaRPr>
          </a:p>
          <a:p>
            <a:pPr defTabSz="344804">
              <a:tabLst>
                <a:tab pos="342900" algn="l"/>
              </a:tabLst>
              <a:defRPr>
                <a:solidFill>
                  <a:srgbClr val="008400"/>
                </a:solidFill>
                <a:latin typeface="Menlo"/>
                <a:ea typeface="Menlo"/>
                <a:cs typeface="Menlo"/>
                <a:sym typeface="Menlo"/>
              </a:defRPr>
            </a:pPr>
            <a:r>
              <a:rPr>
                <a:solidFill>
                  <a:srgbClr val="000000"/>
                </a:solidFill>
              </a:rPr>
              <a:t>	} </a:t>
            </a:r>
            <a:r>
              <a:t>// end default constructor</a:t>
            </a:r>
            <a:endParaRPr>
              <a:solidFill>
                <a:srgbClr val="000000"/>
              </a:solidFill>
              <a:latin typeface="+mj-lt"/>
              <a:ea typeface="+mj-ea"/>
              <a:cs typeface="+mj-cs"/>
              <a:sym typeface="Helvetica"/>
            </a:endParaRPr>
          </a:p>
          <a:p>
            <a:pPr defTabSz="344804">
              <a:tabLst>
                <a:tab pos="342900" algn="l"/>
              </a:tabLst>
              <a:defRPr>
                <a:latin typeface="+mj-lt"/>
                <a:ea typeface="+mj-ea"/>
                <a:cs typeface="+mj-cs"/>
                <a:sym typeface="Helvetica"/>
              </a:defRPr>
            </a:pPr>
            <a:endParaRPr>
              <a:solidFill>
                <a:srgbClr val="000000"/>
              </a:solidFill>
              <a:latin typeface="+mj-lt"/>
              <a:ea typeface="+mj-ea"/>
              <a:cs typeface="+mj-cs"/>
              <a:sym typeface="Helvetica"/>
            </a:endParaRPr>
          </a:p>
          <a:p>
            <a:pPr defTabSz="344804">
              <a:tabLst>
                <a:tab pos="342900" algn="l"/>
              </a:tabLst>
              <a:defRPr>
                <a:solidFill>
                  <a:srgbClr val="008400"/>
                </a:solidFill>
                <a:latin typeface="Menlo"/>
                <a:ea typeface="Menlo"/>
                <a:cs typeface="Menlo"/>
                <a:sym typeface="Menlo"/>
              </a:defRPr>
            </a:pPr>
            <a:r>
              <a:rPr>
                <a:solidFill>
                  <a:srgbClr val="000000"/>
                </a:solidFill>
              </a:rPr>
              <a:t>	</a:t>
            </a:r>
            <a:r>
              <a:t>/** Creates an empty bag having a given initial capacity.</a:t>
            </a:r>
            <a:endParaRPr>
              <a:solidFill>
                <a:srgbClr val="000000"/>
              </a:solidFill>
              <a:latin typeface="+mj-lt"/>
              <a:ea typeface="+mj-ea"/>
              <a:cs typeface="+mj-cs"/>
              <a:sym typeface="Helvetica"/>
            </a:endParaRPr>
          </a:p>
          <a:p>
            <a:pPr defTabSz="344804">
              <a:tabLst>
                <a:tab pos="342900" algn="l"/>
              </a:tabLst>
              <a:defRPr>
                <a:solidFill>
                  <a:srgbClr val="008400"/>
                </a:solidFill>
                <a:latin typeface="Menlo"/>
                <a:ea typeface="Menlo"/>
                <a:cs typeface="Menlo"/>
                <a:sym typeface="Menlo"/>
              </a:defRPr>
            </a:pPr>
            <a:r>
              <a:t>       </a:t>
            </a:r>
            <a:r>
              <a:rPr b="1"/>
              <a:t>@param</a:t>
            </a:r>
            <a:r>
              <a:t> desiredCapacity  The integer capacity desired. */</a:t>
            </a:r>
            <a:endParaRPr>
              <a:solidFill>
                <a:srgbClr val="000000"/>
              </a:solidFill>
              <a:latin typeface="+mj-lt"/>
              <a:ea typeface="+mj-ea"/>
              <a:cs typeface="+mj-cs"/>
              <a:sym typeface="Helvetica"/>
            </a:endParaRPr>
          </a:p>
          <a:p>
            <a:pPr defTabSz="344804">
              <a:tabLst>
                <a:tab pos="342900" algn="l"/>
              </a:tabLst>
              <a:defRPr>
                <a:latin typeface="Menlo"/>
                <a:ea typeface="Menlo"/>
                <a:cs typeface="Menlo"/>
                <a:sym typeface="Menlo"/>
              </a:defRPr>
            </a:pPr>
            <a:r>
              <a:t>	</a:t>
            </a:r>
            <a:r>
              <a:rPr>
                <a:solidFill>
                  <a:srgbClr val="BA2DA2"/>
                </a:solidFill>
              </a:rPr>
              <a:t>public</a:t>
            </a:r>
            <a:r>
              <a:t> ArrayBag(</a:t>
            </a:r>
            <a:r>
              <a:rPr>
                <a:solidFill>
                  <a:srgbClr val="BA2DA2"/>
                </a:solidFill>
              </a:rPr>
              <a:t>int</a:t>
            </a:r>
            <a:r>
              <a:t> desiredCapacity)</a:t>
            </a:r>
            <a:endParaRPr>
              <a:latin typeface="+mj-lt"/>
              <a:ea typeface="+mj-ea"/>
              <a:cs typeface="+mj-cs"/>
              <a:sym typeface="Helvetica"/>
            </a:endParaRPr>
          </a:p>
          <a:p>
            <a:pPr defTabSz="344804">
              <a:tabLst>
                <a:tab pos="342900" algn="l"/>
              </a:tabLst>
              <a:defRPr>
                <a:latin typeface="Menlo"/>
                <a:ea typeface="Menlo"/>
                <a:cs typeface="Menlo"/>
                <a:sym typeface="Menlo"/>
              </a:defRPr>
            </a:pPr>
            <a:r>
              <a:t>	{</a:t>
            </a:r>
            <a:endParaRPr>
              <a:latin typeface="+mj-lt"/>
              <a:ea typeface="+mj-ea"/>
              <a:cs typeface="+mj-cs"/>
              <a:sym typeface="Helvetica"/>
            </a:endParaRPr>
          </a:p>
          <a:p>
            <a:pPr defTabSz="344804">
              <a:tabLst>
                <a:tab pos="342900" algn="l"/>
              </a:tabLst>
              <a:defRPr>
                <a:solidFill>
                  <a:srgbClr val="008400"/>
                </a:solidFill>
                <a:latin typeface="Menlo"/>
                <a:ea typeface="Menlo"/>
                <a:cs typeface="Menlo"/>
                <a:sym typeface="Menlo"/>
              </a:defRPr>
            </a:pPr>
            <a:r>
              <a:rPr>
                <a:solidFill>
                  <a:srgbClr val="000000"/>
                </a:solidFill>
              </a:rPr>
              <a:t>      </a:t>
            </a:r>
            <a:r>
              <a:t>// The cast is safe because the new array contains null entries.</a:t>
            </a:r>
            <a:endParaRPr>
              <a:solidFill>
                <a:srgbClr val="000000"/>
              </a:solidFill>
              <a:latin typeface="+mj-lt"/>
              <a:ea typeface="+mj-ea"/>
              <a:cs typeface="+mj-cs"/>
              <a:sym typeface="Helvetica"/>
            </a:endParaRPr>
          </a:p>
          <a:p>
            <a:pPr defTabSz="344804">
              <a:tabLst>
                <a:tab pos="342900" algn="l"/>
              </a:tabLst>
              <a:defRPr>
                <a:latin typeface="Menlo"/>
                <a:ea typeface="Menlo"/>
                <a:cs typeface="Menlo"/>
                <a:sym typeface="Menlo"/>
              </a:defRPr>
            </a:pPr>
            <a:r>
              <a:t>      @SuppressWarnings(</a:t>
            </a:r>
            <a:r>
              <a:rPr>
                <a:solidFill>
                  <a:srgbClr val="D12F1B"/>
                </a:solidFill>
              </a:rPr>
              <a:t>"unchecked"</a:t>
            </a:r>
            <a:r>
              <a:t>)</a:t>
            </a:r>
            <a:endParaRPr>
              <a:latin typeface="+mj-lt"/>
              <a:ea typeface="+mj-ea"/>
              <a:cs typeface="+mj-cs"/>
              <a:sym typeface="Helvetica"/>
            </a:endParaRPr>
          </a:p>
          <a:p>
            <a:pPr defTabSz="344804">
              <a:tabLst>
                <a:tab pos="342900" algn="l"/>
              </a:tabLst>
              <a:defRPr>
                <a:latin typeface="Menlo"/>
                <a:ea typeface="Menlo"/>
                <a:cs typeface="Menlo"/>
                <a:sym typeface="Menlo"/>
              </a:defRPr>
            </a:pPr>
            <a:r>
              <a:t>      T[] tempBag = (T[])</a:t>
            </a:r>
            <a:r>
              <a:rPr>
                <a:solidFill>
                  <a:srgbClr val="BA2DA2"/>
                </a:solidFill>
              </a:rPr>
              <a:t>new</a:t>
            </a:r>
            <a:r>
              <a:t> Object[desiredCapacity]; </a:t>
            </a:r>
            <a:r>
              <a:rPr>
                <a:solidFill>
                  <a:srgbClr val="008400"/>
                </a:solidFill>
              </a:rPr>
              <a:t>// Unchecked cast</a:t>
            </a:r>
            <a:endParaRPr>
              <a:latin typeface="+mj-lt"/>
              <a:ea typeface="+mj-ea"/>
              <a:cs typeface="+mj-cs"/>
              <a:sym typeface="Helvetica"/>
            </a:endParaRPr>
          </a:p>
          <a:p>
            <a:pPr defTabSz="344804">
              <a:tabLst>
                <a:tab pos="342900" algn="l"/>
              </a:tabLst>
              <a:defRPr>
                <a:latin typeface="Menlo"/>
                <a:ea typeface="Menlo"/>
                <a:cs typeface="Menlo"/>
                <a:sym typeface="Menlo"/>
              </a:defRPr>
            </a:pPr>
            <a:r>
              <a:t>      bag = tempBag;</a:t>
            </a:r>
            <a:endParaRPr>
              <a:latin typeface="+mj-lt"/>
              <a:ea typeface="+mj-ea"/>
              <a:cs typeface="+mj-cs"/>
              <a:sym typeface="Helvetica"/>
            </a:endParaRPr>
          </a:p>
          <a:p>
            <a:pPr defTabSz="344804">
              <a:tabLst>
                <a:tab pos="342900" algn="l"/>
              </a:tabLst>
              <a:defRPr>
                <a:latin typeface="Menlo"/>
                <a:ea typeface="Menlo"/>
                <a:cs typeface="Menlo"/>
                <a:sym typeface="Menlo"/>
              </a:defRPr>
            </a:pPr>
            <a:r>
              <a:t>      numberOfEntries = </a:t>
            </a:r>
            <a:r>
              <a:rPr>
                <a:solidFill>
                  <a:srgbClr val="272AD8"/>
                </a:solidFill>
              </a:rPr>
              <a:t>0</a:t>
            </a:r>
            <a:r>
              <a:t>;</a:t>
            </a:r>
            <a:endParaRPr>
              <a:latin typeface="+mj-lt"/>
              <a:ea typeface="+mj-ea"/>
              <a:cs typeface="+mj-cs"/>
              <a:sym typeface="Helvetica"/>
            </a:endParaRPr>
          </a:p>
          <a:p>
            <a:pPr defTabSz="344804">
              <a:tabLst>
                <a:tab pos="342900" algn="l"/>
              </a:tabLst>
              <a:defRPr>
                <a:solidFill>
                  <a:srgbClr val="008400"/>
                </a:solidFill>
                <a:latin typeface="Menlo"/>
                <a:ea typeface="Menlo"/>
                <a:cs typeface="Menlo"/>
                <a:sym typeface="Menlo"/>
              </a:defRPr>
            </a:pPr>
            <a:r>
              <a:rPr>
                <a:solidFill>
                  <a:srgbClr val="000000"/>
                </a:solidFill>
              </a:rPr>
              <a:t>	} </a:t>
            </a:r>
            <a:r>
              <a:t>// end constructor</a:t>
            </a:r>
            <a:endParaRPr>
              <a:solidFill>
                <a:srgbClr val="000000"/>
              </a:solidFill>
              <a:latin typeface="+mj-lt"/>
              <a:ea typeface="+mj-ea"/>
              <a:cs typeface="+mj-cs"/>
              <a:sym typeface="Helvetica"/>
            </a:endParaRPr>
          </a:p>
          <a:p>
            <a:pPr defTabSz="344804">
              <a:tabLst>
                <a:tab pos="342900" algn="l"/>
              </a:tabLst>
              <a:defRPr>
                <a:latin typeface="+mj-lt"/>
                <a:ea typeface="+mj-ea"/>
                <a:cs typeface="+mj-cs"/>
                <a:sym typeface="Helvetica"/>
              </a:defRPr>
            </a:pPr>
            <a:endParaRPr>
              <a:solidFill>
                <a:srgbClr val="000000"/>
              </a:solidFill>
              <a:latin typeface="+mj-lt"/>
              <a:ea typeface="+mj-ea"/>
              <a:cs typeface="+mj-cs"/>
              <a:sym typeface="Helvetica"/>
            </a:endParaRPr>
          </a:p>
          <a:p>
            <a:pPr defTabSz="344804">
              <a:tabLst>
                <a:tab pos="342900" algn="l"/>
              </a:tabLst>
              <a:defRPr>
                <a:latin typeface="+mj-lt"/>
                <a:ea typeface="+mj-ea"/>
                <a:cs typeface="+mj-cs"/>
                <a:sym typeface="Helvetica"/>
              </a:defRPr>
            </a:pPr>
            <a:endParaRPr>
              <a:solidFill>
                <a:srgbClr val="000000"/>
              </a:solidFill>
              <a:latin typeface="+mj-lt"/>
              <a:ea typeface="+mj-ea"/>
              <a:cs typeface="+mj-cs"/>
              <a:sym typeface="Helvetica"/>
            </a:endParaRPr>
          </a:p>
          <a:p>
            <a:pPr defTabSz="344804">
              <a:tabLst>
                <a:tab pos="342900" algn="l"/>
              </a:tabLst>
              <a:defRPr>
                <a:latin typeface="+mj-lt"/>
                <a:ea typeface="+mj-ea"/>
                <a:cs typeface="+mj-cs"/>
                <a:sym typeface="Helvetica"/>
              </a:defRPr>
            </a:pPr>
            <a:endParaRPr>
              <a:solidFill>
                <a:srgbClr val="000000"/>
              </a:solidFill>
              <a:latin typeface="+mj-lt"/>
              <a:ea typeface="+mj-ea"/>
              <a:cs typeface="+mj-cs"/>
              <a:sym typeface="Helvetica"/>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itle 1"/>
          <p:cNvSpPr txBox="1">
            <a:spLocks noGrp="1"/>
          </p:cNvSpPr>
          <p:nvPr>
            <p:ph type="title"/>
          </p:nvPr>
        </p:nvSpPr>
        <p:spPr>
          <a:xfrm>
            <a:off x="457200" y="220133"/>
            <a:ext cx="8229600" cy="916857"/>
          </a:xfrm>
          <a:prstGeom prst="rect">
            <a:avLst/>
          </a:prstGeom>
        </p:spPr>
        <p:txBody>
          <a:bodyPr/>
          <a:lstStyle/>
          <a:p>
            <a:r>
              <a:t>The Class </a:t>
            </a:r>
            <a:r>
              <a:rPr>
                <a:latin typeface="Courier New"/>
                <a:ea typeface="Courier New"/>
                <a:cs typeface="Courier New"/>
                <a:sym typeface="Courier New"/>
              </a:rPr>
              <a:t>ArrayBag</a:t>
            </a:r>
            <a:r>
              <a:t> (Part 2)</a:t>
            </a:r>
          </a:p>
        </p:txBody>
      </p:sp>
      <p:sp>
        <p:nvSpPr>
          <p:cNvPr id="62" name="Text Placeholder 2"/>
          <p:cNvSpPr txBox="1">
            <a:spLocks noGrp="1"/>
          </p:cNvSpPr>
          <p:nvPr>
            <p:ph type="body" sz="quarter" idx="1"/>
          </p:nvPr>
        </p:nvSpPr>
        <p:spPr>
          <a:xfrm>
            <a:off x="457200" y="5868453"/>
            <a:ext cx="8229600" cy="561256"/>
          </a:xfrm>
          <a:prstGeom prst="rect">
            <a:avLst/>
          </a:prstGeom>
        </p:spPr>
        <p:txBody>
          <a:bodyPr>
            <a:normAutofit lnSpcReduction="10000"/>
          </a:bodyPr>
          <a:lstStyle/>
          <a:p>
            <a:pPr defTabSz="521208">
              <a:defRPr sz="2508" b="1">
                <a:solidFill>
                  <a:srgbClr val="007FA3"/>
                </a:solidFill>
                <a:latin typeface="Times New Roman"/>
                <a:ea typeface="Times New Roman"/>
                <a:cs typeface="Times New Roman"/>
                <a:sym typeface="Times New Roman"/>
              </a:defRPr>
            </a:pPr>
            <a:r>
              <a:t>LISTING 2-1 An outline of the class </a:t>
            </a:r>
            <a:r>
              <a:rPr>
                <a:latin typeface="Courier New"/>
                <a:ea typeface="Courier New"/>
                <a:cs typeface="Courier New"/>
                <a:sym typeface="Courier New"/>
              </a:rPr>
              <a:t>ArrayBag</a:t>
            </a:r>
          </a:p>
        </p:txBody>
      </p:sp>
      <p:sp>
        <p:nvSpPr>
          <p:cNvPr id="63" name="/** Adds a new entry to this bag.…"/>
          <p:cNvSpPr txBox="1"/>
          <p:nvPr/>
        </p:nvSpPr>
        <p:spPr>
          <a:xfrm>
            <a:off x="457200" y="951230"/>
            <a:ext cx="8074842" cy="56540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defTabSz="344804">
              <a:tabLst>
                <a:tab pos="342900" algn="l"/>
              </a:tabLst>
              <a:defRPr>
                <a:latin typeface="+mj-lt"/>
                <a:ea typeface="+mj-ea"/>
                <a:cs typeface="+mj-cs"/>
                <a:sym typeface="Helvetica"/>
              </a:defRPr>
            </a:pPr>
            <a:endParaRPr/>
          </a:p>
          <a:p>
            <a:pPr defTabSz="344804">
              <a:tabLst>
                <a:tab pos="342900" algn="l"/>
              </a:tabLst>
              <a:defRPr>
                <a:solidFill>
                  <a:srgbClr val="008400"/>
                </a:solidFill>
                <a:latin typeface="Menlo"/>
                <a:ea typeface="Menlo"/>
                <a:cs typeface="Menlo"/>
                <a:sym typeface="Menlo"/>
              </a:defRPr>
            </a:pPr>
            <a:r>
              <a:rPr>
                <a:solidFill>
                  <a:srgbClr val="000000"/>
                </a:solidFill>
              </a:rPr>
              <a:t>	</a:t>
            </a:r>
            <a:r>
              <a:t>/** Adds a new entry to this bag.</a:t>
            </a:r>
            <a:endParaRPr>
              <a:solidFill>
                <a:srgbClr val="000000"/>
              </a:solidFill>
              <a:latin typeface="+mj-lt"/>
              <a:ea typeface="+mj-ea"/>
              <a:cs typeface="+mj-cs"/>
              <a:sym typeface="Helvetica"/>
            </a:endParaRPr>
          </a:p>
          <a:p>
            <a:pPr defTabSz="344804">
              <a:tabLst>
                <a:tab pos="342900" algn="l"/>
              </a:tabLst>
              <a:defRPr>
                <a:solidFill>
                  <a:srgbClr val="008400"/>
                </a:solidFill>
                <a:latin typeface="Menlo"/>
                <a:ea typeface="Menlo"/>
                <a:cs typeface="Menlo"/>
                <a:sym typeface="Menlo"/>
              </a:defRPr>
            </a:pPr>
            <a:r>
              <a:t>       </a:t>
            </a:r>
            <a:r>
              <a:rPr b="1"/>
              <a:t>@param</a:t>
            </a:r>
            <a:r>
              <a:t> newEntry  The object to be added as a new entry.</a:t>
            </a:r>
            <a:endParaRPr>
              <a:solidFill>
                <a:srgbClr val="000000"/>
              </a:solidFill>
              <a:latin typeface="+mj-lt"/>
              <a:ea typeface="+mj-ea"/>
              <a:cs typeface="+mj-cs"/>
              <a:sym typeface="Helvetica"/>
            </a:endParaRPr>
          </a:p>
          <a:p>
            <a:pPr defTabSz="344804">
              <a:tabLst>
                <a:tab pos="342900" algn="l"/>
              </a:tabLst>
              <a:defRPr>
                <a:solidFill>
                  <a:srgbClr val="008400"/>
                </a:solidFill>
                <a:latin typeface="Menlo"/>
                <a:ea typeface="Menlo"/>
                <a:cs typeface="Menlo"/>
                <a:sym typeface="Menlo"/>
              </a:defRPr>
            </a:pPr>
            <a:r>
              <a:t>       </a:t>
            </a:r>
            <a:r>
              <a:rPr b="1"/>
              <a:t>@return</a:t>
            </a:r>
            <a:r>
              <a:t>  True if the addition is successful, or false if not. */</a:t>
            </a:r>
            <a:endParaRPr>
              <a:solidFill>
                <a:srgbClr val="000000"/>
              </a:solidFill>
              <a:latin typeface="+mj-lt"/>
              <a:ea typeface="+mj-ea"/>
              <a:cs typeface="+mj-cs"/>
              <a:sym typeface="Helvetica"/>
            </a:endParaRPr>
          </a:p>
          <a:p>
            <a:pPr defTabSz="344804">
              <a:tabLst>
                <a:tab pos="342900" algn="l"/>
              </a:tabLst>
              <a:defRPr>
                <a:latin typeface="Menlo"/>
                <a:ea typeface="Menlo"/>
                <a:cs typeface="Menlo"/>
                <a:sym typeface="Menlo"/>
              </a:defRPr>
            </a:pPr>
            <a:r>
              <a:t>	</a:t>
            </a:r>
            <a:r>
              <a:rPr>
                <a:solidFill>
                  <a:srgbClr val="BA2DA2"/>
                </a:solidFill>
              </a:rPr>
              <a:t>public</a:t>
            </a:r>
            <a:r>
              <a:t> </a:t>
            </a:r>
            <a:r>
              <a:rPr>
                <a:solidFill>
                  <a:srgbClr val="BA2DA2"/>
                </a:solidFill>
              </a:rPr>
              <a:t>boolean</a:t>
            </a:r>
            <a:r>
              <a:t> add(T newEntry)</a:t>
            </a:r>
            <a:endParaRPr>
              <a:latin typeface="+mj-lt"/>
              <a:ea typeface="+mj-ea"/>
              <a:cs typeface="+mj-cs"/>
              <a:sym typeface="Helvetica"/>
            </a:endParaRPr>
          </a:p>
          <a:p>
            <a:pPr defTabSz="344804">
              <a:tabLst>
                <a:tab pos="342900" algn="l"/>
              </a:tabLst>
              <a:defRPr>
                <a:latin typeface="Menlo"/>
                <a:ea typeface="Menlo"/>
                <a:cs typeface="Menlo"/>
                <a:sym typeface="Menlo"/>
              </a:defRPr>
            </a:pPr>
            <a:r>
              <a:t>	{</a:t>
            </a:r>
            <a:endParaRPr>
              <a:latin typeface="+mj-lt"/>
              <a:ea typeface="+mj-ea"/>
              <a:cs typeface="+mj-cs"/>
              <a:sym typeface="Helvetica"/>
            </a:endParaRPr>
          </a:p>
          <a:p>
            <a:pPr defTabSz="344804">
              <a:tabLst>
                <a:tab pos="342900" algn="l"/>
              </a:tabLst>
              <a:defRPr>
                <a:solidFill>
                  <a:srgbClr val="008400"/>
                </a:solidFill>
                <a:latin typeface="Menlo"/>
                <a:ea typeface="Menlo"/>
                <a:cs typeface="Menlo"/>
                <a:sym typeface="Menlo"/>
              </a:defRPr>
            </a:pPr>
            <a:r>
              <a:rPr>
                <a:solidFill>
                  <a:srgbClr val="000000"/>
                </a:solidFill>
              </a:rPr>
              <a:t>		</a:t>
            </a:r>
            <a:r>
              <a:t>// To be defined</a:t>
            </a:r>
            <a:endParaRPr>
              <a:solidFill>
                <a:srgbClr val="000000"/>
              </a:solidFill>
              <a:latin typeface="+mj-lt"/>
              <a:ea typeface="+mj-ea"/>
              <a:cs typeface="+mj-cs"/>
              <a:sym typeface="Helvetica"/>
            </a:endParaRPr>
          </a:p>
          <a:p>
            <a:pPr defTabSz="344804">
              <a:tabLst>
                <a:tab pos="342900" algn="l"/>
              </a:tabLst>
              <a:defRPr>
                <a:solidFill>
                  <a:srgbClr val="008400"/>
                </a:solidFill>
                <a:latin typeface="Menlo"/>
                <a:ea typeface="Menlo"/>
                <a:cs typeface="Menlo"/>
                <a:sym typeface="Menlo"/>
              </a:defRPr>
            </a:pPr>
            <a:r>
              <a:rPr>
                <a:solidFill>
                  <a:srgbClr val="000000"/>
                </a:solidFill>
              </a:rPr>
              <a:t>	} </a:t>
            </a:r>
            <a:r>
              <a:t>// end add</a:t>
            </a:r>
            <a:endParaRPr>
              <a:solidFill>
                <a:srgbClr val="000000"/>
              </a:solidFill>
              <a:latin typeface="+mj-lt"/>
              <a:ea typeface="+mj-ea"/>
              <a:cs typeface="+mj-cs"/>
              <a:sym typeface="Helvetica"/>
            </a:endParaRPr>
          </a:p>
          <a:p>
            <a:pPr defTabSz="344804">
              <a:tabLst>
                <a:tab pos="342900" algn="l"/>
              </a:tabLst>
              <a:defRPr>
                <a:latin typeface="Menlo"/>
                <a:ea typeface="Menlo"/>
                <a:cs typeface="Menlo"/>
                <a:sym typeface="Menlo"/>
              </a:defRPr>
            </a:pPr>
            <a:r>
              <a:t>   </a:t>
            </a:r>
            <a:endParaRPr>
              <a:latin typeface="+mj-lt"/>
              <a:ea typeface="+mj-ea"/>
              <a:cs typeface="+mj-cs"/>
              <a:sym typeface="Helvetica"/>
            </a:endParaRPr>
          </a:p>
          <a:p>
            <a:pPr defTabSz="344804">
              <a:tabLst>
                <a:tab pos="342900" algn="l"/>
              </a:tabLst>
              <a:defRPr>
                <a:solidFill>
                  <a:srgbClr val="008400"/>
                </a:solidFill>
                <a:latin typeface="Menlo"/>
                <a:ea typeface="Menlo"/>
                <a:cs typeface="Menlo"/>
                <a:sym typeface="Menlo"/>
              </a:defRPr>
            </a:pPr>
            <a:r>
              <a:rPr>
                <a:solidFill>
                  <a:srgbClr val="000000"/>
                </a:solidFill>
              </a:rPr>
              <a:t>	</a:t>
            </a:r>
            <a:r>
              <a:t>/** Retrieves all entries that are in this bag.</a:t>
            </a:r>
            <a:endParaRPr>
              <a:solidFill>
                <a:srgbClr val="000000"/>
              </a:solidFill>
              <a:latin typeface="+mj-lt"/>
              <a:ea typeface="+mj-ea"/>
              <a:cs typeface="+mj-cs"/>
              <a:sym typeface="Helvetica"/>
            </a:endParaRPr>
          </a:p>
          <a:p>
            <a:pPr defTabSz="344804">
              <a:tabLst>
                <a:tab pos="342900" algn="l"/>
              </a:tabLst>
              <a:defRPr>
                <a:solidFill>
                  <a:srgbClr val="008400"/>
                </a:solidFill>
                <a:latin typeface="Menlo"/>
                <a:ea typeface="Menlo"/>
                <a:cs typeface="Menlo"/>
                <a:sym typeface="Menlo"/>
              </a:defRPr>
            </a:pPr>
            <a:r>
              <a:t>       </a:t>
            </a:r>
            <a:r>
              <a:rPr b="1"/>
              <a:t>@return</a:t>
            </a:r>
            <a:r>
              <a:t>  A newly allocated array of all the entries in this bag. */</a:t>
            </a:r>
            <a:endParaRPr>
              <a:solidFill>
                <a:srgbClr val="000000"/>
              </a:solidFill>
              <a:latin typeface="+mj-lt"/>
              <a:ea typeface="+mj-ea"/>
              <a:cs typeface="+mj-cs"/>
              <a:sym typeface="Helvetica"/>
            </a:endParaRPr>
          </a:p>
          <a:p>
            <a:pPr defTabSz="344804">
              <a:tabLst>
                <a:tab pos="342900" algn="l"/>
              </a:tabLst>
              <a:defRPr>
                <a:latin typeface="Menlo"/>
                <a:ea typeface="Menlo"/>
                <a:cs typeface="Menlo"/>
                <a:sym typeface="Menlo"/>
              </a:defRPr>
            </a:pPr>
            <a:r>
              <a:t>	</a:t>
            </a:r>
            <a:r>
              <a:rPr>
                <a:solidFill>
                  <a:srgbClr val="BA2DA2"/>
                </a:solidFill>
              </a:rPr>
              <a:t>public</a:t>
            </a:r>
            <a:r>
              <a:t> T[] toArray()</a:t>
            </a:r>
            <a:endParaRPr>
              <a:latin typeface="+mj-lt"/>
              <a:ea typeface="+mj-ea"/>
              <a:cs typeface="+mj-cs"/>
              <a:sym typeface="Helvetica"/>
            </a:endParaRPr>
          </a:p>
          <a:p>
            <a:pPr defTabSz="344804">
              <a:tabLst>
                <a:tab pos="342900" algn="l"/>
              </a:tabLst>
              <a:defRPr>
                <a:latin typeface="Menlo"/>
                <a:ea typeface="Menlo"/>
                <a:cs typeface="Menlo"/>
                <a:sym typeface="Menlo"/>
              </a:defRPr>
            </a:pPr>
            <a:r>
              <a:t>	{</a:t>
            </a:r>
            <a:endParaRPr>
              <a:latin typeface="+mj-lt"/>
              <a:ea typeface="+mj-ea"/>
              <a:cs typeface="+mj-cs"/>
              <a:sym typeface="Helvetica"/>
            </a:endParaRPr>
          </a:p>
          <a:p>
            <a:pPr defTabSz="344804">
              <a:tabLst>
                <a:tab pos="342900" algn="l"/>
              </a:tabLst>
              <a:defRPr>
                <a:solidFill>
                  <a:srgbClr val="008400"/>
                </a:solidFill>
                <a:latin typeface="Menlo"/>
                <a:ea typeface="Menlo"/>
                <a:cs typeface="Menlo"/>
                <a:sym typeface="Menlo"/>
              </a:defRPr>
            </a:pPr>
            <a:r>
              <a:rPr>
                <a:solidFill>
                  <a:srgbClr val="000000"/>
                </a:solidFill>
              </a:rPr>
              <a:t>		</a:t>
            </a:r>
            <a:r>
              <a:t>// To be defined</a:t>
            </a:r>
            <a:endParaRPr>
              <a:solidFill>
                <a:srgbClr val="000000"/>
              </a:solidFill>
              <a:latin typeface="+mj-lt"/>
              <a:ea typeface="+mj-ea"/>
              <a:cs typeface="+mj-cs"/>
              <a:sym typeface="Helvetica"/>
            </a:endParaRPr>
          </a:p>
          <a:p>
            <a:pPr defTabSz="344804">
              <a:tabLst>
                <a:tab pos="342900" algn="l"/>
              </a:tabLst>
              <a:defRPr>
                <a:solidFill>
                  <a:srgbClr val="008400"/>
                </a:solidFill>
                <a:latin typeface="Menlo"/>
                <a:ea typeface="Menlo"/>
                <a:cs typeface="Menlo"/>
                <a:sym typeface="Menlo"/>
              </a:defRPr>
            </a:pPr>
            <a:r>
              <a:rPr>
                <a:solidFill>
                  <a:srgbClr val="000000"/>
                </a:solidFill>
              </a:rPr>
              <a:t>	} </a:t>
            </a:r>
            <a:r>
              <a:t>// end toArray</a:t>
            </a:r>
            <a:endParaRPr>
              <a:solidFill>
                <a:srgbClr val="000000"/>
              </a:solidFill>
              <a:latin typeface="+mj-lt"/>
              <a:ea typeface="+mj-ea"/>
              <a:cs typeface="+mj-cs"/>
              <a:sym typeface="Helvetica"/>
            </a:endParaRPr>
          </a:p>
          <a:p>
            <a:pPr defTabSz="344804">
              <a:tabLst>
                <a:tab pos="342900" algn="l"/>
              </a:tabLst>
              <a:defRPr>
                <a:latin typeface="Menlo"/>
                <a:ea typeface="Menlo"/>
                <a:cs typeface="Menlo"/>
                <a:sym typeface="Menlo"/>
              </a:defRPr>
            </a:pPr>
            <a:r>
              <a:t>	</a:t>
            </a:r>
            <a:endParaRPr>
              <a:latin typeface="+mj-lt"/>
              <a:ea typeface="+mj-ea"/>
              <a:cs typeface="+mj-cs"/>
              <a:sym typeface="Helvetica"/>
            </a:endParaRPr>
          </a:p>
          <a:p>
            <a:pPr defTabSz="344804">
              <a:tabLst>
                <a:tab pos="342900" algn="l"/>
              </a:tabLst>
              <a:defRPr>
                <a:solidFill>
                  <a:srgbClr val="008400"/>
                </a:solidFill>
                <a:latin typeface="Menlo"/>
                <a:ea typeface="Menlo"/>
                <a:cs typeface="Menlo"/>
                <a:sym typeface="Menlo"/>
              </a:defRPr>
            </a:pPr>
            <a:r>
              <a:rPr>
                <a:solidFill>
                  <a:srgbClr val="000000"/>
                </a:solidFill>
              </a:rPr>
              <a:t>   </a:t>
            </a:r>
            <a:r>
              <a:t>// Returns true if the array bag is full, or false if not.</a:t>
            </a:r>
            <a:endParaRPr>
              <a:solidFill>
                <a:srgbClr val="000000"/>
              </a:solidFill>
              <a:latin typeface="+mj-lt"/>
              <a:ea typeface="+mj-ea"/>
              <a:cs typeface="+mj-cs"/>
              <a:sym typeface="Helvetica"/>
            </a:endParaRPr>
          </a:p>
          <a:p>
            <a:pPr defTabSz="344804">
              <a:tabLst>
                <a:tab pos="342900" algn="l"/>
              </a:tabLst>
              <a:defRPr>
                <a:latin typeface="Menlo"/>
                <a:ea typeface="Menlo"/>
                <a:cs typeface="Menlo"/>
                <a:sym typeface="Menlo"/>
              </a:defRPr>
            </a:pPr>
            <a:r>
              <a:t>	</a:t>
            </a:r>
            <a:r>
              <a:rPr>
                <a:solidFill>
                  <a:srgbClr val="BA2DA2"/>
                </a:solidFill>
              </a:rPr>
              <a:t>private</a:t>
            </a:r>
            <a:r>
              <a:t> </a:t>
            </a:r>
            <a:r>
              <a:rPr>
                <a:solidFill>
                  <a:srgbClr val="BA2DA2"/>
                </a:solidFill>
              </a:rPr>
              <a:t>boolean</a:t>
            </a:r>
            <a:r>
              <a:t> isArrayFull()</a:t>
            </a:r>
            <a:endParaRPr>
              <a:latin typeface="+mj-lt"/>
              <a:ea typeface="+mj-ea"/>
              <a:cs typeface="+mj-cs"/>
              <a:sym typeface="Helvetica"/>
            </a:endParaRPr>
          </a:p>
          <a:p>
            <a:pPr defTabSz="344804">
              <a:tabLst>
                <a:tab pos="342900" algn="l"/>
              </a:tabLst>
              <a:defRPr>
                <a:latin typeface="Menlo"/>
                <a:ea typeface="Menlo"/>
                <a:cs typeface="Menlo"/>
                <a:sym typeface="Menlo"/>
              </a:defRPr>
            </a:pPr>
            <a:r>
              <a:t>	{</a:t>
            </a:r>
            <a:endParaRPr>
              <a:latin typeface="+mj-lt"/>
              <a:ea typeface="+mj-ea"/>
              <a:cs typeface="+mj-cs"/>
              <a:sym typeface="Helvetica"/>
            </a:endParaRPr>
          </a:p>
          <a:p>
            <a:pPr defTabSz="344804">
              <a:tabLst>
                <a:tab pos="342900" algn="l"/>
              </a:tabLst>
              <a:defRPr>
                <a:solidFill>
                  <a:srgbClr val="008400"/>
                </a:solidFill>
                <a:latin typeface="Menlo"/>
                <a:ea typeface="Menlo"/>
                <a:cs typeface="Menlo"/>
                <a:sym typeface="Menlo"/>
              </a:defRPr>
            </a:pPr>
            <a:r>
              <a:rPr>
                <a:solidFill>
                  <a:srgbClr val="000000"/>
                </a:solidFill>
              </a:rPr>
              <a:t>		</a:t>
            </a:r>
            <a:r>
              <a:t>// To be defined</a:t>
            </a:r>
            <a:endParaRPr>
              <a:solidFill>
                <a:srgbClr val="000000"/>
              </a:solidFill>
              <a:latin typeface="+mj-lt"/>
              <a:ea typeface="+mj-ea"/>
              <a:cs typeface="+mj-cs"/>
              <a:sym typeface="Helvetica"/>
            </a:endParaRPr>
          </a:p>
          <a:p>
            <a:pPr defTabSz="344804">
              <a:tabLst>
                <a:tab pos="342900" algn="l"/>
              </a:tabLst>
              <a:defRPr>
                <a:solidFill>
                  <a:srgbClr val="008400"/>
                </a:solidFill>
                <a:latin typeface="Menlo"/>
                <a:ea typeface="Menlo"/>
                <a:cs typeface="Menlo"/>
                <a:sym typeface="Menlo"/>
              </a:defRPr>
            </a:pPr>
            <a:r>
              <a:rPr>
                <a:solidFill>
                  <a:srgbClr val="000000"/>
                </a:solidFill>
              </a:rPr>
              <a:t>	} </a:t>
            </a:r>
            <a:r>
              <a:t>// end isArrayFull</a:t>
            </a:r>
            <a:endParaRPr>
              <a:solidFill>
                <a:srgbClr val="000000"/>
              </a:solidFill>
              <a:latin typeface="+mj-lt"/>
              <a:ea typeface="+mj-ea"/>
              <a:cs typeface="+mj-cs"/>
              <a:sym typeface="Helvetica"/>
            </a:endParaRPr>
          </a:p>
          <a:p>
            <a:pPr defTabSz="344804">
              <a:tabLst>
                <a:tab pos="342900" algn="l"/>
              </a:tabLst>
              <a:defRPr>
                <a:solidFill>
                  <a:srgbClr val="008400"/>
                </a:solidFill>
                <a:latin typeface="Menlo"/>
                <a:ea typeface="Menlo"/>
                <a:cs typeface="Menlo"/>
                <a:sym typeface="Menlo"/>
              </a:defRPr>
            </a:pPr>
            <a:r>
              <a:rPr>
                <a:solidFill>
                  <a:srgbClr val="000000"/>
                </a:solidFill>
              </a:rPr>
              <a:t>} </a:t>
            </a:r>
            <a:r>
              <a:t>// end ArrayBag</a:t>
            </a:r>
            <a:endParaRPr>
              <a:solidFill>
                <a:srgbClr val="000000"/>
              </a:solidFill>
              <a:latin typeface="+mj-lt"/>
              <a:ea typeface="+mj-ea"/>
              <a:cs typeface="+mj-cs"/>
              <a:sym typeface="Helvetica"/>
            </a:endParaRPr>
          </a:p>
          <a:p>
            <a:pPr defTabSz="344804">
              <a:tabLst>
                <a:tab pos="342900" algn="l"/>
              </a:tabLst>
              <a:defRPr>
                <a:latin typeface="+mj-lt"/>
                <a:ea typeface="+mj-ea"/>
                <a:cs typeface="+mj-cs"/>
                <a:sym typeface="Helvetica"/>
              </a:defRPr>
            </a:pPr>
            <a:endParaRPr>
              <a:solidFill>
                <a:srgbClr val="000000"/>
              </a:solidFill>
              <a:latin typeface="+mj-lt"/>
              <a:ea typeface="+mj-ea"/>
              <a:cs typeface="+mj-cs"/>
              <a:sym typeface="Helvetica"/>
            </a:endParaRPr>
          </a:p>
          <a:p>
            <a:pPr defTabSz="344804">
              <a:tabLst>
                <a:tab pos="342900" algn="l"/>
              </a:tabLst>
              <a:defRPr>
                <a:latin typeface="+mj-lt"/>
                <a:ea typeface="+mj-ea"/>
                <a:cs typeface="+mj-cs"/>
                <a:sym typeface="Helvetica"/>
              </a:defRPr>
            </a:pPr>
            <a:endParaRPr>
              <a:solidFill>
                <a:srgbClr val="000000"/>
              </a:solidFill>
              <a:latin typeface="+mj-lt"/>
              <a:ea typeface="+mj-ea"/>
              <a:cs typeface="+mj-cs"/>
              <a:sym typeface="Helvetica"/>
            </a:endParaRPr>
          </a:p>
          <a:p>
            <a:pPr defTabSz="344804">
              <a:tabLst>
                <a:tab pos="342900" algn="l"/>
              </a:tabLst>
              <a:defRPr>
                <a:latin typeface="+mj-lt"/>
                <a:ea typeface="+mj-ea"/>
                <a:cs typeface="+mj-cs"/>
                <a:sym typeface="Helvetica"/>
              </a:defRPr>
            </a:pPr>
            <a:endParaRPr>
              <a:solidFill>
                <a:srgbClr val="000000"/>
              </a:solidFill>
              <a:latin typeface="+mj-lt"/>
              <a:ea typeface="+mj-ea"/>
              <a:cs typeface="+mj-cs"/>
              <a:sym typeface="Helvetica"/>
            </a:endParaRPr>
          </a:p>
          <a:p>
            <a:pPr defTabSz="344804">
              <a:tabLst>
                <a:tab pos="342900" algn="l"/>
              </a:tabLst>
              <a:defRPr>
                <a:latin typeface="+mj-lt"/>
                <a:ea typeface="+mj-ea"/>
                <a:cs typeface="+mj-cs"/>
                <a:sym typeface="Helvetica"/>
              </a:defRPr>
            </a:pPr>
            <a:endParaRPr>
              <a:solidFill>
                <a:srgbClr val="000000"/>
              </a:solidFill>
              <a:latin typeface="+mj-lt"/>
              <a:ea typeface="+mj-ea"/>
              <a:cs typeface="+mj-cs"/>
              <a:sym typeface="Helvetica"/>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itle 1"/>
          <p:cNvSpPr txBox="1">
            <a:spLocks noGrp="1"/>
          </p:cNvSpPr>
          <p:nvPr>
            <p:ph type="title"/>
          </p:nvPr>
        </p:nvSpPr>
        <p:spPr>
          <a:prstGeom prst="rect">
            <a:avLst/>
          </a:prstGeom>
        </p:spPr>
        <p:txBody>
          <a:bodyPr/>
          <a:lstStyle/>
          <a:p>
            <a:pPr defTabSz="731520">
              <a:defRPr sz="3520"/>
            </a:pPr>
            <a:r>
              <a:t>Adding to a fixed-size </a:t>
            </a:r>
            <a:r>
              <a:rPr>
                <a:latin typeface="Courier New"/>
                <a:ea typeface="Courier New"/>
                <a:cs typeface="Courier New"/>
                <a:sym typeface="Courier New"/>
              </a:rPr>
              <a:t>ArrayBag</a:t>
            </a:r>
            <a:r>
              <a:t> (Part 1)</a:t>
            </a:r>
          </a:p>
        </p:txBody>
      </p:sp>
      <p:sp>
        <p:nvSpPr>
          <p:cNvPr id="66" name="FIGURE 2-3 Adding entries to an array that represents a bag, whose capacity is six, until it becomes full"/>
          <p:cNvSpPr txBox="1">
            <a:spLocks noGrp="1"/>
          </p:cNvSpPr>
          <p:nvPr>
            <p:ph type="body" sz="quarter" idx="1"/>
          </p:nvPr>
        </p:nvSpPr>
        <p:spPr>
          <a:xfrm>
            <a:off x="457200" y="5562893"/>
            <a:ext cx="8229600" cy="722124"/>
          </a:xfrm>
          <a:prstGeom prst="rect">
            <a:avLst/>
          </a:prstGeom>
        </p:spPr>
        <p:txBody>
          <a:bodyPr>
            <a:normAutofit lnSpcReduction="10000"/>
          </a:bodyPr>
          <a:lstStyle>
            <a:lvl1pPr defTabSz="384047">
              <a:defRPr sz="1848" b="1">
                <a:solidFill>
                  <a:srgbClr val="007FA3"/>
                </a:solidFill>
                <a:latin typeface="Times New Roman"/>
                <a:ea typeface="Times New Roman"/>
                <a:cs typeface="Times New Roman"/>
                <a:sym typeface="Times New Roman"/>
              </a:defRPr>
            </a:lvl1pPr>
          </a:lstStyle>
          <a:p>
            <a:r>
              <a:t>FIGURE 2-3 Adding entries to an array that represents a bag, whose capacity is six, until it becomes full</a:t>
            </a:r>
          </a:p>
        </p:txBody>
      </p:sp>
      <p:pic>
        <p:nvPicPr>
          <p:cNvPr id="67" name="A figure illustrates Adding entries to an array that represents a bag, whose capacity is 6, until it becomes full.&#10;&#10;Picture 2" descr="A figure illustrates Adding entries to an array that represents a bag, whose capacity is 6, until it becomes full.Picture 2"/>
          <p:cNvPicPr>
            <a:picLocks noChangeAspect="1"/>
          </p:cNvPicPr>
          <p:nvPr/>
        </p:nvPicPr>
        <p:blipFill>
          <a:blip r:embed="rId2">
            <a:extLst/>
          </a:blip>
          <a:srcRect b="44321"/>
          <a:stretch>
            <a:fillRect/>
          </a:stretch>
        </p:blipFill>
        <p:spPr>
          <a:xfrm>
            <a:off x="699771" y="1145455"/>
            <a:ext cx="7621672" cy="4077540"/>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508 Lecture">
  <a:themeElements>
    <a:clrScheme name="508 Lecture">
      <a:dk1>
        <a:srgbClr val="000000"/>
      </a:dk1>
      <a:lt1>
        <a:srgbClr val="FFFFFF"/>
      </a:lt1>
      <a:dk2>
        <a:srgbClr val="A7A7A7"/>
      </a:dk2>
      <a:lt2>
        <a:srgbClr val="535353"/>
      </a:lt2>
      <a:accent1>
        <a:srgbClr val="3C1581"/>
      </a:accent1>
      <a:accent2>
        <a:srgbClr val="1A6C7C"/>
      </a:accent2>
      <a:accent3>
        <a:srgbClr val="CC730D"/>
      </a:accent3>
      <a:accent4>
        <a:srgbClr val="B2AA00"/>
      </a:accent4>
      <a:accent5>
        <a:srgbClr val="1B9332"/>
      </a:accent5>
      <a:accent6>
        <a:srgbClr val="7F7F7F"/>
      </a:accent6>
      <a:hlink>
        <a:srgbClr val="0000FF"/>
      </a:hlink>
      <a:folHlink>
        <a:srgbClr val="FF00FF"/>
      </a:folHlink>
    </a:clrScheme>
    <a:fontScheme name="508 Lecture">
      <a:majorFont>
        <a:latin typeface="Helvetica"/>
        <a:ea typeface="Helvetica"/>
        <a:cs typeface="Helvetica"/>
      </a:majorFont>
      <a:minorFont>
        <a:latin typeface="Arial"/>
        <a:ea typeface="Arial"/>
        <a:cs typeface="Arial"/>
      </a:minorFont>
    </a:fontScheme>
    <a:fmtScheme name="508 Lectur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508 Lecture">
  <a:themeElements>
    <a:clrScheme name="508 Lecture">
      <a:dk1>
        <a:srgbClr val="000000"/>
      </a:dk1>
      <a:lt1>
        <a:srgbClr val="FFFFFF"/>
      </a:lt1>
      <a:dk2>
        <a:srgbClr val="A7A7A7"/>
      </a:dk2>
      <a:lt2>
        <a:srgbClr val="535353"/>
      </a:lt2>
      <a:accent1>
        <a:srgbClr val="3C1581"/>
      </a:accent1>
      <a:accent2>
        <a:srgbClr val="1A6C7C"/>
      </a:accent2>
      <a:accent3>
        <a:srgbClr val="CC730D"/>
      </a:accent3>
      <a:accent4>
        <a:srgbClr val="B2AA00"/>
      </a:accent4>
      <a:accent5>
        <a:srgbClr val="1B9332"/>
      </a:accent5>
      <a:accent6>
        <a:srgbClr val="7F7F7F"/>
      </a:accent6>
      <a:hlink>
        <a:srgbClr val="0000FF"/>
      </a:hlink>
      <a:folHlink>
        <a:srgbClr val="FF00FF"/>
      </a:folHlink>
    </a:clrScheme>
    <a:fontScheme name="508 Lecture">
      <a:majorFont>
        <a:latin typeface="Helvetica"/>
        <a:ea typeface="Helvetica"/>
        <a:cs typeface="Helvetica"/>
      </a:majorFont>
      <a:minorFont>
        <a:latin typeface="Arial"/>
        <a:ea typeface="Arial"/>
        <a:cs typeface="Arial"/>
      </a:minorFont>
    </a:fontScheme>
    <a:fmtScheme name="508 Lectur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194</TotalTime>
  <Words>2175</Words>
  <Application>Microsoft Office PowerPoint</Application>
  <PresentationFormat>On-screen Show (4:3)</PresentationFormat>
  <Paragraphs>595</Paragraphs>
  <Slides>52</Slides>
  <Notes>2</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52</vt:i4>
      </vt:variant>
    </vt:vector>
  </HeadingPairs>
  <TitlesOfParts>
    <vt:vector size="63" baseType="lpstr">
      <vt:lpstr>ＭＳ Ｐゴシック</vt:lpstr>
      <vt:lpstr>Arial</vt:lpstr>
      <vt:lpstr>Arial Unicode MS</vt:lpstr>
      <vt:lpstr>Courier New</vt:lpstr>
      <vt:lpstr>Helvetica</vt:lpstr>
      <vt:lpstr>Lucida Sans</vt:lpstr>
      <vt:lpstr>Menlo</vt:lpstr>
      <vt:lpstr>Times New Roman</vt:lpstr>
      <vt:lpstr>Verdana</vt:lpstr>
      <vt:lpstr>508 Lecture</vt:lpstr>
      <vt:lpstr>Default Design</vt:lpstr>
      <vt:lpstr>Data Structures and Abstractions with Java™</vt:lpstr>
      <vt:lpstr>Overview Of Array-Based Structures</vt:lpstr>
      <vt:lpstr>Overview Of Array-Based Structures</vt:lpstr>
      <vt:lpstr>Array Design Considerations</vt:lpstr>
      <vt:lpstr>Fixed-Size Array to Implement the ADT Bag</vt:lpstr>
      <vt:lpstr>UML for a fixed size ArrayBag </vt:lpstr>
      <vt:lpstr>The Class ArrayBag (Part 1)</vt:lpstr>
      <vt:lpstr>The Class ArrayBag (Part 2)</vt:lpstr>
      <vt:lpstr>Adding to a fixed-size ArrayBag (Part 1)</vt:lpstr>
      <vt:lpstr>Adding to a fixed-size ArrayBag (Part 2)</vt:lpstr>
      <vt:lpstr>Fixed-Size ArrayBag</vt:lpstr>
      <vt:lpstr>Fixed-Size ArrayBag</vt:lpstr>
      <vt:lpstr>Fixed-Size ArrayBag</vt:lpstr>
      <vt:lpstr>Making the Implementation Secure</vt:lpstr>
      <vt:lpstr>Making the Implementation Secure</vt:lpstr>
      <vt:lpstr>Making the Implementation Secure</vt:lpstr>
      <vt:lpstr>Making the Implementation Secure</vt:lpstr>
      <vt:lpstr>Testing the Core Methods</vt:lpstr>
      <vt:lpstr>Testing the Core Methods (Part 1)</vt:lpstr>
      <vt:lpstr>Testing the Core Methods (Part 2)</vt:lpstr>
      <vt:lpstr>Testing the Core Methods (Part 3)</vt:lpstr>
      <vt:lpstr>Implementing More Methods</vt:lpstr>
      <vt:lpstr>Implementing More Methods</vt:lpstr>
      <vt:lpstr>Implementing More Methods</vt:lpstr>
      <vt:lpstr>Methods That Remove Entries</vt:lpstr>
      <vt:lpstr>Methods That Remove Entries</vt:lpstr>
      <vt:lpstr>Methods That Remove Entries</vt:lpstr>
      <vt:lpstr>Methods That Remove Entries</vt:lpstr>
      <vt:lpstr>Methods That Remove Entries</vt:lpstr>
      <vt:lpstr>Methods That Remove Entries</vt:lpstr>
      <vt:lpstr>Methods That Remove Entries</vt:lpstr>
      <vt:lpstr>Methods That Remove Entries</vt:lpstr>
      <vt:lpstr>Revised Methods</vt:lpstr>
      <vt:lpstr>Resizing an Array</vt:lpstr>
      <vt:lpstr>Steps to Resize an Array (Part 1)</vt:lpstr>
      <vt:lpstr>Steps to Resize an Array (Part 2)</vt:lpstr>
      <vt:lpstr>Resizing Using Arrays.copyOf</vt:lpstr>
      <vt:lpstr>New Implementation of a Bag</vt:lpstr>
      <vt:lpstr>New Implementation of a Bag</vt:lpstr>
      <vt:lpstr>Pros and Cons of  Using an Array</vt:lpstr>
      <vt:lpstr>Sorted Array Structure</vt:lpstr>
      <vt:lpstr>Unsorted-Optimized Structure</vt:lpstr>
      <vt:lpstr>Unsorted-Optimized Fetch Improvement</vt:lpstr>
      <vt:lpstr>Array-based lists in Java Library</vt:lpstr>
      <vt:lpstr>List Interface</vt:lpstr>
      <vt:lpstr>List Interface</vt:lpstr>
      <vt:lpstr>PowerPoint Presentation</vt:lpstr>
      <vt:lpstr>PowerPoint Presentation</vt:lpstr>
      <vt:lpstr>PowerPoint Presentation</vt:lpstr>
      <vt:lpstr>Java’s API ArrayList Class</vt:lpstr>
      <vt:lpstr>PowerPoint Presentation</vt:lpstr>
      <vt:lpstr>Basic Operations in the Class ArrayList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and Abstractions with Java™</dc:title>
  <cp:lastModifiedBy>Jeannette Kartchner</cp:lastModifiedBy>
  <cp:revision>14</cp:revision>
  <dcterms:modified xsi:type="dcterms:W3CDTF">2018-07-30T20:20:32Z</dcterms:modified>
</cp:coreProperties>
</file>