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256" r:id="rId2"/>
    <p:sldId id="257" r:id="rId3"/>
    <p:sldId id="258" r:id="rId4"/>
    <p:sldId id="259" r:id="rId5"/>
    <p:sldId id="260" r:id="rId6"/>
    <p:sldId id="288" r:id="rId7"/>
    <p:sldId id="28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0" r:id="rId35"/>
    <p:sldId id="352" r:id="rId36"/>
    <p:sldId id="353" r:id="rId37"/>
    <p:sldId id="354" r:id="rId38"/>
    <p:sldId id="355" r:id="rId39"/>
    <p:sldId id="356" r:id="rId40"/>
    <p:sldId id="357" r:id="rId41"/>
    <p:sldId id="389" r:id="rId42"/>
    <p:sldId id="358" r:id="rId43"/>
    <p:sldId id="359" r:id="rId44"/>
    <p:sldId id="360" r:id="rId45"/>
    <p:sldId id="392" r:id="rId46"/>
    <p:sldId id="390" r:id="rId47"/>
    <p:sldId id="391" r:id="rId48"/>
    <p:sldId id="381" r:id="rId49"/>
    <p:sldId id="382" r:id="rId50"/>
    <p:sldId id="384" r:id="rId51"/>
    <p:sldId id="385" r:id="rId52"/>
    <p:sldId id="386" r:id="rId53"/>
    <p:sldId id="387" r:id="rId54"/>
    <p:sldId id="388" r:id="rId55"/>
    <p:sldId id="383" r:id="rId56"/>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AD7"/>
          </a:solidFill>
        </a:fill>
      </a:tcStyle>
    </a:wholeTbl>
    <a:band2H>
      <a:tcTxStyle/>
      <a:tcStyle>
        <a:tcBdr/>
        <a:fill>
          <a:solidFill>
            <a:srgbClr val="E7E7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D4CA"/>
          </a:solidFill>
        </a:fill>
      </a:tcStyle>
    </a:wholeTbl>
    <a:band2H>
      <a:tcTxStyle/>
      <a:tcStyle>
        <a:tcBdr/>
        <a:fill>
          <a:solidFill>
            <a:srgbClr val="F6EB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72" y="1092"/>
      </p:cViewPr>
      <p:guideLst/>
    </p:cSldViewPr>
  </p:slideViewPr>
  <p:notesTextViewPr>
    <p:cViewPr>
      <p:scale>
        <a:sx n="1" d="1"/>
        <a:sy n="1" d="1"/>
      </p:scale>
      <p:origin x="0" y="0"/>
    </p:cViewPr>
  </p:notesTextViewPr>
  <p:sorterViewPr>
    <p:cViewPr>
      <p:scale>
        <a:sx n="100" d="100"/>
        <a:sy n="100" d="100"/>
      </p:scale>
      <p:origin x="0" y="-344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Arial"/>
      </a:defRPr>
    </a:lvl1pPr>
    <a:lvl2pPr indent="228600" defTabSz="457200" latinLnBrk="0">
      <a:defRPr sz="1200">
        <a:latin typeface="+mn-lt"/>
        <a:ea typeface="+mn-ea"/>
        <a:cs typeface="+mn-cs"/>
        <a:sym typeface="Arial"/>
      </a:defRPr>
    </a:lvl2pPr>
    <a:lvl3pPr indent="457200" defTabSz="457200" latinLnBrk="0">
      <a:defRPr sz="1200">
        <a:latin typeface="+mn-lt"/>
        <a:ea typeface="+mn-ea"/>
        <a:cs typeface="+mn-cs"/>
        <a:sym typeface="Arial"/>
      </a:defRPr>
    </a:lvl3pPr>
    <a:lvl4pPr indent="685800" defTabSz="457200" latinLnBrk="0">
      <a:defRPr sz="1200">
        <a:latin typeface="+mn-lt"/>
        <a:ea typeface="+mn-ea"/>
        <a:cs typeface="+mn-cs"/>
        <a:sym typeface="Arial"/>
      </a:defRPr>
    </a:lvl4pPr>
    <a:lvl5pPr indent="914400" defTabSz="457200" latinLnBrk="0">
      <a:defRPr sz="1200">
        <a:latin typeface="+mn-lt"/>
        <a:ea typeface="+mn-ea"/>
        <a:cs typeface="+mn-cs"/>
        <a:sym typeface="Arial"/>
      </a:defRPr>
    </a:lvl5pPr>
    <a:lvl6pPr indent="1143000" defTabSz="457200" latinLnBrk="0">
      <a:defRPr sz="1200">
        <a:latin typeface="+mn-lt"/>
        <a:ea typeface="+mn-ea"/>
        <a:cs typeface="+mn-cs"/>
        <a:sym typeface="Arial"/>
      </a:defRPr>
    </a:lvl6pPr>
    <a:lvl7pPr indent="1371600" defTabSz="457200" latinLnBrk="0">
      <a:defRPr sz="1200">
        <a:latin typeface="+mn-lt"/>
        <a:ea typeface="+mn-ea"/>
        <a:cs typeface="+mn-cs"/>
        <a:sym typeface="Arial"/>
      </a:defRPr>
    </a:lvl7pPr>
    <a:lvl8pPr indent="1600200" defTabSz="457200" latinLnBrk="0">
      <a:defRPr sz="1200">
        <a:latin typeface="+mn-lt"/>
        <a:ea typeface="+mn-ea"/>
        <a:cs typeface="+mn-cs"/>
        <a:sym typeface="Arial"/>
      </a:defRPr>
    </a:lvl8pPr>
    <a:lvl9pPr indent="1828800" defTabSz="457200" latinLnBrk="0">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5e Figure + Caption">
    <p:spTree>
      <p:nvGrpSpPr>
        <p:cNvPr id="1" name=""/>
        <p:cNvGrpSpPr/>
        <p:nvPr/>
      </p:nvGrpSpPr>
      <p:grpSpPr>
        <a:xfrm>
          <a:off x="0" y="0"/>
          <a:ext cx="0" cy="0"/>
          <a:chOff x="0" y="0"/>
          <a:chExt cx="0" cy="0"/>
        </a:xfrm>
      </p:grpSpPr>
      <p:sp>
        <p:nvSpPr>
          <p:cNvPr id="23" name="Title Text"/>
          <p:cNvSpPr txBox="1">
            <a:spLocks noGrp="1"/>
          </p:cNvSpPr>
          <p:nvPr>
            <p:ph type="title"/>
          </p:nvPr>
        </p:nvSpPr>
        <p:spPr>
          <a:xfrm>
            <a:off x="160007" y="0"/>
            <a:ext cx="8513565" cy="837448"/>
          </a:xfrm>
          <a:prstGeom prst="rect">
            <a:avLst/>
          </a:prstGeom>
        </p:spPr>
        <p:txBody>
          <a:bodyPr/>
          <a:lstStyle/>
          <a:p>
            <a:r>
              <a:t>Title Text</a:t>
            </a:r>
          </a:p>
        </p:txBody>
      </p:sp>
      <p:sp>
        <p:nvSpPr>
          <p:cNvPr id="24" name="Body Level One…"/>
          <p:cNvSpPr txBox="1">
            <a:spLocks noGrp="1"/>
          </p:cNvSpPr>
          <p:nvPr>
            <p:ph type="body" sz="quarter" idx="1"/>
          </p:nvPr>
        </p:nvSpPr>
        <p:spPr>
          <a:xfrm>
            <a:off x="457200" y="5704015"/>
            <a:ext cx="8229600" cy="581001"/>
          </a:xfrm>
          <a:prstGeom prst="rect">
            <a:avLst/>
          </a:prstGeom>
        </p:spPr>
        <p:txBody>
          <a:bodyPr anchor="b"/>
          <a:lstStyle>
            <a:lvl1pPr marL="0" indent="0">
              <a:spcBef>
                <a:spcPts val="0"/>
              </a:spcBef>
              <a:buClrTx/>
              <a:buSzTx/>
              <a:buFontTx/>
              <a:buNone/>
              <a:defRPr sz="800"/>
            </a:lvl1pPr>
            <a:lvl2pPr marL="0" indent="0">
              <a:spcBef>
                <a:spcPts val="0"/>
              </a:spcBef>
              <a:buClrTx/>
              <a:buSzTx/>
              <a:buFontTx/>
              <a:buNone/>
              <a:defRPr sz="800"/>
            </a:lvl2pPr>
            <a:lvl3pPr marL="0" indent="0">
              <a:spcBef>
                <a:spcPts val="0"/>
              </a:spcBef>
              <a:buClrTx/>
              <a:buSzTx/>
              <a:buFontTx/>
              <a:buNone/>
              <a:defRPr sz="800"/>
            </a:lvl3pPr>
            <a:lvl4pPr marL="0" indent="0">
              <a:spcBef>
                <a:spcPts val="0"/>
              </a:spcBef>
              <a:buClrTx/>
              <a:buSzTx/>
              <a:buFontTx/>
              <a:buNone/>
              <a:defRPr sz="800"/>
            </a:lvl4pPr>
            <a:lvl5pPr marL="0" indent="0">
              <a:spcBef>
                <a:spcPts val="0"/>
              </a:spcBef>
              <a:buClrTx/>
              <a:buSzTx/>
              <a:buFontTx/>
              <a:buNone/>
              <a:defRPr sz="800"/>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xfrm>
            <a:off x="8789857" y="97180"/>
            <a:ext cx="231238" cy="214661"/>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5e Title &amp; Content">
    <p:spTree>
      <p:nvGrpSpPr>
        <p:cNvPr id="1" name=""/>
        <p:cNvGrpSpPr/>
        <p:nvPr/>
      </p:nvGrpSpPr>
      <p:grpSpPr>
        <a:xfrm>
          <a:off x="0" y="0"/>
          <a:ext cx="0" cy="0"/>
          <a:chOff x="0" y="0"/>
          <a:chExt cx="0" cy="0"/>
        </a:xfrm>
      </p:grpSpPr>
      <p:sp>
        <p:nvSpPr>
          <p:cNvPr id="32" name="Title Text"/>
          <p:cNvSpPr txBox="1">
            <a:spLocks noGrp="1"/>
          </p:cNvSpPr>
          <p:nvPr>
            <p:ph type="title"/>
          </p:nvPr>
        </p:nvSpPr>
        <p:spPr>
          <a:prstGeom prst="rect">
            <a:avLst/>
          </a:prstGeom>
        </p:spPr>
        <p:txBody>
          <a:bodyPr/>
          <a:lstStyle/>
          <a:p>
            <a:r>
              <a:t>Title Text</a:t>
            </a:r>
          </a:p>
        </p:txBody>
      </p:sp>
      <p:sp>
        <p:nvSpPr>
          <p:cNvPr id="3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93CC691-E6E8-4315-B4B7-BEA8C888FA17}" type="datetime1">
              <a:rPr lang="en-US"/>
              <a:pPr>
                <a:defRPr/>
              </a:pPr>
              <a:t>7/30/2018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FDA1DA-38CA-40B0-99C5-45657B60617A}" type="slidenum">
              <a:rPr lang="en-US"/>
              <a:pPr>
                <a:defRPr/>
              </a:pPr>
              <a:t>‹#›</a:t>
            </a:fld>
            <a:endParaRPr lang="en-US"/>
          </a:p>
        </p:txBody>
      </p:sp>
    </p:spTree>
    <p:extLst>
      <p:ext uri="{BB962C8B-B14F-4D97-AF65-F5344CB8AC3E}">
        <p14:creationId xmlns:p14="http://schemas.microsoft.com/office/powerpoint/2010/main" val="3553875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0F2E69D9-0E48-44E7-A192-4A21E4C7AAFE}" type="datetime1">
              <a:rPr lang="en-US"/>
              <a:pPr>
                <a:defRPr/>
              </a:pPr>
              <a:t>7/30/2018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B75FC4-8EAA-45FF-A2FE-C29A08010332}" type="slidenum">
              <a:rPr lang="en-US"/>
              <a:pPr>
                <a:defRPr/>
              </a:pPr>
              <a:t>‹#›</a:t>
            </a:fld>
            <a:endParaRPr lang="en-US"/>
          </a:p>
        </p:txBody>
      </p:sp>
    </p:spTree>
    <p:extLst>
      <p:ext uri="{BB962C8B-B14F-4D97-AF65-F5344CB8AC3E}">
        <p14:creationId xmlns:p14="http://schemas.microsoft.com/office/powerpoint/2010/main" val="3662231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BCBC6BEC-5102-4469-82AA-32F471BB09F6}" type="datetime1">
              <a:rPr lang="en-US"/>
              <a:pPr>
                <a:defRPr/>
              </a:pPr>
              <a:t>7/30/2018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828663-33E8-42C6-BD99-7CD3D2914C68}" type="slidenum">
              <a:rPr lang="en-US"/>
              <a:pPr>
                <a:defRPr/>
              </a:pPr>
              <a:t>‹#›</a:t>
            </a:fld>
            <a:endParaRPr lang="en-US"/>
          </a:p>
        </p:txBody>
      </p:sp>
    </p:spTree>
    <p:extLst>
      <p:ext uri="{BB962C8B-B14F-4D97-AF65-F5344CB8AC3E}">
        <p14:creationId xmlns:p14="http://schemas.microsoft.com/office/powerpoint/2010/main" val="23270457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Shape 15" descr="Shape 15"/>
          <p:cNvPicPr>
            <a:picLocks noChangeAspect="1"/>
          </p:cNvPicPr>
          <p:nvPr/>
        </p:nvPicPr>
        <p:blipFill>
          <a:blip r:embed="rId7">
            <a:extLst/>
          </a:blip>
          <a:stretch>
            <a:fillRect/>
          </a:stretch>
        </p:blipFill>
        <p:spPr>
          <a:xfrm>
            <a:off x="443971" y="6429709"/>
            <a:ext cx="918000" cy="279915"/>
          </a:xfrm>
          <a:prstGeom prst="rect">
            <a:avLst/>
          </a:prstGeom>
          <a:ln w="12700">
            <a:miter lim="400000"/>
          </a:ln>
        </p:spPr>
      </p:pic>
      <p:sp>
        <p:nvSpPr>
          <p:cNvPr id="3" name="Shape 16"/>
          <p:cNvSpPr txBox="1"/>
          <p:nvPr/>
        </p:nvSpPr>
        <p:spPr>
          <a:xfrm>
            <a:off x="1600199" y="6429343"/>
            <a:ext cx="7162801" cy="281901"/>
          </a:xfrm>
          <a:prstGeom prst="rect">
            <a:avLst/>
          </a:prstGeom>
          <a:ln w="12700">
            <a:miter lim="400000"/>
          </a:ln>
          <a:extLst>
            <a:ext uri="{C572A759-6A51-4108-AA02-DFA0A04FC94B}">
              <ma14:wrappingTextBoxFlag xmlns:ma14="http://schemas.microsoft.com/office/mac/drawingml/2011/main" xmlns="" val="1"/>
            </a:ext>
          </a:extLst>
        </p:spPr>
        <p:txBody>
          <a:bodyPr lIns="45699" tIns="45699" rIns="45699" bIns="45699">
            <a:spAutoFit/>
          </a:bodyPr>
          <a:lstStyle>
            <a:lvl1pPr algn="r">
              <a:defRPr sz="1200">
                <a:latin typeface="Verdana"/>
                <a:ea typeface="Verdana"/>
                <a:cs typeface="Verdana"/>
                <a:sym typeface="Verdana"/>
              </a:defRPr>
            </a:lvl1pPr>
          </a:lstStyle>
          <a:p>
            <a:r>
              <a:t>Copyright © 2019, 2015, 2012 Pearson Education, Inc. All Rights Reserved</a:t>
            </a:r>
          </a:p>
        </p:txBody>
      </p:sp>
      <p:sp>
        <p:nvSpPr>
          <p:cNvPr id="4" name="Title Text"/>
          <p:cNvSpPr txBox="1">
            <a:spLocks noGrp="1"/>
          </p:cNvSpPr>
          <p:nvPr>
            <p:ph type="title"/>
          </p:nvPr>
        </p:nvSpPr>
        <p:spPr>
          <a:xfrm>
            <a:off x="618066" y="59266"/>
            <a:ext cx="8229601" cy="8668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a:bodyPr>
          <a:lstStyle/>
          <a:p>
            <a:r>
              <a:t>Title Text</a:t>
            </a:r>
          </a:p>
        </p:txBody>
      </p:sp>
      <p:sp>
        <p:nvSpPr>
          <p:cNvPr id="5" name="Body Level One…"/>
          <p:cNvSpPr txBox="1">
            <a:spLocks noGrp="1"/>
          </p:cNvSpPr>
          <p:nvPr>
            <p:ph type="body" idx="1"/>
          </p:nvPr>
        </p:nvSpPr>
        <p:spPr>
          <a:xfrm>
            <a:off x="618066" y="1030687"/>
            <a:ext cx="8229601" cy="503197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lvl2pPr marL="787400" indent="-228600"/>
            <a:lvl3pPr marL="1193800" indent="-177800"/>
            <a:lvl4pPr marL="1701800" indent="-228600"/>
            <a:lvl5pPr marL="2108200" indent="-17780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6172200"/>
            <a:ext cx="2133600" cy="368301"/>
          </a:xfrm>
          <a:prstGeom prst="rect">
            <a:avLst/>
          </a:prstGeom>
          <a:ln w="12700">
            <a:miter lim="400000"/>
          </a:ln>
        </p:spPr>
        <p:txBody>
          <a:bodyPr wrap="none" lIns="45699" tIns="45699" rIns="45699" bIns="45699" anchor="ctr">
            <a:spAutoFit/>
          </a:bodyPr>
          <a:lstStyle>
            <a:lvl1pPr algn="r">
              <a:defRPr sz="9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Lst>
  <p:transition spd="med"/>
  <p:txStyles>
    <p:titleStyle>
      <a:lvl1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1pPr>
      <a:lvl2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2pPr>
      <a:lvl3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3pPr>
      <a:lvl4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4pPr>
      <a:lvl5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5pPr>
      <a:lvl6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6pPr>
      <a:lvl7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7pPr>
      <a:lvl8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8pPr>
      <a:lvl9pPr marL="0" marR="0" indent="0" algn="l" defTabSz="914400" latinLnBrk="0">
        <a:lnSpc>
          <a:spcPct val="100000"/>
        </a:lnSpc>
        <a:spcBef>
          <a:spcPts val="0"/>
        </a:spcBef>
        <a:spcAft>
          <a:spcPts val="0"/>
        </a:spcAft>
        <a:buClrTx/>
        <a:buSzTx/>
        <a:buFontTx/>
        <a:buNone/>
        <a:tabLst/>
        <a:defRPr sz="4400" b="1" i="0" u="none" strike="noStrike" cap="none" spc="0" baseline="0">
          <a:ln>
            <a:noFill/>
          </a:ln>
          <a:solidFill>
            <a:srgbClr val="007FA3"/>
          </a:solidFill>
          <a:uFillTx/>
          <a:latin typeface="Times New Roman"/>
          <a:ea typeface="Times New Roman"/>
          <a:cs typeface="Times New Roman"/>
          <a:sym typeface="Times New Roman"/>
        </a:defRPr>
      </a:lvl9pPr>
    </p:titleStyle>
    <p:bodyStyle>
      <a:lvl1pPr marL="304800" marR="0" indent="-2032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1pPr>
      <a:lvl2pPr marL="835025" marR="0" indent="-276225"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2pPr>
      <a:lvl3pPr marL="1206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3pPr>
      <a:lvl4pPr marL="1663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4pPr>
      <a:lvl5pPr marL="21209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5pPr>
      <a:lvl6pPr marL="25781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6pPr>
      <a:lvl7pPr marL="30353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7pPr>
      <a:lvl8pPr marL="34925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8pPr>
      <a:lvl9pPr marL="3949700" marR="0" indent="-190500" algn="l" defTabSz="914400" latinLnBrk="0">
        <a:lnSpc>
          <a:spcPct val="100000"/>
        </a:lnSpc>
        <a:spcBef>
          <a:spcPts val="1500"/>
        </a:spcBef>
        <a:spcAft>
          <a:spcPts val="0"/>
        </a:spcAft>
        <a:buClr>
          <a:srgbClr val="007FA3"/>
        </a:buClr>
        <a:buSzPct val="100000"/>
        <a:buFont typeface="Arial"/>
        <a:buChar char="•"/>
        <a:tabLst/>
        <a:defRPr sz="24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195"/>
          <p:cNvSpPr txBox="1">
            <a:spLocks noGrp="1"/>
          </p:cNvSpPr>
          <p:nvPr>
            <p:ph type="title"/>
          </p:nvPr>
        </p:nvSpPr>
        <p:spPr>
          <a:prstGeom prst="rect">
            <a:avLst/>
          </a:prstGeom>
        </p:spPr>
        <p:txBody>
          <a:bodyPr lIns="0" tIns="0" rIns="0" bIns="0">
            <a:noAutofit/>
          </a:bodyPr>
          <a:lstStyle/>
          <a:p>
            <a:pPr defTabSz="694944">
              <a:defRPr sz="3343"/>
            </a:pPr>
            <a:r>
              <a:rPr sz="3200" dirty="0"/>
              <a:t>Data Structures and Abstractions with Java</a:t>
            </a:r>
            <a:r>
              <a:rPr sz="3200" baseline="29966" dirty="0"/>
              <a:t>™</a:t>
            </a:r>
          </a:p>
        </p:txBody>
      </p:sp>
      <p:sp>
        <p:nvSpPr>
          <p:cNvPr id="44" name="Shape 196"/>
          <p:cNvSpPr txBox="1">
            <a:spLocks noGrp="1"/>
          </p:cNvSpPr>
          <p:nvPr>
            <p:ph type="body" idx="1"/>
          </p:nvPr>
        </p:nvSpPr>
        <p:spPr>
          <a:prstGeom prst="rect">
            <a:avLst/>
          </a:prstGeom>
        </p:spPr>
        <p:txBody>
          <a:bodyPr lIns="0" tIns="0" rIns="0" bIns="0"/>
          <a:lstStyle/>
          <a:p>
            <a:pPr marL="0" indent="0">
              <a:spcBef>
                <a:spcPts val="0"/>
              </a:spcBef>
              <a:buSzTx/>
              <a:buNone/>
              <a:defRPr sz="2000">
                <a:solidFill>
                  <a:srgbClr val="007FA3"/>
                </a:solidFill>
              </a:defRPr>
            </a:pPr>
            <a:r>
              <a:t>5</a:t>
            </a:r>
            <a:r>
              <a:rPr baseline="30000"/>
              <a:t>th</a:t>
            </a:r>
            <a:r>
              <a:t> Edition</a:t>
            </a:r>
          </a:p>
        </p:txBody>
      </p:sp>
      <p:sp>
        <p:nvSpPr>
          <p:cNvPr id="46" name="Shape 199"/>
          <p:cNvSpPr txBox="1"/>
          <p:nvPr/>
        </p:nvSpPr>
        <p:spPr>
          <a:xfrm>
            <a:off x="4409166" y="4012312"/>
            <a:ext cx="5621218" cy="123606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Autofit/>
          </a:bodyPr>
          <a:lstStyle/>
          <a:p>
            <a:pPr defTabSz="749808">
              <a:defRPr sz="3607" b="1">
                <a:solidFill>
                  <a:srgbClr val="007FA3"/>
                </a:solidFill>
                <a:latin typeface="Times New Roman"/>
                <a:ea typeface="Times New Roman"/>
                <a:cs typeface="Times New Roman"/>
                <a:sym typeface="Times New Roman"/>
              </a:defRPr>
            </a:pPr>
            <a:r>
              <a:rPr lang="en-US" sz="3200" dirty="0"/>
              <a:t>Includes:</a:t>
            </a:r>
          </a:p>
          <a:p>
            <a:pPr defTabSz="749808">
              <a:defRPr sz="3607" b="1">
                <a:solidFill>
                  <a:srgbClr val="007FA3"/>
                </a:solidFill>
                <a:latin typeface="Times New Roman"/>
                <a:ea typeface="Times New Roman"/>
                <a:cs typeface="Times New Roman"/>
                <a:sym typeface="Times New Roman"/>
              </a:defRPr>
            </a:pPr>
            <a:r>
              <a:rPr lang="en-US" sz="3200" dirty="0"/>
              <a:t>Chapter 3 - </a:t>
            </a:r>
            <a:r>
              <a:rPr sz="3200" dirty="0"/>
              <a:t>A Bag </a:t>
            </a:r>
            <a:endParaRPr lang="en-US" sz="3200" dirty="0"/>
          </a:p>
          <a:p>
            <a:pPr defTabSz="749808">
              <a:defRPr sz="3607" b="1">
                <a:solidFill>
                  <a:srgbClr val="007FA3"/>
                </a:solidFill>
                <a:latin typeface="Times New Roman"/>
                <a:ea typeface="Times New Roman"/>
                <a:cs typeface="Times New Roman"/>
                <a:sym typeface="Times New Roman"/>
              </a:defRPr>
            </a:pPr>
            <a:r>
              <a:rPr sz="3200" dirty="0"/>
              <a:t>Implementation</a:t>
            </a:r>
          </a:p>
          <a:p>
            <a:pPr defTabSz="749808">
              <a:defRPr sz="3607" b="1">
                <a:solidFill>
                  <a:srgbClr val="007FA3"/>
                </a:solidFill>
                <a:latin typeface="Times New Roman"/>
                <a:ea typeface="Times New Roman"/>
                <a:cs typeface="Times New Roman"/>
                <a:sym typeface="Times New Roman"/>
              </a:defRPr>
            </a:pPr>
            <a:r>
              <a:rPr sz="3200" dirty="0"/>
              <a:t>That Links Data</a:t>
            </a:r>
          </a:p>
        </p:txBody>
      </p:sp>
      <p:pic>
        <p:nvPicPr>
          <p:cNvPr id="47" name="Picture 6" descr="Picture 6"/>
          <p:cNvPicPr>
            <a:picLocks noChangeAspect="1"/>
          </p:cNvPicPr>
          <p:nvPr/>
        </p:nvPicPr>
        <p:blipFill>
          <a:blip r:embed="rId2">
            <a:extLst/>
          </a:blip>
          <a:stretch>
            <a:fillRect/>
          </a:stretch>
        </p:blipFill>
        <p:spPr>
          <a:xfrm>
            <a:off x="379413" y="1614169"/>
            <a:ext cx="3791100" cy="4390302"/>
          </a:xfrm>
          <a:prstGeom prst="rect">
            <a:avLst/>
          </a:prstGeom>
          <a:ln w="12700">
            <a:miter lim="400000"/>
          </a:ln>
          <a:effectLst>
            <a:outerShdw blurRad="50800" dist="38100" dir="2700000" rotWithShape="0">
              <a:srgbClr val="000000">
                <a:alpha val="40000"/>
              </a:srgbClr>
            </a:outerShdw>
          </a:effectLst>
        </p:spPr>
      </p:pic>
      <p:sp>
        <p:nvSpPr>
          <p:cNvPr id="7" name="Shape 198">
            <a:extLst>
              <a:ext uri="{FF2B5EF4-FFF2-40B4-BE49-F238E27FC236}">
                <a16:creationId xmlns:a16="http://schemas.microsoft.com/office/drawing/2014/main" id="{952CBF5F-6898-4D16-B5F4-D27AB78763D9}"/>
              </a:ext>
            </a:extLst>
          </p:cNvPr>
          <p:cNvSpPr txBox="1"/>
          <p:nvPr/>
        </p:nvSpPr>
        <p:spPr>
          <a:xfrm>
            <a:off x="4598183" y="1272505"/>
            <a:ext cx="4275667" cy="227417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chor="b">
            <a:normAutofit/>
          </a:bodyPr>
          <a:lstStyle>
            <a:lvl1pPr>
              <a:defRPr sz="4400" b="1">
                <a:solidFill>
                  <a:srgbClr val="007FA3"/>
                </a:solidFill>
                <a:latin typeface="Times New Roman"/>
                <a:ea typeface="Times New Roman"/>
                <a:cs typeface="Times New Roman"/>
                <a:sym typeface="Times New Roman"/>
              </a:defRPr>
            </a:lvl1pPr>
          </a:lstStyle>
          <a:p>
            <a:pPr algn="ctr"/>
            <a:r>
              <a:rPr lang="en-US" dirty="0"/>
              <a:t>Module 5 – Linked Based ADT</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txBox="1">
            <a:spLocks noGrp="1"/>
          </p:cNvSpPr>
          <p:nvPr>
            <p:ph type="title"/>
          </p:nvPr>
        </p:nvSpPr>
        <p:spPr>
          <a:prstGeom prst="rect">
            <a:avLst/>
          </a:prstGeom>
        </p:spPr>
        <p:txBody>
          <a:bodyPr/>
          <a:lstStyle>
            <a:lvl1pPr defTabSz="731520">
              <a:defRPr sz="3520"/>
            </a:lvl1pPr>
          </a:lstStyle>
          <a:p>
            <a:r>
              <a:t>An Outline of the Class LinkedBag (Part 1)</a:t>
            </a:r>
          </a:p>
        </p:txBody>
      </p:sp>
      <p:sp>
        <p:nvSpPr>
          <p:cNvPr id="79" name="Text Placeholder 2"/>
          <p:cNvSpPr txBox="1">
            <a:spLocks noGrp="1"/>
          </p:cNvSpPr>
          <p:nvPr>
            <p:ph type="body" sz="quarter" idx="1"/>
          </p:nvPr>
        </p:nvSpPr>
        <p:spPr>
          <a:xfrm>
            <a:off x="443971" y="5891703"/>
            <a:ext cx="8229601" cy="538007"/>
          </a:xfrm>
          <a:prstGeom prst="rect">
            <a:avLst/>
          </a:prstGeom>
        </p:spPr>
        <p:txBody>
          <a:bodyPr>
            <a:normAutofit lnSpcReduction="10000"/>
          </a:bodyPr>
          <a:lstStyle>
            <a:lvl1pPr defTabSz="521208">
              <a:defRPr sz="2508" b="1">
                <a:solidFill>
                  <a:srgbClr val="007FA3"/>
                </a:solidFill>
                <a:latin typeface="Times New Roman"/>
                <a:ea typeface="Times New Roman"/>
                <a:cs typeface="Times New Roman"/>
                <a:sym typeface="Times New Roman"/>
              </a:defRPr>
            </a:lvl1pPr>
          </a:lstStyle>
          <a:p>
            <a:r>
              <a:t>LISTING 3-2 An outline of the class LinkedBag</a:t>
            </a:r>
          </a:p>
        </p:txBody>
      </p:sp>
      <p:sp>
        <p:nvSpPr>
          <p:cNvPr id="80" name="/** OUTLINE…"/>
          <p:cNvSpPr txBox="1"/>
          <p:nvPr/>
        </p:nvSpPr>
        <p:spPr>
          <a:xfrm>
            <a:off x="207307" y="1133781"/>
            <a:ext cx="8936694" cy="37121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t>/** OUTLINE</a:t>
            </a:r>
            <a:endParaRPr>
              <a:solidFill>
                <a:srgbClr val="000000"/>
              </a:solidFill>
              <a:latin typeface="+mj-lt"/>
              <a:ea typeface="+mj-ea"/>
              <a:cs typeface="+mj-cs"/>
              <a:sym typeface="Helvetica"/>
            </a:endParaRPr>
          </a:p>
          <a:p>
            <a:pPr lvl="2" indent="457200" defTabSz="344804">
              <a:tabLst>
                <a:tab pos="342900" algn="l"/>
              </a:tabLst>
              <a:defRPr sz="1600">
                <a:solidFill>
                  <a:srgbClr val="008400"/>
                </a:solidFill>
                <a:latin typeface="Menlo"/>
                <a:ea typeface="Menlo"/>
                <a:cs typeface="Menlo"/>
                <a:sym typeface="Menlo"/>
              </a:defRPr>
            </a:pPr>
            <a:r>
              <a:t>A class of bags whose entries are stored in a chain of linked nodes.</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The bag is never full.</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rPr>
                <a:solidFill>
                  <a:srgbClr val="BA2DA2"/>
                </a:solidFill>
              </a:rPr>
              <a:t>public</a:t>
            </a:r>
            <a:r>
              <a:t> </a:t>
            </a:r>
            <a:r>
              <a:rPr>
                <a:solidFill>
                  <a:srgbClr val="BA2DA2"/>
                </a:solidFill>
              </a:rPr>
              <a:t>class</a:t>
            </a:r>
            <a:r>
              <a:t> LinkedBag&lt;T&gt; </a:t>
            </a:r>
            <a:r>
              <a:rPr>
                <a:solidFill>
                  <a:srgbClr val="BA2DA2"/>
                </a:solidFill>
              </a:rPr>
              <a:t>implements</a:t>
            </a:r>
            <a:r>
              <a:t> BagInterface&lt;T&gt;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rPr>
                <a:solidFill>
                  <a:srgbClr val="BA2DA2"/>
                </a:solidFill>
              </a:rPr>
              <a:t>private</a:t>
            </a:r>
            <a:r>
              <a:rPr>
                <a:solidFill>
                  <a:srgbClr val="000000"/>
                </a:solidFill>
              </a:rPr>
              <a:t> Node firstNode;       </a:t>
            </a:r>
            <a:r>
              <a:t>// reference to first node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private</a:t>
            </a:r>
            <a:r>
              <a:t> </a:t>
            </a:r>
            <a:r>
              <a:rPr>
                <a:solidFill>
                  <a:srgbClr val="BA2DA2"/>
                </a:solidFill>
              </a:rPr>
              <a:t>int</a:t>
            </a:r>
            <a:r>
              <a:t> numberOfEntries;</a:t>
            </a:r>
            <a:endParaRPr>
              <a:latin typeface="+mj-lt"/>
              <a:ea typeface="+mj-ea"/>
              <a:cs typeface="+mj-cs"/>
              <a:sym typeface="Helvetica"/>
            </a:endParaRPr>
          </a:p>
          <a:p>
            <a:pPr defTabSz="344804">
              <a:tabLst>
                <a:tab pos="342900" algn="l"/>
              </a:tabLst>
              <a:defRPr sz="1600">
                <a:latin typeface="+mj-lt"/>
                <a:ea typeface="+mj-ea"/>
                <a:cs typeface="+mj-cs"/>
                <a:sym typeface="Helvetica"/>
              </a:defRPr>
            </a:pP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LinkedBag()</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firstNode = </a:t>
            </a:r>
            <a:r>
              <a:rPr>
                <a:solidFill>
                  <a:srgbClr val="BA2DA2"/>
                </a:solidFill>
              </a:rPr>
              <a:t>null</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numberOfEntries = </a:t>
            </a:r>
            <a:r>
              <a:rPr>
                <a:solidFill>
                  <a:srgbClr val="272AD8"/>
                </a:solidFill>
              </a:rPr>
              <a:t>0</a:t>
            </a:r>
            <a:r>
              <a: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default constructor</a:t>
            </a:r>
            <a:endParaRPr>
              <a:solidFill>
                <a:srgbClr val="000000"/>
              </a:solidFill>
              <a:latin typeface="+mj-lt"/>
              <a:ea typeface="+mj-ea"/>
              <a:cs typeface="+mj-cs"/>
              <a:sym typeface="Helvetica"/>
            </a:endParaRPr>
          </a:p>
          <a:p>
            <a:pPr defTabSz="344804">
              <a:tabLst>
                <a:tab pos="342900" algn="l"/>
              </a:tabLst>
              <a:defRPr sz="1600">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 .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1"/>
          <p:cNvSpPr txBox="1">
            <a:spLocks noGrp="1"/>
          </p:cNvSpPr>
          <p:nvPr>
            <p:ph type="title"/>
          </p:nvPr>
        </p:nvSpPr>
        <p:spPr>
          <a:prstGeom prst="rect">
            <a:avLst/>
          </a:prstGeom>
        </p:spPr>
        <p:txBody>
          <a:bodyPr/>
          <a:lstStyle>
            <a:lvl1pPr defTabSz="731520">
              <a:defRPr sz="3520"/>
            </a:lvl1pPr>
          </a:lstStyle>
          <a:p>
            <a:r>
              <a:t>An Outline of the Class LinkedBag (Part 2)</a:t>
            </a:r>
          </a:p>
        </p:txBody>
      </p:sp>
      <p:sp>
        <p:nvSpPr>
          <p:cNvPr id="83" name="Text Placeholder 2"/>
          <p:cNvSpPr txBox="1">
            <a:spLocks noGrp="1"/>
          </p:cNvSpPr>
          <p:nvPr>
            <p:ph type="body" sz="quarter" idx="1"/>
          </p:nvPr>
        </p:nvSpPr>
        <p:spPr>
          <a:xfrm>
            <a:off x="443971" y="5891703"/>
            <a:ext cx="8229601" cy="538007"/>
          </a:xfrm>
          <a:prstGeom prst="rect">
            <a:avLst/>
          </a:prstGeom>
        </p:spPr>
        <p:txBody>
          <a:bodyPr>
            <a:normAutofit lnSpcReduction="10000"/>
          </a:bodyPr>
          <a:lstStyle>
            <a:lvl1pPr defTabSz="521208">
              <a:defRPr sz="2508" b="1">
                <a:solidFill>
                  <a:srgbClr val="007FA3"/>
                </a:solidFill>
                <a:latin typeface="Times New Roman"/>
                <a:ea typeface="Times New Roman"/>
                <a:cs typeface="Times New Roman"/>
                <a:sym typeface="Times New Roman"/>
              </a:defRPr>
            </a:lvl1pPr>
          </a:lstStyle>
          <a:p>
            <a:r>
              <a:t>LISTING 3-2 An outline of the class LinkedBag</a:t>
            </a:r>
          </a:p>
        </p:txBody>
      </p:sp>
      <p:sp>
        <p:nvSpPr>
          <p:cNvPr id="84" name="private class Node…"/>
          <p:cNvSpPr txBox="1"/>
          <p:nvPr/>
        </p:nvSpPr>
        <p:spPr>
          <a:xfrm>
            <a:off x="207307" y="947514"/>
            <a:ext cx="5988349" cy="4434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600">
                <a:solidFill>
                  <a:srgbClr val="BA2DA2"/>
                </a:solidFill>
                <a:latin typeface="Menlo"/>
                <a:ea typeface="Menlo"/>
                <a:cs typeface="Menlo"/>
                <a:sym typeface="Menlo"/>
              </a:defRPr>
            </a:pPr>
            <a:r>
              <a:rPr>
                <a:solidFill>
                  <a:srgbClr val="000000"/>
                </a:solidFill>
              </a:rPr>
              <a:t>	</a:t>
            </a:r>
            <a:r>
              <a:t>private</a:t>
            </a:r>
            <a:r>
              <a:rPr>
                <a:solidFill>
                  <a:srgbClr val="000000"/>
                </a:solidFill>
              </a:rPr>
              <a:t> </a:t>
            </a:r>
            <a:r>
              <a:t>class</a:t>
            </a:r>
            <a:r>
              <a:rPr>
                <a:solidFill>
                  <a:srgbClr val="000000"/>
                </a:solidFill>
              </a:rPr>
              <a:t> Node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rPr>
                <a:solidFill>
                  <a:srgbClr val="BA2DA2"/>
                </a:solidFill>
              </a:rPr>
              <a:t>private</a:t>
            </a:r>
            <a:r>
              <a:rPr>
                <a:solidFill>
                  <a:srgbClr val="000000"/>
                </a:solidFill>
              </a:rPr>
              <a:t> T    data; </a:t>
            </a:r>
            <a:r>
              <a:t>// Entry in bag</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rPr>
                <a:solidFill>
                  <a:srgbClr val="BA2DA2"/>
                </a:solidFill>
              </a:rPr>
              <a:t>private</a:t>
            </a:r>
            <a:r>
              <a:rPr>
                <a:solidFill>
                  <a:srgbClr val="000000"/>
                </a:solidFill>
              </a:rPr>
              <a:t> Node next; </a:t>
            </a:r>
            <a:r>
              <a:t>// Link to next node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private</a:t>
            </a:r>
            <a:r>
              <a:t> Node(T dataPortion)</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this</a:t>
            </a:r>
            <a:r>
              <a:t>(dataPortion, </a:t>
            </a:r>
            <a:r>
              <a:rPr>
                <a:solidFill>
                  <a:srgbClr val="BA2DA2"/>
                </a:solidFill>
              </a:rPr>
              <a:t>null</a:t>
            </a:r>
            <a:r>
              <a: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private</a:t>
            </a:r>
            <a:r>
              <a:t> Node(T dataPortion, Node nextNode)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data = dataPortion;</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next = nextNode;</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Node</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end LinkedBag</a:t>
            </a:r>
            <a:endParaRPr>
              <a:solidFill>
                <a:srgbClr val="000000"/>
              </a:solidFill>
              <a:latin typeface="+mj-lt"/>
              <a:ea typeface="+mj-ea"/>
              <a:cs typeface="+mj-cs"/>
              <a:sym typeface="Helvetic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p:cNvSpPr txBox="1">
            <a:spLocks noGrp="1"/>
          </p:cNvSpPr>
          <p:nvPr>
            <p:ph type="title"/>
          </p:nvPr>
        </p:nvSpPr>
        <p:spPr>
          <a:prstGeom prst="rect">
            <a:avLst/>
          </a:prstGeom>
        </p:spPr>
        <p:txBody>
          <a:bodyPr>
            <a:normAutofit fontScale="90000"/>
          </a:bodyPr>
          <a:lstStyle/>
          <a:p>
            <a:r>
              <a:t>Beginning a Chain of Nodes</a:t>
            </a:r>
          </a:p>
        </p:txBody>
      </p:sp>
      <p:sp>
        <p:nvSpPr>
          <p:cNvPr id="87" name="FIGURE 3-6 Adding a new node to an empty chain"/>
          <p:cNvSpPr txBox="1">
            <a:spLocks noGrp="1"/>
          </p:cNvSpPr>
          <p:nvPr>
            <p:ph type="body" sz="quarter" idx="1"/>
          </p:nvPr>
        </p:nvSpPr>
        <p:spPr>
          <a:prstGeom prst="rect">
            <a:avLst/>
          </a:prstGeom>
        </p:spPr>
        <p:txBody>
          <a:bodyPr>
            <a:normAutofit fontScale="92500" lnSpcReduction="10000"/>
          </a:bodyPr>
          <a:lstStyle>
            <a:lvl1pPr defTabSz="603504">
              <a:defRPr sz="2904" b="1">
                <a:solidFill>
                  <a:srgbClr val="007FA3"/>
                </a:solidFill>
                <a:latin typeface="Times New Roman"/>
                <a:ea typeface="Times New Roman"/>
                <a:cs typeface="Times New Roman"/>
                <a:sym typeface="Times New Roman"/>
              </a:defRPr>
            </a:lvl1pPr>
          </a:lstStyle>
          <a:p>
            <a:r>
              <a:t>FIGURE 3-6 Adding a new node to an empty chain</a:t>
            </a:r>
          </a:p>
        </p:txBody>
      </p:sp>
      <p:pic>
        <p:nvPicPr>
          <p:cNvPr id="88" name="A diagram illustrates 2 methods to add a new node to an empty chain.&#10;&#10;Picture 1" descr="A diagram illustrates 2 methods to add a new node to an empty chain.Picture 1"/>
          <p:cNvPicPr>
            <a:picLocks noChangeAspect="1"/>
          </p:cNvPicPr>
          <p:nvPr/>
        </p:nvPicPr>
        <p:blipFill>
          <a:blip r:embed="rId2">
            <a:extLst/>
          </a:blip>
          <a:stretch>
            <a:fillRect/>
          </a:stretch>
        </p:blipFill>
        <p:spPr>
          <a:xfrm>
            <a:off x="342106" y="1421984"/>
            <a:ext cx="8459788" cy="343830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p:cNvSpPr txBox="1">
            <a:spLocks noGrp="1"/>
          </p:cNvSpPr>
          <p:nvPr>
            <p:ph type="title"/>
          </p:nvPr>
        </p:nvSpPr>
        <p:spPr>
          <a:prstGeom prst="rect">
            <a:avLst/>
          </a:prstGeom>
        </p:spPr>
        <p:txBody>
          <a:bodyPr>
            <a:normAutofit fontScale="90000"/>
          </a:bodyPr>
          <a:lstStyle/>
          <a:p>
            <a:r>
              <a:t>Beginning a Chain of Nodes</a:t>
            </a:r>
          </a:p>
        </p:txBody>
      </p:sp>
      <p:sp>
        <p:nvSpPr>
          <p:cNvPr id="91" name="FIGURE 3-7 A chain of nodes just before and just after adding a node at the beginning"/>
          <p:cNvSpPr txBox="1">
            <a:spLocks noGrp="1"/>
          </p:cNvSpPr>
          <p:nvPr>
            <p:ph type="body" sz="quarter" idx="1"/>
          </p:nvPr>
        </p:nvSpPr>
        <p:spPr>
          <a:xfrm>
            <a:off x="367782" y="5422167"/>
            <a:ext cx="8513565" cy="837449"/>
          </a:xfrm>
          <a:prstGeom prst="rect">
            <a:avLst/>
          </a:prstGeom>
        </p:spPr>
        <p:txBody>
          <a:bodyPr>
            <a:normAutofit lnSpcReduction="10000"/>
          </a:bodyPr>
          <a:lstStyle>
            <a:lvl1pPr defTabSz="475487">
              <a:defRPr sz="2288" b="1">
                <a:solidFill>
                  <a:srgbClr val="007FA3"/>
                </a:solidFill>
                <a:latin typeface="Times New Roman"/>
                <a:ea typeface="Times New Roman"/>
                <a:cs typeface="Times New Roman"/>
                <a:sym typeface="Times New Roman"/>
              </a:defRPr>
            </a:lvl1pPr>
          </a:lstStyle>
          <a:p>
            <a:r>
              <a:t>FIGURE 3-7 A chain of nodes just before and just after adding a node at the beginning</a:t>
            </a:r>
          </a:p>
        </p:txBody>
      </p:sp>
      <p:pic>
        <p:nvPicPr>
          <p:cNvPr id="92" name="A diagram illustrates the steps before and after adding a new node.&#10;&#10;Picture 1" descr="A diagram illustrates the steps before and after adding a new node.Picture 1"/>
          <p:cNvPicPr>
            <a:picLocks noChangeAspect="1"/>
          </p:cNvPicPr>
          <p:nvPr/>
        </p:nvPicPr>
        <p:blipFill>
          <a:blip r:embed="rId2">
            <a:extLst/>
          </a:blip>
          <a:stretch>
            <a:fillRect/>
          </a:stretch>
        </p:blipFill>
        <p:spPr>
          <a:xfrm>
            <a:off x="367782" y="1715165"/>
            <a:ext cx="8408438" cy="246247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title"/>
          </p:nvPr>
        </p:nvSpPr>
        <p:spPr>
          <a:prstGeom prst="rect">
            <a:avLst/>
          </a:prstGeom>
        </p:spPr>
        <p:txBody>
          <a:bodyPr>
            <a:normAutofit fontScale="90000"/>
          </a:bodyPr>
          <a:lstStyle/>
          <a:p>
            <a:r>
              <a:t>Beginning a Chain of Nodes</a:t>
            </a:r>
          </a:p>
        </p:txBody>
      </p:sp>
      <p:sp>
        <p:nvSpPr>
          <p:cNvPr id="95" name="Text Placeholder 2"/>
          <p:cNvSpPr txBox="1">
            <a:spLocks noGrp="1"/>
          </p:cNvSpPr>
          <p:nvPr>
            <p:ph type="body" sz="quarter" idx="1"/>
          </p:nvPr>
        </p:nvSpPr>
        <p:spPr>
          <a:prstGeom prst="rect">
            <a:avLst/>
          </a:prstGeom>
        </p:spPr>
        <p:txBody>
          <a:bodyPr/>
          <a:lstStyle/>
          <a:p>
            <a:pPr defTabSz="539495">
              <a:defRPr sz="2596" b="1">
                <a:solidFill>
                  <a:srgbClr val="007FA3"/>
                </a:solidFill>
                <a:latin typeface="Times New Roman"/>
                <a:ea typeface="Times New Roman"/>
                <a:cs typeface="Times New Roman"/>
                <a:sym typeface="Times New Roman"/>
              </a:defRPr>
            </a:pPr>
            <a:r>
              <a:t>The method </a:t>
            </a:r>
            <a:r>
              <a:rPr>
                <a:latin typeface="Courier New"/>
                <a:ea typeface="Courier New"/>
                <a:cs typeface="Courier New"/>
                <a:sym typeface="Courier New"/>
              </a:rPr>
              <a:t>add</a:t>
            </a:r>
          </a:p>
        </p:txBody>
      </p:sp>
      <p:sp>
        <p:nvSpPr>
          <p:cNvPr id="96" name="/** Adds a new entry to this bag.…"/>
          <p:cNvSpPr txBox="1"/>
          <p:nvPr/>
        </p:nvSpPr>
        <p:spPr>
          <a:xfrm>
            <a:off x="-40640" y="1263226"/>
            <a:ext cx="9184641" cy="404876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lnSpc>
                <a:spcPct val="110000"/>
              </a:lnSpc>
              <a:tabLst>
                <a:tab pos="342900" algn="l"/>
              </a:tabLst>
              <a:defRPr sz="1600">
                <a:solidFill>
                  <a:srgbClr val="008400"/>
                </a:solidFill>
                <a:latin typeface="Menlo"/>
                <a:ea typeface="Menlo"/>
                <a:cs typeface="Menlo"/>
                <a:sym typeface="Menlo"/>
              </a:defRPr>
            </a:pPr>
            <a:r>
              <a:rPr>
                <a:solidFill>
                  <a:srgbClr val="000000"/>
                </a:solidFill>
              </a:rPr>
              <a:t>	</a:t>
            </a:r>
            <a:r>
              <a:t>/** Adds a new entry to this bag.</a:t>
            </a:r>
            <a:endParaRPr>
              <a:solidFill>
                <a:srgbClr val="000000"/>
              </a:solidFill>
              <a:latin typeface="+mj-lt"/>
              <a:ea typeface="+mj-ea"/>
              <a:cs typeface="+mj-cs"/>
              <a:sym typeface="Helvetica"/>
            </a:endParaRPr>
          </a:p>
          <a:p>
            <a:pPr defTabSz="344804">
              <a:lnSpc>
                <a:spcPct val="110000"/>
              </a:lnSpc>
              <a:tabLst>
                <a:tab pos="342900" algn="l"/>
              </a:tabLst>
              <a:defRPr sz="1600">
                <a:solidFill>
                  <a:srgbClr val="008400"/>
                </a:solidFill>
                <a:latin typeface="Menlo"/>
                <a:ea typeface="Menlo"/>
                <a:cs typeface="Menlo"/>
                <a:sym typeface="Menlo"/>
              </a:defRPr>
            </a:pPr>
            <a:r>
              <a:t>	    </a:t>
            </a:r>
            <a:r>
              <a:rPr b="1"/>
              <a:t>@param</a:t>
            </a:r>
            <a:r>
              <a:t> newEntry  The object to be added as a new entry.</a:t>
            </a:r>
            <a:endParaRPr>
              <a:solidFill>
                <a:srgbClr val="000000"/>
              </a:solidFill>
              <a:latin typeface="+mj-lt"/>
              <a:ea typeface="+mj-ea"/>
              <a:cs typeface="+mj-cs"/>
              <a:sym typeface="Helvetica"/>
            </a:endParaRPr>
          </a:p>
          <a:p>
            <a:pPr defTabSz="344804">
              <a:lnSpc>
                <a:spcPct val="110000"/>
              </a:lnSpc>
              <a:tabLst>
                <a:tab pos="342900" algn="l"/>
              </a:tabLst>
              <a:defRPr sz="1600">
                <a:solidFill>
                  <a:srgbClr val="008400"/>
                </a:solidFill>
                <a:latin typeface="Menlo"/>
                <a:ea typeface="Menlo"/>
                <a:cs typeface="Menlo"/>
                <a:sym typeface="Menlo"/>
              </a:defRPr>
            </a:pPr>
            <a:r>
              <a:t>	    </a:t>
            </a:r>
            <a:r>
              <a:rPr b="1"/>
              <a:t>@return</a:t>
            </a:r>
            <a:r>
              <a:t>  True. */</a:t>
            </a:r>
            <a:endParaRPr>
              <a:solidFill>
                <a:srgbClr val="000000"/>
              </a:solidFill>
              <a:latin typeface="+mj-lt"/>
              <a:ea typeface="+mj-ea"/>
              <a:cs typeface="+mj-cs"/>
              <a:sym typeface="Helvetica"/>
            </a:endParaRPr>
          </a:p>
          <a:p>
            <a:pPr defTabSz="344804">
              <a:lnSpc>
                <a:spcPct val="110000"/>
              </a:lnSpc>
              <a:tabLst>
                <a:tab pos="342900" algn="l"/>
              </a:tabLst>
              <a:defRPr sz="1600">
                <a:solidFill>
                  <a:srgbClr val="008400"/>
                </a:solidFill>
                <a:latin typeface="Menlo"/>
                <a:ea typeface="Menlo"/>
                <a:cs typeface="Menlo"/>
                <a:sym typeface="Menlo"/>
              </a:defRPr>
            </a:pPr>
            <a:r>
              <a:rPr>
                <a:solidFill>
                  <a:srgbClr val="000000"/>
                </a:solidFill>
              </a:rPr>
              <a:t>	</a:t>
            </a:r>
            <a:r>
              <a:rPr>
                <a:solidFill>
                  <a:srgbClr val="BA2DA2"/>
                </a:solidFill>
              </a:rPr>
              <a:t>public</a:t>
            </a:r>
            <a:r>
              <a:rPr>
                <a:solidFill>
                  <a:srgbClr val="000000"/>
                </a:solidFill>
              </a:rPr>
              <a:t> </a:t>
            </a:r>
            <a:r>
              <a:rPr>
                <a:solidFill>
                  <a:srgbClr val="BA2DA2"/>
                </a:solidFill>
              </a:rPr>
              <a:t>boolean</a:t>
            </a:r>
            <a:r>
              <a:rPr>
                <a:solidFill>
                  <a:srgbClr val="000000"/>
                </a:solidFill>
              </a:rPr>
              <a:t> add(T newEntry) </a:t>
            </a:r>
            <a:r>
              <a:t>// OutOfMemoryError possible</a:t>
            </a:r>
            <a:endParaRPr>
              <a:solidFill>
                <a:srgbClr val="000000"/>
              </a:solidFill>
              <a:latin typeface="+mj-lt"/>
              <a:ea typeface="+mj-ea"/>
              <a:cs typeface="+mj-cs"/>
              <a:sym typeface="Helvetica"/>
            </a:endParaRPr>
          </a:p>
          <a:p>
            <a:pPr defTabSz="344804">
              <a:lnSpc>
                <a:spcPct val="110000"/>
              </a:lnSpc>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lnSpc>
                <a:spcPct val="110000"/>
              </a:lnSpc>
              <a:tabLst>
                <a:tab pos="342900" algn="l"/>
              </a:tabLst>
              <a:defRPr sz="1600">
                <a:solidFill>
                  <a:srgbClr val="008400"/>
                </a:solidFill>
                <a:latin typeface="Menlo"/>
                <a:ea typeface="Menlo"/>
                <a:cs typeface="Menlo"/>
                <a:sym typeface="Menlo"/>
              </a:defRPr>
            </a:pPr>
            <a:r>
              <a:rPr>
                <a:solidFill>
                  <a:srgbClr val="000000"/>
                </a:solidFill>
              </a:rPr>
              <a:t>      </a:t>
            </a:r>
            <a:r>
              <a:t>// Add to beginning of chain:</a:t>
            </a:r>
            <a:endParaRPr>
              <a:solidFill>
                <a:srgbClr val="000000"/>
              </a:solidFill>
              <a:latin typeface="+mj-lt"/>
              <a:ea typeface="+mj-ea"/>
              <a:cs typeface="+mj-cs"/>
              <a:sym typeface="Helvetica"/>
            </a:endParaRPr>
          </a:p>
          <a:p>
            <a:pPr defTabSz="344804">
              <a:lnSpc>
                <a:spcPct val="110000"/>
              </a:lnSpc>
              <a:tabLst>
                <a:tab pos="342900" algn="l"/>
              </a:tabLst>
              <a:defRPr sz="1600">
                <a:latin typeface="Menlo"/>
                <a:ea typeface="Menlo"/>
                <a:cs typeface="Menlo"/>
                <a:sym typeface="Menlo"/>
              </a:defRPr>
            </a:pPr>
            <a:r>
              <a:t>		Node newNode = </a:t>
            </a:r>
            <a:r>
              <a:rPr>
                <a:solidFill>
                  <a:srgbClr val="BA2DA2"/>
                </a:solidFill>
              </a:rPr>
              <a:t>new</a:t>
            </a:r>
            <a:r>
              <a:t> Node(newEntry);</a:t>
            </a:r>
            <a:endParaRPr>
              <a:latin typeface="+mj-lt"/>
              <a:ea typeface="+mj-ea"/>
              <a:cs typeface="+mj-cs"/>
              <a:sym typeface="Helvetica"/>
            </a:endParaRPr>
          </a:p>
          <a:p>
            <a:pPr defTabSz="344804">
              <a:lnSpc>
                <a:spcPct val="110000"/>
              </a:lnSpc>
              <a:tabLst>
                <a:tab pos="342900" algn="l"/>
              </a:tabLst>
              <a:defRPr sz="1600">
                <a:solidFill>
                  <a:srgbClr val="008400"/>
                </a:solidFill>
                <a:latin typeface="Menlo"/>
                <a:ea typeface="Menlo"/>
                <a:cs typeface="Menlo"/>
                <a:sym typeface="Menlo"/>
              </a:defRPr>
            </a:pPr>
            <a:r>
              <a:rPr>
                <a:solidFill>
                  <a:srgbClr val="000000"/>
                </a:solidFill>
              </a:rPr>
              <a:t>		newNode.next = firstNode;  </a:t>
            </a:r>
            <a:r>
              <a:t>// Make new node reference rest of chain</a:t>
            </a:r>
            <a:endParaRPr>
              <a:solidFill>
                <a:srgbClr val="000000"/>
              </a:solidFill>
              <a:latin typeface="+mj-lt"/>
              <a:ea typeface="+mj-ea"/>
              <a:cs typeface="+mj-cs"/>
              <a:sym typeface="Helvetica"/>
            </a:endParaRPr>
          </a:p>
          <a:p>
            <a:pPr defTabSz="344804">
              <a:lnSpc>
                <a:spcPct val="110000"/>
              </a:lnSpc>
              <a:tabLst>
                <a:tab pos="342900" algn="l"/>
              </a:tabLst>
              <a:defRPr sz="1600">
                <a:solidFill>
                  <a:srgbClr val="008400"/>
                </a:solidFill>
                <a:latin typeface="Menlo"/>
                <a:ea typeface="Menlo"/>
                <a:cs typeface="Menlo"/>
                <a:sym typeface="Menlo"/>
              </a:defRPr>
            </a:pPr>
            <a:r>
              <a:rPr>
                <a:solidFill>
                  <a:srgbClr val="000000"/>
                </a:solidFill>
              </a:rPr>
              <a:t>                                 </a:t>
            </a:r>
            <a:r>
              <a:t>// (firstNode is null if chain is empty)        </a:t>
            </a:r>
            <a:endParaRPr>
              <a:solidFill>
                <a:srgbClr val="000000"/>
              </a:solidFill>
              <a:latin typeface="+mj-lt"/>
              <a:ea typeface="+mj-ea"/>
              <a:cs typeface="+mj-cs"/>
              <a:sym typeface="Helvetica"/>
            </a:endParaRPr>
          </a:p>
          <a:p>
            <a:pPr defTabSz="344804">
              <a:lnSpc>
                <a:spcPct val="110000"/>
              </a:lnSpc>
              <a:tabLst>
                <a:tab pos="342900" algn="l"/>
              </a:tabLst>
              <a:defRPr sz="1600">
                <a:solidFill>
                  <a:srgbClr val="008400"/>
                </a:solidFill>
                <a:latin typeface="Menlo"/>
                <a:ea typeface="Menlo"/>
                <a:cs typeface="Menlo"/>
                <a:sym typeface="Menlo"/>
              </a:defRPr>
            </a:pPr>
            <a:r>
              <a:rPr>
                <a:solidFill>
                  <a:srgbClr val="000000"/>
                </a:solidFill>
              </a:rPr>
              <a:t>      firstNode = newNode;       </a:t>
            </a:r>
            <a:r>
              <a:t>// New node is at beginning of chain</a:t>
            </a:r>
            <a:endParaRPr>
              <a:solidFill>
                <a:srgbClr val="000000"/>
              </a:solidFill>
              <a:latin typeface="+mj-lt"/>
              <a:ea typeface="+mj-ea"/>
              <a:cs typeface="+mj-cs"/>
              <a:sym typeface="Helvetica"/>
            </a:endParaRPr>
          </a:p>
          <a:p>
            <a:pPr defTabSz="344804">
              <a:lnSpc>
                <a:spcPct val="110000"/>
              </a:lnSpc>
              <a:tabLst>
                <a:tab pos="342900" algn="l"/>
              </a:tabLst>
              <a:defRPr sz="1600">
                <a:latin typeface="Menlo"/>
                <a:ea typeface="Menlo"/>
                <a:cs typeface="Menlo"/>
                <a:sym typeface="Menlo"/>
              </a:defRPr>
            </a:pPr>
            <a:r>
              <a:t>		numberOfEntries++;</a:t>
            </a:r>
            <a:endParaRPr>
              <a:latin typeface="+mj-lt"/>
              <a:ea typeface="+mj-ea"/>
              <a:cs typeface="+mj-cs"/>
              <a:sym typeface="Helvetica"/>
            </a:endParaRPr>
          </a:p>
          <a:p>
            <a:pPr defTabSz="344804">
              <a:lnSpc>
                <a:spcPct val="110000"/>
              </a:lnSpc>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lnSpc>
                <a:spcPct val="110000"/>
              </a:lnSpc>
              <a:tabLst>
                <a:tab pos="342900" algn="l"/>
              </a:tabLst>
              <a:defRPr sz="1600">
                <a:solidFill>
                  <a:srgbClr val="BA2DA2"/>
                </a:solidFill>
                <a:latin typeface="Menlo"/>
                <a:ea typeface="Menlo"/>
                <a:cs typeface="Menlo"/>
                <a:sym typeface="Menlo"/>
              </a:defRPr>
            </a:pPr>
            <a:r>
              <a:rPr>
                <a:solidFill>
                  <a:srgbClr val="000000"/>
                </a:solidFill>
              </a:rPr>
              <a:t>		</a:t>
            </a:r>
            <a:r>
              <a:t>return</a:t>
            </a:r>
            <a:r>
              <a:rPr>
                <a:solidFill>
                  <a:srgbClr val="000000"/>
                </a:solidFill>
              </a:rPr>
              <a:t> </a:t>
            </a:r>
            <a:r>
              <a:t>true</a:t>
            </a:r>
            <a:r>
              <a:rPr>
                <a:solidFill>
                  <a:srgbClr val="000000"/>
                </a:solidFill>
              </a:rPr>
              <a:t>;</a:t>
            </a:r>
            <a:endParaRPr>
              <a:solidFill>
                <a:srgbClr val="000000"/>
              </a:solidFill>
              <a:latin typeface="+mj-lt"/>
              <a:ea typeface="+mj-ea"/>
              <a:cs typeface="+mj-cs"/>
              <a:sym typeface="Helvetica"/>
            </a:endParaRPr>
          </a:p>
          <a:p>
            <a:pPr defTabSz="344804">
              <a:lnSpc>
                <a:spcPct val="110000"/>
              </a:lnSpc>
              <a:tabLst>
                <a:tab pos="342900" algn="l"/>
              </a:tabLst>
              <a:defRPr sz="1600">
                <a:solidFill>
                  <a:srgbClr val="008400"/>
                </a:solidFill>
                <a:latin typeface="Menlo"/>
                <a:ea typeface="Menlo"/>
                <a:cs typeface="Menlo"/>
                <a:sym typeface="Menlo"/>
              </a:defRPr>
            </a:pPr>
            <a:r>
              <a:rPr>
                <a:solidFill>
                  <a:srgbClr val="000000"/>
                </a:solidFill>
              </a:rPr>
              <a:t>	} </a:t>
            </a:r>
            <a:r>
              <a:t>// end add</a:t>
            </a:r>
            <a:endParaRPr>
              <a:solidFill>
                <a:srgbClr val="000000"/>
              </a:solidFill>
              <a:latin typeface="+mj-lt"/>
              <a:ea typeface="+mj-ea"/>
              <a:cs typeface="+mj-cs"/>
              <a:sym typeface="Helvetica"/>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1"/>
          <p:cNvSpPr txBox="1">
            <a:spLocks noGrp="1"/>
          </p:cNvSpPr>
          <p:nvPr>
            <p:ph type="title"/>
          </p:nvPr>
        </p:nvSpPr>
        <p:spPr>
          <a:prstGeom prst="rect">
            <a:avLst/>
          </a:prstGeom>
        </p:spPr>
        <p:txBody>
          <a:bodyPr>
            <a:normAutofit fontScale="90000"/>
          </a:bodyPr>
          <a:lstStyle/>
          <a:p>
            <a:pPr defTabSz="896111">
              <a:defRPr sz="4312"/>
            </a:pPr>
            <a:r>
              <a:t>Method </a:t>
            </a:r>
            <a:r>
              <a:rPr>
                <a:latin typeface="Courier New"/>
                <a:ea typeface="Courier New"/>
                <a:cs typeface="Courier New"/>
                <a:sym typeface="Courier New"/>
              </a:rPr>
              <a:t>toArray</a:t>
            </a:r>
          </a:p>
        </p:txBody>
      </p:sp>
      <p:sp>
        <p:nvSpPr>
          <p:cNvPr id="99" name="Text Placeholder 2"/>
          <p:cNvSpPr txBox="1">
            <a:spLocks noGrp="1"/>
          </p:cNvSpPr>
          <p:nvPr>
            <p:ph type="body" sz="quarter" idx="1"/>
          </p:nvPr>
        </p:nvSpPr>
        <p:spPr>
          <a:prstGeom prst="rect">
            <a:avLst/>
          </a:prstGeom>
        </p:spPr>
        <p:txBody>
          <a:bodyPr/>
          <a:lstStyle>
            <a:lvl1pPr defTabSz="429768">
              <a:defRPr sz="2068" b="1">
                <a:solidFill>
                  <a:srgbClr val="007FA3"/>
                </a:solidFill>
                <a:latin typeface="Times New Roman"/>
                <a:ea typeface="Times New Roman"/>
                <a:cs typeface="Times New Roman"/>
                <a:sym typeface="Times New Roman"/>
              </a:defRPr>
            </a:lvl1pPr>
          </a:lstStyle>
          <a:p>
            <a:r>
              <a:t>The method toArray returns an array of the entries  currently in a bag</a:t>
            </a:r>
          </a:p>
        </p:txBody>
      </p:sp>
      <p:sp>
        <p:nvSpPr>
          <p:cNvPr id="100" name="/** Retrieves all entries that are in this bag.…"/>
          <p:cNvSpPr txBox="1"/>
          <p:nvPr/>
        </p:nvSpPr>
        <p:spPr>
          <a:xfrm>
            <a:off x="0" y="837447"/>
            <a:ext cx="9144001" cy="49174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Retrieves all entries that are in this bag.</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@return</a:t>
            </a:r>
            <a:r>
              <a:t>  A newly allocated array of all the entries in the bag. */</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T[] toArray()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The cast is safe because the new array contains null entries</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@SuppressWarnings(</a:t>
            </a:r>
            <a:r>
              <a:rPr>
                <a:solidFill>
                  <a:srgbClr val="D12F1B"/>
                </a:solidFill>
              </a:rPr>
              <a:t>"unchecked"</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T[] result = (T[])</a:t>
            </a:r>
            <a:r>
              <a:rPr>
                <a:solidFill>
                  <a:srgbClr val="BA2DA2"/>
                </a:solidFill>
              </a:rPr>
              <a:t>new</a:t>
            </a:r>
            <a:r>
              <a:t> Object[numberOfEntries]; </a:t>
            </a:r>
            <a:r>
              <a:rPr>
                <a:solidFill>
                  <a:srgbClr val="008400"/>
                </a:solidFill>
              </a:rPr>
              <a:t>// Unchecked cast</a:t>
            </a:r>
            <a:endParaRPr>
              <a:latin typeface="+mj-lt"/>
              <a:ea typeface="+mj-ea"/>
              <a:cs typeface="+mj-cs"/>
              <a:sym typeface="Helvetica"/>
            </a:endParaRPr>
          </a:p>
          <a:p>
            <a:pPr defTabSz="344804">
              <a:tabLst>
                <a:tab pos="342900" algn="l"/>
              </a:tabLst>
              <a:defRPr sz="1600">
                <a:latin typeface="+mj-lt"/>
                <a:ea typeface="+mj-ea"/>
                <a:cs typeface="+mj-cs"/>
                <a:sym typeface="Helvetica"/>
              </a:defRPr>
            </a:pP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int</a:t>
            </a:r>
            <a:r>
              <a:t> index = </a:t>
            </a:r>
            <a:r>
              <a:rPr>
                <a:solidFill>
                  <a:srgbClr val="272AD8"/>
                </a:solidFill>
              </a:rPr>
              <a:t>0</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Node currentNode = firstNode;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while</a:t>
            </a:r>
            <a:r>
              <a:t> ((index &lt; numberOfEntries) &amp;&amp; (currentNode != </a:t>
            </a:r>
            <a:r>
              <a:rPr>
                <a:solidFill>
                  <a:srgbClr val="BA2DA2"/>
                </a:solidFill>
              </a:rPr>
              <a:t>null</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result[index] = currentNode.data;</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index++;</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currentNode = currentNode.next;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while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return</a:t>
            </a:r>
            <a:r>
              <a:t> result;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toArray</a:t>
            </a:r>
            <a:endParaRPr>
              <a:solidFill>
                <a:srgbClr val="000000"/>
              </a:solidFill>
              <a:latin typeface="+mj-lt"/>
              <a:ea typeface="+mj-ea"/>
              <a:cs typeface="+mj-cs"/>
              <a:sym typeface="Helvetic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itle 1"/>
          <p:cNvSpPr txBox="1">
            <a:spLocks noGrp="1"/>
          </p:cNvSpPr>
          <p:nvPr>
            <p:ph type="title"/>
          </p:nvPr>
        </p:nvSpPr>
        <p:spPr>
          <a:prstGeom prst="rect">
            <a:avLst/>
          </a:prstGeom>
        </p:spPr>
        <p:txBody>
          <a:bodyPr>
            <a:normAutofit fontScale="90000"/>
          </a:bodyPr>
          <a:lstStyle/>
          <a:p>
            <a:pPr defTabSz="896111">
              <a:defRPr sz="4312"/>
            </a:pPr>
            <a:r>
              <a:rPr>
                <a:latin typeface="Courier New"/>
                <a:ea typeface="Courier New"/>
                <a:cs typeface="Courier New"/>
                <a:sym typeface="Courier New"/>
              </a:rPr>
              <a:t>LinkedBag</a:t>
            </a:r>
            <a:r>
              <a:t> Test Program (Part 1)</a:t>
            </a:r>
          </a:p>
        </p:txBody>
      </p:sp>
      <p:sp>
        <p:nvSpPr>
          <p:cNvPr id="103" name="Text Placeholder 2"/>
          <p:cNvSpPr txBox="1">
            <a:spLocks noGrp="1"/>
          </p:cNvSpPr>
          <p:nvPr>
            <p:ph type="body" sz="quarter" idx="1"/>
          </p:nvPr>
        </p:nvSpPr>
        <p:spPr>
          <a:xfrm>
            <a:off x="457200" y="5958015"/>
            <a:ext cx="8229600" cy="581001"/>
          </a:xfrm>
          <a:prstGeom prst="rect">
            <a:avLst/>
          </a:prstGeom>
        </p:spPr>
        <p:txBody>
          <a:bodyPr>
            <a:normAutofit fontScale="92500"/>
          </a:bodyPr>
          <a:lstStyle>
            <a:lvl1pPr defTabSz="384047">
              <a:defRPr sz="1848" b="1">
                <a:solidFill>
                  <a:srgbClr val="007FA3"/>
                </a:solidFill>
                <a:latin typeface="Times New Roman"/>
                <a:ea typeface="Times New Roman"/>
                <a:cs typeface="Times New Roman"/>
                <a:sym typeface="Times New Roman"/>
              </a:defRPr>
            </a:lvl1pPr>
          </a:lstStyle>
          <a:p>
            <a:r>
              <a:t>LISTING 3-3 A sample program that tests some methods in the class LinkedBag</a:t>
            </a:r>
          </a:p>
        </p:txBody>
      </p:sp>
      <p:sp>
        <p:nvSpPr>
          <p:cNvPr id="104" name="/** A test of the methods add, toArray, isEmpty, and getCurrentSize,…"/>
          <p:cNvSpPr txBox="1"/>
          <p:nvPr/>
        </p:nvSpPr>
        <p:spPr>
          <a:xfrm>
            <a:off x="265589" y="837447"/>
            <a:ext cx="8601830" cy="395343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t>/** A test of the methods add, toArray, isEmpty, and getCurrentSize, </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as defined in the first draft of the class LinkedBag.</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rPr>
                <a:solidFill>
                  <a:srgbClr val="BA2DA2"/>
                </a:solidFill>
              </a:rPr>
              <a:t>public</a:t>
            </a:r>
            <a:r>
              <a:t> </a:t>
            </a:r>
            <a:r>
              <a:rPr>
                <a:solidFill>
                  <a:srgbClr val="BA2DA2"/>
                </a:solidFill>
              </a:rPr>
              <a:t>class</a:t>
            </a:r>
            <a:r>
              <a:t> LinkedBagDemo1</a:t>
            </a:r>
            <a:endParaRPr>
              <a:latin typeface="+mj-lt"/>
              <a:ea typeface="+mj-ea"/>
              <a:cs typeface="+mj-cs"/>
              <a:sym typeface="Helvetica"/>
            </a:endParaRPr>
          </a:p>
          <a:p>
            <a:pPr defTabSz="344804">
              <a:tabLst>
                <a:tab pos="342900" algn="l"/>
              </a:tabLst>
              <a:defRPr sz="1600">
                <a:latin typeface="Menlo"/>
                <a:ea typeface="Menlo"/>
                <a:cs typeface="Menlo"/>
                <a:sym typeface="Menlo"/>
              </a:defRPr>
            </a:pP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a:t>
            </a:r>
            <a:r>
              <a:rPr>
                <a:solidFill>
                  <a:srgbClr val="BA2DA2"/>
                </a:solidFill>
              </a:rPr>
              <a:t>static</a:t>
            </a:r>
            <a:r>
              <a:t> </a:t>
            </a:r>
            <a:r>
              <a:rPr>
                <a:solidFill>
                  <a:srgbClr val="BA2DA2"/>
                </a:solidFill>
              </a:rPr>
              <a:t>void</a:t>
            </a:r>
            <a:r>
              <a:t> main(String[] args)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System.out.println(</a:t>
            </a:r>
            <a:r>
              <a:rPr>
                <a:solidFill>
                  <a:srgbClr val="D12F1B"/>
                </a:solidFill>
              </a:rPr>
              <a:t>"Creating an empty bag."</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BagInterface&lt;String&gt; aBag = </a:t>
            </a:r>
            <a:r>
              <a:rPr>
                <a:solidFill>
                  <a:srgbClr val="BA2DA2"/>
                </a:solidFill>
              </a:rPr>
              <a:t>new</a:t>
            </a:r>
            <a:r>
              <a:t> LinkedBag1&lt;&gt;();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testIsEmpty(aBag, </a:t>
            </a:r>
            <a:r>
              <a:rPr>
                <a:solidFill>
                  <a:srgbClr val="BA2DA2"/>
                </a:solidFill>
              </a:rPr>
              <a:t>true</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displayBag(aBag);</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String[] contentsOfBag = {</a:t>
            </a:r>
            <a:r>
              <a:rPr>
                <a:solidFill>
                  <a:srgbClr val="D12F1B"/>
                </a:solidFill>
              </a:rPr>
              <a:t>"A"</a:t>
            </a:r>
            <a:r>
              <a:t>, </a:t>
            </a:r>
            <a:r>
              <a:rPr>
                <a:solidFill>
                  <a:srgbClr val="D12F1B"/>
                </a:solidFill>
              </a:rPr>
              <a:t>"D"</a:t>
            </a:r>
            <a:r>
              <a:t>, </a:t>
            </a:r>
            <a:r>
              <a:rPr>
                <a:solidFill>
                  <a:srgbClr val="D12F1B"/>
                </a:solidFill>
              </a:rPr>
              <a:t>"B"</a:t>
            </a:r>
            <a:r>
              <a:t>, </a:t>
            </a:r>
            <a:r>
              <a:rPr>
                <a:solidFill>
                  <a:srgbClr val="D12F1B"/>
                </a:solidFill>
              </a:rPr>
              <a:t>"A"</a:t>
            </a:r>
            <a:r>
              <a:t>, </a:t>
            </a:r>
            <a:r>
              <a:rPr>
                <a:solidFill>
                  <a:srgbClr val="D12F1B"/>
                </a:solidFill>
              </a:rPr>
              <a:t>"C"</a:t>
            </a:r>
            <a:r>
              <a:t>, </a:t>
            </a:r>
            <a:r>
              <a:rPr>
                <a:solidFill>
                  <a:srgbClr val="D12F1B"/>
                </a:solidFill>
              </a:rPr>
              <a:t>"A"</a:t>
            </a:r>
            <a:r>
              <a:t>, </a:t>
            </a:r>
            <a:r>
              <a:rPr>
                <a:solidFill>
                  <a:srgbClr val="D12F1B"/>
                </a:solidFill>
              </a:rPr>
              <a:t>"D"</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testAdd(aBag, contentsOfBag);</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testIsEmpty(aBag, </a:t>
            </a:r>
            <a:r>
              <a:rPr>
                <a:solidFill>
                  <a:srgbClr val="BA2DA2"/>
                </a:solidFill>
              </a:rPr>
              <a:t>false</a:t>
            </a:r>
            <a:r>
              <a: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main</a:t>
            </a:r>
            <a:endParaRPr>
              <a:solidFill>
                <a:srgbClr val="000000"/>
              </a:solidFill>
              <a:latin typeface="+mj-lt"/>
              <a:ea typeface="+mj-ea"/>
              <a:cs typeface="+mj-cs"/>
              <a:sym typeface="Helvetica"/>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prstGeom prst="rect">
            <a:avLst/>
          </a:prstGeom>
        </p:spPr>
        <p:txBody>
          <a:bodyPr>
            <a:normAutofit fontScale="90000"/>
          </a:bodyPr>
          <a:lstStyle/>
          <a:p>
            <a:pPr defTabSz="896111">
              <a:defRPr sz="4312"/>
            </a:pPr>
            <a:r>
              <a:rPr>
                <a:latin typeface="Courier New"/>
                <a:ea typeface="Courier New"/>
                <a:cs typeface="Courier New"/>
                <a:sym typeface="Courier New"/>
              </a:rPr>
              <a:t>LinkedBag</a:t>
            </a:r>
            <a:r>
              <a:t> Test Program (Part 2)</a:t>
            </a:r>
          </a:p>
        </p:txBody>
      </p:sp>
      <p:sp>
        <p:nvSpPr>
          <p:cNvPr id="107" name="Text Placeholder 2"/>
          <p:cNvSpPr txBox="1">
            <a:spLocks noGrp="1"/>
          </p:cNvSpPr>
          <p:nvPr>
            <p:ph type="body" sz="quarter" idx="1"/>
          </p:nvPr>
        </p:nvSpPr>
        <p:spPr>
          <a:xfrm>
            <a:off x="457200" y="5958015"/>
            <a:ext cx="8229600" cy="581001"/>
          </a:xfrm>
          <a:prstGeom prst="rect">
            <a:avLst/>
          </a:prstGeom>
        </p:spPr>
        <p:txBody>
          <a:bodyPr>
            <a:normAutofit fontScale="92500"/>
          </a:bodyPr>
          <a:lstStyle>
            <a:lvl1pPr defTabSz="384047">
              <a:defRPr sz="1848" b="1">
                <a:solidFill>
                  <a:srgbClr val="007FA3"/>
                </a:solidFill>
                <a:latin typeface="Times New Roman"/>
                <a:ea typeface="Times New Roman"/>
                <a:cs typeface="Times New Roman"/>
                <a:sym typeface="Times New Roman"/>
              </a:defRPr>
            </a:lvl1pPr>
          </a:lstStyle>
          <a:p>
            <a:r>
              <a:t>LISTING 3-3 A sample program that tests some methods in the class LinkedBag</a:t>
            </a:r>
          </a:p>
        </p:txBody>
      </p:sp>
      <p:sp>
        <p:nvSpPr>
          <p:cNvPr id="108" name="// Tests the method isEmpty.…"/>
          <p:cNvSpPr txBox="1"/>
          <p:nvPr/>
        </p:nvSpPr>
        <p:spPr>
          <a:xfrm>
            <a:off x="-67630" y="728980"/>
            <a:ext cx="8968840" cy="5400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Tests the method isEmpty.</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Precondition: If bag is empty, the parameter empty should be true;</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otherwise, it should be false.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void</a:t>
            </a:r>
            <a:r>
              <a:t> testIsEmpty(BagInterface&lt;String&gt; bag, </a:t>
            </a:r>
            <a:br/>
            <a:r>
              <a:t>																		</a:t>
            </a:r>
            <a:r>
              <a:rPr>
                <a:solidFill>
                  <a:srgbClr val="BA2DA2"/>
                </a:solidFill>
              </a:rPr>
              <a:t>boolean</a:t>
            </a:r>
            <a:r>
              <a:t> empty)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solidFill>
                  <a:srgbClr val="D12F1B"/>
                </a:solidFill>
                <a:latin typeface="Menlo"/>
                <a:ea typeface="Menlo"/>
                <a:cs typeface="Menlo"/>
                <a:sym typeface="Menlo"/>
              </a:defRPr>
            </a:pPr>
            <a:r>
              <a:rPr>
                <a:solidFill>
                  <a:srgbClr val="000000"/>
                </a:solidFill>
              </a:rPr>
              <a:t>      System.out.print(</a:t>
            </a:r>
            <a:r>
              <a:t>"\nTesting isEmpty with "</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if</a:t>
            </a:r>
            <a:r>
              <a:t> (empty)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System.out.println(</a:t>
            </a:r>
            <a:r>
              <a:rPr>
                <a:solidFill>
                  <a:srgbClr val="D12F1B"/>
                </a:solidFill>
              </a:rPr>
              <a:t>"an empty bag:"</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else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System.out.println(</a:t>
            </a:r>
            <a:r>
              <a:rPr>
                <a:solidFill>
                  <a:srgbClr val="D12F1B"/>
                </a:solidFill>
              </a:rPr>
              <a:t>"a bag that is not empty:"</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solidFill>
                  <a:srgbClr val="D12F1B"/>
                </a:solidFill>
                <a:latin typeface="Menlo"/>
                <a:ea typeface="Menlo"/>
                <a:cs typeface="Menlo"/>
                <a:sym typeface="Menlo"/>
              </a:defRPr>
            </a:pPr>
            <a:r>
              <a:rPr>
                <a:solidFill>
                  <a:srgbClr val="000000"/>
                </a:solidFill>
              </a:rPr>
              <a:t>      System.out.print(</a:t>
            </a:r>
            <a:r>
              <a:t>"isEmpty finds the bag "</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if</a:t>
            </a:r>
            <a:r>
              <a:t> (empty &amp;&amp; bag.isEmpty())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System.out.println(</a:t>
            </a:r>
            <a:r>
              <a:rPr>
                <a:solidFill>
                  <a:srgbClr val="D12F1B"/>
                </a:solidFill>
              </a:rPr>
              <a:t>"empty: OK."</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else</a:t>
            </a:r>
            <a:r>
              <a:t> </a:t>
            </a:r>
            <a:r>
              <a:rPr>
                <a:solidFill>
                  <a:srgbClr val="BA2DA2"/>
                </a:solidFill>
              </a:rPr>
              <a:t>if</a:t>
            </a:r>
            <a:r>
              <a:t> (empty)</a:t>
            </a:r>
            <a:endParaRPr>
              <a:latin typeface="+mj-lt"/>
              <a:ea typeface="+mj-ea"/>
              <a:cs typeface="+mj-cs"/>
              <a:sym typeface="Helvetica"/>
            </a:endParaRPr>
          </a:p>
          <a:p>
            <a:pPr defTabSz="344804">
              <a:tabLst>
                <a:tab pos="342900" algn="l"/>
              </a:tabLst>
              <a:defRPr sz="1600">
                <a:solidFill>
                  <a:srgbClr val="D12F1B"/>
                </a:solidFill>
                <a:latin typeface="Menlo"/>
                <a:ea typeface="Menlo"/>
                <a:cs typeface="Menlo"/>
                <a:sym typeface="Menlo"/>
              </a:defRPr>
            </a:pPr>
            <a:r>
              <a:rPr>
                <a:solidFill>
                  <a:srgbClr val="000000"/>
                </a:solidFill>
              </a:rPr>
              <a:t>			System.out.println(</a:t>
            </a:r>
            <a:r>
              <a:t>"not empty, but it is: ERROR."</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else</a:t>
            </a:r>
            <a:r>
              <a:t> </a:t>
            </a:r>
            <a:r>
              <a:rPr>
                <a:solidFill>
                  <a:srgbClr val="BA2DA2"/>
                </a:solidFill>
              </a:rPr>
              <a:t>if</a:t>
            </a:r>
            <a:r>
              <a:t> (!empty &amp;&amp; bag.isEmpty())</a:t>
            </a:r>
            <a:endParaRPr>
              <a:latin typeface="+mj-lt"/>
              <a:ea typeface="+mj-ea"/>
              <a:cs typeface="+mj-cs"/>
              <a:sym typeface="Helvetica"/>
            </a:endParaRPr>
          </a:p>
          <a:p>
            <a:pPr defTabSz="344804">
              <a:tabLst>
                <a:tab pos="342900" algn="l"/>
              </a:tabLst>
              <a:defRPr sz="1600">
                <a:solidFill>
                  <a:srgbClr val="D12F1B"/>
                </a:solidFill>
                <a:latin typeface="Menlo"/>
                <a:ea typeface="Menlo"/>
                <a:cs typeface="Menlo"/>
                <a:sym typeface="Menlo"/>
              </a:defRPr>
            </a:pPr>
            <a:r>
              <a:rPr>
                <a:solidFill>
                  <a:srgbClr val="000000"/>
                </a:solidFill>
              </a:rPr>
              <a:t>			System.out.println(</a:t>
            </a:r>
            <a:r>
              <a:t>"empty, but it is not empty: ERROR."</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600">
                <a:solidFill>
                  <a:srgbClr val="BA2DA2"/>
                </a:solidFill>
                <a:latin typeface="Menlo"/>
                <a:ea typeface="Menlo"/>
                <a:cs typeface="Menlo"/>
                <a:sym typeface="Menlo"/>
              </a:defRPr>
            </a:pPr>
            <a:r>
              <a:rPr>
                <a:solidFill>
                  <a:srgbClr val="000000"/>
                </a:solidFill>
              </a:rPr>
              <a:t>		</a:t>
            </a:r>
            <a:r>
              <a:t>else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System.out.println(</a:t>
            </a:r>
            <a:r>
              <a:rPr>
                <a:solidFill>
                  <a:srgbClr val="D12F1B"/>
                </a:solidFill>
              </a:rPr>
              <a:t>"not empty: OK."</a:t>
            </a:r>
            <a:r>
              <a:t>);      </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testIsEmpty</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prstGeom prst="rect">
            <a:avLst/>
          </a:prstGeom>
        </p:spPr>
        <p:txBody>
          <a:bodyPr>
            <a:normAutofit fontScale="90000"/>
          </a:bodyPr>
          <a:lstStyle/>
          <a:p>
            <a:pPr defTabSz="896111">
              <a:defRPr sz="4312"/>
            </a:pPr>
            <a:r>
              <a:rPr>
                <a:latin typeface="Courier New"/>
                <a:ea typeface="Courier New"/>
                <a:cs typeface="Courier New"/>
                <a:sym typeface="Courier New"/>
              </a:rPr>
              <a:t>LinkedBag</a:t>
            </a:r>
            <a:r>
              <a:t> Test Program (Part 3)</a:t>
            </a:r>
          </a:p>
        </p:txBody>
      </p:sp>
      <p:sp>
        <p:nvSpPr>
          <p:cNvPr id="111" name="Text Placeholder 2"/>
          <p:cNvSpPr txBox="1">
            <a:spLocks noGrp="1"/>
          </p:cNvSpPr>
          <p:nvPr>
            <p:ph type="body" sz="quarter" idx="1"/>
          </p:nvPr>
        </p:nvSpPr>
        <p:spPr>
          <a:xfrm>
            <a:off x="457200" y="5958015"/>
            <a:ext cx="8229600" cy="581001"/>
          </a:xfrm>
          <a:prstGeom prst="rect">
            <a:avLst/>
          </a:prstGeom>
        </p:spPr>
        <p:txBody>
          <a:bodyPr>
            <a:normAutofit fontScale="92500"/>
          </a:bodyPr>
          <a:lstStyle>
            <a:lvl1pPr defTabSz="384047">
              <a:defRPr sz="1848" b="1">
                <a:solidFill>
                  <a:srgbClr val="007FA3"/>
                </a:solidFill>
                <a:latin typeface="Times New Roman"/>
                <a:ea typeface="Times New Roman"/>
                <a:cs typeface="Times New Roman"/>
                <a:sym typeface="Times New Roman"/>
              </a:defRPr>
            </a:lvl1pPr>
          </a:lstStyle>
          <a:p>
            <a:r>
              <a:t>LISTING 3-3 A sample program that tests some methods in the class LinkedBag</a:t>
            </a:r>
          </a:p>
        </p:txBody>
      </p:sp>
      <p:sp>
        <p:nvSpPr>
          <p:cNvPr id="112" name="// Tests the method add.…"/>
          <p:cNvSpPr txBox="1"/>
          <p:nvPr/>
        </p:nvSpPr>
        <p:spPr>
          <a:xfrm>
            <a:off x="-1" y="927479"/>
            <a:ext cx="8686801" cy="4434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Tests the method add.</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void</a:t>
            </a:r>
            <a:r>
              <a:t> testAdd(BagInterface&lt;String&gt; aBag, </a:t>
            </a:r>
            <a:br/>
            <a:r>
              <a:t>																	String[] content)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solidFill>
                  <a:srgbClr val="D12F1B"/>
                </a:solidFill>
                <a:latin typeface="Menlo"/>
                <a:ea typeface="Menlo"/>
                <a:cs typeface="Menlo"/>
                <a:sym typeface="Menlo"/>
              </a:defRPr>
            </a:pPr>
            <a:r>
              <a:rPr>
                <a:solidFill>
                  <a:srgbClr val="000000"/>
                </a:solidFill>
              </a:rPr>
              <a:t>      System.out.print(</a:t>
            </a:r>
            <a:r>
              <a:t>"Adding the following strings to the bag: "</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for</a:t>
            </a:r>
            <a:r>
              <a:t> (</a:t>
            </a:r>
            <a:r>
              <a:rPr>
                <a:solidFill>
                  <a:srgbClr val="BA2DA2"/>
                </a:solidFill>
              </a:rPr>
              <a:t>int</a:t>
            </a:r>
            <a:r>
              <a:t> index = </a:t>
            </a:r>
            <a:r>
              <a:rPr>
                <a:solidFill>
                  <a:srgbClr val="272AD8"/>
                </a:solidFill>
              </a:rPr>
              <a:t>0</a:t>
            </a:r>
            <a:r>
              <a:t>; index &lt; content.length; index++)</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if</a:t>
            </a:r>
            <a:r>
              <a:t> (aBag.add(content[index]))</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System.out.print(content[index] + </a:t>
            </a:r>
            <a:r>
              <a:rPr>
                <a:solidFill>
                  <a:srgbClr val="D12F1B"/>
                </a:solidFill>
              </a:rPr>
              <a:t>" "</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else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System.out.print(</a:t>
            </a:r>
            <a:r>
              <a:rPr>
                <a:solidFill>
                  <a:srgbClr val="D12F1B"/>
                </a:solidFill>
              </a:rPr>
              <a:t>"\nUnable to add "</a:t>
            </a:r>
            <a:r>
              <a:t> + content[index]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D12F1B"/>
                </a:solidFill>
              </a:rPr>
              <a:t>" to the bag."</a:t>
            </a:r>
            <a:r>
              <a: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for</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System.out.println();</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displayBag(aBag);</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testAdd</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p:cNvSpPr/>
          <p:nvPr/>
        </p:nvSpPr>
        <p:spPr>
          <a:xfrm>
            <a:off x="3620029" y="3241344"/>
            <a:ext cx="5303256" cy="2818038"/>
          </a:xfrm>
          <a:prstGeom prst="rect">
            <a:avLst/>
          </a:prstGeom>
          <a:gradFill>
            <a:gsLst>
              <a:gs pos="0">
                <a:schemeClr val="accent4">
                  <a:hueOff val="-155063"/>
                  <a:lumOff val="44832"/>
                </a:schemeClr>
              </a:gs>
              <a:gs pos="35000">
                <a:srgbClr val="FEF7B7"/>
              </a:gs>
              <a:gs pos="100000">
                <a:schemeClr val="accent4">
                  <a:hueOff val="-178118"/>
                  <a:lumOff val="59630"/>
                </a:schemeClr>
              </a:gs>
            </a:gsLst>
            <a:lin ang="16200000"/>
          </a:gradFill>
          <a:ln>
            <a:solidFill>
              <a:srgbClr val="AEA600"/>
            </a:solidFill>
          </a:ln>
          <a:effectLst>
            <a:outerShdw blurRad="38100" dist="20000" dir="5400000" rotWithShape="0">
              <a:srgbClr val="000000">
                <a:alpha val="38000"/>
              </a:srgbClr>
            </a:outerShdw>
          </a:effectLst>
        </p:spPr>
        <p:txBody>
          <a:bodyPr lIns="45719" rIns="45719" anchor="ctr"/>
          <a:lstStyle/>
          <a:p>
            <a:endParaRPr/>
          </a:p>
        </p:txBody>
      </p:sp>
      <p:sp>
        <p:nvSpPr>
          <p:cNvPr id="115" name="Title 1"/>
          <p:cNvSpPr txBox="1">
            <a:spLocks noGrp="1"/>
          </p:cNvSpPr>
          <p:nvPr>
            <p:ph type="title"/>
          </p:nvPr>
        </p:nvSpPr>
        <p:spPr>
          <a:prstGeom prst="rect">
            <a:avLst/>
          </a:prstGeom>
        </p:spPr>
        <p:txBody>
          <a:bodyPr>
            <a:normAutofit fontScale="90000"/>
          </a:bodyPr>
          <a:lstStyle/>
          <a:p>
            <a:pPr defTabSz="896111">
              <a:defRPr sz="4312"/>
            </a:pPr>
            <a:r>
              <a:rPr>
                <a:latin typeface="Courier New"/>
                <a:ea typeface="Courier New"/>
                <a:cs typeface="Courier New"/>
                <a:sym typeface="Courier New"/>
              </a:rPr>
              <a:t>LinkedBag</a:t>
            </a:r>
            <a:r>
              <a:t> Test Program (Part 4)</a:t>
            </a:r>
          </a:p>
        </p:txBody>
      </p:sp>
      <p:sp>
        <p:nvSpPr>
          <p:cNvPr id="116" name="Text Placeholder 2"/>
          <p:cNvSpPr txBox="1">
            <a:spLocks noGrp="1"/>
          </p:cNvSpPr>
          <p:nvPr>
            <p:ph type="body" sz="quarter" idx="1"/>
          </p:nvPr>
        </p:nvSpPr>
        <p:spPr>
          <a:xfrm>
            <a:off x="457200" y="5958015"/>
            <a:ext cx="8229600" cy="581001"/>
          </a:xfrm>
          <a:prstGeom prst="rect">
            <a:avLst/>
          </a:prstGeom>
        </p:spPr>
        <p:txBody>
          <a:bodyPr>
            <a:normAutofit fontScale="92500"/>
          </a:bodyPr>
          <a:lstStyle>
            <a:lvl1pPr defTabSz="384047">
              <a:defRPr sz="1848" b="1">
                <a:solidFill>
                  <a:srgbClr val="007FA3"/>
                </a:solidFill>
                <a:latin typeface="Times New Roman"/>
                <a:ea typeface="Times New Roman"/>
                <a:cs typeface="Times New Roman"/>
                <a:sym typeface="Times New Roman"/>
              </a:defRPr>
            </a:lvl1pPr>
          </a:lstStyle>
          <a:p>
            <a:r>
              <a:t>LISTING 3-3 A sample program that tests some methods in the class LinkedBag</a:t>
            </a:r>
          </a:p>
        </p:txBody>
      </p:sp>
      <p:sp>
        <p:nvSpPr>
          <p:cNvPr id="117" name="// Tests the method toArray while displaying the bag.…"/>
          <p:cNvSpPr txBox="1"/>
          <p:nvPr/>
        </p:nvSpPr>
        <p:spPr>
          <a:xfrm>
            <a:off x="38833" y="690412"/>
            <a:ext cx="8724167" cy="34696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Tests the method toArray while displaying the bag.</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private</a:t>
            </a:r>
            <a:r>
              <a:t> </a:t>
            </a:r>
            <a:r>
              <a:rPr>
                <a:solidFill>
                  <a:srgbClr val="BA2DA2"/>
                </a:solidFill>
              </a:rPr>
              <a:t>static</a:t>
            </a:r>
            <a:r>
              <a:t> </a:t>
            </a:r>
            <a:r>
              <a:rPr>
                <a:solidFill>
                  <a:srgbClr val="BA2DA2"/>
                </a:solidFill>
              </a:rPr>
              <a:t>void</a:t>
            </a:r>
            <a:r>
              <a:t> displayBag(BagInterface&lt;String&gt; aBag)</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solidFill>
                  <a:srgbClr val="D12F1B"/>
                </a:solidFill>
                <a:latin typeface="Menlo"/>
                <a:ea typeface="Menlo"/>
                <a:cs typeface="Menlo"/>
                <a:sym typeface="Menlo"/>
              </a:defRPr>
            </a:pPr>
            <a:r>
              <a:rPr>
                <a:solidFill>
                  <a:srgbClr val="000000"/>
                </a:solidFill>
              </a:rPr>
              <a:t>      System.out.println(</a:t>
            </a:r>
            <a:r>
              <a:t>"The bag contains the following string(s):"</a:t>
            </a:r>
            <a:r>
              <a:rPr>
                <a:solidFill>
                  <a:srgbClr val="000000"/>
                </a:solidFill>
              </a:rPr>
              <a:t>);</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Object[] bagArray = aBag.toArray();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for</a:t>
            </a:r>
            <a:r>
              <a:t> (</a:t>
            </a:r>
            <a:r>
              <a:rPr>
                <a:solidFill>
                  <a:srgbClr val="BA2DA2"/>
                </a:solidFill>
              </a:rPr>
              <a:t>int</a:t>
            </a:r>
            <a:r>
              <a:t> index = </a:t>
            </a:r>
            <a:r>
              <a:rPr>
                <a:solidFill>
                  <a:srgbClr val="272AD8"/>
                </a:solidFill>
              </a:rPr>
              <a:t>0</a:t>
            </a:r>
            <a:r>
              <a:t>; index &lt; bagArray.length; index++)</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System.out.print(bagArray[index] + </a:t>
            </a:r>
            <a:r>
              <a:rPr>
                <a:solidFill>
                  <a:srgbClr val="D12F1B"/>
                </a:solidFill>
              </a:rPr>
              <a:t>" "</a:t>
            </a:r>
            <a:r>
              <a: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for</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System.out.println();</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displayBag</a:t>
            </a:r>
            <a:endParaRPr>
              <a:solidFill>
                <a:srgbClr val="000000"/>
              </a:solidFill>
              <a:latin typeface="+mj-lt"/>
              <a:ea typeface="+mj-ea"/>
              <a:cs typeface="+mj-cs"/>
              <a:sym typeface="Helvetica"/>
            </a:endParaRPr>
          </a:p>
          <a:p>
            <a:pPr defTabSz="344804">
              <a:tabLst>
                <a:tab pos="342900" algn="l"/>
              </a:tabLst>
              <a:defRPr sz="1600">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end LinkedBagDemo1</a:t>
            </a:r>
          </a:p>
        </p:txBody>
      </p:sp>
      <p:sp>
        <p:nvSpPr>
          <p:cNvPr id="118" name="Creating an empty bag.…"/>
          <p:cNvSpPr txBox="1"/>
          <p:nvPr/>
        </p:nvSpPr>
        <p:spPr>
          <a:xfrm>
            <a:off x="3640666" y="3610504"/>
            <a:ext cx="5192872" cy="2402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200" b="1">
                <a:latin typeface="+mj-lt"/>
                <a:ea typeface="+mj-ea"/>
                <a:cs typeface="+mj-cs"/>
                <a:sym typeface="Helvetica"/>
              </a:defRPr>
            </a:pPr>
            <a:endParaRPr/>
          </a:p>
          <a:p>
            <a:pPr defTabSz="344804">
              <a:tabLst>
                <a:tab pos="342900" algn="l"/>
              </a:tabLst>
              <a:defRPr sz="1200" b="1">
                <a:latin typeface="Menlo"/>
                <a:ea typeface="Menlo"/>
                <a:cs typeface="Menlo"/>
                <a:sym typeface="Menlo"/>
              </a:defRPr>
            </a:pPr>
            <a:r>
              <a:t> Creating an empty bag.</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Testing isEmpty with an empty bag:</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isEmpty finds the bag empty: OK.</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The bag contains the following string(s):</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Adding the following strings to the bag: A D B A C A D</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The bag contains the following string(s):</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D A C A B D A</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Testing isEmpty with a bag that is not empty:</a:t>
            </a:r>
            <a:endParaRPr>
              <a:latin typeface="+mj-lt"/>
              <a:ea typeface="+mj-ea"/>
              <a:cs typeface="+mj-cs"/>
              <a:sym typeface="Helvetica"/>
            </a:endParaRPr>
          </a:p>
          <a:p>
            <a:pPr defTabSz="344804">
              <a:tabLst>
                <a:tab pos="342900" algn="l"/>
              </a:tabLst>
              <a:defRPr sz="1200" b="1">
                <a:latin typeface="Menlo"/>
                <a:ea typeface="Menlo"/>
                <a:cs typeface="Menlo"/>
                <a:sym typeface="Menlo"/>
              </a:defRPr>
            </a:pPr>
            <a:r>
              <a:t> isEmpty finds the bag not empty: OK.</a:t>
            </a:r>
          </a:p>
        </p:txBody>
      </p:sp>
      <p:sp>
        <p:nvSpPr>
          <p:cNvPr id="119" name="Program Output"/>
          <p:cNvSpPr txBox="1"/>
          <p:nvPr/>
        </p:nvSpPr>
        <p:spPr>
          <a:xfrm>
            <a:off x="3713422" y="3301521"/>
            <a:ext cx="1920216" cy="7189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800" b="1" i="1"/>
            </a:lvl1pPr>
          </a:lstStyle>
          <a:p>
            <a:r>
              <a:t>Program Output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1"/>
          <p:cNvSpPr txBox="1">
            <a:spLocks noGrp="1"/>
          </p:cNvSpPr>
          <p:nvPr>
            <p:ph type="title"/>
          </p:nvPr>
        </p:nvSpPr>
        <p:spPr>
          <a:prstGeom prst="rect">
            <a:avLst/>
          </a:prstGeom>
        </p:spPr>
        <p:txBody>
          <a:bodyPr/>
          <a:lstStyle/>
          <a:p>
            <a:r>
              <a:t>What Is an Iterator?</a:t>
            </a:r>
          </a:p>
        </p:txBody>
      </p:sp>
      <p:sp>
        <p:nvSpPr>
          <p:cNvPr id="50" name="Content Placeholder 1"/>
          <p:cNvSpPr txBox="1">
            <a:spLocks noGrp="1"/>
          </p:cNvSpPr>
          <p:nvPr>
            <p:ph type="body" idx="1"/>
          </p:nvPr>
        </p:nvSpPr>
        <p:spPr>
          <a:prstGeom prst="rect">
            <a:avLst/>
          </a:prstGeom>
        </p:spPr>
        <p:txBody>
          <a:bodyPr/>
          <a:lstStyle/>
          <a:p>
            <a:r>
              <a:t>An object that traverses a collection of data</a:t>
            </a:r>
          </a:p>
          <a:p>
            <a:r>
              <a:t>During iteration, each data item is considered once</a:t>
            </a:r>
          </a:p>
          <a:p>
            <a:pPr lvl="1"/>
            <a:r>
              <a:t>Possible to modify item as accessed	</a:t>
            </a:r>
          </a:p>
          <a:p>
            <a:r>
              <a:t>Should implement as a distinct class that interacts with the ADT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prstGeom prst="rect">
            <a:avLst/>
          </a:prstGeom>
        </p:spPr>
        <p:txBody>
          <a:bodyPr>
            <a:normAutofit fontScale="90000"/>
          </a:bodyPr>
          <a:lstStyle/>
          <a:p>
            <a:pPr defTabSz="896111">
              <a:defRPr sz="4312"/>
            </a:pPr>
            <a:r>
              <a:t>Method </a:t>
            </a:r>
            <a:r>
              <a:rPr>
                <a:latin typeface="Courier New"/>
                <a:ea typeface="Courier New"/>
                <a:cs typeface="Courier New"/>
                <a:sym typeface="Courier New"/>
              </a:rPr>
              <a:t>getFrequencyOf</a:t>
            </a:r>
          </a:p>
        </p:txBody>
      </p:sp>
      <p:sp>
        <p:nvSpPr>
          <p:cNvPr id="122" name="Text Placeholder 2"/>
          <p:cNvSpPr txBox="1">
            <a:spLocks noGrp="1"/>
          </p:cNvSpPr>
          <p:nvPr>
            <p:ph type="body" sz="quarter" idx="1"/>
          </p:nvPr>
        </p:nvSpPr>
        <p:spPr>
          <a:xfrm>
            <a:off x="443971" y="5883302"/>
            <a:ext cx="8229601" cy="511813"/>
          </a:xfrm>
          <a:prstGeom prst="rect">
            <a:avLst/>
          </a:prstGeom>
        </p:spPr>
        <p:txBody>
          <a:bodyPr>
            <a:normAutofit lnSpcReduction="10000"/>
          </a:bodyPr>
          <a:lstStyle>
            <a:lvl1pPr defTabSz="475487">
              <a:defRPr sz="2288" b="1">
                <a:solidFill>
                  <a:srgbClr val="007FA3"/>
                </a:solidFill>
                <a:latin typeface="Times New Roman"/>
                <a:ea typeface="Times New Roman"/>
                <a:cs typeface="Times New Roman"/>
                <a:sym typeface="Times New Roman"/>
              </a:defRPr>
            </a:lvl1pPr>
          </a:lstStyle>
          <a:p>
            <a:r>
              <a:t>Counts the number of times a given entry appears</a:t>
            </a:r>
          </a:p>
        </p:txBody>
      </p:sp>
      <p:sp>
        <p:nvSpPr>
          <p:cNvPr id="123" name="/** Counts the number of times a given entry appears in this bag.…"/>
          <p:cNvSpPr txBox="1"/>
          <p:nvPr/>
        </p:nvSpPr>
        <p:spPr>
          <a:xfrm>
            <a:off x="151541" y="711893"/>
            <a:ext cx="8185415" cy="5350357"/>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500">
                <a:solidFill>
                  <a:srgbClr val="008400"/>
                </a:solidFill>
                <a:latin typeface="Menlo"/>
                <a:ea typeface="Menlo"/>
                <a:cs typeface="Menlo"/>
                <a:sym typeface="Menlo"/>
              </a:defRPr>
            </a:pPr>
            <a:r>
              <a:rPr>
                <a:solidFill>
                  <a:srgbClr val="000000"/>
                </a:solidFill>
              </a:rPr>
              <a:t>	</a:t>
            </a:r>
            <a:r>
              <a:t>/** Counts the number of times a given entry appears in this bag.</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@param</a:t>
            </a:r>
            <a:r>
              <a:t> anEntry  The entry to be counted.</a:t>
            </a:r>
            <a:endParaRPr>
              <a:solidFill>
                <a:srgbClr val="000000"/>
              </a:solidFill>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t>		 </a:t>
            </a:r>
            <a:r>
              <a:rPr b="1"/>
              <a:t>@return</a:t>
            </a:r>
            <a:r>
              <a:t>  The number of times anEntry appears in the bag.</a:t>
            </a:r>
            <a:r>
              <a:rPr>
                <a:solidFill>
                  <a:srgbClr val="000000"/>
                </a:solidFill>
                <a:latin typeface="+mj-lt"/>
                <a:ea typeface="+mj-ea"/>
                <a:cs typeface="+mj-cs"/>
                <a:sym typeface="Helvetica"/>
              </a:rPr>
              <a:t> </a:t>
            </a:r>
            <a:r>
              <a:t>*/</a:t>
            </a: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public</a:t>
            </a:r>
            <a:r>
              <a:t> </a:t>
            </a:r>
            <a:r>
              <a:rPr>
                <a:solidFill>
                  <a:srgbClr val="BA2DA2"/>
                </a:solidFill>
              </a:rPr>
              <a:t>int</a:t>
            </a:r>
            <a:r>
              <a:t> getFrequencyOf(T anEntry)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int</a:t>
            </a:r>
            <a:r>
              <a:t> frequency = </a:t>
            </a:r>
            <a:r>
              <a:rPr>
                <a:solidFill>
                  <a:srgbClr val="272AD8"/>
                </a:solidFill>
              </a:rPr>
              <a:t>0</a:t>
            </a:r>
            <a:r>
              <a:t>;</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int</a:t>
            </a:r>
            <a:r>
              <a:t> loopCounter = </a:t>
            </a:r>
            <a:r>
              <a:rPr>
                <a:solidFill>
                  <a:srgbClr val="272AD8"/>
                </a:solidFill>
              </a:rPr>
              <a:t>0</a:t>
            </a:r>
            <a:r>
              <a:t>;</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Node currentNode = firstNode;</a:t>
            </a:r>
            <a:endParaRPr>
              <a:latin typeface="+mj-lt"/>
              <a:ea typeface="+mj-ea"/>
              <a:cs typeface="+mj-cs"/>
              <a:sym typeface="Helvetica"/>
            </a:endParaRPr>
          </a:p>
          <a:p>
            <a:pPr defTabSz="344804">
              <a:tabLst>
                <a:tab pos="342900" algn="l"/>
              </a:tabLst>
              <a:defRPr sz="1500">
                <a:latin typeface="+mj-lt"/>
                <a:ea typeface="+mj-ea"/>
                <a:cs typeface="+mj-cs"/>
                <a:sym typeface="Helvetica"/>
              </a:defRPr>
            </a:pP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while</a:t>
            </a:r>
            <a:r>
              <a:t> ((loopCounter &lt; numberOfEntries) &amp;&amp; (currentNode != </a:t>
            </a:r>
            <a:r>
              <a:rPr>
                <a:solidFill>
                  <a:srgbClr val="BA2DA2"/>
                </a:solidFill>
              </a:rPr>
              <a:t>null</a:t>
            </a:r>
            <a:r>
              <a:t>))</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if</a:t>
            </a:r>
            <a:r>
              <a:t> (anEntry.equals(currentNode.data))</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frequency++;</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 </a:t>
            </a:r>
            <a:r>
              <a:rPr>
                <a:solidFill>
                  <a:srgbClr val="008400"/>
                </a:solidFill>
              </a:rPr>
              <a:t>// end if</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loopCounter++;</a:t>
            </a:r>
            <a:endParaRPr>
              <a:latin typeface="+mj-lt"/>
              <a:ea typeface="+mj-ea"/>
              <a:cs typeface="+mj-cs"/>
              <a:sym typeface="Helvetica"/>
            </a:endParaRPr>
          </a:p>
          <a:p>
            <a:pPr defTabSz="344804">
              <a:tabLst>
                <a:tab pos="342900" algn="l"/>
              </a:tabLst>
              <a:defRPr sz="1500">
                <a:latin typeface="Menlo"/>
                <a:ea typeface="Menlo"/>
                <a:cs typeface="Menlo"/>
                <a:sym typeface="Menlo"/>
              </a:defRPr>
            </a:pPr>
            <a:r>
              <a:t>         currentNode = currentNode.next;</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while</a:t>
            </a:r>
            <a:endParaRPr>
              <a:solidFill>
                <a:srgbClr val="000000"/>
              </a:solidFill>
              <a:latin typeface="+mj-lt"/>
              <a:ea typeface="+mj-ea"/>
              <a:cs typeface="+mj-cs"/>
              <a:sym typeface="Helvetica"/>
            </a:endParaRPr>
          </a:p>
          <a:p>
            <a:pPr defTabSz="344804">
              <a:tabLst>
                <a:tab pos="342900" algn="l"/>
              </a:tabLst>
              <a:defRPr sz="1500">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sz="1500">
                <a:latin typeface="Menlo"/>
                <a:ea typeface="Menlo"/>
                <a:cs typeface="Menlo"/>
                <a:sym typeface="Menlo"/>
              </a:defRPr>
            </a:pPr>
            <a:r>
              <a:t>		</a:t>
            </a:r>
            <a:r>
              <a:rPr>
                <a:solidFill>
                  <a:srgbClr val="BA2DA2"/>
                </a:solidFill>
              </a:rPr>
              <a:t>return</a:t>
            </a:r>
            <a:r>
              <a:t> frequency;</a:t>
            </a:r>
            <a:endParaRPr>
              <a:latin typeface="+mj-lt"/>
              <a:ea typeface="+mj-ea"/>
              <a:cs typeface="+mj-cs"/>
              <a:sym typeface="Helvetica"/>
            </a:endParaRPr>
          </a:p>
          <a:p>
            <a:pPr defTabSz="344804">
              <a:tabLst>
                <a:tab pos="342900" algn="l"/>
              </a:tabLst>
              <a:defRPr sz="1500">
                <a:solidFill>
                  <a:srgbClr val="008400"/>
                </a:solidFill>
                <a:latin typeface="Menlo"/>
                <a:ea typeface="Menlo"/>
                <a:cs typeface="Menlo"/>
                <a:sym typeface="Menlo"/>
              </a:defRPr>
            </a:pPr>
            <a:r>
              <a:rPr>
                <a:solidFill>
                  <a:srgbClr val="000000"/>
                </a:solidFill>
              </a:rPr>
              <a:t>	} </a:t>
            </a:r>
            <a:r>
              <a:t>// end getFrequencyOf</a:t>
            </a:r>
            <a:endParaRPr>
              <a:solidFill>
                <a:srgbClr val="000000"/>
              </a:solidFill>
              <a:latin typeface="+mj-lt"/>
              <a:ea typeface="+mj-ea"/>
              <a:cs typeface="+mj-cs"/>
              <a:sym typeface="Helvetica"/>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normAutofit fontScale="90000"/>
          </a:bodyPr>
          <a:lstStyle/>
          <a:p>
            <a:pPr defTabSz="896111">
              <a:defRPr sz="4312"/>
            </a:pPr>
            <a:r>
              <a:t>Method </a:t>
            </a:r>
            <a:r>
              <a:rPr>
                <a:latin typeface="Courier New"/>
                <a:ea typeface="Courier New"/>
                <a:cs typeface="Courier New"/>
                <a:sym typeface="Courier New"/>
              </a:rPr>
              <a:t>contains</a:t>
            </a:r>
          </a:p>
        </p:txBody>
      </p:sp>
      <p:sp>
        <p:nvSpPr>
          <p:cNvPr id="126" name="Text Placeholder 2"/>
          <p:cNvSpPr txBox="1">
            <a:spLocks noGrp="1"/>
          </p:cNvSpPr>
          <p:nvPr>
            <p:ph type="body" sz="quarter" idx="1"/>
          </p:nvPr>
        </p:nvSpPr>
        <p:spPr>
          <a:xfrm>
            <a:off x="443971" y="5861706"/>
            <a:ext cx="8229601" cy="499510"/>
          </a:xfrm>
          <a:prstGeom prst="rect">
            <a:avLst/>
          </a:prstGeom>
        </p:spPr>
        <p:txBody>
          <a:bodyPr>
            <a:normAutofit lnSpcReduction="10000"/>
          </a:bodyPr>
          <a:lstStyle>
            <a:lvl1pPr defTabSz="448055">
              <a:defRPr sz="2156" b="1">
                <a:solidFill>
                  <a:srgbClr val="007FA3"/>
                </a:solidFill>
                <a:latin typeface="Times New Roman"/>
                <a:ea typeface="Times New Roman"/>
                <a:cs typeface="Times New Roman"/>
                <a:sym typeface="Times New Roman"/>
              </a:defRPr>
            </a:lvl1pPr>
          </a:lstStyle>
          <a:p>
            <a:r>
              <a:t>Determine whether a bag contains a given entry</a:t>
            </a:r>
          </a:p>
        </p:txBody>
      </p:sp>
      <p:sp>
        <p:nvSpPr>
          <p:cNvPr id="127" name="/** Tests whether this bag contains a given entry.…"/>
          <p:cNvSpPr txBox="1"/>
          <p:nvPr/>
        </p:nvSpPr>
        <p:spPr>
          <a:xfrm>
            <a:off x="205271" y="1011507"/>
            <a:ext cx="8423038" cy="4676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Tests whether this bag contains a given entry.</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@param</a:t>
            </a:r>
            <a:r>
              <a:t> anEntry  The entry to locate.</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@return</a:t>
            </a:r>
            <a:r>
              <a:t>  True if the bag contains anEntry, or false otherwise */</a:t>
            </a:r>
            <a:br/>
            <a:r>
              <a:t>	</a:t>
            </a:r>
          </a:p>
          <a:p>
            <a:pPr lvl="1" indent="228600" defTabSz="344804">
              <a:tabLst>
                <a:tab pos="342900" algn="l"/>
              </a:tabLst>
              <a:defRPr sz="1600">
                <a:solidFill>
                  <a:srgbClr val="008400"/>
                </a:solidFill>
                <a:latin typeface="Menlo"/>
                <a:ea typeface="Menlo"/>
                <a:cs typeface="Menlo"/>
                <a:sym typeface="Menlo"/>
              </a:defRPr>
            </a:pPr>
            <a:r>
              <a:t> </a:t>
            </a:r>
            <a:r>
              <a:rPr>
                <a:solidFill>
                  <a:srgbClr val="BA2DA2"/>
                </a:solidFill>
              </a:rPr>
              <a:t>public</a:t>
            </a:r>
            <a:r>
              <a:t> </a:t>
            </a:r>
            <a:r>
              <a:rPr>
                <a:solidFill>
                  <a:srgbClr val="BA2DA2"/>
                </a:solidFill>
              </a:rPr>
              <a:t>boolean</a:t>
            </a:r>
            <a:r>
              <a:t> contains(T anEntry)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boolean</a:t>
            </a:r>
            <a:r>
              <a:t> found = </a:t>
            </a:r>
            <a:r>
              <a:rPr>
                <a:solidFill>
                  <a:srgbClr val="BA2DA2"/>
                </a:solidFill>
              </a:rPr>
              <a:t>false</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Node currentNode = firstNode;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while</a:t>
            </a:r>
            <a:r>
              <a:t> (!found &amp;&amp; (currentNode != </a:t>
            </a:r>
            <a:r>
              <a:rPr>
                <a:solidFill>
                  <a:srgbClr val="BA2DA2"/>
                </a:solidFill>
              </a:rPr>
              <a:t>null</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if</a:t>
            </a:r>
            <a:r>
              <a:t> (anEntry.equals(currentNode.data))</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found = </a:t>
            </a:r>
            <a:r>
              <a:rPr>
                <a:solidFill>
                  <a:srgbClr val="BA2DA2"/>
                </a:solidFill>
              </a:rPr>
              <a:t>true</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else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currentNode = currentNode.next;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while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return</a:t>
            </a:r>
            <a:r>
              <a:t> found;</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contains</a:t>
            </a:r>
            <a:endParaRPr>
              <a:solidFill>
                <a:srgbClr val="000000"/>
              </a:solidFill>
              <a:latin typeface="+mj-lt"/>
              <a:ea typeface="+mj-ea"/>
              <a:cs typeface="+mj-cs"/>
              <a:sym typeface="Helvetica"/>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itle 1"/>
          <p:cNvSpPr txBox="1">
            <a:spLocks noGrp="1"/>
          </p:cNvSpPr>
          <p:nvPr>
            <p:ph type="title"/>
          </p:nvPr>
        </p:nvSpPr>
        <p:spPr>
          <a:prstGeom prst="rect">
            <a:avLst/>
          </a:prstGeom>
        </p:spPr>
        <p:txBody>
          <a:bodyPr/>
          <a:lstStyle>
            <a:lvl1pPr defTabSz="758951">
              <a:defRPr sz="3652"/>
            </a:lvl1pPr>
          </a:lstStyle>
          <a:p>
            <a:r>
              <a:t>Removing an Item from a Linked Chain</a:t>
            </a:r>
          </a:p>
        </p:txBody>
      </p:sp>
      <p:sp>
        <p:nvSpPr>
          <p:cNvPr id="130" name="Content Placeholder 2"/>
          <p:cNvSpPr txBox="1">
            <a:spLocks noGrp="1"/>
          </p:cNvSpPr>
          <p:nvPr>
            <p:ph type="body" idx="1"/>
          </p:nvPr>
        </p:nvSpPr>
        <p:spPr>
          <a:prstGeom prst="rect">
            <a:avLst/>
          </a:prstGeom>
        </p:spPr>
        <p:txBody>
          <a:bodyPr/>
          <a:lstStyle/>
          <a:p>
            <a:pPr>
              <a:defRPr b="1"/>
            </a:pPr>
            <a:r>
              <a:t>Case 1: </a:t>
            </a:r>
          </a:p>
          <a:p>
            <a:pPr lvl="1"/>
            <a:r>
              <a:t>Your desk is first in the chain of desks.</a:t>
            </a:r>
          </a:p>
          <a:p>
            <a:pPr>
              <a:defRPr b="1"/>
            </a:pPr>
            <a:r>
              <a:t>Case 2: </a:t>
            </a:r>
          </a:p>
          <a:p>
            <a:pPr lvl="1"/>
            <a:r>
              <a:t>Your desk is not first in the chain of desks.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itle 1"/>
          <p:cNvSpPr txBox="1">
            <a:spLocks noGrp="1"/>
          </p:cNvSpPr>
          <p:nvPr>
            <p:ph type="title"/>
          </p:nvPr>
        </p:nvSpPr>
        <p:spPr>
          <a:prstGeom prst="rect">
            <a:avLst/>
          </a:prstGeom>
        </p:spPr>
        <p:txBody>
          <a:bodyPr/>
          <a:lstStyle>
            <a:lvl1pPr defTabSz="758951">
              <a:defRPr sz="3652"/>
            </a:lvl1pPr>
          </a:lstStyle>
          <a:p>
            <a:r>
              <a:t>Removing an Item from a Linked Chain</a:t>
            </a:r>
          </a:p>
        </p:txBody>
      </p:sp>
      <p:sp>
        <p:nvSpPr>
          <p:cNvPr id="133" name="Content Placeholder 2"/>
          <p:cNvSpPr txBox="1">
            <a:spLocks noGrp="1"/>
          </p:cNvSpPr>
          <p:nvPr>
            <p:ph type="body" idx="1"/>
          </p:nvPr>
        </p:nvSpPr>
        <p:spPr>
          <a:xfrm>
            <a:off x="618066" y="913012"/>
            <a:ext cx="8229601" cy="5031976"/>
          </a:xfrm>
          <a:prstGeom prst="rect">
            <a:avLst/>
          </a:prstGeom>
        </p:spPr>
        <p:txBody>
          <a:bodyPr/>
          <a:lstStyle/>
          <a:p>
            <a:pPr>
              <a:defRPr b="1"/>
            </a:pPr>
            <a:r>
              <a:t>Case  1</a:t>
            </a:r>
          </a:p>
          <a:p>
            <a:pPr lvl="1"/>
            <a:r>
              <a:t>Locate first desk by asking instructor for its address.</a:t>
            </a:r>
          </a:p>
          <a:p>
            <a:pPr lvl="1"/>
            <a:r>
              <a:t>Give address written on the first desk to instructor. </a:t>
            </a:r>
          </a:p>
          <a:p>
            <a:pPr lvl="2"/>
            <a:r>
              <a:t>This is address of second desk in chain.</a:t>
            </a:r>
          </a:p>
          <a:p>
            <a:pPr lvl="1"/>
            <a:r>
              <a:t>Return first desk to hallway.</a:t>
            </a:r>
          </a:p>
        </p:txBody>
      </p:sp>
      <p:pic>
        <p:nvPicPr>
          <p:cNvPr id="134" name="Two desks arranged in a single row just prior to removing its first desk.&#10;&#10;Picture 1" descr="Two desks arranged in a single row just prior to removing its first desk.Picture 1"/>
          <p:cNvPicPr>
            <a:picLocks noChangeAspect="1"/>
          </p:cNvPicPr>
          <p:nvPr/>
        </p:nvPicPr>
        <p:blipFill>
          <a:blip r:embed="rId2">
            <a:extLst/>
          </a:blip>
          <a:stretch>
            <a:fillRect/>
          </a:stretch>
        </p:blipFill>
        <p:spPr>
          <a:xfrm>
            <a:off x="108187" y="3574996"/>
            <a:ext cx="2745242" cy="2369992"/>
          </a:xfrm>
          <a:prstGeom prst="rect">
            <a:avLst/>
          </a:prstGeom>
          <a:ln w="12700">
            <a:miter lim="400000"/>
          </a:ln>
        </p:spPr>
      </p:pic>
      <p:sp>
        <p:nvSpPr>
          <p:cNvPr id="135" name="Title 1"/>
          <p:cNvSpPr txBox="1"/>
          <p:nvPr/>
        </p:nvSpPr>
        <p:spPr>
          <a:xfrm>
            <a:off x="1600199" y="4817869"/>
            <a:ext cx="2216249" cy="13056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a:bodyPr>
          <a:lstStyle/>
          <a:p>
            <a:pPr algn="ctr" defTabSz="374904">
              <a:defRPr sz="1803" b="1">
                <a:solidFill>
                  <a:srgbClr val="007FA3"/>
                </a:solidFill>
                <a:latin typeface="Times New Roman"/>
                <a:ea typeface="Times New Roman"/>
                <a:cs typeface="Times New Roman"/>
                <a:sym typeface="Times New Roman"/>
              </a:defRPr>
            </a:pPr>
            <a:r>
              <a:t>FIGURE 3-8 </a:t>
            </a:r>
          </a:p>
          <a:p>
            <a:pPr algn="ctr" defTabSz="374904">
              <a:defRPr sz="1803" b="1">
                <a:solidFill>
                  <a:srgbClr val="007FA3"/>
                </a:solidFill>
                <a:latin typeface="Times New Roman"/>
                <a:ea typeface="Times New Roman"/>
                <a:cs typeface="Times New Roman"/>
                <a:sym typeface="Times New Roman"/>
              </a:defRPr>
            </a:pPr>
            <a:r>
              <a:t>A chain of desks just prior to removing its first desk</a:t>
            </a:r>
          </a:p>
        </p:txBody>
      </p:sp>
      <p:pic>
        <p:nvPicPr>
          <p:cNvPr id="136" name="Two desks arranged in a single row just after removing its first desk.&#10;&#10;Picture 1" descr="Two desks arranged in a single row just after removing its first desk.Picture 1"/>
          <p:cNvPicPr>
            <a:picLocks noChangeAspect="1"/>
          </p:cNvPicPr>
          <p:nvPr/>
        </p:nvPicPr>
        <p:blipFill>
          <a:blip r:embed="rId3">
            <a:extLst/>
          </a:blip>
          <a:stretch>
            <a:fillRect/>
          </a:stretch>
        </p:blipFill>
        <p:spPr>
          <a:xfrm>
            <a:off x="4834466" y="3792325"/>
            <a:ext cx="2745241" cy="2051088"/>
          </a:xfrm>
          <a:prstGeom prst="rect">
            <a:avLst/>
          </a:prstGeom>
          <a:ln w="12700">
            <a:miter lim="400000"/>
          </a:ln>
        </p:spPr>
      </p:pic>
      <p:sp>
        <p:nvSpPr>
          <p:cNvPr id="137" name="Title 1"/>
          <p:cNvSpPr txBox="1"/>
          <p:nvPr/>
        </p:nvSpPr>
        <p:spPr>
          <a:xfrm>
            <a:off x="6207086" y="5074581"/>
            <a:ext cx="2744060" cy="104891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a:bodyPr>
          <a:lstStyle/>
          <a:p>
            <a:pPr algn="ctr" defTabSz="374904">
              <a:defRPr sz="1803" b="1">
                <a:solidFill>
                  <a:srgbClr val="007FA3"/>
                </a:solidFill>
                <a:latin typeface="Times New Roman"/>
                <a:ea typeface="Times New Roman"/>
                <a:cs typeface="Times New Roman"/>
                <a:sym typeface="Times New Roman"/>
              </a:defRPr>
            </a:pPr>
            <a:r>
              <a:t>FIGURE 3-9 </a:t>
            </a:r>
          </a:p>
          <a:p>
            <a:pPr algn="ctr" defTabSz="374904">
              <a:defRPr sz="1803" b="1">
                <a:solidFill>
                  <a:srgbClr val="007FA3"/>
                </a:solidFill>
                <a:latin typeface="Times New Roman"/>
                <a:ea typeface="Times New Roman"/>
                <a:cs typeface="Times New Roman"/>
                <a:sym typeface="Times New Roman"/>
              </a:defRPr>
            </a:pPr>
            <a:r>
              <a:t>A chain of desks just after removing its first desk</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xfrm>
            <a:off x="249435" y="84666"/>
            <a:ext cx="8513565" cy="837449"/>
          </a:xfrm>
          <a:prstGeom prst="rect">
            <a:avLst/>
          </a:prstGeom>
        </p:spPr>
        <p:txBody>
          <a:bodyPr/>
          <a:lstStyle>
            <a:lvl1pPr defTabSz="786384">
              <a:defRPr sz="3784"/>
            </a:lvl1pPr>
          </a:lstStyle>
          <a:p>
            <a:r>
              <a:t>Removing an Item from a Linked Chain</a:t>
            </a:r>
          </a:p>
        </p:txBody>
      </p:sp>
      <p:sp>
        <p:nvSpPr>
          <p:cNvPr id="140" name="FIGURE 3-10 A chain of nodes just before and just after its first node is removed"/>
          <p:cNvSpPr txBox="1">
            <a:spLocks noGrp="1"/>
          </p:cNvSpPr>
          <p:nvPr>
            <p:ph type="body" sz="quarter" idx="1"/>
          </p:nvPr>
        </p:nvSpPr>
        <p:spPr>
          <a:prstGeom prst="rect">
            <a:avLst/>
          </a:prstGeom>
        </p:spPr>
        <p:txBody>
          <a:bodyPr/>
          <a:lstStyle>
            <a:lvl1pPr defTabSz="374904">
              <a:defRPr sz="1803" b="1">
                <a:solidFill>
                  <a:srgbClr val="007FA3"/>
                </a:solidFill>
                <a:latin typeface="Times New Roman"/>
                <a:ea typeface="Times New Roman"/>
                <a:cs typeface="Times New Roman"/>
                <a:sym typeface="Times New Roman"/>
              </a:defRPr>
            </a:lvl1pPr>
          </a:lstStyle>
          <a:p>
            <a:r>
              <a:t>FIGURE 3-10 A chain of nodes just before and just after its first node is removed</a:t>
            </a:r>
          </a:p>
        </p:txBody>
      </p:sp>
      <p:pic>
        <p:nvPicPr>
          <p:cNvPr id="141" name="A diagram illustrates a chain of linked nodes before and after removing its first node.&#10;&#10;Picture 2" descr="A diagram illustrates a chain of linked nodes before and after removing its first node.Picture 2"/>
          <p:cNvPicPr>
            <a:picLocks noChangeAspect="1"/>
          </p:cNvPicPr>
          <p:nvPr/>
        </p:nvPicPr>
        <p:blipFill>
          <a:blip r:embed="rId2">
            <a:extLst/>
          </a:blip>
          <a:stretch>
            <a:fillRect/>
          </a:stretch>
        </p:blipFill>
        <p:spPr>
          <a:xfrm>
            <a:off x="1455307" y="1512438"/>
            <a:ext cx="6233386" cy="4047250"/>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itle 1"/>
          <p:cNvSpPr txBox="1">
            <a:spLocks noGrp="1"/>
          </p:cNvSpPr>
          <p:nvPr>
            <p:ph type="title"/>
          </p:nvPr>
        </p:nvSpPr>
        <p:spPr>
          <a:prstGeom prst="rect">
            <a:avLst/>
          </a:prstGeom>
        </p:spPr>
        <p:txBody>
          <a:bodyPr/>
          <a:lstStyle>
            <a:lvl1pPr defTabSz="758951">
              <a:defRPr sz="3652"/>
            </a:lvl1pPr>
          </a:lstStyle>
          <a:p>
            <a:r>
              <a:t>Removing an Item from a Linked Chain</a:t>
            </a:r>
          </a:p>
        </p:txBody>
      </p:sp>
      <p:sp>
        <p:nvSpPr>
          <p:cNvPr id="144" name="Content Placeholder 2"/>
          <p:cNvSpPr txBox="1">
            <a:spLocks noGrp="1"/>
          </p:cNvSpPr>
          <p:nvPr>
            <p:ph type="body" idx="1"/>
          </p:nvPr>
        </p:nvSpPr>
        <p:spPr>
          <a:xfrm>
            <a:off x="296333" y="1030687"/>
            <a:ext cx="8873067" cy="5031976"/>
          </a:xfrm>
          <a:prstGeom prst="rect">
            <a:avLst/>
          </a:prstGeom>
        </p:spPr>
        <p:txBody>
          <a:bodyPr/>
          <a:lstStyle/>
          <a:p>
            <a:pPr>
              <a:defRPr sz="2300" b="1"/>
            </a:pPr>
            <a:r>
              <a:t>Case  2</a:t>
            </a:r>
          </a:p>
          <a:p>
            <a:pPr lvl="1">
              <a:defRPr sz="2300"/>
            </a:pPr>
            <a:r>
              <a:t>Move the student in the first desk to your former desk.</a:t>
            </a:r>
          </a:p>
          <a:p>
            <a:pPr lvl="1">
              <a:defRPr sz="2300"/>
            </a:pPr>
            <a:r>
              <a:t>Remove the first desk using the steps described for Case 1.</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prstGeom prst="rect">
            <a:avLst/>
          </a:prstGeom>
        </p:spPr>
        <p:txBody>
          <a:bodyPr>
            <a:normAutofit fontScale="90000"/>
          </a:bodyPr>
          <a:lstStyle/>
          <a:p>
            <a:pPr defTabSz="896111">
              <a:defRPr sz="4312"/>
            </a:pPr>
            <a:r>
              <a:t>Method </a:t>
            </a:r>
            <a:r>
              <a:rPr>
                <a:latin typeface="Courier New"/>
                <a:ea typeface="Courier New"/>
                <a:cs typeface="Courier New"/>
                <a:sym typeface="Courier New"/>
              </a:rPr>
              <a:t>remove</a:t>
            </a:r>
          </a:p>
        </p:txBody>
      </p:sp>
      <p:sp>
        <p:nvSpPr>
          <p:cNvPr id="147" name="Text Placeholder 2"/>
          <p:cNvSpPr txBox="1">
            <a:spLocks noGrp="1"/>
          </p:cNvSpPr>
          <p:nvPr>
            <p:ph type="body" sz="quarter" idx="1"/>
          </p:nvPr>
        </p:nvSpPr>
        <p:spPr>
          <a:prstGeom prst="rect">
            <a:avLst/>
          </a:prstGeom>
        </p:spPr>
        <p:txBody>
          <a:bodyPr/>
          <a:lstStyle/>
          <a:p>
            <a:pPr defTabSz="539495">
              <a:defRPr sz="2596" b="1">
                <a:solidFill>
                  <a:srgbClr val="007FA3"/>
                </a:solidFill>
                <a:latin typeface="Times New Roman"/>
                <a:ea typeface="Times New Roman"/>
                <a:cs typeface="Times New Roman"/>
                <a:sym typeface="Times New Roman"/>
              </a:defRPr>
            </a:pPr>
            <a:r>
              <a:t>Private helper method </a:t>
            </a:r>
            <a:r>
              <a:rPr>
                <a:latin typeface="Courier New"/>
                <a:ea typeface="Courier New"/>
                <a:cs typeface="Courier New"/>
                <a:sym typeface="Courier New"/>
              </a:rPr>
              <a:t>getReferenceTo</a:t>
            </a:r>
          </a:p>
        </p:txBody>
      </p:sp>
      <p:sp>
        <p:nvSpPr>
          <p:cNvPr id="148" name="// Locates a given entry within this bag.…"/>
          <p:cNvSpPr txBox="1"/>
          <p:nvPr/>
        </p:nvSpPr>
        <p:spPr>
          <a:xfrm>
            <a:off x="227741" y="932661"/>
            <a:ext cx="8824298" cy="46761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Locates a given entry within this bag.</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Returns a reference to the node containing the entry, if located,</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a:t>
            </a:r>
            <a:r>
              <a:t>// or null otherwise.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private</a:t>
            </a:r>
            <a:r>
              <a:t> Node getReferenceTo(T anEntry)</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boolean</a:t>
            </a:r>
            <a:r>
              <a:t> found = </a:t>
            </a:r>
            <a:r>
              <a:rPr>
                <a:solidFill>
                  <a:srgbClr val="BA2DA2"/>
                </a:solidFill>
              </a:rPr>
              <a:t>false</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Node currentNode = firstNode;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while</a:t>
            </a:r>
            <a:r>
              <a:t> (!found &amp;&amp; (currentNode != </a:t>
            </a:r>
            <a:r>
              <a:rPr>
                <a:solidFill>
                  <a:srgbClr val="BA2DA2"/>
                </a:solidFill>
              </a:rPr>
              <a:t>null</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if</a:t>
            </a:r>
            <a:r>
              <a:t> (anEntry.equals(currentNode.data))</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found = </a:t>
            </a:r>
            <a:r>
              <a:rPr>
                <a:solidFill>
                  <a:srgbClr val="BA2DA2"/>
                </a:solidFill>
              </a:rPr>
              <a:t>true</a:t>
            </a:r>
            <a:r>
              <a:t>;</a:t>
            </a:r>
            <a:endParaRPr>
              <a:latin typeface="+mj-lt"/>
              <a:ea typeface="+mj-ea"/>
              <a:cs typeface="+mj-cs"/>
              <a:sym typeface="Helvetica"/>
            </a:endParaRPr>
          </a:p>
          <a:p>
            <a:pPr defTabSz="344804">
              <a:tabLst>
                <a:tab pos="342900" algn="l"/>
              </a:tabLst>
              <a:defRPr sz="1600">
                <a:solidFill>
                  <a:srgbClr val="BA2DA2"/>
                </a:solidFill>
                <a:latin typeface="Menlo"/>
                <a:ea typeface="Menlo"/>
                <a:cs typeface="Menlo"/>
                <a:sym typeface="Menlo"/>
              </a:defRPr>
            </a:pPr>
            <a:r>
              <a:rPr>
                <a:solidFill>
                  <a:srgbClr val="000000"/>
                </a:solidFill>
              </a:rPr>
              <a:t>			</a:t>
            </a:r>
            <a:r>
              <a:t>else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currentNode = currentNode.next;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while</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return</a:t>
            </a:r>
            <a:r>
              <a:t> currentNode;</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getReferenceTo</a:t>
            </a:r>
            <a:endParaRPr>
              <a:solidFill>
                <a:srgbClr val="000000"/>
              </a:solidFill>
              <a:latin typeface="+mj-lt"/>
              <a:ea typeface="+mj-ea"/>
              <a:cs typeface="+mj-cs"/>
              <a:sym typeface="Helvetica"/>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itle 1"/>
          <p:cNvSpPr txBox="1">
            <a:spLocks noGrp="1"/>
          </p:cNvSpPr>
          <p:nvPr>
            <p:ph type="title"/>
          </p:nvPr>
        </p:nvSpPr>
        <p:spPr>
          <a:prstGeom prst="rect">
            <a:avLst/>
          </a:prstGeom>
        </p:spPr>
        <p:txBody>
          <a:bodyPr>
            <a:normAutofit fontScale="90000"/>
          </a:bodyPr>
          <a:lstStyle/>
          <a:p>
            <a:r>
              <a:t>Method remove</a:t>
            </a:r>
          </a:p>
        </p:txBody>
      </p:sp>
      <p:sp>
        <p:nvSpPr>
          <p:cNvPr id="151" name="Text Placeholder 2"/>
          <p:cNvSpPr txBox="1">
            <a:spLocks noGrp="1"/>
          </p:cNvSpPr>
          <p:nvPr>
            <p:ph type="body" sz="quarter" idx="1"/>
          </p:nvPr>
        </p:nvSpPr>
        <p:spPr>
          <a:prstGeom prst="rect">
            <a:avLst/>
          </a:prstGeom>
        </p:spPr>
        <p:txBody>
          <a:bodyPr/>
          <a:lstStyle/>
          <a:p>
            <a:pPr defTabSz="539495">
              <a:defRPr sz="2596" b="1">
                <a:solidFill>
                  <a:srgbClr val="007FA3"/>
                </a:solidFill>
                <a:latin typeface="Times New Roman"/>
                <a:ea typeface="Times New Roman"/>
                <a:cs typeface="Times New Roman"/>
                <a:sym typeface="Times New Roman"/>
              </a:defRPr>
            </a:pPr>
            <a:r>
              <a:t>Uses private helper method </a:t>
            </a:r>
            <a:r>
              <a:rPr>
                <a:latin typeface="Courier New"/>
                <a:ea typeface="Courier New"/>
                <a:cs typeface="Courier New"/>
                <a:sym typeface="Courier New"/>
              </a:rPr>
              <a:t>getReferenceTo</a:t>
            </a:r>
          </a:p>
        </p:txBody>
      </p:sp>
      <p:sp>
        <p:nvSpPr>
          <p:cNvPr id="152" name="/** Removes one unspecified entry from this bag, if possible.…"/>
          <p:cNvSpPr txBox="1"/>
          <p:nvPr/>
        </p:nvSpPr>
        <p:spPr>
          <a:xfrm>
            <a:off x="160007" y="985096"/>
            <a:ext cx="8479494" cy="3952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600">
                <a:solidFill>
                  <a:srgbClr val="008400"/>
                </a:solidFill>
                <a:latin typeface="Menlo"/>
                <a:ea typeface="Menlo"/>
                <a:cs typeface="Menlo"/>
                <a:sym typeface="Menlo"/>
              </a:defRPr>
            </a:pPr>
            <a:r>
              <a:rPr>
                <a:solidFill>
                  <a:srgbClr val="000000"/>
                </a:solidFill>
              </a:rPr>
              <a:t>	</a:t>
            </a:r>
            <a:r>
              <a:t>/** Removes one unspecified entry from this bag, if possible.</a:t>
            </a:r>
            <a:endParaRPr>
              <a:solidFill>
                <a:srgbClr val="000000"/>
              </a:solidFill>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t>       </a:t>
            </a:r>
            <a:r>
              <a:rPr b="1"/>
              <a:t>@return</a:t>
            </a:r>
            <a:r>
              <a:t>  Either the removed entry, </a:t>
            </a:r>
          </a:p>
          <a:p>
            <a:pPr lvl="8" indent="1828800" defTabSz="344804">
              <a:tabLst>
                <a:tab pos="342900" algn="l"/>
              </a:tabLst>
              <a:defRPr sz="1600">
                <a:solidFill>
                  <a:srgbClr val="008400"/>
                </a:solidFill>
                <a:latin typeface="Menlo"/>
                <a:ea typeface="Menlo"/>
                <a:cs typeface="Menlo"/>
                <a:sym typeface="Menlo"/>
              </a:defRPr>
            </a:pPr>
            <a:r>
              <a:t>if the removal was successful, or null */</a:t>
            </a: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public</a:t>
            </a:r>
            <a:r>
              <a:t> T remove()</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T result = </a:t>
            </a:r>
            <a:r>
              <a:rPr>
                <a:solidFill>
                  <a:srgbClr val="BA2DA2"/>
                </a:solidFill>
              </a:rPr>
              <a:t>null</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if</a:t>
            </a:r>
            <a:r>
              <a:t> (firstNode != </a:t>
            </a:r>
            <a:r>
              <a:rPr>
                <a:solidFill>
                  <a:srgbClr val="BA2DA2"/>
                </a:solidFill>
              </a:rPr>
              <a:t>null</a:t>
            </a:r>
            <a:r>
              <a:t>)</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result = firstNode.data; </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firstNode = firstNode.next; </a:t>
            </a:r>
            <a:r>
              <a:rPr>
                <a:solidFill>
                  <a:srgbClr val="008400"/>
                </a:solidFill>
              </a:rPr>
              <a:t>// Remove first node from chain</a:t>
            </a:r>
            <a:endParaRPr>
              <a:latin typeface="+mj-lt"/>
              <a:ea typeface="+mj-ea"/>
              <a:cs typeface="+mj-cs"/>
              <a:sym typeface="Helvetica"/>
            </a:endParaRPr>
          </a:p>
          <a:p>
            <a:pPr defTabSz="344804">
              <a:tabLst>
                <a:tab pos="342900" algn="l"/>
              </a:tabLst>
              <a:defRPr sz="1600">
                <a:latin typeface="Menlo"/>
                <a:ea typeface="Menlo"/>
                <a:cs typeface="Menlo"/>
                <a:sym typeface="Menlo"/>
              </a:defRPr>
            </a:pPr>
            <a:r>
              <a:t>         numberOfEntries--;</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if</a:t>
            </a:r>
            <a:endParaRPr>
              <a:solidFill>
                <a:srgbClr val="000000"/>
              </a:solidFill>
              <a:latin typeface="+mj-lt"/>
              <a:ea typeface="+mj-ea"/>
              <a:cs typeface="+mj-cs"/>
              <a:sym typeface="Helvetica"/>
            </a:endParaRPr>
          </a:p>
          <a:p>
            <a:pPr defTabSz="344804">
              <a:tabLst>
                <a:tab pos="342900" algn="l"/>
              </a:tabLst>
              <a:defRPr sz="1600">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sz="1600">
                <a:latin typeface="Menlo"/>
                <a:ea typeface="Menlo"/>
                <a:cs typeface="Menlo"/>
                <a:sym typeface="Menlo"/>
              </a:defRPr>
            </a:pPr>
            <a:r>
              <a:t>		</a:t>
            </a:r>
            <a:r>
              <a:rPr>
                <a:solidFill>
                  <a:srgbClr val="BA2DA2"/>
                </a:solidFill>
              </a:rPr>
              <a:t>return</a:t>
            </a:r>
            <a:r>
              <a:t> result;</a:t>
            </a:r>
            <a:endParaRPr>
              <a:latin typeface="+mj-lt"/>
              <a:ea typeface="+mj-ea"/>
              <a:cs typeface="+mj-cs"/>
              <a:sym typeface="Helvetica"/>
            </a:endParaRPr>
          </a:p>
          <a:p>
            <a:pPr defTabSz="344804">
              <a:tabLst>
                <a:tab pos="342900" algn="l"/>
              </a:tabLst>
              <a:defRPr sz="1600">
                <a:solidFill>
                  <a:srgbClr val="008400"/>
                </a:solidFill>
                <a:latin typeface="Menlo"/>
                <a:ea typeface="Menlo"/>
                <a:cs typeface="Menlo"/>
                <a:sym typeface="Menlo"/>
              </a:defRPr>
            </a:pPr>
            <a:r>
              <a:rPr>
                <a:solidFill>
                  <a:srgbClr val="000000"/>
                </a:solidFill>
              </a:rPr>
              <a:t>	} </a:t>
            </a:r>
            <a:r>
              <a:t>// end remove</a:t>
            </a:r>
            <a:endParaRPr>
              <a:solidFill>
                <a:srgbClr val="000000"/>
              </a:solidFill>
              <a:latin typeface="+mj-lt"/>
              <a:ea typeface="+mj-ea"/>
              <a:cs typeface="+mj-cs"/>
              <a:sym typeface="Helvetica"/>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title"/>
          </p:nvPr>
        </p:nvSpPr>
        <p:spPr>
          <a:prstGeom prst="rect">
            <a:avLst/>
          </a:prstGeom>
        </p:spPr>
        <p:txBody>
          <a:bodyPr>
            <a:normAutofit fontScale="90000"/>
          </a:bodyPr>
          <a:lstStyle/>
          <a:p>
            <a:r>
              <a:t>Method clear</a:t>
            </a:r>
          </a:p>
        </p:txBody>
      </p:sp>
      <p:sp>
        <p:nvSpPr>
          <p:cNvPr id="155" name="Text Placeholder 2"/>
          <p:cNvSpPr txBox="1">
            <a:spLocks noGrp="1"/>
          </p:cNvSpPr>
          <p:nvPr>
            <p:ph type="body" sz="quarter" idx="1"/>
          </p:nvPr>
        </p:nvSpPr>
        <p:spPr>
          <a:prstGeom prst="rect">
            <a:avLst/>
          </a:prstGeom>
        </p:spPr>
        <p:txBody>
          <a:bodyPr/>
          <a:lstStyle/>
          <a:p>
            <a:pPr defTabSz="502920">
              <a:defRPr sz="2420" b="1">
                <a:solidFill>
                  <a:srgbClr val="007FA3"/>
                </a:solidFill>
                <a:latin typeface="Times New Roman"/>
                <a:ea typeface="Times New Roman"/>
                <a:cs typeface="Times New Roman"/>
                <a:sym typeface="Times New Roman"/>
              </a:defRPr>
            </a:pPr>
            <a:r>
              <a:t>As in previous implementations, uses </a:t>
            </a:r>
            <a:r>
              <a:rPr>
                <a:latin typeface="Courier New"/>
                <a:ea typeface="Courier New"/>
                <a:cs typeface="Courier New"/>
                <a:sym typeface="Courier New"/>
              </a:rPr>
              <a:t>isEmpty</a:t>
            </a:r>
            <a:r>
              <a:t> and </a:t>
            </a:r>
            <a:r>
              <a:rPr>
                <a:latin typeface="Courier New"/>
                <a:ea typeface="Courier New"/>
                <a:cs typeface="Courier New"/>
                <a:sym typeface="Courier New"/>
              </a:rPr>
              <a:t>remove</a:t>
            </a:r>
          </a:p>
        </p:txBody>
      </p:sp>
      <p:sp>
        <p:nvSpPr>
          <p:cNvPr id="156" name="/** Removes all entries from this bag.  */…"/>
          <p:cNvSpPr txBox="1"/>
          <p:nvPr/>
        </p:nvSpPr>
        <p:spPr>
          <a:xfrm>
            <a:off x="443971" y="1465580"/>
            <a:ext cx="6011576" cy="198508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800">
                <a:solidFill>
                  <a:srgbClr val="008400"/>
                </a:solidFill>
                <a:latin typeface="Menlo"/>
                <a:ea typeface="Menlo"/>
                <a:cs typeface="Menlo"/>
                <a:sym typeface="Menlo"/>
              </a:defRPr>
            </a:pPr>
            <a:r>
              <a:rPr>
                <a:solidFill>
                  <a:srgbClr val="000000"/>
                </a:solidFill>
              </a:rPr>
              <a:t> </a:t>
            </a:r>
            <a:r>
              <a:t>/** Removes all entries from this bag.</a:t>
            </a:r>
            <a:r>
              <a:rPr>
                <a:solidFill>
                  <a:srgbClr val="000000"/>
                </a:solidFill>
                <a:latin typeface="+mj-lt"/>
                <a:ea typeface="+mj-ea"/>
                <a:cs typeface="+mj-cs"/>
                <a:sym typeface="Helvetica"/>
              </a:rPr>
              <a:t> </a:t>
            </a:r>
            <a:r>
              <a:t> */</a:t>
            </a:r>
            <a:endParaRPr>
              <a:solidFill>
                <a:srgbClr val="000000"/>
              </a:solidFill>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public</a:t>
            </a:r>
            <a:r>
              <a:t> </a:t>
            </a:r>
            <a:r>
              <a:rPr>
                <a:solidFill>
                  <a:srgbClr val="BA2DA2"/>
                </a:solidFill>
              </a:rPr>
              <a:t>void</a:t>
            </a:r>
            <a:r>
              <a:t> clear()</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a:t>
            </a:r>
            <a:r>
              <a:rPr>
                <a:solidFill>
                  <a:srgbClr val="BA2DA2"/>
                </a:solidFill>
              </a:rPr>
              <a:t>while</a:t>
            </a:r>
            <a:r>
              <a:t> (!isEmpty()) </a:t>
            </a:r>
            <a:endParaRPr>
              <a:latin typeface="+mj-lt"/>
              <a:ea typeface="+mj-ea"/>
              <a:cs typeface="+mj-cs"/>
              <a:sym typeface="Helvetica"/>
            </a:endParaRPr>
          </a:p>
          <a:p>
            <a:pPr defTabSz="344804">
              <a:tabLst>
                <a:tab pos="342900" algn="l"/>
              </a:tabLst>
              <a:defRPr sz="1800">
                <a:latin typeface="Menlo"/>
                <a:ea typeface="Menlo"/>
                <a:cs typeface="Menlo"/>
                <a:sym typeface="Menlo"/>
              </a:defRPr>
            </a:pPr>
            <a:r>
              <a:t>         remove();</a:t>
            </a:r>
            <a:endParaRPr>
              <a:latin typeface="+mj-lt"/>
              <a:ea typeface="+mj-ea"/>
              <a:cs typeface="+mj-cs"/>
              <a:sym typeface="Helvetica"/>
            </a:endParaRPr>
          </a:p>
          <a:p>
            <a:pPr defTabSz="344804">
              <a:tabLst>
                <a:tab pos="342900" algn="l"/>
              </a:tabLst>
              <a:defRPr sz="1800">
                <a:solidFill>
                  <a:srgbClr val="008400"/>
                </a:solidFill>
                <a:latin typeface="Menlo"/>
                <a:ea typeface="Menlo"/>
                <a:cs typeface="Menlo"/>
                <a:sym typeface="Menlo"/>
              </a:defRPr>
            </a:pPr>
            <a:r>
              <a:rPr>
                <a:solidFill>
                  <a:srgbClr val="000000"/>
                </a:solidFill>
              </a:rPr>
              <a:t>	} </a:t>
            </a:r>
            <a:r>
              <a:t>// end clear</a:t>
            </a:r>
            <a:endParaRPr>
              <a:solidFill>
                <a:srgbClr val="000000"/>
              </a:solidFill>
              <a:latin typeface="+mj-lt"/>
              <a:ea typeface="+mj-ea"/>
              <a:cs typeface="+mj-cs"/>
              <a:sym typeface="Helvetica"/>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title"/>
          </p:nvPr>
        </p:nvSpPr>
        <p:spPr>
          <a:prstGeom prst="rect">
            <a:avLst/>
          </a:prstGeom>
        </p:spPr>
        <p:txBody>
          <a:bodyPr/>
          <a:lstStyle/>
          <a:p>
            <a:pPr defTabSz="740663">
              <a:defRPr sz="3564"/>
            </a:pPr>
            <a:r>
              <a:t>Class </a:t>
            </a:r>
            <a:r>
              <a:rPr>
                <a:latin typeface="Courier New"/>
                <a:ea typeface="Courier New"/>
                <a:cs typeface="Courier New"/>
                <a:sym typeface="Courier New"/>
              </a:rPr>
              <a:t>Node</a:t>
            </a:r>
            <a:r>
              <a:t> That Has Set and Get Methods</a:t>
            </a:r>
          </a:p>
        </p:txBody>
      </p:sp>
      <p:sp>
        <p:nvSpPr>
          <p:cNvPr id="159" name="Text Placeholder 2"/>
          <p:cNvSpPr txBox="1">
            <a:spLocks noGrp="1"/>
          </p:cNvSpPr>
          <p:nvPr>
            <p:ph type="body" sz="quarter" idx="1"/>
          </p:nvPr>
        </p:nvSpPr>
        <p:spPr>
          <a:prstGeom prst="rect">
            <a:avLst/>
          </a:prstGeom>
        </p:spPr>
        <p:txBody>
          <a:bodyPr/>
          <a:lstStyle/>
          <a:p>
            <a:pPr defTabSz="502920">
              <a:defRPr sz="2420" b="1">
                <a:solidFill>
                  <a:srgbClr val="007FA3"/>
                </a:solidFill>
                <a:latin typeface="Times New Roman"/>
                <a:ea typeface="Times New Roman"/>
                <a:cs typeface="Times New Roman"/>
                <a:sym typeface="Times New Roman"/>
              </a:defRPr>
            </a:pPr>
            <a:r>
              <a:t>LISTING 3-4 The inner class </a:t>
            </a:r>
            <a:r>
              <a:rPr>
                <a:latin typeface="Courier New"/>
                <a:ea typeface="Courier New"/>
                <a:cs typeface="Courier New"/>
                <a:sym typeface="Courier New"/>
              </a:rPr>
              <a:t>Node</a:t>
            </a:r>
            <a:r>
              <a:t> with set and get methods</a:t>
            </a:r>
          </a:p>
        </p:txBody>
      </p:sp>
      <p:sp>
        <p:nvSpPr>
          <p:cNvPr id="160" name="private class Node…"/>
          <p:cNvSpPr txBox="1"/>
          <p:nvPr/>
        </p:nvSpPr>
        <p:spPr>
          <a:xfrm>
            <a:off x="160007" y="923713"/>
            <a:ext cx="4622948" cy="313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300">
                <a:solidFill>
                  <a:srgbClr val="BA2DA2"/>
                </a:solidFill>
                <a:latin typeface="Menlo"/>
                <a:ea typeface="Menlo"/>
                <a:cs typeface="Menlo"/>
                <a:sym typeface="Menlo"/>
              </a:defRPr>
            </a:pPr>
            <a:r>
              <a:t>private</a:t>
            </a:r>
            <a:r>
              <a:rPr>
                <a:solidFill>
                  <a:srgbClr val="000000"/>
                </a:solidFill>
              </a:rPr>
              <a:t> </a:t>
            </a:r>
            <a:r>
              <a:t>class</a:t>
            </a:r>
            <a:r>
              <a:rPr>
                <a:solidFill>
                  <a:srgbClr val="000000"/>
                </a:solidFill>
              </a:rPr>
              <a:t> Node</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a:t>
            </a:r>
            <a:r>
              <a:rPr>
                <a:solidFill>
                  <a:srgbClr val="BA2DA2"/>
                </a:solidFill>
              </a:rPr>
              <a:t>private</a:t>
            </a:r>
            <a:r>
              <a:rPr>
                <a:solidFill>
                  <a:srgbClr val="000000"/>
                </a:solidFill>
              </a:rPr>
              <a:t> T data;    </a:t>
            </a:r>
            <a:r>
              <a:t>// Entry in bag</a:t>
            </a:r>
            <a:endParaRPr>
              <a:solidFill>
                <a:srgbClr val="000000"/>
              </a:solidFill>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a:t>
            </a:r>
            <a:r>
              <a:rPr>
                <a:solidFill>
                  <a:srgbClr val="BA2DA2"/>
                </a:solidFill>
              </a:rPr>
              <a:t>private</a:t>
            </a:r>
            <a:r>
              <a:rPr>
                <a:solidFill>
                  <a:srgbClr val="000000"/>
                </a:solidFill>
              </a:rPr>
              <a:t> Node next; </a:t>
            </a:r>
            <a:r>
              <a:t>// Link to next node</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private</a:t>
            </a:r>
            <a:r>
              <a:t> Node(T dataPortion)</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this</a:t>
            </a:r>
            <a:r>
              <a:t>(dataPortion, </a:t>
            </a:r>
            <a:r>
              <a:rPr>
                <a:solidFill>
                  <a:srgbClr val="BA2DA2"/>
                </a:solidFill>
              </a:rPr>
              <a:t>null</a:t>
            </a:r>
            <a:r>
              <a:t>);</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private</a:t>
            </a:r>
            <a:r>
              <a:t> Node(T dataPortion, Node nextNode)</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data = dataPortion;</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next = nextNode;</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p>
        </p:txBody>
      </p:sp>
      <p:sp>
        <p:nvSpPr>
          <p:cNvPr id="161" name="private T getData()…"/>
          <p:cNvSpPr txBox="1"/>
          <p:nvPr/>
        </p:nvSpPr>
        <p:spPr>
          <a:xfrm>
            <a:off x="4782954" y="1803400"/>
            <a:ext cx="4324751" cy="41046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300">
                <a:latin typeface="Menlo"/>
                <a:ea typeface="Menlo"/>
                <a:cs typeface="Menlo"/>
                <a:sym typeface="Menlo"/>
              </a:defRPr>
            </a:pPr>
            <a:r>
              <a:t>   </a:t>
            </a:r>
            <a:r>
              <a:rPr>
                <a:solidFill>
                  <a:srgbClr val="BA2DA2"/>
                </a:solidFill>
              </a:rPr>
              <a:t>private</a:t>
            </a:r>
            <a:r>
              <a:t> T getData()</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return</a:t>
            </a:r>
            <a:r>
              <a:t> data;</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getData</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private</a:t>
            </a:r>
            <a:r>
              <a:t> </a:t>
            </a:r>
            <a:r>
              <a:rPr>
                <a:solidFill>
                  <a:srgbClr val="BA2DA2"/>
                </a:solidFill>
              </a:rPr>
              <a:t>void</a:t>
            </a:r>
            <a:r>
              <a:t> setData(T newData)</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data = newData;</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setData</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private</a:t>
            </a:r>
            <a:r>
              <a:t> Node getNextNode()</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return</a:t>
            </a:r>
            <a:r>
              <a:t> next;</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getNextNode</a:t>
            </a:r>
            <a:endParaRPr>
              <a:solidFill>
                <a:srgbClr val="000000"/>
              </a:solidFill>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r>
              <a:rPr>
                <a:solidFill>
                  <a:srgbClr val="BA2DA2"/>
                </a:solidFill>
              </a:rPr>
              <a:t>private</a:t>
            </a:r>
            <a:r>
              <a:t> </a:t>
            </a:r>
            <a:r>
              <a:rPr>
                <a:solidFill>
                  <a:srgbClr val="BA2DA2"/>
                </a:solidFill>
              </a:rPr>
              <a:t>void</a:t>
            </a:r>
            <a:r>
              <a:t> setNextNode(Node nextNode)</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a:t>
            </a:r>
            <a:endParaRPr>
              <a:latin typeface="+mj-lt"/>
              <a:ea typeface="+mj-ea"/>
              <a:cs typeface="+mj-cs"/>
              <a:sym typeface="Helvetica"/>
            </a:endParaRPr>
          </a:p>
          <a:p>
            <a:pPr defTabSz="344804">
              <a:tabLst>
                <a:tab pos="342900" algn="l"/>
              </a:tabLst>
              <a:defRPr sz="1300">
                <a:latin typeface="Menlo"/>
                <a:ea typeface="Menlo"/>
                <a:cs typeface="Menlo"/>
                <a:sym typeface="Menlo"/>
              </a:defRPr>
            </a:pPr>
            <a:r>
              <a:t>      next = nextNode;</a:t>
            </a:r>
            <a:endParaRPr>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 </a:t>
            </a:r>
            <a:r>
              <a:t>// end setNextNode</a:t>
            </a:r>
            <a:endParaRPr>
              <a:solidFill>
                <a:srgbClr val="000000"/>
              </a:solidFill>
              <a:latin typeface="+mj-lt"/>
              <a:ea typeface="+mj-ea"/>
              <a:cs typeface="+mj-cs"/>
              <a:sym typeface="Helvetica"/>
            </a:endParaRPr>
          </a:p>
          <a:p>
            <a:pPr defTabSz="344804">
              <a:tabLst>
                <a:tab pos="342900" algn="l"/>
              </a:tabLst>
              <a:defRPr sz="1300">
                <a:solidFill>
                  <a:srgbClr val="008400"/>
                </a:solidFill>
                <a:latin typeface="Menlo"/>
                <a:ea typeface="Menlo"/>
                <a:cs typeface="Menlo"/>
                <a:sym typeface="Menlo"/>
              </a:defRPr>
            </a:pPr>
            <a:r>
              <a:rPr>
                <a:solidFill>
                  <a:srgbClr val="000000"/>
                </a:solidFill>
              </a:rPr>
              <a:t>} </a:t>
            </a:r>
            <a:r>
              <a:t>// end Node</a:t>
            </a:r>
            <a:endParaRPr>
              <a:solidFill>
                <a:srgbClr val="000000"/>
              </a:solidFill>
              <a:latin typeface="+mj-lt"/>
              <a:ea typeface="+mj-ea"/>
              <a:cs typeface="+mj-cs"/>
              <a:sym typeface="Helvetica"/>
            </a:endParaRPr>
          </a:p>
        </p:txBody>
      </p:sp>
      <p:sp>
        <p:nvSpPr>
          <p:cNvPr id="162" name="Line"/>
          <p:cNvSpPr/>
          <p:nvPr/>
        </p:nvSpPr>
        <p:spPr>
          <a:xfrm>
            <a:off x="1459476" y="987927"/>
            <a:ext cx="4621815" cy="3856868"/>
          </a:xfrm>
          <a:custGeom>
            <a:avLst/>
            <a:gdLst/>
            <a:ahLst/>
            <a:cxnLst>
              <a:cxn ang="0">
                <a:pos x="wd2" y="hd2"/>
              </a:cxn>
              <a:cxn ang="5400000">
                <a:pos x="wd2" y="hd2"/>
              </a:cxn>
              <a:cxn ang="10800000">
                <a:pos x="wd2" y="hd2"/>
              </a:cxn>
              <a:cxn ang="16200000">
                <a:pos x="wd2" y="hd2"/>
              </a:cxn>
            </a:cxnLst>
            <a:rect l="0" t="0" r="r" b="b"/>
            <a:pathLst>
              <a:path w="21429" h="20983" extrusionOk="0">
                <a:moveTo>
                  <a:pt x="1" y="16051"/>
                </a:moveTo>
                <a:cubicBezTo>
                  <a:pt x="-69" y="19552"/>
                  <a:pt x="4098" y="21154"/>
                  <a:pt x="7107" y="20968"/>
                </a:cubicBezTo>
                <a:cubicBezTo>
                  <a:pt x="10117" y="20783"/>
                  <a:pt x="13991" y="18438"/>
                  <a:pt x="15174" y="15463"/>
                </a:cubicBezTo>
                <a:cubicBezTo>
                  <a:pt x="16357" y="12489"/>
                  <a:pt x="14523" y="5013"/>
                  <a:pt x="17106" y="1580"/>
                </a:cubicBezTo>
                <a:cubicBezTo>
                  <a:pt x="18398" y="-137"/>
                  <a:pt x="20018" y="-446"/>
                  <a:pt x="20775" y="610"/>
                </a:cubicBezTo>
                <a:cubicBezTo>
                  <a:pt x="21531" y="1666"/>
                  <a:pt x="21423" y="4087"/>
                  <a:pt x="21423" y="4087"/>
                </a:cubicBezTo>
              </a:path>
            </a:pathLst>
          </a:cu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p:cNvSpPr txBox="1">
            <a:spLocks noGrp="1"/>
          </p:cNvSpPr>
          <p:nvPr>
            <p:ph type="title"/>
          </p:nvPr>
        </p:nvSpPr>
        <p:spPr>
          <a:prstGeom prst="rect">
            <a:avLst/>
          </a:prstGeom>
        </p:spPr>
        <p:txBody>
          <a:bodyPr/>
          <a:lstStyle>
            <a:lvl1pPr defTabSz="813816">
              <a:defRPr sz="3916"/>
            </a:lvl1pPr>
          </a:lstStyle>
          <a:p>
            <a:r>
              <a:t>Problems with Array Implementation</a:t>
            </a:r>
          </a:p>
        </p:txBody>
      </p:sp>
      <p:sp>
        <p:nvSpPr>
          <p:cNvPr id="53" name="Content Placeholder 2"/>
          <p:cNvSpPr txBox="1">
            <a:spLocks noGrp="1"/>
          </p:cNvSpPr>
          <p:nvPr>
            <p:ph type="body" idx="1"/>
          </p:nvPr>
        </p:nvSpPr>
        <p:spPr>
          <a:prstGeom prst="rect">
            <a:avLst/>
          </a:prstGeom>
        </p:spPr>
        <p:txBody>
          <a:bodyPr/>
          <a:lstStyle/>
          <a:p>
            <a:r>
              <a:t>Array has fixed size</a:t>
            </a:r>
          </a:p>
          <a:p>
            <a:r>
              <a:t>May become full</a:t>
            </a:r>
          </a:p>
          <a:p>
            <a:r>
              <a:t>Alternatively may have wasted space</a:t>
            </a:r>
          </a:p>
          <a:p>
            <a:r>
              <a:t>Resizing is possible but requires overhead of time</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prstGeom prst="rect">
            <a:avLst/>
          </a:prstGeom>
        </p:spPr>
        <p:txBody>
          <a:bodyPr>
            <a:normAutofit fontScale="90000"/>
          </a:bodyPr>
          <a:lstStyle/>
          <a:p>
            <a:r>
              <a:t>A Class within A Package</a:t>
            </a:r>
          </a:p>
        </p:txBody>
      </p:sp>
      <p:sp>
        <p:nvSpPr>
          <p:cNvPr id="165" name="Text Placeholder 2"/>
          <p:cNvSpPr txBox="1">
            <a:spLocks noGrp="1"/>
          </p:cNvSpPr>
          <p:nvPr>
            <p:ph type="body" sz="quarter" idx="1"/>
          </p:nvPr>
        </p:nvSpPr>
        <p:spPr>
          <a:xfrm>
            <a:off x="457200" y="5977064"/>
            <a:ext cx="8229600" cy="452646"/>
          </a:xfrm>
          <a:prstGeom prst="rect">
            <a:avLst/>
          </a:prstGeom>
        </p:spPr>
        <p:txBody>
          <a:bodyPr>
            <a:normAutofit lnSpcReduction="10000"/>
          </a:bodyPr>
          <a:lstStyle/>
          <a:p>
            <a:pPr defTabSz="384047">
              <a:defRPr sz="1848" b="1">
                <a:solidFill>
                  <a:srgbClr val="007FA3"/>
                </a:solidFill>
                <a:latin typeface="Times New Roman"/>
                <a:ea typeface="Times New Roman"/>
                <a:cs typeface="Times New Roman"/>
                <a:sym typeface="Times New Roman"/>
              </a:defRPr>
            </a:pPr>
            <a:r>
              <a:t>LISTING 3-5 The class </a:t>
            </a:r>
            <a:r>
              <a:rPr>
                <a:latin typeface="Courier New"/>
                <a:ea typeface="Courier New"/>
                <a:cs typeface="Courier New"/>
                <a:sym typeface="Courier New"/>
              </a:rPr>
              <a:t>Node</a:t>
            </a:r>
            <a:r>
              <a:t> with package access</a:t>
            </a:r>
          </a:p>
        </p:txBody>
      </p:sp>
      <p:sp>
        <p:nvSpPr>
          <p:cNvPr id="166" name="package BagPackage;…"/>
          <p:cNvSpPr txBox="1"/>
          <p:nvPr/>
        </p:nvSpPr>
        <p:spPr>
          <a:xfrm>
            <a:off x="235755" y="773430"/>
            <a:ext cx="4435325" cy="3545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a:latin typeface="Menlo"/>
                <a:ea typeface="Menlo"/>
                <a:cs typeface="Menlo"/>
                <a:sym typeface="Menlo"/>
              </a:defRPr>
            </a:pPr>
            <a:r>
              <a:rPr>
                <a:solidFill>
                  <a:srgbClr val="BA2DA2"/>
                </a:solidFill>
              </a:rPr>
              <a:t>package</a:t>
            </a:r>
            <a:r>
              <a:t> BagPackage;</a:t>
            </a:r>
            <a:endParaRPr>
              <a:latin typeface="+mj-lt"/>
              <a:ea typeface="+mj-ea"/>
              <a:cs typeface="+mj-cs"/>
              <a:sym typeface="Helvetica"/>
            </a:endParaRPr>
          </a:p>
          <a:p>
            <a:pPr defTabSz="344804">
              <a:tabLst>
                <a:tab pos="342900" algn="l"/>
              </a:tabLst>
              <a:defRPr>
                <a:latin typeface="Menlo"/>
                <a:ea typeface="Menlo"/>
                <a:cs typeface="Menlo"/>
                <a:sym typeface="Menlo"/>
              </a:defRPr>
            </a:pPr>
            <a:r>
              <a:rPr>
                <a:solidFill>
                  <a:srgbClr val="BA2DA2"/>
                </a:solidFill>
              </a:rPr>
              <a:t>class</a:t>
            </a:r>
            <a:r>
              <a:t> Node&lt;T&gt;</a:t>
            </a:r>
            <a:endParaRPr>
              <a:latin typeface="+mj-lt"/>
              <a:ea typeface="+mj-ea"/>
              <a:cs typeface="+mj-cs"/>
              <a:sym typeface="Helvetica"/>
            </a:endParaRPr>
          </a:p>
          <a:p>
            <a:pPr defTabSz="344804">
              <a:tabLst>
                <a:tab pos="342900" algn="l"/>
              </a:tabLst>
              <a:defRPr>
                <a:latin typeface="Menlo"/>
                <a:ea typeface="Menlo"/>
                <a:cs typeface="Menlo"/>
                <a:sym typeface="Menlo"/>
              </a:defRPr>
            </a:pPr>
            <a:r>
              <a: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T       data;</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Node&lt;T&gt; next;</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Node(T dataPortion)</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this</a:t>
            </a:r>
            <a:r>
              <a:t>(dataPortion, </a:t>
            </a:r>
            <a:r>
              <a:rPr>
                <a:solidFill>
                  <a:srgbClr val="BA2DA2"/>
                </a:solidFill>
              </a:rPr>
              <a:t>null</a:t>
            </a:r>
            <a:r>
              <a:t>);</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Node(T dataPortion, Node&lt;T&gt; nextNode)</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data = dataPortion;</a:t>
            </a:r>
            <a:endParaRPr>
              <a:latin typeface="+mj-lt"/>
              <a:ea typeface="+mj-ea"/>
              <a:cs typeface="+mj-cs"/>
              <a:sym typeface="Helvetica"/>
            </a:endParaRPr>
          </a:p>
          <a:p>
            <a:pPr defTabSz="344804">
              <a:tabLst>
                <a:tab pos="342900" algn="l"/>
              </a:tabLst>
              <a:defRPr>
                <a:latin typeface="Menlo"/>
                <a:ea typeface="Menlo"/>
                <a:cs typeface="Menlo"/>
                <a:sym typeface="Menlo"/>
              </a:defRPr>
            </a:pPr>
            <a:r>
              <a:t>      next = nextNode;</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p>
        </p:txBody>
      </p:sp>
      <p:sp>
        <p:nvSpPr>
          <p:cNvPr id="167" name="T getData()…"/>
          <p:cNvSpPr txBox="1"/>
          <p:nvPr/>
        </p:nvSpPr>
        <p:spPr>
          <a:xfrm>
            <a:off x="4935241" y="1718869"/>
            <a:ext cx="4114191" cy="4371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a:latin typeface="Menlo"/>
                <a:ea typeface="Menlo"/>
                <a:cs typeface="Menlo"/>
                <a:sym typeface="Menlo"/>
              </a:defRPr>
            </a:pPr>
            <a:r>
              <a:t>   T getData()</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return</a:t>
            </a:r>
            <a:r>
              <a:t> data;</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getData</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void</a:t>
            </a:r>
            <a:r>
              <a:t> setData(T newData)</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data = newData;</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setData</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Node&lt;T&gt; getNextNode()</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return</a:t>
            </a:r>
            <a:r>
              <a:t> next;</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getNextNode</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void</a:t>
            </a:r>
            <a:r>
              <a:t> setNextNode(Node&lt;T&gt; nextNode)</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next = nextNode;</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setNextNode</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t>// end Node</a:t>
            </a:r>
            <a:endParaRPr>
              <a:solidFill>
                <a:srgbClr val="000000"/>
              </a:solidFill>
              <a:latin typeface="+mj-lt"/>
              <a:ea typeface="+mj-ea"/>
              <a:cs typeface="+mj-cs"/>
              <a:sym typeface="Helvetica"/>
            </a:endParaRPr>
          </a:p>
        </p:txBody>
      </p:sp>
      <p:sp>
        <p:nvSpPr>
          <p:cNvPr id="168" name="Line"/>
          <p:cNvSpPr/>
          <p:nvPr/>
        </p:nvSpPr>
        <p:spPr>
          <a:xfrm>
            <a:off x="1374671" y="972482"/>
            <a:ext cx="4614604" cy="4065888"/>
          </a:xfrm>
          <a:custGeom>
            <a:avLst/>
            <a:gdLst/>
            <a:ahLst/>
            <a:cxnLst>
              <a:cxn ang="0">
                <a:pos x="wd2" y="hd2"/>
              </a:cxn>
              <a:cxn ang="5400000">
                <a:pos x="wd2" y="hd2"/>
              </a:cxn>
              <a:cxn ang="10800000">
                <a:pos x="wd2" y="hd2"/>
              </a:cxn>
              <a:cxn ang="16200000">
                <a:pos x="wd2" y="hd2"/>
              </a:cxn>
            </a:cxnLst>
            <a:rect l="0" t="0" r="r" b="b"/>
            <a:pathLst>
              <a:path w="21429" h="20983" extrusionOk="0">
                <a:moveTo>
                  <a:pt x="1" y="16051"/>
                </a:moveTo>
                <a:cubicBezTo>
                  <a:pt x="-69" y="19552"/>
                  <a:pt x="4098" y="21154"/>
                  <a:pt x="7107" y="20968"/>
                </a:cubicBezTo>
                <a:cubicBezTo>
                  <a:pt x="10117" y="20783"/>
                  <a:pt x="13991" y="18438"/>
                  <a:pt x="15174" y="15463"/>
                </a:cubicBezTo>
                <a:cubicBezTo>
                  <a:pt x="16357" y="12489"/>
                  <a:pt x="14523" y="5013"/>
                  <a:pt x="17106" y="1580"/>
                </a:cubicBezTo>
                <a:cubicBezTo>
                  <a:pt x="18398" y="-137"/>
                  <a:pt x="20018" y="-446"/>
                  <a:pt x="20775" y="610"/>
                </a:cubicBezTo>
                <a:cubicBezTo>
                  <a:pt x="21531" y="1666"/>
                  <a:pt x="21423" y="4087"/>
                  <a:pt x="21423" y="4087"/>
                </a:cubicBezTo>
              </a:path>
            </a:pathLst>
          </a:custGeom>
          <a:ln w="25400">
            <a:solidFill>
              <a:schemeClr val="accent1"/>
            </a:solidFill>
            <a:tailEnd type="triangle"/>
          </a:ln>
          <a:effectLst>
            <a:outerShdw blurRad="38100" dist="20000" dir="5400000" rotWithShape="0">
              <a:srgbClr val="000000">
                <a:alpha val="38000"/>
              </a:srgbClr>
            </a:outerShdw>
          </a:effectLst>
        </p:spPr>
        <p:txBody>
          <a:bodyPr lIns="45719" rIns="45719"/>
          <a:lstStyle/>
          <a:p>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itle 1"/>
          <p:cNvSpPr txBox="1">
            <a:spLocks noGrp="1"/>
          </p:cNvSpPr>
          <p:nvPr>
            <p:ph type="title"/>
          </p:nvPr>
        </p:nvSpPr>
        <p:spPr>
          <a:prstGeom prst="rect">
            <a:avLst/>
          </a:prstGeom>
        </p:spPr>
        <p:txBody>
          <a:bodyPr>
            <a:normAutofit fontScale="90000"/>
          </a:bodyPr>
          <a:lstStyle/>
          <a:p>
            <a:pPr defTabSz="896111">
              <a:defRPr sz="4312"/>
            </a:pPr>
            <a:r>
              <a:t>When </a:t>
            </a:r>
            <a:r>
              <a:rPr>
                <a:latin typeface="Courier New"/>
                <a:ea typeface="Courier New"/>
                <a:cs typeface="Courier New"/>
                <a:sym typeface="Courier New"/>
              </a:rPr>
              <a:t>Node</a:t>
            </a:r>
            <a:r>
              <a:t> Is in Same Package</a:t>
            </a:r>
          </a:p>
        </p:txBody>
      </p:sp>
      <p:sp>
        <p:nvSpPr>
          <p:cNvPr id="171" name="Text Placeholder 2"/>
          <p:cNvSpPr txBox="1">
            <a:spLocks noGrp="1"/>
          </p:cNvSpPr>
          <p:nvPr>
            <p:ph type="body" sz="quarter" idx="1"/>
          </p:nvPr>
        </p:nvSpPr>
        <p:spPr>
          <a:xfrm>
            <a:off x="443971" y="5914979"/>
            <a:ext cx="8513566" cy="514730"/>
          </a:xfrm>
          <a:prstGeom prst="rect">
            <a:avLst/>
          </a:prstGeom>
        </p:spPr>
        <p:txBody>
          <a:bodyPr>
            <a:normAutofit lnSpcReduction="10000"/>
          </a:bodyPr>
          <a:lstStyle>
            <a:lvl1pPr defTabSz="457200">
              <a:defRPr sz="2200" b="1">
                <a:solidFill>
                  <a:srgbClr val="007FA3"/>
                </a:solidFill>
                <a:latin typeface="Times New Roman"/>
                <a:ea typeface="Times New Roman"/>
                <a:cs typeface="Times New Roman"/>
                <a:sym typeface="Times New Roman"/>
              </a:defRPr>
            </a:lvl1pPr>
          </a:lstStyle>
          <a:p>
            <a:r>
              <a:t>LISTING 3-6 The class LinkedBag when Node is in the same package</a:t>
            </a:r>
          </a:p>
        </p:txBody>
      </p:sp>
      <p:sp>
        <p:nvSpPr>
          <p:cNvPr id="172" name="package BagPackage;…"/>
          <p:cNvSpPr txBox="1"/>
          <p:nvPr/>
        </p:nvSpPr>
        <p:spPr>
          <a:xfrm>
            <a:off x="554038" y="1044493"/>
            <a:ext cx="6923229" cy="4663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sz="1700">
                <a:latin typeface="Menlo"/>
                <a:ea typeface="Menlo"/>
                <a:cs typeface="Menlo"/>
                <a:sym typeface="Menlo"/>
              </a:defRPr>
            </a:pPr>
            <a:r>
              <a:rPr>
                <a:solidFill>
                  <a:srgbClr val="BA2DA2"/>
                </a:solidFill>
              </a:rPr>
              <a:t>package</a:t>
            </a:r>
            <a:r>
              <a:t> BagPackage;</a:t>
            </a:r>
            <a:endParaRPr>
              <a:latin typeface="+mj-lt"/>
              <a:ea typeface="+mj-ea"/>
              <a:cs typeface="+mj-cs"/>
              <a:sym typeface="Helvetica"/>
            </a:endParaRPr>
          </a:p>
          <a:p>
            <a:pPr defTabSz="344804">
              <a:tabLst>
                <a:tab pos="342900" algn="l"/>
              </a:tabLst>
              <a:defRPr sz="1700">
                <a:latin typeface="Menlo"/>
                <a:ea typeface="Menlo"/>
                <a:cs typeface="Menlo"/>
                <a:sym typeface="Menlo"/>
              </a:defRPr>
            </a:pPr>
            <a:r>
              <a:rPr>
                <a:solidFill>
                  <a:srgbClr val="BA2DA2"/>
                </a:solidFill>
              </a:rPr>
              <a:t>public</a:t>
            </a:r>
            <a:r>
              <a:t> </a:t>
            </a:r>
            <a:r>
              <a:rPr>
                <a:solidFill>
                  <a:srgbClr val="BA2DA2"/>
                </a:solidFill>
              </a:rPr>
              <a:t>class</a:t>
            </a:r>
            <a:r>
              <a:t> LinkedBag&lt;T&gt; </a:t>
            </a:r>
            <a:r>
              <a:rPr>
                <a:solidFill>
                  <a:srgbClr val="BA2DA2"/>
                </a:solidFill>
              </a:rPr>
              <a:t>implements</a:t>
            </a:r>
            <a:r>
              <a:t> BagInterface&lt;T&gt;</a:t>
            </a:r>
            <a:endParaRPr>
              <a:latin typeface="+mj-lt"/>
              <a:ea typeface="+mj-ea"/>
              <a:cs typeface="+mj-cs"/>
              <a:sym typeface="Helvetica"/>
            </a:endParaRPr>
          </a:p>
          <a:p>
            <a:pPr defTabSz="344804">
              <a:tabLst>
                <a:tab pos="342900" algn="l"/>
              </a:tabLst>
              <a:defRPr sz="1700">
                <a:latin typeface="Menlo"/>
                <a:ea typeface="Menlo"/>
                <a:cs typeface="Menlo"/>
                <a:sym typeface="Menlo"/>
              </a:defRPr>
            </a:pPr>
            <a:r>
              <a:t>{</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private</a:t>
            </a:r>
            <a:r>
              <a:t> Node&lt;T&gt; firstNode;</a:t>
            </a:r>
            <a:endParaRPr>
              <a:latin typeface="+mj-lt"/>
              <a:ea typeface="+mj-ea"/>
              <a:cs typeface="+mj-cs"/>
              <a:sym typeface="Helvetica"/>
            </a:endParaRPr>
          </a:p>
          <a:p>
            <a:pPr defTabSz="344804">
              <a:tabLst>
                <a:tab pos="342900" algn="l"/>
              </a:tabLst>
              <a:defRPr sz="1700">
                <a:latin typeface="+mj-lt"/>
                <a:ea typeface="+mj-ea"/>
                <a:cs typeface="+mj-cs"/>
                <a:sym typeface="Helvetica"/>
              </a:defRPr>
            </a:pP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public</a:t>
            </a:r>
            <a:r>
              <a:t> </a:t>
            </a:r>
            <a:r>
              <a:rPr>
                <a:solidFill>
                  <a:srgbClr val="BA2DA2"/>
                </a:solidFill>
              </a:rPr>
              <a:t>boolean</a:t>
            </a:r>
            <a:r>
              <a:t> add(T newEntry)</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Node&lt;T&gt; newNode = </a:t>
            </a:r>
            <a:r>
              <a:rPr>
                <a:solidFill>
                  <a:srgbClr val="BA2DA2"/>
                </a:solidFill>
              </a:rPr>
              <a:t>new</a:t>
            </a:r>
            <a:r>
              <a:t> Node&lt;T&gt;(newEntry);</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newNode.setNextNode(firstNode);</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firstNode = newNode;</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numberOfEntries++;</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latin typeface="Menlo"/>
                <a:ea typeface="Menlo"/>
                <a:cs typeface="Menlo"/>
                <a:sym typeface="Menlo"/>
              </a:defRPr>
            </a:pPr>
            <a:r>
              <a:t>      </a:t>
            </a:r>
            <a:r>
              <a:rPr>
                <a:solidFill>
                  <a:srgbClr val="BA2DA2"/>
                </a:solidFill>
              </a:rPr>
              <a:t>return</a:t>
            </a:r>
            <a:r>
              <a:t> </a:t>
            </a:r>
            <a:r>
              <a:rPr>
                <a:solidFill>
                  <a:srgbClr val="BA2DA2"/>
                </a:solidFill>
              </a:rPr>
              <a:t>true</a:t>
            </a:r>
            <a:r>
              <a:t>;</a:t>
            </a:r>
            <a:endParaRPr>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rPr>
                <a:solidFill>
                  <a:srgbClr val="000000"/>
                </a:solidFill>
              </a:rPr>
              <a:t>   } </a:t>
            </a:r>
            <a:r>
              <a:t>// end add</a:t>
            </a:r>
            <a:endParaRPr>
              <a:solidFill>
                <a:srgbClr val="000000"/>
              </a:solidFill>
              <a:latin typeface="+mj-lt"/>
              <a:ea typeface="+mj-ea"/>
              <a:cs typeface="+mj-cs"/>
              <a:sym typeface="Helvetica"/>
            </a:endParaRPr>
          </a:p>
          <a:p>
            <a:pPr defTabSz="344804">
              <a:tabLst>
                <a:tab pos="342900" algn="l"/>
              </a:tabLst>
              <a:defRPr sz="1700">
                <a:latin typeface="Menlo"/>
                <a:ea typeface="Menlo"/>
                <a:cs typeface="Menlo"/>
                <a:sym typeface="Menlo"/>
              </a:defRPr>
            </a:pPr>
            <a:r>
              <a:t>   </a:t>
            </a:r>
            <a:endParaRPr>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rPr>
                <a:solidFill>
                  <a:srgbClr val="000000"/>
                </a:solidFill>
              </a:rPr>
              <a:t>   </a:t>
            </a:r>
            <a:r>
              <a:t>// . . .</a:t>
            </a:r>
            <a:endParaRPr>
              <a:solidFill>
                <a:srgbClr val="000000"/>
              </a:solidFill>
              <a:latin typeface="+mj-lt"/>
              <a:ea typeface="+mj-ea"/>
              <a:cs typeface="+mj-cs"/>
              <a:sym typeface="Helvetica"/>
            </a:endParaRPr>
          </a:p>
          <a:p>
            <a:pPr defTabSz="344804">
              <a:tabLst>
                <a:tab pos="342900" algn="l"/>
              </a:tabLst>
              <a:defRPr sz="1700">
                <a:solidFill>
                  <a:srgbClr val="008400"/>
                </a:solidFill>
                <a:latin typeface="Menlo"/>
                <a:ea typeface="Menlo"/>
                <a:cs typeface="Menlo"/>
                <a:sym typeface="Menlo"/>
              </a:defRPr>
            </a:pPr>
            <a:r>
              <a:rPr>
                <a:solidFill>
                  <a:srgbClr val="000000"/>
                </a:solidFill>
              </a:rPr>
              <a:t>} </a:t>
            </a:r>
            <a:r>
              <a:t>// end LinkedBag</a:t>
            </a:r>
            <a:endParaRPr>
              <a:solidFill>
                <a:srgbClr val="000000"/>
              </a:solidFill>
              <a:latin typeface="+mj-lt"/>
              <a:ea typeface="+mj-ea"/>
              <a:cs typeface="+mj-cs"/>
              <a:sym typeface="Helvetica"/>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prstGeom prst="rect">
            <a:avLst/>
          </a:prstGeom>
        </p:spPr>
        <p:txBody>
          <a:bodyPr/>
          <a:lstStyle/>
          <a:p>
            <a:r>
              <a:t>Pros of Using a Chain</a:t>
            </a:r>
          </a:p>
        </p:txBody>
      </p:sp>
      <p:sp>
        <p:nvSpPr>
          <p:cNvPr id="175" name="Content Placeholder 2"/>
          <p:cNvSpPr txBox="1">
            <a:spLocks noGrp="1"/>
          </p:cNvSpPr>
          <p:nvPr>
            <p:ph type="body" idx="1"/>
          </p:nvPr>
        </p:nvSpPr>
        <p:spPr>
          <a:prstGeom prst="rect">
            <a:avLst/>
          </a:prstGeom>
        </p:spPr>
        <p:txBody>
          <a:bodyPr/>
          <a:lstStyle/>
          <a:p>
            <a:r>
              <a:t>Bag can grow and shrink in size as necessary.</a:t>
            </a:r>
          </a:p>
          <a:p>
            <a:r>
              <a:t>Remove and recycle nodes that are no longer needed</a:t>
            </a:r>
          </a:p>
          <a:p>
            <a:r>
              <a:t>Adding new entry to end of array or to beginning of chain both relatively simple</a:t>
            </a:r>
          </a:p>
          <a:p>
            <a:r>
              <a:t>Similar for removal</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txBox="1">
            <a:spLocks noGrp="1"/>
          </p:cNvSpPr>
          <p:nvPr>
            <p:ph type="title"/>
          </p:nvPr>
        </p:nvSpPr>
        <p:spPr>
          <a:prstGeom prst="rect">
            <a:avLst/>
          </a:prstGeom>
        </p:spPr>
        <p:txBody>
          <a:bodyPr/>
          <a:lstStyle/>
          <a:p>
            <a:r>
              <a:t>Cons of Using a Chain</a:t>
            </a:r>
          </a:p>
        </p:txBody>
      </p:sp>
      <p:sp>
        <p:nvSpPr>
          <p:cNvPr id="178" name="Content Placeholder 2"/>
          <p:cNvSpPr txBox="1">
            <a:spLocks noGrp="1"/>
          </p:cNvSpPr>
          <p:nvPr>
            <p:ph type="body" idx="1"/>
          </p:nvPr>
        </p:nvSpPr>
        <p:spPr>
          <a:prstGeom prst="rect">
            <a:avLst/>
          </a:prstGeom>
        </p:spPr>
        <p:txBody>
          <a:bodyPr/>
          <a:lstStyle/>
          <a:p>
            <a:r>
              <a:t>Removing specific entry requires search of array or chain</a:t>
            </a:r>
          </a:p>
          <a:p>
            <a:r>
              <a:t>Chain requires more memory than array of same length</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p:spPr>
        <p:txBody>
          <a:bodyPr/>
          <a:lstStyle/>
          <a:p>
            <a:fld id="{2D90AB6A-02B3-4D9C-AEA8-D0593E54EE28}" type="slidenum">
              <a:rPr lang="en-US" smtClean="0"/>
              <a:pPr/>
              <a:t>34</a:t>
            </a:fld>
            <a:endParaRPr lang="en-US"/>
          </a:p>
        </p:txBody>
      </p:sp>
      <p:sp>
        <p:nvSpPr>
          <p:cNvPr id="38915"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a:fld id="{2CDA4696-755F-43F0-AD65-F00FE2296522}" type="slidenum">
              <a:rPr lang="en-US" sz="1400"/>
              <a:pPr algn="r"/>
              <a:t>34</a:t>
            </a:fld>
            <a:endParaRPr lang="en-US" sz="1400"/>
          </a:p>
        </p:txBody>
      </p:sp>
      <p:sp>
        <p:nvSpPr>
          <p:cNvPr id="3891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a:fld id="{13A34E00-32F8-499A-BCAE-3EA288F2FA3A}" type="slidenum">
              <a:rPr lang="en-US" sz="1400"/>
              <a:pPr algn="r"/>
              <a:t>34</a:t>
            </a:fld>
            <a:endParaRPr lang="en-US" sz="1400"/>
          </a:p>
        </p:txBody>
      </p:sp>
      <p:sp>
        <p:nvSpPr>
          <p:cNvPr id="38917"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468E362-ADA5-4B7A-990E-F3FB2D77CA01}" type="slidenum">
              <a:rPr lang="en-US" sz="1400"/>
              <a:pPr algn="r"/>
              <a:t>34</a:t>
            </a:fld>
            <a:endParaRPr lang="en-US" sz="1400"/>
          </a:p>
        </p:txBody>
      </p:sp>
      <p:sp>
        <p:nvSpPr>
          <p:cNvPr id="38918" name="Rectangle 2"/>
          <p:cNvSpPr>
            <a:spLocks noGrp="1" noChangeArrowheads="1"/>
          </p:cNvSpPr>
          <p:nvPr>
            <p:ph type="title"/>
          </p:nvPr>
        </p:nvSpPr>
        <p:spPr/>
        <p:txBody>
          <a:bodyPr/>
          <a:lstStyle/>
          <a:p>
            <a:pPr eaLnBrk="1" hangingPunct="1"/>
            <a:r>
              <a:rPr lang="en-US" dirty="0"/>
              <a:t>Other Types Of Linked Lists</a:t>
            </a:r>
          </a:p>
        </p:txBody>
      </p:sp>
      <p:sp>
        <p:nvSpPr>
          <p:cNvPr id="38919" name="Rectangle 3"/>
          <p:cNvSpPr>
            <a:spLocks noGrp="1" noChangeArrowheads="1"/>
          </p:cNvSpPr>
          <p:nvPr>
            <p:ph type="body" idx="1"/>
          </p:nvPr>
        </p:nvSpPr>
        <p:spPr>
          <a:xfrm>
            <a:off x="529959" y="1382713"/>
            <a:ext cx="8405813" cy="4826000"/>
          </a:xfrm>
        </p:spPr>
        <p:txBody>
          <a:bodyPr>
            <a:normAutofit fontScale="85000" lnSpcReduction="20000"/>
          </a:bodyPr>
          <a:lstStyle/>
          <a:p>
            <a:pPr eaLnBrk="1" hangingPunct="1">
              <a:lnSpc>
                <a:spcPct val="90000"/>
              </a:lnSpc>
            </a:pPr>
            <a:r>
              <a:rPr lang="en-US" sz="2800" dirty="0"/>
              <a:t>Singly linked variations</a:t>
            </a:r>
          </a:p>
          <a:p>
            <a:pPr lvl="1" eaLnBrk="1" hangingPunct="1">
              <a:lnSpc>
                <a:spcPct val="90000"/>
              </a:lnSpc>
            </a:pPr>
            <a:r>
              <a:rPr lang="en-US" sz="2400" dirty="0">
                <a:solidFill>
                  <a:srgbClr val="FF0000"/>
                </a:solidFill>
              </a:rPr>
              <a:t>Circular</a:t>
            </a:r>
          </a:p>
          <a:p>
            <a:pPr lvl="2" eaLnBrk="1" hangingPunct="1">
              <a:lnSpc>
                <a:spcPct val="90000"/>
              </a:lnSpc>
            </a:pPr>
            <a:r>
              <a:rPr lang="en-US" sz="2000" dirty="0"/>
              <a:t>The last node references the dummy node</a:t>
            </a:r>
          </a:p>
          <a:p>
            <a:pPr lvl="2" eaLnBrk="1" hangingPunct="1">
              <a:lnSpc>
                <a:spcPct val="90000"/>
              </a:lnSpc>
            </a:pPr>
            <a:endParaRPr lang="en-US" sz="2000" dirty="0"/>
          </a:p>
          <a:p>
            <a:pPr lvl="2" eaLnBrk="1" hangingPunct="1">
              <a:lnSpc>
                <a:spcPct val="90000"/>
              </a:lnSpc>
              <a:buNone/>
            </a:pPr>
            <a:endParaRPr lang="en-US" sz="2000" dirty="0"/>
          </a:p>
          <a:p>
            <a:pPr lvl="1" eaLnBrk="1" hangingPunct="1">
              <a:lnSpc>
                <a:spcPct val="90000"/>
              </a:lnSpc>
            </a:pPr>
            <a:r>
              <a:rPr lang="en-US" sz="2400" dirty="0">
                <a:solidFill>
                  <a:srgbClr val="FF0000"/>
                </a:solidFill>
              </a:rPr>
              <a:t>Double-Ended</a:t>
            </a:r>
          </a:p>
          <a:p>
            <a:pPr lvl="2" eaLnBrk="1" hangingPunct="1">
              <a:lnSpc>
                <a:spcPct val="90000"/>
              </a:lnSpc>
            </a:pPr>
            <a:r>
              <a:rPr lang="en-US" sz="2000" dirty="0"/>
              <a:t>A reference variable references the last node</a:t>
            </a:r>
          </a:p>
          <a:p>
            <a:pPr lvl="2" eaLnBrk="1" hangingPunct="1">
              <a:lnSpc>
                <a:spcPct val="90000"/>
              </a:lnSpc>
            </a:pPr>
            <a:endParaRPr lang="en-US" sz="2000" dirty="0"/>
          </a:p>
          <a:p>
            <a:pPr lvl="2" eaLnBrk="1" hangingPunct="1">
              <a:lnSpc>
                <a:spcPct val="90000"/>
              </a:lnSpc>
            </a:pPr>
            <a:endParaRPr lang="en-US" sz="2000" dirty="0"/>
          </a:p>
          <a:p>
            <a:pPr lvl="2" eaLnBrk="1" hangingPunct="1">
              <a:lnSpc>
                <a:spcPct val="90000"/>
              </a:lnSpc>
            </a:pPr>
            <a:endParaRPr lang="en-US" sz="2000" dirty="0"/>
          </a:p>
          <a:p>
            <a:pPr lvl="1" eaLnBrk="1" hangingPunct="1">
              <a:lnSpc>
                <a:spcPct val="90000"/>
              </a:lnSpc>
            </a:pPr>
            <a:r>
              <a:rPr lang="en-US" sz="2400" dirty="0">
                <a:solidFill>
                  <a:srgbClr val="FF0000"/>
                </a:solidFill>
              </a:rPr>
              <a:t>Sorted</a:t>
            </a:r>
          </a:p>
          <a:p>
            <a:pPr lvl="2" eaLnBrk="1" hangingPunct="1">
              <a:lnSpc>
                <a:spcPct val="90000"/>
              </a:lnSpc>
            </a:pPr>
            <a:r>
              <a:rPr lang="en-US" sz="2000" dirty="0"/>
              <a:t>Nodes are stored in key field sorted order</a:t>
            </a:r>
          </a:p>
        </p:txBody>
      </p:sp>
      <p:pic>
        <p:nvPicPr>
          <p:cNvPr id="50177" name="Picture 1"/>
          <p:cNvPicPr>
            <a:picLocks noChangeAspect="1" noChangeArrowheads="1"/>
          </p:cNvPicPr>
          <p:nvPr/>
        </p:nvPicPr>
        <p:blipFill>
          <a:blip r:embed="rId2" cstate="print"/>
          <a:srcRect/>
          <a:stretch>
            <a:fillRect/>
          </a:stretch>
        </p:blipFill>
        <p:spPr bwMode="auto">
          <a:xfrm>
            <a:off x="1381125" y="2540970"/>
            <a:ext cx="4615229" cy="826608"/>
          </a:xfrm>
          <a:prstGeom prst="rect">
            <a:avLst/>
          </a:prstGeom>
          <a:noFill/>
          <a:ln w="9525">
            <a:noFill/>
            <a:miter lim="800000"/>
            <a:headEnd/>
            <a:tailEnd/>
          </a:ln>
        </p:spPr>
      </p:pic>
      <p:pic>
        <p:nvPicPr>
          <p:cNvPr id="50178" name="Picture 2"/>
          <p:cNvPicPr>
            <a:picLocks noChangeAspect="1" noChangeArrowheads="1"/>
          </p:cNvPicPr>
          <p:nvPr/>
        </p:nvPicPr>
        <p:blipFill>
          <a:blip r:embed="rId3" cstate="print"/>
          <a:srcRect/>
          <a:stretch>
            <a:fillRect/>
          </a:stretch>
        </p:blipFill>
        <p:spPr bwMode="auto">
          <a:xfrm>
            <a:off x="1507148" y="4284417"/>
            <a:ext cx="4471621" cy="957054"/>
          </a:xfrm>
          <a:prstGeom prst="rect">
            <a:avLst/>
          </a:prstGeom>
          <a:noFill/>
          <a:ln w="9525">
            <a:noFill/>
            <a:miter lim="800000"/>
            <a:headEnd/>
            <a:tailEnd/>
          </a:ln>
        </p:spPr>
      </p:pic>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2"/>
          </p:nvPr>
        </p:nvSpPr>
        <p:spPr>
          <a:noFill/>
        </p:spPr>
        <p:txBody>
          <a:bodyPr/>
          <a:lstStyle/>
          <a:p>
            <a:fld id="{53651206-DADD-47E0-8E1C-B04157579A8F}" type="slidenum">
              <a:rPr lang="en-US" smtClean="0"/>
              <a:pPr/>
              <a:t>35</a:t>
            </a:fld>
            <a:endParaRPr lang="en-US"/>
          </a:p>
        </p:txBody>
      </p:sp>
      <p:sp>
        <p:nvSpPr>
          <p:cNvPr id="39939" name="Rectangle 2"/>
          <p:cNvSpPr>
            <a:spLocks noGrp="1" noChangeArrowheads="1"/>
          </p:cNvSpPr>
          <p:nvPr>
            <p:ph type="title"/>
          </p:nvPr>
        </p:nvSpPr>
        <p:spPr/>
        <p:txBody>
          <a:bodyPr/>
          <a:lstStyle/>
          <a:p>
            <a:r>
              <a:rPr lang="en-US"/>
              <a:t>Circular Singly Linked List</a:t>
            </a:r>
          </a:p>
        </p:txBody>
      </p:sp>
      <p:sp>
        <p:nvSpPr>
          <p:cNvPr id="39940" name="AutoShape 5"/>
          <p:cNvSpPr>
            <a:spLocks noChangeAspect="1" noChangeArrowheads="1"/>
          </p:cNvSpPr>
          <p:nvPr/>
        </p:nvSpPr>
        <p:spPr bwMode="auto">
          <a:xfrm>
            <a:off x="627063" y="1828800"/>
            <a:ext cx="8042275" cy="3829050"/>
          </a:xfrm>
          <a:prstGeom prst="rect">
            <a:avLst/>
          </a:prstGeom>
          <a:noFill/>
          <a:ln w="9525">
            <a:noFill/>
            <a:miter lim="800000"/>
            <a:headEnd/>
            <a:tailEnd/>
          </a:ln>
        </p:spPr>
        <p:txBody>
          <a:bodyPr/>
          <a:lstStyle/>
          <a:p>
            <a:endParaRPr lang="en-US"/>
          </a:p>
        </p:txBody>
      </p:sp>
      <p:grpSp>
        <p:nvGrpSpPr>
          <p:cNvPr id="39942" name="Group 7"/>
          <p:cNvGrpSpPr>
            <a:grpSpLocks/>
          </p:cNvGrpSpPr>
          <p:nvPr/>
        </p:nvGrpSpPr>
        <p:grpSpPr bwMode="auto">
          <a:xfrm>
            <a:off x="801688" y="3389313"/>
            <a:ext cx="1744662" cy="825500"/>
            <a:chOff x="2670" y="10961"/>
            <a:chExt cx="1500" cy="618"/>
          </a:xfrm>
        </p:grpSpPr>
        <p:sp>
          <p:nvSpPr>
            <p:cNvPr id="40001" name="Text Box 8"/>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649 </a:t>
              </a:r>
            </a:p>
          </p:txBody>
        </p:sp>
        <p:sp>
          <p:nvSpPr>
            <p:cNvPr id="40002" name="Text Box 9"/>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300</a:t>
              </a:r>
            </a:p>
          </p:txBody>
        </p:sp>
        <p:sp>
          <p:nvSpPr>
            <p:cNvPr id="40003" name="Text Box 10"/>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180</a:t>
              </a:r>
            </a:p>
          </p:txBody>
        </p:sp>
      </p:grpSp>
      <p:grpSp>
        <p:nvGrpSpPr>
          <p:cNvPr id="39943" name="Group 11"/>
          <p:cNvGrpSpPr>
            <a:grpSpLocks/>
          </p:cNvGrpSpPr>
          <p:nvPr/>
        </p:nvGrpSpPr>
        <p:grpSpPr bwMode="auto">
          <a:xfrm>
            <a:off x="2720975" y="3389313"/>
            <a:ext cx="1746250" cy="825500"/>
            <a:chOff x="2670" y="10961"/>
            <a:chExt cx="1500" cy="618"/>
          </a:xfrm>
        </p:grpSpPr>
        <p:sp>
          <p:nvSpPr>
            <p:cNvPr id="39998" name="Text Box 12"/>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20 </a:t>
              </a:r>
            </a:p>
          </p:txBody>
        </p:sp>
        <p:sp>
          <p:nvSpPr>
            <p:cNvPr id="39999" name="Text Box 13"/>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54</a:t>
              </a:r>
            </a:p>
          </p:txBody>
        </p:sp>
        <p:sp>
          <p:nvSpPr>
            <p:cNvPr id="40000" name="Text Box 14"/>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300</a:t>
              </a:r>
            </a:p>
          </p:txBody>
        </p:sp>
      </p:grpSp>
      <p:grpSp>
        <p:nvGrpSpPr>
          <p:cNvPr id="39944" name="Group 15"/>
          <p:cNvGrpSpPr>
            <a:grpSpLocks/>
          </p:cNvGrpSpPr>
          <p:nvPr/>
        </p:nvGrpSpPr>
        <p:grpSpPr bwMode="auto">
          <a:xfrm>
            <a:off x="4641850" y="3389313"/>
            <a:ext cx="1744663" cy="825500"/>
            <a:chOff x="2670" y="10961"/>
            <a:chExt cx="1500" cy="618"/>
          </a:xfrm>
        </p:grpSpPr>
        <p:sp>
          <p:nvSpPr>
            <p:cNvPr id="39995" name="Text Box 16"/>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973 </a:t>
              </a:r>
            </a:p>
          </p:txBody>
        </p:sp>
        <p:sp>
          <p:nvSpPr>
            <p:cNvPr id="39996" name="Text Box 17"/>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5</a:t>
              </a:r>
            </a:p>
          </p:txBody>
        </p:sp>
        <p:sp>
          <p:nvSpPr>
            <p:cNvPr id="39997" name="Text Box 18"/>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54</a:t>
              </a:r>
            </a:p>
          </p:txBody>
        </p:sp>
      </p:grpSp>
      <p:grpSp>
        <p:nvGrpSpPr>
          <p:cNvPr id="39945" name="Group 19"/>
          <p:cNvGrpSpPr>
            <a:grpSpLocks/>
          </p:cNvGrpSpPr>
          <p:nvPr/>
        </p:nvGrpSpPr>
        <p:grpSpPr bwMode="auto">
          <a:xfrm>
            <a:off x="6561138" y="3389313"/>
            <a:ext cx="1744662" cy="825500"/>
            <a:chOff x="7620" y="10961"/>
            <a:chExt cx="1500" cy="618"/>
          </a:xfrm>
        </p:grpSpPr>
        <p:sp>
          <p:nvSpPr>
            <p:cNvPr id="39992" name="Text Box 20"/>
            <p:cNvSpPr txBox="1">
              <a:spLocks noChangeArrowheads="1"/>
            </p:cNvSpPr>
            <p:nvPr/>
          </p:nvSpPr>
          <p:spPr bwMode="auto">
            <a:xfrm>
              <a:off x="7770" y="10961"/>
              <a:ext cx="750" cy="309"/>
            </a:xfrm>
            <a:prstGeom prst="rect">
              <a:avLst/>
            </a:prstGeom>
            <a:noFill/>
            <a:ln w="9525">
              <a:solidFill>
                <a:srgbClr val="000000"/>
              </a:solidFill>
              <a:miter lim="800000"/>
              <a:headEnd/>
              <a:tailEnd/>
            </a:ln>
          </p:spPr>
          <p:txBody>
            <a:bodyPr/>
            <a:lstStyle/>
            <a:p>
              <a:pPr algn="l"/>
              <a:r>
                <a:rPr lang="en-US" sz="1400"/>
                <a:t>332 </a:t>
              </a:r>
            </a:p>
          </p:txBody>
        </p:sp>
        <p:sp>
          <p:nvSpPr>
            <p:cNvPr id="39993" name="Text Box 21"/>
            <p:cNvSpPr txBox="1">
              <a:spLocks noChangeArrowheads="1"/>
            </p:cNvSpPr>
            <p:nvPr/>
          </p:nvSpPr>
          <p:spPr bwMode="auto">
            <a:xfrm>
              <a:off x="8520" y="10961"/>
              <a:ext cx="600" cy="309"/>
            </a:xfrm>
            <a:prstGeom prst="rect">
              <a:avLst/>
            </a:prstGeom>
            <a:solidFill>
              <a:srgbClr val="3366FF">
                <a:alpha val="39999"/>
              </a:srgbClr>
            </a:solidFill>
            <a:ln w="9525">
              <a:solidFill>
                <a:srgbClr val="000000"/>
              </a:solidFill>
              <a:miter lim="800000"/>
              <a:headEnd/>
              <a:tailEnd/>
            </a:ln>
          </p:spPr>
          <p:txBody>
            <a:bodyPr/>
            <a:lstStyle/>
            <a:p>
              <a:pPr algn="l"/>
              <a:r>
                <a:rPr lang="en-US" sz="1400"/>
                <a:t>200</a:t>
              </a:r>
            </a:p>
          </p:txBody>
        </p:sp>
        <p:sp>
          <p:nvSpPr>
            <p:cNvPr id="39994" name="Text Box 22"/>
            <p:cNvSpPr txBox="1">
              <a:spLocks noChangeArrowheads="1"/>
            </p:cNvSpPr>
            <p:nvPr/>
          </p:nvSpPr>
          <p:spPr bwMode="auto">
            <a:xfrm>
              <a:off x="7620" y="11270"/>
              <a:ext cx="600" cy="309"/>
            </a:xfrm>
            <a:prstGeom prst="rect">
              <a:avLst/>
            </a:prstGeom>
            <a:noFill/>
            <a:ln w="9525">
              <a:noFill/>
              <a:miter lim="800000"/>
              <a:headEnd/>
              <a:tailEnd/>
            </a:ln>
          </p:spPr>
          <p:txBody>
            <a:bodyPr/>
            <a:lstStyle/>
            <a:p>
              <a:pPr algn="l"/>
              <a:r>
                <a:rPr lang="en-US" sz="1400"/>
                <a:t>5</a:t>
              </a:r>
            </a:p>
          </p:txBody>
        </p:sp>
      </p:grpSp>
      <p:sp>
        <p:nvSpPr>
          <p:cNvPr id="39946" name="Line 23"/>
          <p:cNvSpPr>
            <a:spLocks noChangeShapeType="1"/>
          </p:cNvSpPr>
          <p:nvPr/>
        </p:nvSpPr>
        <p:spPr bwMode="auto">
          <a:xfrm>
            <a:off x="1849438" y="2566988"/>
            <a:ext cx="696912" cy="3175"/>
          </a:xfrm>
          <a:prstGeom prst="line">
            <a:avLst/>
          </a:prstGeom>
          <a:noFill/>
          <a:ln w="9525">
            <a:solidFill>
              <a:srgbClr val="000000"/>
            </a:solidFill>
            <a:round/>
            <a:headEnd/>
            <a:tailEnd type="triangle" w="med" len="med"/>
          </a:ln>
        </p:spPr>
        <p:txBody>
          <a:bodyPr/>
          <a:lstStyle/>
          <a:p>
            <a:endParaRPr lang="en-US"/>
          </a:p>
        </p:txBody>
      </p:sp>
      <p:sp>
        <p:nvSpPr>
          <p:cNvPr id="39947" name="Line 24"/>
          <p:cNvSpPr>
            <a:spLocks noChangeShapeType="1"/>
          </p:cNvSpPr>
          <p:nvPr/>
        </p:nvSpPr>
        <p:spPr bwMode="auto">
          <a:xfrm>
            <a:off x="2546350" y="3597275"/>
            <a:ext cx="349250" cy="0"/>
          </a:xfrm>
          <a:prstGeom prst="line">
            <a:avLst/>
          </a:prstGeom>
          <a:noFill/>
          <a:ln w="9525">
            <a:solidFill>
              <a:srgbClr val="000000"/>
            </a:solidFill>
            <a:round/>
            <a:headEnd/>
            <a:tailEnd type="triangle" w="med" len="med"/>
          </a:ln>
        </p:spPr>
        <p:txBody>
          <a:bodyPr/>
          <a:lstStyle/>
          <a:p>
            <a:endParaRPr lang="en-US"/>
          </a:p>
        </p:txBody>
      </p:sp>
      <p:sp>
        <p:nvSpPr>
          <p:cNvPr id="39948" name="Line 25"/>
          <p:cNvSpPr>
            <a:spLocks noChangeShapeType="1"/>
          </p:cNvSpPr>
          <p:nvPr/>
        </p:nvSpPr>
        <p:spPr bwMode="auto">
          <a:xfrm>
            <a:off x="4467225" y="3597275"/>
            <a:ext cx="349250" cy="0"/>
          </a:xfrm>
          <a:prstGeom prst="line">
            <a:avLst/>
          </a:prstGeom>
          <a:noFill/>
          <a:ln w="9525">
            <a:solidFill>
              <a:srgbClr val="000000"/>
            </a:solidFill>
            <a:round/>
            <a:headEnd/>
            <a:tailEnd type="triangle" w="med" len="med"/>
          </a:ln>
        </p:spPr>
        <p:txBody>
          <a:bodyPr/>
          <a:lstStyle/>
          <a:p>
            <a:endParaRPr lang="en-US"/>
          </a:p>
        </p:txBody>
      </p:sp>
      <p:sp>
        <p:nvSpPr>
          <p:cNvPr id="39949" name="Line 26"/>
          <p:cNvSpPr>
            <a:spLocks noChangeShapeType="1"/>
          </p:cNvSpPr>
          <p:nvPr/>
        </p:nvSpPr>
        <p:spPr bwMode="auto">
          <a:xfrm>
            <a:off x="6386513" y="3597275"/>
            <a:ext cx="349250" cy="0"/>
          </a:xfrm>
          <a:prstGeom prst="line">
            <a:avLst/>
          </a:prstGeom>
          <a:noFill/>
          <a:ln w="9525">
            <a:solidFill>
              <a:srgbClr val="000000"/>
            </a:solidFill>
            <a:round/>
            <a:headEnd/>
            <a:tailEnd type="triangle" w="med" len="med"/>
          </a:ln>
        </p:spPr>
        <p:txBody>
          <a:bodyPr/>
          <a:lstStyle/>
          <a:p>
            <a:endParaRPr lang="en-US"/>
          </a:p>
        </p:txBody>
      </p:sp>
      <p:grpSp>
        <p:nvGrpSpPr>
          <p:cNvPr id="39950" name="Group 27"/>
          <p:cNvGrpSpPr>
            <a:grpSpLocks/>
          </p:cNvGrpSpPr>
          <p:nvPr/>
        </p:nvGrpSpPr>
        <p:grpSpPr bwMode="auto">
          <a:xfrm>
            <a:off x="2371725" y="2362200"/>
            <a:ext cx="1746250" cy="823913"/>
            <a:chOff x="2670" y="10961"/>
            <a:chExt cx="1500" cy="618"/>
          </a:xfrm>
        </p:grpSpPr>
        <p:sp>
          <p:nvSpPr>
            <p:cNvPr id="39989" name="Text Box 28"/>
            <p:cNvSpPr txBox="1">
              <a:spLocks noChangeArrowheads="1"/>
            </p:cNvSpPr>
            <p:nvPr/>
          </p:nvSpPr>
          <p:spPr bwMode="auto">
            <a:xfrm>
              <a:off x="2820" y="10961"/>
              <a:ext cx="750" cy="309"/>
            </a:xfrm>
            <a:prstGeom prst="rect">
              <a:avLst/>
            </a:prstGeom>
            <a:solidFill>
              <a:srgbClr val="FFFFFF">
                <a:alpha val="39999"/>
              </a:srgbClr>
            </a:solidFill>
            <a:ln w="9525">
              <a:solidFill>
                <a:srgbClr val="000000"/>
              </a:solidFill>
              <a:miter lim="800000"/>
              <a:headEnd/>
              <a:tailEnd/>
            </a:ln>
          </p:spPr>
          <p:txBody>
            <a:bodyPr/>
            <a:lstStyle/>
            <a:p>
              <a:pPr algn="l"/>
              <a:r>
                <a:rPr lang="en-US" sz="1400"/>
                <a:t>null </a:t>
              </a:r>
            </a:p>
          </p:txBody>
        </p:sp>
        <p:sp>
          <p:nvSpPr>
            <p:cNvPr id="39990" name="Text Box 29"/>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180</a:t>
              </a:r>
            </a:p>
          </p:txBody>
        </p:sp>
        <p:sp>
          <p:nvSpPr>
            <p:cNvPr id="39991" name="Text Box 30"/>
            <p:cNvSpPr txBox="1">
              <a:spLocks noChangeArrowheads="1"/>
            </p:cNvSpPr>
            <p:nvPr/>
          </p:nvSpPr>
          <p:spPr bwMode="auto">
            <a:xfrm>
              <a:off x="2670" y="11270"/>
              <a:ext cx="600" cy="309"/>
            </a:xfrm>
            <a:prstGeom prst="rect">
              <a:avLst/>
            </a:prstGeom>
            <a:solidFill>
              <a:srgbClr val="FFFFFF">
                <a:alpha val="39999"/>
              </a:srgbClr>
            </a:solidFill>
            <a:ln w="9525">
              <a:noFill/>
              <a:miter lim="800000"/>
              <a:headEnd/>
              <a:tailEnd/>
            </a:ln>
          </p:spPr>
          <p:txBody>
            <a:bodyPr/>
            <a:lstStyle/>
            <a:p>
              <a:pPr algn="l"/>
              <a:r>
                <a:rPr lang="en-US" sz="1400"/>
                <a:t>200</a:t>
              </a:r>
            </a:p>
          </p:txBody>
        </p:sp>
      </p:grpSp>
      <p:grpSp>
        <p:nvGrpSpPr>
          <p:cNvPr id="39951" name="Group 31"/>
          <p:cNvGrpSpPr>
            <a:grpSpLocks/>
          </p:cNvGrpSpPr>
          <p:nvPr/>
        </p:nvGrpSpPr>
        <p:grpSpPr bwMode="auto">
          <a:xfrm>
            <a:off x="6561138" y="4832350"/>
            <a:ext cx="1744662" cy="825500"/>
            <a:chOff x="2670" y="10961"/>
            <a:chExt cx="1500" cy="618"/>
          </a:xfrm>
        </p:grpSpPr>
        <p:sp>
          <p:nvSpPr>
            <p:cNvPr id="39986" name="Text Box 32"/>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B’s key </a:t>
              </a:r>
            </a:p>
          </p:txBody>
        </p:sp>
        <p:sp>
          <p:nvSpPr>
            <p:cNvPr id="39987" name="Text Box 33"/>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39988" name="Text Box 34"/>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332</a:t>
              </a:r>
            </a:p>
          </p:txBody>
        </p:sp>
      </p:grpSp>
      <p:sp>
        <p:nvSpPr>
          <p:cNvPr id="39952" name="Line 35"/>
          <p:cNvSpPr>
            <a:spLocks noChangeShapeType="1"/>
          </p:cNvSpPr>
          <p:nvPr/>
        </p:nvSpPr>
        <p:spPr bwMode="auto">
          <a:xfrm>
            <a:off x="7085013" y="3802063"/>
            <a:ext cx="0" cy="1030287"/>
          </a:xfrm>
          <a:prstGeom prst="line">
            <a:avLst/>
          </a:prstGeom>
          <a:noFill/>
          <a:ln w="9525">
            <a:solidFill>
              <a:srgbClr val="000000"/>
            </a:solidFill>
            <a:round/>
            <a:headEnd/>
            <a:tailEnd type="triangle" w="med" len="med"/>
          </a:ln>
        </p:spPr>
        <p:txBody>
          <a:bodyPr/>
          <a:lstStyle/>
          <a:p>
            <a:endParaRPr lang="en-US"/>
          </a:p>
        </p:txBody>
      </p:sp>
      <p:grpSp>
        <p:nvGrpSpPr>
          <p:cNvPr id="39953" name="Group 36"/>
          <p:cNvGrpSpPr>
            <a:grpSpLocks/>
          </p:cNvGrpSpPr>
          <p:nvPr/>
        </p:nvGrpSpPr>
        <p:grpSpPr bwMode="auto">
          <a:xfrm>
            <a:off x="4641850" y="4832350"/>
            <a:ext cx="1744663" cy="825500"/>
            <a:chOff x="2670" y="10961"/>
            <a:chExt cx="1500" cy="618"/>
          </a:xfrm>
        </p:grpSpPr>
        <p:sp>
          <p:nvSpPr>
            <p:cNvPr id="39983" name="Text Box 37"/>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G’s key </a:t>
              </a:r>
            </a:p>
          </p:txBody>
        </p:sp>
        <p:sp>
          <p:nvSpPr>
            <p:cNvPr id="39984" name="Text Box 38"/>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39985" name="Text Box 39"/>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973</a:t>
              </a:r>
            </a:p>
          </p:txBody>
        </p:sp>
      </p:grpSp>
      <p:sp>
        <p:nvSpPr>
          <p:cNvPr id="39954" name="Line 40"/>
          <p:cNvSpPr>
            <a:spLocks noChangeShapeType="1"/>
          </p:cNvSpPr>
          <p:nvPr/>
        </p:nvSpPr>
        <p:spPr bwMode="auto">
          <a:xfrm>
            <a:off x="5164138" y="3802063"/>
            <a:ext cx="0" cy="1030287"/>
          </a:xfrm>
          <a:prstGeom prst="line">
            <a:avLst/>
          </a:prstGeom>
          <a:noFill/>
          <a:ln w="9525">
            <a:solidFill>
              <a:srgbClr val="000000"/>
            </a:solidFill>
            <a:round/>
            <a:headEnd/>
            <a:tailEnd type="triangle" w="med" len="med"/>
          </a:ln>
        </p:spPr>
        <p:txBody>
          <a:bodyPr/>
          <a:lstStyle/>
          <a:p>
            <a:endParaRPr lang="en-US"/>
          </a:p>
        </p:txBody>
      </p:sp>
      <p:grpSp>
        <p:nvGrpSpPr>
          <p:cNvPr id="39955" name="Group 41"/>
          <p:cNvGrpSpPr>
            <a:grpSpLocks/>
          </p:cNvGrpSpPr>
          <p:nvPr/>
        </p:nvGrpSpPr>
        <p:grpSpPr bwMode="auto">
          <a:xfrm>
            <a:off x="2720975" y="4832350"/>
            <a:ext cx="1746250" cy="825500"/>
            <a:chOff x="2670" y="10961"/>
            <a:chExt cx="1500" cy="618"/>
          </a:xfrm>
        </p:grpSpPr>
        <p:sp>
          <p:nvSpPr>
            <p:cNvPr id="39980" name="Text Box 42"/>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X’s key </a:t>
              </a:r>
            </a:p>
          </p:txBody>
        </p:sp>
        <p:sp>
          <p:nvSpPr>
            <p:cNvPr id="39981" name="Text Box 43"/>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39982" name="Text Box 44"/>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20</a:t>
              </a:r>
            </a:p>
          </p:txBody>
        </p:sp>
      </p:grpSp>
      <p:grpSp>
        <p:nvGrpSpPr>
          <p:cNvPr id="39956" name="Group 45"/>
          <p:cNvGrpSpPr>
            <a:grpSpLocks/>
          </p:cNvGrpSpPr>
          <p:nvPr/>
        </p:nvGrpSpPr>
        <p:grpSpPr bwMode="auto">
          <a:xfrm>
            <a:off x="801688" y="4832350"/>
            <a:ext cx="1744662" cy="825500"/>
            <a:chOff x="2670" y="10961"/>
            <a:chExt cx="1500" cy="618"/>
          </a:xfrm>
        </p:grpSpPr>
        <p:sp>
          <p:nvSpPr>
            <p:cNvPr id="39977" name="Text Box 46"/>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T’s key </a:t>
              </a:r>
            </a:p>
          </p:txBody>
        </p:sp>
        <p:sp>
          <p:nvSpPr>
            <p:cNvPr id="39978" name="Text Box 47"/>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39979" name="Text Box 48"/>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649</a:t>
              </a:r>
            </a:p>
          </p:txBody>
        </p:sp>
      </p:grpSp>
      <p:sp>
        <p:nvSpPr>
          <p:cNvPr id="39957" name="Line 49"/>
          <p:cNvSpPr>
            <a:spLocks noChangeShapeType="1"/>
          </p:cNvSpPr>
          <p:nvPr/>
        </p:nvSpPr>
        <p:spPr bwMode="auto">
          <a:xfrm flipH="1">
            <a:off x="1849438" y="2773363"/>
            <a:ext cx="1744662" cy="617537"/>
          </a:xfrm>
          <a:prstGeom prst="line">
            <a:avLst/>
          </a:prstGeom>
          <a:noFill/>
          <a:ln w="9525">
            <a:solidFill>
              <a:srgbClr val="000000"/>
            </a:solidFill>
            <a:round/>
            <a:headEnd/>
            <a:tailEnd type="triangle" w="med" len="med"/>
          </a:ln>
        </p:spPr>
        <p:txBody>
          <a:bodyPr/>
          <a:lstStyle/>
          <a:p>
            <a:endParaRPr lang="en-US"/>
          </a:p>
        </p:txBody>
      </p:sp>
      <p:sp>
        <p:nvSpPr>
          <p:cNvPr id="39958" name="Line 50"/>
          <p:cNvSpPr>
            <a:spLocks noChangeShapeType="1"/>
          </p:cNvSpPr>
          <p:nvPr/>
        </p:nvSpPr>
        <p:spPr bwMode="auto">
          <a:xfrm>
            <a:off x="3244850" y="3802063"/>
            <a:ext cx="0" cy="1030287"/>
          </a:xfrm>
          <a:prstGeom prst="line">
            <a:avLst/>
          </a:prstGeom>
          <a:noFill/>
          <a:ln w="9525">
            <a:solidFill>
              <a:srgbClr val="000000"/>
            </a:solidFill>
            <a:round/>
            <a:headEnd/>
            <a:tailEnd type="triangle" w="med" len="med"/>
          </a:ln>
        </p:spPr>
        <p:txBody>
          <a:bodyPr/>
          <a:lstStyle/>
          <a:p>
            <a:endParaRPr lang="en-US"/>
          </a:p>
        </p:txBody>
      </p:sp>
      <p:sp>
        <p:nvSpPr>
          <p:cNvPr id="39959" name="Line 51"/>
          <p:cNvSpPr>
            <a:spLocks noChangeShapeType="1"/>
          </p:cNvSpPr>
          <p:nvPr/>
        </p:nvSpPr>
        <p:spPr bwMode="auto">
          <a:xfrm>
            <a:off x="1325563" y="3802063"/>
            <a:ext cx="0" cy="1030287"/>
          </a:xfrm>
          <a:prstGeom prst="line">
            <a:avLst/>
          </a:prstGeom>
          <a:noFill/>
          <a:ln w="9525">
            <a:solidFill>
              <a:srgbClr val="000000"/>
            </a:solidFill>
            <a:round/>
            <a:headEnd/>
            <a:tailEnd type="triangle" w="med" len="med"/>
          </a:ln>
        </p:spPr>
        <p:txBody>
          <a:bodyPr/>
          <a:lstStyle/>
          <a:p>
            <a:endParaRPr lang="en-US"/>
          </a:p>
        </p:txBody>
      </p:sp>
      <p:sp>
        <p:nvSpPr>
          <p:cNvPr id="39960" name="Text Box 52"/>
          <p:cNvSpPr txBox="1">
            <a:spLocks noChangeArrowheads="1"/>
          </p:cNvSpPr>
          <p:nvPr/>
        </p:nvSpPr>
        <p:spPr bwMode="auto">
          <a:xfrm>
            <a:off x="2720975" y="1949450"/>
            <a:ext cx="349250" cy="412750"/>
          </a:xfrm>
          <a:prstGeom prst="rect">
            <a:avLst/>
          </a:prstGeom>
          <a:solidFill>
            <a:srgbClr val="FFFFFF">
              <a:alpha val="0"/>
            </a:srgbClr>
          </a:solidFill>
          <a:ln w="9525">
            <a:noFill/>
            <a:miter lim="800000"/>
            <a:headEnd/>
            <a:tailEnd/>
          </a:ln>
        </p:spPr>
        <p:txBody>
          <a:bodyPr/>
          <a:lstStyle/>
          <a:p>
            <a:pPr algn="l"/>
            <a:r>
              <a:rPr lang="en-US" sz="1400"/>
              <a:t>l</a:t>
            </a:r>
          </a:p>
        </p:txBody>
      </p:sp>
      <p:sp>
        <p:nvSpPr>
          <p:cNvPr id="39961" name="Text Box 53"/>
          <p:cNvSpPr txBox="1">
            <a:spLocks noChangeArrowheads="1"/>
          </p:cNvSpPr>
          <p:nvPr/>
        </p:nvSpPr>
        <p:spPr bwMode="auto">
          <a:xfrm>
            <a:off x="3419475" y="1949450"/>
            <a:ext cx="698500" cy="412750"/>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39962" name="Text Box 54"/>
          <p:cNvSpPr txBox="1">
            <a:spLocks noChangeArrowheads="1"/>
          </p:cNvSpPr>
          <p:nvPr/>
        </p:nvSpPr>
        <p:spPr bwMode="auto">
          <a:xfrm>
            <a:off x="3244850" y="2979738"/>
            <a:ext cx="349250" cy="411162"/>
          </a:xfrm>
          <a:prstGeom prst="rect">
            <a:avLst/>
          </a:prstGeom>
          <a:solidFill>
            <a:srgbClr val="FFFFFF">
              <a:alpha val="0"/>
            </a:srgbClr>
          </a:solidFill>
          <a:ln w="9525">
            <a:noFill/>
            <a:miter lim="800000"/>
            <a:headEnd/>
            <a:tailEnd/>
          </a:ln>
        </p:spPr>
        <p:txBody>
          <a:bodyPr/>
          <a:lstStyle/>
          <a:p>
            <a:pPr algn="l"/>
            <a:r>
              <a:rPr lang="en-US" sz="1400"/>
              <a:t>l</a:t>
            </a:r>
          </a:p>
        </p:txBody>
      </p:sp>
      <p:sp>
        <p:nvSpPr>
          <p:cNvPr id="39963" name="Text Box 55"/>
          <p:cNvSpPr txBox="1">
            <a:spLocks noChangeArrowheads="1"/>
          </p:cNvSpPr>
          <p:nvPr/>
        </p:nvSpPr>
        <p:spPr bwMode="auto">
          <a:xfrm>
            <a:off x="5164138" y="2979738"/>
            <a:ext cx="349250" cy="411162"/>
          </a:xfrm>
          <a:prstGeom prst="rect">
            <a:avLst/>
          </a:prstGeom>
          <a:solidFill>
            <a:srgbClr val="FFFFFF">
              <a:alpha val="0"/>
            </a:srgbClr>
          </a:solidFill>
          <a:ln w="9525">
            <a:noFill/>
            <a:miter lim="800000"/>
            <a:headEnd/>
            <a:tailEnd/>
          </a:ln>
        </p:spPr>
        <p:txBody>
          <a:bodyPr/>
          <a:lstStyle/>
          <a:p>
            <a:pPr algn="l"/>
            <a:r>
              <a:rPr lang="en-US" sz="1400"/>
              <a:t>l</a:t>
            </a:r>
          </a:p>
        </p:txBody>
      </p:sp>
      <p:sp>
        <p:nvSpPr>
          <p:cNvPr id="39964" name="Text Box 56"/>
          <p:cNvSpPr txBox="1">
            <a:spLocks noChangeArrowheads="1"/>
          </p:cNvSpPr>
          <p:nvPr/>
        </p:nvSpPr>
        <p:spPr bwMode="auto">
          <a:xfrm>
            <a:off x="6910388" y="2979738"/>
            <a:ext cx="349250" cy="411162"/>
          </a:xfrm>
          <a:prstGeom prst="rect">
            <a:avLst/>
          </a:prstGeom>
          <a:solidFill>
            <a:srgbClr val="FFFFFF">
              <a:alpha val="0"/>
            </a:srgbClr>
          </a:solidFill>
          <a:ln w="9525">
            <a:noFill/>
            <a:miter lim="800000"/>
            <a:headEnd/>
            <a:tailEnd/>
          </a:ln>
        </p:spPr>
        <p:txBody>
          <a:bodyPr/>
          <a:lstStyle/>
          <a:p>
            <a:pPr algn="l"/>
            <a:r>
              <a:rPr lang="en-US" sz="1400"/>
              <a:t>l</a:t>
            </a:r>
          </a:p>
        </p:txBody>
      </p:sp>
      <p:sp>
        <p:nvSpPr>
          <p:cNvPr id="39965" name="Text Box 57"/>
          <p:cNvSpPr txBox="1">
            <a:spLocks noChangeArrowheads="1"/>
          </p:cNvSpPr>
          <p:nvPr/>
        </p:nvSpPr>
        <p:spPr bwMode="auto">
          <a:xfrm>
            <a:off x="7608888" y="2979738"/>
            <a:ext cx="696912" cy="411162"/>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39966" name="Text Box 58"/>
          <p:cNvSpPr txBox="1">
            <a:spLocks noChangeArrowheads="1"/>
          </p:cNvSpPr>
          <p:nvPr/>
        </p:nvSpPr>
        <p:spPr bwMode="auto">
          <a:xfrm>
            <a:off x="5688013" y="2979738"/>
            <a:ext cx="698500" cy="411162"/>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39967" name="Text Box 59"/>
          <p:cNvSpPr txBox="1">
            <a:spLocks noChangeArrowheads="1"/>
          </p:cNvSpPr>
          <p:nvPr/>
        </p:nvSpPr>
        <p:spPr bwMode="auto">
          <a:xfrm>
            <a:off x="3768725" y="2979738"/>
            <a:ext cx="698500" cy="411162"/>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39968" name="Text Box 60"/>
          <p:cNvSpPr txBox="1">
            <a:spLocks noChangeArrowheads="1"/>
          </p:cNvSpPr>
          <p:nvPr/>
        </p:nvSpPr>
        <p:spPr bwMode="auto">
          <a:xfrm>
            <a:off x="1849438" y="2979738"/>
            <a:ext cx="696912" cy="411162"/>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39969" name="Text Box 61"/>
          <p:cNvSpPr txBox="1">
            <a:spLocks noChangeArrowheads="1"/>
          </p:cNvSpPr>
          <p:nvPr/>
        </p:nvSpPr>
        <p:spPr bwMode="auto">
          <a:xfrm>
            <a:off x="1150938" y="2979738"/>
            <a:ext cx="349250" cy="411162"/>
          </a:xfrm>
          <a:prstGeom prst="rect">
            <a:avLst/>
          </a:prstGeom>
          <a:solidFill>
            <a:srgbClr val="FFFFFF">
              <a:alpha val="0"/>
            </a:srgbClr>
          </a:solidFill>
          <a:ln w="9525">
            <a:noFill/>
            <a:miter lim="800000"/>
            <a:headEnd/>
            <a:tailEnd/>
          </a:ln>
        </p:spPr>
        <p:txBody>
          <a:bodyPr/>
          <a:lstStyle/>
          <a:p>
            <a:pPr algn="l"/>
            <a:r>
              <a:rPr lang="en-US" sz="1400"/>
              <a:t>l</a:t>
            </a:r>
          </a:p>
        </p:txBody>
      </p:sp>
      <p:sp>
        <p:nvSpPr>
          <p:cNvPr id="39970" name="Line 62"/>
          <p:cNvSpPr>
            <a:spLocks noChangeShapeType="1"/>
          </p:cNvSpPr>
          <p:nvPr/>
        </p:nvSpPr>
        <p:spPr bwMode="auto">
          <a:xfrm>
            <a:off x="8305800" y="3597275"/>
            <a:ext cx="349250" cy="0"/>
          </a:xfrm>
          <a:prstGeom prst="line">
            <a:avLst/>
          </a:prstGeom>
          <a:noFill/>
          <a:ln w="19050">
            <a:solidFill>
              <a:srgbClr val="0033CC"/>
            </a:solidFill>
            <a:round/>
            <a:headEnd/>
            <a:tailEnd/>
          </a:ln>
        </p:spPr>
        <p:txBody>
          <a:bodyPr/>
          <a:lstStyle/>
          <a:p>
            <a:endParaRPr lang="en-US"/>
          </a:p>
        </p:txBody>
      </p:sp>
      <p:sp>
        <p:nvSpPr>
          <p:cNvPr id="39971" name="Line 63"/>
          <p:cNvSpPr>
            <a:spLocks noChangeShapeType="1"/>
          </p:cNvSpPr>
          <p:nvPr/>
        </p:nvSpPr>
        <p:spPr bwMode="auto">
          <a:xfrm flipV="1">
            <a:off x="8655050" y="1949450"/>
            <a:ext cx="0" cy="1647825"/>
          </a:xfrm>
          <a:prstGeom prst="line">
            <a:avLst/>
          </a:prstGeom>
          <a:noFill/>
          <a:ln w="19050">
            <a:solidFill>
              <a:srgbClr val="0033CC"/>
            </a:solidFill>
            <a:round/>
            <a:headEnd/>
            <a:tailEnd/>
          </a:ln>
        </p:spPr>
        <p:txBody>
          <a:bodyPr/>
          <a:lstStyle/>
          <a:p>
            <a:endParaRPr lang="en-US"/>
          </a:p>
        </p:txBody>
      </p:sp>
      <p:sp>
        <p:nvSpPr>
          <p:cNvPr id="39972" name="Line 64"/>
          <p:cNvSpPr>
            <a:spLocks noChangeShapeType="1"/>
          </p:cNvSpPr>
          <p:nvPr/>
        </p:nvSpPr>
        <p:spPr bwMode="auto">
          <a:xfrm flipH="1">
            <a:off x="2197100" y="1949450"/>
            <a:ext cx="6457950" cy="1588"/>
          </a:xfrm>
          <a:prstGeom prst="line">
            <a:avLst/>
          </a:prstGeom>
          <a:noFill/>
          <a:ln w="19050">
            <a:solidFill>
              <a:srgbClr val="0033CC"/>
            </a:solidFill>
            <a:round/>
            <a:headEnd/>
            <a:tailEnd/>
          </a:ln>
        </p:spPr>
        <p:txBody>
          <a:bodyPr/>
          <a:lstStyle/>
          <a:p>
            <a:endParaRPr lang="en-US"/>
          </a:p>
        </p:txBody>
      </p:sp>
      <p:sp>
        <p:nvSpPr>
          <p:cNvPr id="39973" name="Line 65"/>
          <p:cNvSpPr>
            <a:spLocks noChangeShapeType="1"/>
          </p:cNvSpPr>
          <p:nvPr/>
        </p:nvSpPr>
        <p:spPr bwMode="auto">
          <a:xfrm>
            <a:off x="2197100" y="1949450"/>
            <a:ext cx="0" cy="412750"/>
          </a:xfrm>
          <a:prstGeom prst="line">
            <a:avLst/>
          </a:prstGeom>
          <a:noFill/>
          <a:ln w="19050">
            <a:solidFill>
              <a:srgbClr val="0033CC"/>
            </a:solidFill>
            <a:round/>
            <a:headEnd/>
            <a:tailEnd/>
          </a:ln>
        </p:spPr>
        <p:txBody>
          <a:bodyPr/>
          <a:lstStyle/>
          <a:p>
            <a:endParaRPr lang="en-US"/>
          </a:p>
        </p:txBody>
      </p:sp>
      <p:sp>
        <p:nvSpPr>
          <p:cNvPr id="39974" name="Line 66"/>
          <p:cNvSpPr>
            <a:spLocks noChangeShapeType="1"/>
          </p:cNvSpPr>
          <p:nvPr/>
        </p:nvSpPr>
        <p:spPr bwMode="auto">
          <a:xfrm>
            <a:off x="2197100" y="2362200"/>
            <a:ext cx="349250" cy="0"/>
          </a:xfrm>
          <a:prstGeom prst="line">
            <a:avLst/>
          </a:prstGeom>
          <a:noFill/>
          <a:ln w="19050">
            <a:solidFill>
              <a:srgbClr val="0033CC"/>
            </a:solidFill>
            <a:round/>
            <a:headEnd/>
            <a:tailEnd type="triangle" w="med" len="med"/>
          </a:ln>
        </p:spPr>
        <p:txBody>
          <a:bodyPr/>
          <a:lstStyle/>
          <a:p>
            <a:endParaRPr lang="en-US"/>
          </a:p>
        </p:txBody>
      </p:sp>
      <p:sp>
        <p:nvSpPr>
          <p:cNvPr id="39975" name="Text Box 67"/>
          <p:cNvSpPr txBox="1">
            <a:spLocks noChangeArrowheads="1"/>
          </p:cNvSpPr>
          <p:nvPr/>
        </p:nvSpPr>
        <p:spPr bwMode="auto">
          <a:xfrm>
            <a:off x="928272" y="2359026"/>
            <a:ext cx="1046151" cy="195266"/>
          </a:xfrm>
          <a:prstGeom prst="rect">
            <a:avLst/>
          </a:prstGeom>
          <a:solidFill>
            <a:srgbClr val="FFFFFF">
              <a:alpha val="0"/>
            </a:srgbClr>
          </a:solidFill>
          <a:ln w="9525">
            <a:noFill/>
            <a:miter lim="800000"/>
            <a:headEnd/>
            <a:tailEnd/>
          </a:ln>
        </p:spPr>
        <p:txBody>
          <a:bodyPr/>
          <a:lstStyle/>
          <a:p>
            <a:pPr algn="l"/>
            <a:r>
              <a:rPr lang="en-US" dirty="0" err="1"/>
              <a:t>firstNode</a:t>
            </a:r>
            <a:endParaRPr lang="en-US" sz="1400" dirty="0"/>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2"/>
          </p:nvPr>
        </p:nvSpPr>
        <p:spPr>
          <a:noFill/>
        </p:spPr>
        <p:txBody>
          <a:bodyPr/>
          <a:lstStyle/>
          <a:p>
            <a:fld id="{906ADF6E-244D-4D61-88E7-8577FA3C245E}" type="slidenum">
              <a:rPr lang="en-US" smtClean="0"/>
              <a:pPr/>
              <a:t>36</a:t>
            </a:fld>
            <a:endParaRPr lang="en-US" dirty="0"/>
          </a:p>
        </p:txBody>
      </p:sp>
      <p:sp>
        <p:nvSpPr>
          <p:cNvPr id="40963" name="Rectangle 2"/>
          <p:cNvSpPr>
            <a:spLocks noGrp="1" noChangeArrowheads="1"/>
          </p:cNvSpPr>
          <p:nvPr>
            <p:ph type="title"/>
          </p:nvPr>
        </p:nvSpPr>
        <p:spPr/>
        <p:txBody>
          <a:bodyPr>
            <a:noAutofit/>
          </a:bodyPr>
          <a:lstStyle/>
          <a:p>
            <a:r>
              <a:rPr lang="en-US" sz="3600" dirty="0"/>
              <a:t>Circular Singly Linked List Algorithms</a:t>
            </a:r>
          </a:p>
        </p:txBody>
      </p:sp>
      <p:sp>
        <p:nvSpPr>
          <p:cNvPr id="40964" name="Rectangle 3"/>
          <p:cNvSpPr>
            <a:spLocks noGrp="1" noChangeArrowheads="1"/>
          </p:cNvSpPr>
          <p:nvPr>
            <p:ph type="body" idx="1"/>
          </p:nvPr>
        </p:nvSpPr>
        <p:spPr>
          <a:xfrm>
            <a:off x="315913" y="1406525"/>
            <a:ext cx="8545512" cy="3962400"/>
          </a:xfrm>
        </p:spPr>
        <p:txBody>
          <a:bodyPr/>
          <a:lstStyle/>
          <a:p>
            <a:r>
              <a:rPr lang="en-US" dirty="0"/>
              <a:t>Same as the Singly Linked list algorithms except</a:t>
            </a:r>
          </a:p>
          <a:p>
            <a:pPr lvl="1"/>
            <a:r>
              <a:rPr lang="en-US" dirty="0"/>
              <a:t>In the Initialization algorithm, the first node is made to reference itself</a:t>
            </a:r>
          </a:p>
          <a:p>
            <a:pPr lvl="1" algn="ctr">
              <a:buFontTx/>
              <a:buNone/>
            </a:pPr>
            <a:r>
              <a:rPr lang="en-US" dirty="0" err="1">
                <a:solidFill>
                  <a:srgbClr val="FF0000"/>
                </a:solidFill>
                <a:latin typeface="Courier New" pitchFamily="49" charset="0"/>
              </a:rPr>
              <a:t>firstNode.next</a:t>
            </a:r>
            <a:r>
              <a:rPr lang="en-US" dirty="0">
                <a:solidFill>
                  <a:srgbClr val="FF0000"/>
                </a:solidFill>
                <a:latin typeface="Courier New" pitchFamily="49" charset="0"/>
              </a:rPr>
              <a:t> = </a:t>
            </a:r>
            <a:r>
              <a:rPr lang="en-US" dirty="0" err="1">
                <a:solidFill>
                  <a:srgbClr val="FF0000"/>
                </a:solidFill>
                <a:latin typeface="Courier New" pitchFamily="49" charset="0"/>
              </a:rPr>
              <a:t>firstNode</a:t>
            </a:r>
            <a:endParaRPr lang="en-US" dirty="0">
              <a:solidFill>
                <a:srgbClr val="FF0000"/>
              </a:solidFill>
              <a:latin typeface="Courier New" pitchFamily="49" charset="0"/>
            </a:endParaRPr>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2"/>
          </p:nvPr>
        </p:nvSpPr>
        <p:spPr>
          <a:noFill/>
        </p:spPr>
        <p:txBody>
          <a:bodyPr/>
          <a:lstStyle/>
          <a:p>
            <a:fld id="{E7FB59A7-F241-4BE9-BC9C-9C6F9DB56C4D}" type="slidenum">
              <a:rPr lang="en-US" smtClean="0"/>
              <a:pPr/>
              <a:t>37</a:t>
            </a:fld>
            <a:endParaRPr lang="en-US"/>
          </a:p>
        </p:txBody>
      </p:sp>
      <p:sp>
        <p:nvSpPr>
          <p:cNvPr id="41987" name="Rectangle 2"/>
          <p:cNvSpPr>
            <a:spLocks noGrp="1" noChangeArrowheads="1"/>
          </p:cNvSpPr>
          <p:nvPr>
            <p:ph type="title"/>
          </p:nvPr>
        </p:nvSpPr>
        <p:spPr/>
        <p:txBody>
          <a:bodyPr/>
          <a:lstStyle/>
          <a:p>
            <a:r>
              <a:rPr lang="en-US"/>
              <a:t>Double-Ended Singly Linked List</a:t>
            </a:r>
          </a:p>
        </p:txBody>
      </p:sp>
      <p:sp>
        <p:nvSpPr>
          <p:cNvPr id="41988" name="Rectangle 3"/>
          <p:cNvSpPr>
            <a:spLocks noGrp="1" noChangeArrowheads="1"/>
          </p:cNvSpPr>
          <p:nvPr>
            <p:ph type="body" idx="1"/>
          </p:nvPr>
        </p:nvSpPr>
        <p:spPr>
          <a:xfrm>
            <a:off x="211138" y="1600200"/>
            <a:ext cx="8686800" cy="815975"/>
          </a:xfrm>
        </p:spPr>
        <p:txBody>
          <a:bodyPr>
            <a:normAutofit fontScale="92500" lnSpcReduction="20000"/>
          </a:bodyPr>
          <a:lstStyle/>
          <a:p>
            <a:pPr algn="ctr">
              <a:lnSpc>
                <a:spcPct val="90000"/>
              </a:lnSpc>
              <a:buFontTx/>
              <a:buNone/>
            </a:pPr>
            <a:r>
              <a:rPr lang="en-US" sz="2000" dirty="0"/>
              <a:t>Insertions can be made at the end of the list</a:t>
            </a:r>
          </a:p>
          <a:p>
            <a:pPr algn="ctr">
              <a:lnSpc>
                <a:spcPct val="90000"/>
              </a:lnSpc>
              <a:buFontTx/>
              <a:buNone/>
            </a:pPr>
            <a:r>
              <a:rPr lang="en-US" sz="2000" dirty="0"/>
              <a:t>Advantage: Ideally suited for a linked implementation of a </a:t>
            </a:r>
            <a:r>
              <a:rPr lang="en-US" sz="2000" dirty="0">
                <a:solidFill>
                  <a:srgbClr val="FF0000"/>
                </a:solidFill>
              </a:rPr>
              <a:t>Queue</a:t>
            </a:r>
          </a:p>
        </p:txBody>
      </p:sp>
      <p:grpSp>
        <p:nvGrpSpPr>
          <p:cNvPr id="41989" name="Group 129"/>
          <p:cNvGrpSpPr>
            <a:grpSpLocks/>
          </p:cNvGrpSpPr>
          <p:nvPr/>
        </p:nvGrpSpPr>
        <p:grpSpPr bwMode="auto">
          <a:xfrm>
            <a:off x="739775" y="2601913"/>
            <a:ext cx="8070850" cy="3275013"/>
            <a:chOff x="466" y="1639"/>
            <a:chExt cx="5084" cy="2063"/>
          </a:xfrm>
        </p:grpSpPr>
        <p:sp>
          <p:nvSpPr>
            <p:cNvPr id="41991" name="AutoShape 67"/>
            <p:cNvSpPr>
              <a:spLocks noChangeAspect="1" noChangeArrowheads="1"/>
            </p:cNvSpPr>
            <p:nvPr/>
          </p:nvSpPr>
          <p:spPr bwMode="auto">
            <a:xfrm>
              <a:off x="466" y="1639"/>
              <a:ext cx="5084" cy="2062"/>
            </a:xfrm>
            <a:prstGeom prst="rect">
              <a:avLst/>
            </a:prstGeom>
            <a:noFill/>
            <a:ln w="9525">
              <a:noFill/>
              <a:miter lim="800000"/>
              <a:headEnd/>
              <a:tailEnd/>
            </a:ln>
          </p:spPr>
          <p:txBody>
            <a:bodyPr/>
            <a:lstStyle/>
            <a:p>
              <a:endParaRPr lang="en-US"/>
            </a:p>
          </p:txBody>
        </p:sp>
        <p:sp>
          <p:nvSpPr>
            <p:cNvPr id="41992" name="Line 68"/>
            <p:cNvSpPr>
              <a:spLocks noChangeShapeType="1"/>
            </p:cNvSpPr>
            <p:nvPr/>
          </p:nvSpPr>
          <p:spPr bwMode="auto">
            <a:xfrm>
              <a:off x="1267" y="1982"/>
              <a:ext cx="458" cy="2"/>
            </a:xfrm>
            <a:prstGeom prst="line">
              <a:avLst/>
            </a:prstGeom>
            <a:noFill/>
            <a:ln w="9525">
              <a:solidFill>
                <a:srgbClr val="000000"/>
              </a:solidFill>
              <a:round/>
              <a:headEnd/>
              <a:tailEnd type="triangle" w="med" len="med"/>
            </a:ln>
          </p:spPr>
          <p:txBody>
            <a:bodyPr/>
            <a:lstStyle/>
            <a:p>
              <a:endParaRPr lang="en-US"/>
            </a:p>
          </p:txBody>
        </p:sp>
        <p:sp>
          <p:nvSpPr>
            <p:cNvPr id="41993" name="Line 69"/>
            <p:cNvSpPr>
              <a:spLocks noChangeShapeType="1"/>
            </p:cNvSpPr>
            <p:nvPr/>
          </p:nvSpPr>
          <p:spPr bwMode="auto">
            <a:xfrm>
              <a:off x="1725" y="2555"/>
              <a:ext cx="229" cy="0"/>
            </a:xfrm>
            <a:prstGeom prst="line">
              <a:avLst/>
            </a:prstGeom>
            <a:noFill/>
            <a:ln w="9525">
              <a:solidFill>
                <a:srgbClr val="000000"/>
              </a:solidFill>
              <a:round/>
              <a:headEnd/>
              <a:tailEnd type="triangle" w="med" len="med"/>
            </a:ln>
          </p:spPr>
          <p:txBody>
            <a:bodyPr/>
            <a:lstStyle/>
            <a:p>
              <a:endParaRPr lang="en-US"/>
            </a:p>
          </p:txBody>
        </p:sp>
        <p:sp>
          <p:nvSpPr>
            <p:cNvPr id="41994" name="Line 70"/>
            <p:cNvSpPr>
              <a:spLocks noChangeShapeType="1"/>
            </p:cNvSpPr>
            <p:nvPr/>
          </p:nvSpPr>
          <p:spPr bwMode="auto">
            <a:xfrm>
              <a:off x="2984" y="2555"/>
              <a:ext cx="229" cy="0"/>
            </a:xfrm>
            <a:prstGeom prst="line">
              <a:avLst/>
            </a:prstGeom>
            <a:noFill/>
            <a:ln w="9525">
              <a:solidFill>
                <a:srgbClr val="000000"/>
              </a:solidFill>
              <a:round/>
              <a:headEnd/>
              <a:tailEnd type="triangle" w="med" len="med"/>
            </a:ln>
          </p:spPr>
          <p:txBody>
            <a:bodyPr/>
            <a:lstStyle/>
            <a:p>
              <a:endParaRPr lang="en-US"/>
            </a:p>
          </p:txBody>
        </p:sp>
        <p:sp>
          <p:nvSpPr>
            <p:cNvPr id="41995" name="Line 71"/>
            <p:cNvSpPr>
              <a:spLocks noChangeShapeType="1"/>
            </p:cNvSpPr>
            <p:nvPr/>
          </p:nvSpPr>
          <p:spPr bwMode="auto">
            <a:xfrm>
              <a:off x="4244" y="2555"/>
              <a:ext cx="228" cy="0"/>
            </a:xfrm>
            <a:prstGeom prst="line">
              <a:avLst/>
            </a:prstGeom>
            <a:noFill/>
            <a:ln w="9525">
              <a:solidFill>
                <a:srgbClr val="000000"/>
              </a:solidFill>
              <a:round/>
              <a:headEnd/>
              <a:tailEnd type="triangle" w="med" len="med"/>
            </a:ln>
          </p:spPr>
          <p:txBody>
            <a:bodyPr/>
            <a:lstStyle/>
            <a:p>
              <a:endParaRPr lang="en-US"/>
            </a:p>
          </p:txBody>
        </p:sp>
        <p:sp>
          <p:nvSpPr>
            <p:cNvPr id="41996" name="Line 72"/>
            <p:cNvSpPr>
              <a:spLocks noChangeShapeType="1"/>
            </p:cNvSpPr>
            <p:nvPr/>
          </p:nvSpPr>
          <p:spPr bwMode="auto">
            <a:xfrm>
              <a:off x="4701" y="2669"/>
              <a:ext cx="1" cy="573"/>
            </a:xfrm>
            <a:prstGeom prst="line">
              <a:avLst/>
            </a:prstGeom>
            <a:noFill/>
            <a:ln w="9525">
              <a:solidFill>
                <a:srgbClr val="000000"/>
              </a:solidFill>
              <a:round/>
              <a:headEnd/>
              <a:tailEnd type="triangle" w="med" len="med"/>
            </a:ln>
          </p:spPr>
          <p:txBody>
            <a:bodyPr/>
            <a:lstStyle/>
            <a:p>
              <a:endParaRPr lang="en-US"/>
            </a:p>
          </p:txBody>
        </p:sp>
        <p:sp>
          <p:nvSpPr>
            <p:cNvPr id="41997" name="Line 73"/>
            <p:cNvSpPr>
              <a:spLocks noChangeShapeType="1"/>
            </p:cNvSpPr>
            <p:nvPr/>
          </p:nvSpPr>
          <p:spPr bwMode="auto">
            <a:xfrm>
              <a:off x="3442" y="2669"/>
              <a:ext cx="0" cy="573"/>
            </a:xfrm>
            <a:prstGeom prst="line">
              <a:avLst/>
            </a:prstGeom>
            <a:noFill/>
            <a:ln w="9525">
              <a:solidFill>
                <a:srgbClr val="000000"/>
              </a:solidFill>
              <a:round/>
              <a:headEnd/>
              <a:tailEnd type="triangle" w="med" len="med"/>
            </a:ln>
          </p:spPr>
          <p:txBody>
            <a:bodyPr/>
            <a:lstStyle/>
            <a:p>
              <a:endParaRPr lang="en-US"/>
            </a:p>
          </p:txBody>
        </p:sp>
        <p:sp>
          <p:nvSpPr>
            <p:cNvPr id="41998" name="Line 74"/>
            <p:cNvSpPr>
              <a:spLocks noChangeShapeType="1"/>
            </p:cNvSpPr>
            <p:nvPr/>
          </p:nvSpPr>
          <p:spPr bwMode="auto">
            <a:xfrm flipH="1">
              <a:off x="968" y="2097"/>
              <a:ext cx="1444" cy="333"/>
            </a:xfrm>
            <a:prstGeom prst="line">
              <a:avLst/>
            </a:prstGeom>
            <a:noFill/>
            <a:ln w="9525">
              <a:solidFill>
                <a:srgbClr val="000000"/>
              </a:solidFill>
              <a:round/>
              <a:headEnd/>
              <a:tailEnd type="triangle" w="med" len="med"/>
            </a:ln>
          </p:spPr>
          <p:txBody>
            <a:bodyPr/>
            <a:lstStyle/>
            <a:p>
              <a:endParaRPr lang="en-US"/>
            </a:p>
          </p:txBody>
        </p:sp>
        <p:sp>
          <p:nvSpPr>
            <p:cNvPr id="41999" name="Line 75"/>
            <p:cNvSpPr>
              <a:spLocks noChangeShapeType="1"/>
            </p:cNvSpPr>
            <p:nvPr/>
          </p:nvSpPr>
          <p:spPr bwMode="auto">
            <a:xfrm>
              <a:off x="2183" y="2669"/>
              <a:ext cx="0" cy="573"/>
            </a:xfrm>
            <a:prstGeom prst="line">
              <a:avLst/>
            </a:prstGeom>
            <a:noFill/>
            <a:ln w="9525">
              <a:solidFill>
                <a:srgbClr val="000000"/>
              </a:solidFill>
              <a:round/>
              <a:headEnd/>
              <a:tailEnd type="triangle" w="med" len="med"/>
            </a:ln>
          </p:spPr>
          <p:txBody>
            <a:bodyPr/>
            <a:lstStyle/>
            <a:p>
              <a:endParaRPr lang="en-US"/>
            </a:p>
          </p:txBody>
        </p:sp>
        <p:sp>
          <p:nvSpPr>
            <p:cNvPr id="42000" name="Line 76"/>
            <p:cNvSpPr>
              <a:spLocks noChangeShapeType="1"/>
            </p:cNvSpPr>
            <p:nvPr/>
          </p:nvSpPr>
          <p:spPr bwMode="auto">
            <a:xfrm>
              <a:off x="924" y="2669"/>
              <a:ext cx="0" cy="573"/>
            </a:xfrm>
            <a:prstGeom prst="line">
              <a:avLst/>
            </a:prstGeom>
            <a:noFill/>
            <a:ln w="9525">
              <a:solidFill>
                <a:srgbClr val="000000"/>
              </a:solidFill>
              <a:round/>
              <a:headEnd/>
              <a:tailEnd type="triangle" w="med" len="med"/>
            </a:ln>
          </p:spPr>
          <p:txBody>
            <a:bodyPr/>
            <a:lstStyle/>
            <a:p>
              <a:endParaRPr lang="en-US"/>
            </a:p>
          </p:txBody>
        </p:sp>
        <p:sp>
          <p:nvSpPr>
            <p:cNvPr id="42001" name="Text Box 77"/>
            <p:cNvSpPr txBox="1">
              <a:spLocks noChangeArrowheads="1"/>
            </p:cNvSpPr>
            <p:nvPr/>
          </p:nvSpPr>
          <p:spPr bwMode="auto">
            <a:xfrm>
              <a:off x="1840" y="1683"/>
              <a:ext cx="229" cy="229"/>
            </a:xfrm>
            <a:prstGeom prst="rect">
              <a:avLst/>
            </a:prstGeom>
            <a:solidFill>
              <a:srgbClr val="FFFFFF">
                <a:alpha val="0"/>
              </a:srgbClr>
            </a:solidFill>
            <a:ln w="9525">
              <a:noFill/>
              <a:miter lim="800000"/>
              <a:headEnd/>
              <a:tailEnd/>
            </a:ln>
          </p:spPr>
          <p:txBody>
            <a:bodyPr/>
            <a:lstStyle/>
            <a:p>
              <a:pPr algn="l"/>
              <a:r>
                <a:rPr lang="en-US" sz="1400"/>
                <a:t>l</a:t>
              </a:r>
            </a:p>
          </p:txBody>
        </p:sp>
        <p:sp>
          <p:nvSpPr>
            <p:cNvPr id="42002" name="Text Box 78"/>
            <p:cNvSpPr txBox="1">
              <a:spLocks noChangeArrowheads="1"/>
            </p:cNvSpPr>
            <p:nvPr/>
          </p:nvSpPr>
          <p:spPr bwMode="auto">
            <a:xfrm>
              <a:off x="2320" y="1683"/>
              <a:ext cx="457" cy="22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2003" name="Text Box 79"/>
            <p:cNvSpPr txBox="1">
              <a:spLocks noChangeArrowheads="1"/>
            </p:cNvSpPr>
            <p:nvPr/>
          </p:nvSpPr>
          <p:spPr bwMode="auto">
            <a:xfrm>
              <a:off x="2150" y="2279"/>
              <a:ext cx="229" cy="229"/>
            </a:xfrm>
            <a:prstGeom prst="rect">
              <a:avLst/>
            </a:prstGeom>
            <a:solidFill>
              <a:srgbClr val="FFFFFF">
                <a:alpha val="0"/>
              </a:srgbClr>
            </a:solidFill>
            <a:ln w="9525">
              <a:noFill/>
              <a:miter lim="800000"/>
              <a:headEnd/>
              <a:tailEnd/>
            </a:ln>
          </p:spPr>
          <p:txBody>
            <a:bodyPr/>
            <a:lstStyle/>
            <a:p>
              <a:pPr algn="l"/>
              <a:r>
                <a:rPr lang="en-US" sz="1400"/>
                <a:t>l</a:t>
              </a:r>
            </a:p>
          </p:txBody>
        </p:sp>
        <p:sp>
          <p:nvSpPr>
            <p:cNvPr id="42004" name="Text Box 80"/>
            <p:cNvSpPr txBox="1">
              <a:spLocks noChangeArrowheads="1"/>
            </p:cNvSpPr>
            <p:nvPr/>
          </p:nvSpPr>
          <p:spPr bwMode="auto">
            <a:xfrm>
              <a:off x="3431" y="2267"/>
              <a:ext cx="229" cy="229"/>
            </a:xfrm>
            <a:prstGeom prst="rect">
              <a:avLst/>
            </a:prstGeom>
            <a:solidFill>
              <a:srgbClr val="FFFFFF">
                <a:alpha val="0"/>
              </a:srgbClr>
            </a:solidFill>
            <a:ln w="9525">
              <a:noFill/>
              <a:miter lim="800000"/>
              <a:headEnd/>
              <a:tailEnd/>
            </a:ln>
          </p:spPr>
          <p:txBody>
            <a:bodyPr/>
            <a:lstStyle/>
            <a:p>
              <a:pPr algn="l"/>
              <a:r>
                <a:rPr lang="en-US" sz="1400"/>
                <a:t>l</a:t>
              </a:r>
            </a:p>
          </p:txBody>
        </p:sp>
        <p:sp>
          <p:nvSpPr>
            <p:cNvPr id="42005" name="Text Box 81"/>
            <p:cNvSpPr txBox="1">
              <a:spLocks noChangeArrowheads="1"/>
            </p:cNvSpPr>
            <p:nvPr/>
          </p:nvSpPr>
          <p:spPr bwMode="auto">
            <a:xfrm>
              <a:off x="4576" y="2278"/>
              <a:ext cx="229" cy="229"/>
            </a:xfrm>
            <a:prstGeom prst="rect">
              <a:avLst/>
            </a:prstGeom>
            <a:solidFill>
              <a:srgbClr val="FFFFFF">
                <a:alpha val="0"/>
              </a:srgbClr>
            </a:solidFill>
            <a:ln w="9525">
              <a:noFill/>
              <a:miter lim="800000"/>
              <a:headEnd/>
              <a:tailEnd/>
            </a:ln>
          </p:spPr>
          <p:txBody>
            <a:bodyPr/>
            <a:lstStyle/>
            <a:p>
              <a:pPr algn="l"/>
              <a:r>
                <a:rPr lang="en-US" sz="1400"/>
                <a:t>l</a:t>
              </a:r>
            </a:p>
          </p:txBody>
        </p:sp>
        <p:sp>
          <p:nvSpPr>
            <p:cNvPr id="42006" name="Text Box 82"/>
            <p:cNvSpPr txBox="1">
              <a:spLocks noChangeArrowheads="1"/>
            </p:cNvSpPr>
            <p:nvPr/>
          </p:nvSpPr>
          <p:spPr bwMode="auto">
            <a:xfrm>
              <a:off x="5056" y="2279"/>
              <a:ext cx="458" cy="22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2007" name="Text Box 83"/>
            <p:cNvSpPr txBox="1">
              <a:spLocks noChangeArrowheads="1"/>
            </p:cNvSpPr>
            <p:nvPr/>
          </p:nvSpPr>
          <p:spPr bwMode="auto">
            <a:xfrm>
              <a:off x="3819" y="2279"/>
              <a:ext cx="458" cy="22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2008" name="Text Box 84"/>
            <p:cNvSpPr txBox="1">
              <a:spLocks noChangeArrowheads="1"/>
            </p:cNvSpPr>
            <p:nvPr/>
          </p:nvSpPr>
          <p:spPr bwMode="auto">
            <a:xfrm>
              <a:off x="2548" y="2279"/>
              <a:ext cx="458" cy="22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2009" name="Text Box 85"/>
            <p:cNvSpPr txBox="1">
              <a:spLocks noChangeArrowheads="1"/>
            </p:cNvSpPr>
            <p:nvPr/>
          </p:nvSpPr>
          <p:spPr bwMode="auto">
            <a:xfrm>
              <a:off x="1444" y="2256"/>
              <a:ext cx="458" cy="22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2010" name="Text Box 86"/>
            <p:cNvSpPr txBox="1">
              <a:spLocks noChangeArrowheads="1"/>
            </p:cNvSpPr>
            <p:nvPr/>
          </p:nvSpPr>
          <p:spPr bwMode="auto">
            <a:xfrm>
              <a:off x="743" y="2268"/>
              <a:ext cx="229" cy="229"/>
            </a:xfrm>
            <a:prstGeom prst="rect">
              <a:avLst/>
            </a:prstGeom>
            <a:solidFill>
              <a:srgbClr val="FFFFFF">
                <a:alpha val="0"/>
              </a:srgbClr>
            </a:solidFill>
            <a:ln w="9525">
              <a:noFill/>
              <a:miter lim="800000"/>
              <a:headEnd/>
              <a:tailEnd/>
            </a:ln>
          </p:spPr>
          <p:txBody>
            <a:bodyPr/>
            <a:lstStyle/>
            <a:p>
              <a:pPr algn="l"/>
              <a:r>
                <a:rPr lang="en-US" sz="1400"/>
                <a:t>l</a:t>
              </a:r>
            </a:p>
          </p:txBody>
        </p:sp>
        <p:grpSp>
          <p:nvGrpSpPr>
            <p:cNvPr id="42011" name="Group 87"/>
            <p:cNvGrpSpPr>
              <a:grpSpLocks/>
            </p:cNvGrpSpPr>
            <p:nvPr/>
          </p:nvGrpSpPr>
          <p:grpSpPr bwMode="auto">
            <a:xfrm>
              <a:off x="581" y="1857"/>
              <a:ext cx="4923" cy="1845"/>
              <a:chOff x="2670" y="10174"/>
              <a:chExt cx="6450" cy="2487"/>
            </a:xfrm>
          </p:grpSpPr>
          <p:grpSp>
            <p:nvGrpSpPr>
              <p:cNvPr id="42014" name="Group 89"/>
              <p:cNvGrpSpPr>
                <a:grpSpLocks/>
              </p:cNvGrpSpPr>
              <p:nvPr/>
            </p:nvGrpSpPr>
            <p:grpSpPr bwMode="auto">
              <a:xfrm>
                <a:off x="2670" y="10961"/>
                <a:ext cx="1500" cy="618"/>
                <a:chOff x="2670" y="10961"/>
                <a:chExt cx="1500" cy="618"/>
              </a:xfrm>
            </p:grpSpPr>
            <p:sp>
              <p:nvSpPr>
                <p:cNvPr id="42050" name="Text Box 90"/>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649 </a:t>
                  </a:r>
                </a:p>
              </p:txBody>
            </p:sp>
            <p:sp>
              <p:nvSpPr>
                <p:cNvPr id="42051" name="Text Box 91"/>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300</a:t>
                  </a:r>
                </a:p>
              </p:txBody>
            </p:sp>
            <p:sp>
              <p:nvSpPr>
                <p:cNvPr id="42052" name="Text Box 92"/>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180</a:t>
                  </a:r>
                </a:p>
              </p:txBody>
            </p:sp>
          </p:grpSp>
          <p:grpSp>
            <p:nvGrpSpPr>
              <p:cNvPr id="42015" name="Group 93"/>
              <p:cNvGrpSpPr>
                <a:grpSpLocks/>
              </p:cNvGrpSpPr>
              <p:nvPr/>
            </p:nvGrpSpPr>
            <p:grpSpPr bwMode="auto">
              <a:xfrm>
                <a:off x="4320" y="10961"/>
                <a:ext cx="1500" cy="618"/>
                <a:chOff x="2670" y="10961"/>
                <a:chExt cx="1500" cy="618"/>
              </a:xfrm>
            </p:grpSpPr>
            <p:sp>
              <p:nvSpPr>
                <p:cNvPr id="42047" name="Text Box 94"/>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20 </a:t>
                  </a:r>
                </a:p>
              </p:txBody>
            </p:sp>
            <p:sp>
              <p:nvSpPr>
                <p:cNvPr id="42048" name="Text Box 95"/>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54</a:t>
                  </a:r>
                </a:p>
              </p:txBody>
            </p:sp>
            <p:sp>
              <p:nvSpPr>
                <p:cNvPr id="42049" name="Text Box 96"/>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300</a:t>
                  </a:r>
                </a:p>
              </p:txBody>
            </p:sp>
          </p:grpSp>
          <p:grpSp>
            <p:nvGrpSpPr>
              <p:cNvPr id="42016" name="Group 97"/>
              <p:cNvGrpSpPr>
                <a:grpSpLocks/>
              </p:cNvGrpSpPr>
              <p:nvPr/>
            </p:nvGrpSpPr>
            <p:grpSpPr bwMode="auto">
              <a:xfrm>
                <a:off x="5970" y="10961"/>
                <a:ext cx="1500" cy="618"/>
                <a:chOff x="2670" y="10961"/>
                <a:chExt cx="1500" cy="618"/>
              </a:xfrm>
            </p:grpSpPr>
            <p:sp>
              <p:nvSpPr>
                <p:cNvPr id="42044" name="Text Box 98"/>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973 </a:t>
                  </a:r>
                </a:p>
              </p:txBody>
            </p:sp>
            <p:sp>
              <p:nvSpPr>
                <p:cNvPr id="42045" name="Text Box 99"/>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5</a:t>
                  </a:r>
                </a:p>
              </p:txBody>
            </p:sp>
            <p:sp>
              <p:nvSpPr>
                <p:cNvPr id="42046" name="Text Box 100"/>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54</a:t>
                  </a:r>
                </a:p>
              </p:txBody>
            </p:sp>
          </p:grpSp>
          <p:grpSp>
            <p:nvGrpSpPr>
              <p:cNvPr id="42017" name="Group 101"/>
              <p:cNvGrpSpPr>
                <a:grpSpLocks/>
              </p:cNvGrpSpPr>
              <p:nvPr/>
            </p:nvGrpSpPr>
            <p:grpSpPr bwMode="auto">
              <a:xfrm>
                <a:off x="7620" y="10961"/>
                <a:ext cx="1500" cy="618"/>
                <a:chOff x="2670" y="10961"/>
                <a:chExt cx="1500" cy="618"/>
              </a:xfrm>
            </p:grpSpPr>
            <p:sp>
              <p:nvSpPr>
                <p:cNvPr id="42041" name="Text Box 102"/>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332 </a:t>
                  </a:r>
                </a:p>
              </p:txBody>
            </p:sp>
            <p:sp>
              <p:nvSpPr>
                <p:cNvPr id="42042" name="Text Box 103"/>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null</a:t>
                  </a:r>
                </a:p>
              </p:txBody>
            </p:sp>
            <p:sp>
              <p:nvSpPr>
                <p:cNvPr id="42043" name="Text Box 104"/>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5</a:t>
                  </a:r>
                </a:p>
              </p:txBody>
            </p:sp>
          </p:grpSp>
          <p:grpSp>
            <p:nvGrpSpPr>
              <p:cNvPr id="42018" name="Group 105"/>
              <p:cNvGrpSpPr>
                <a:grpSpLocks/>
              </p:cNvGrpSpPr>
              <p:nvPr/>
            </p:nvGrpSpPr>
            <p:grpSpPr bwMode="auto">
              <a:xfrm>
                <a:off x="4020" y="10190"/>
                <a:ext cx="1500" cy="618"/>
                <a:chOff x="2670" y="10961"/>
                <a:chExt cx="1500" cy="618"/>
              </a:xfrm>
            </p:grpSpPr>
            <p:sp>
              <p:nvSpPr>
                <p:cNvPr id="42038" name="Text Box 106"/>
                <p:cNvSpPr txBox="1">
                  <a:spLocks noChangeArrowheads="1"/>
                </p:cNvSpPr>
                <p:nvPr/>
              </p:nvSpPr>
              <p:spPr bwMode="auto">
                <a:xfrm>
                  <a:off x="2820" y="10961"/>
                  <a:ext cx="750" cy="309"/>
                </a:xfrm>
                <a:prstGeom prst="rect">
                  <a:avLst/>
                </a:prstGeom>
                <a:solidFill>
                  <a:srgbClr val="FFFFFF">
                    <a:alpha val="39999"/>
                  </a:srgbClr>
                </a:solidFill>
                <a:ln w="9525">
                  <a:solidFill>
                    <a:srgbClr val="000000"/>
                  </a:solidFill>
                  <a:miter lim="800000"/>
                  <a:headEnd/>
                  <a:tailEnd/>
                </a:ln>
              </p:spPr>
              <p:txBody>
                <a:bodyPr/>
                <a:lstStyle/>
                <a:p>
                  <a:pPr algn="l"/>
                  <a:r>
                    <a:rPr lang="en-US" sz="1400"/>
                    <a:t>null </a:t>
                  </a:r>
                </a:p>
              </p:txBody>
            </p:sp>
            <p:sp>
              <p:nvSpPr>
                <p:cNvPr id="42039" name="Text Box 107"/>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180</a:t>
                  </a:r>
                </a:p>
              </p:txBody>
            </p:sp>
            <p:sp>
              <p:nvSpPr>
                <p:cNvPr id="42040" name="Text Box 108"/>
                <p:cNvSpPr txBox="1">
                  <a:spLocks noChangeArrowheads="1"/>
                </p:cNvSpPr>
                <p:nvPr/>
              </p:nvSpPr>
              <p:spPr bwMode="auto">
                <a:xfrm>
                  <a:off x="2670" y="11270"/>
                  <a:ext cx="600" cy="309"/>
                </a:xfrm>
                <a:prstGeom prst="rect">
                  <a:avLst/>
                </a:prstGeom>
                <a:solidFill>
                  <a:srgbClr val="FFFFFF">
                    <a:alpha val="39999"/>
                  </a:srgbClr>
                </a:solidFill>
                <a:ln w="9525">
                  <a:noFill/>
                  <a:miter lim="800000"/>
                  <a:headEnd/>
                  <a:tailEnd/>
                </a:ln>
              </p:spPr>
              <p:txBody>
                <a:bodyPr/>
                <a:lstStyle/>
                <a:p>
                  <a:pPr algn="l"/>
                  <a:r>
                    <a:rPr lang="en-US" sz="1400"/>
                    <a:t>200</a:t>
                  </a:r>
                </a:p>
              </p:txBody>
            </p:sp>
          </p:grpSp>
          <p:grpSp>
            <p:nvGrpSpPr>
              <p:cNvPr id="42019" name="Group 109"/>
              <p:cNvGrpSpPr>
                <a:grpSpLocks/>
              </p:cNvGrpSpPr>
              <p:nvPr/>
            </p:nvGrpSpPr>
            <p:grpSpPr bwMode="auto">
              <a:xfrm>
                <a:off x="7620" y="12042"/>
                <a:ext cx="1500" cy="619"/>
                <a:chOff x="2670" y="10961"/>
                <a:chExt cx="1500" cy="618"/>
              </a:xfrm>
            </p:grpSpPr>
            <p:sp>
              <p:nvSpPr>
                <p:cNvPr id="42035" name="Text Box 110"/>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B’s key </a:t>
                  </a:r>
                </a:p>
              </p:txBody>
            </p:sp>
            <p:sp>
              <p:nvSpPr>
                <p:cNvPr id="42036" name="Text Box 111"/>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2037" name="Text Box 112"/>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332</a:t>
                  </a:r>
                </a:p>
              </p:txBody>
            </p:sp>
          </p:grpSp>
          <p:grpSp>
            <p:nvGrpSpPr>
              <p:cNvPr id="42020" name="Group 113"/>
              <p:cNvGrpSpPr>
                <a:grpSpLocks/>
              </p:cNvGrpSpPr>
              <p:nvPr/>
            </p:nvGrpSpPr>
            <p:grpSpPr bwMode="auto">
              <a:xfrm>
                <a:off x="5970" y="12042"/>
                <a:ext cx="1500" cy="619"/>
                <a:chOff x="2670" y="10961"/>
                <a:chExt cx="1500" cy="618"/>
              </a:xfrm>
            </p:grpSpPr>
            <p:sp>
              <p:nvSpPr>
                <p:cNvPr id="42032" name="Text Box 114"/>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G’s key </a:t>
                  </a:r>
                </a:p>
              </p:txBody>
            </p:sp>
            <p:sp>
              <p:nvSpPr>
                <p:cNvPr id="42033" name="Text Box 115"/>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2034" name="Text Box 116"/>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973</a:t>
                  </a:r>
                </a:p>
              </p:txBody>
            </p:sp>
          </p:grpSp>
          <p:grpSp>
            <p:nvGrpSpPr>
              <p:cNvPr id="42021" name="Group 117"/>
              <p:cNvGrpSpPr>
                <a:grpSpLocks/>
              </p:cNvGrpSpPr>
              <p:nvPr/>
            </p:nvGrpSpPr>
            <p:grpSpPr bwMode="auto">
              <a:xfrm>
                <a:off x="4320" y="12042"/>
                <a:ext cx="1500" cy="619"/>
                <a:chOff x="2670" y="10961"/>
                <a:chExt cx="1500" cy="618"/>
              </a:xfrm>
            </p:grpSpPr>
            <p:sp>
              <p:nvSpPr>
                <p:cNvPr id="42029" name="Text Box 118"/>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X’s key </a:t>
                  </a:r>
                </a:p>
              </p:txBody>
            </p:sp>
            <p:sp>
              <p:nvSpPr>
                <p:cNvPr id="42030" name="Text Box 119"/>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2031" name="Text Box 120"/>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20</a:t>
                  </a:r>
                </a:p>
              </p:txBody>
            </p:sp>
          </p:grpSp>
          <p:grpSp>
            <p:nvGrpSpPr>
              <p:cNvPr id="42022" name="Group 121"/>
              <p:cNvGrpSpPr>
                <a:grpSpLocks/>
              </p:cNvGrpSpPr>
              <p:nvPr/>
            </p:nvGrpSpPr>
            <p:grpSpPr bwMode="auto">
              <a:xfrm>
                <a:off x="2670" y="12042"/>
                <a:ext cx="1500" cy="619"/>
                <a:chOff x="2670" y="10961"/>
                <a:chExt cx="1500" cy="618"/>
              </a:xfrm>
            </p:grpSpPr>
            <p:sp>
              <p:nvSpPr>
                <p:cNvPr id="42026" name="Text Box 122"/>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T’s key </a:t>
                  </a:r>
                </a:p>
              </p:txBody>
            </p:sp>
            <p:sp>
              <p:nvSpPr>
                <p:cNvPr id="42027" name="Text Box 123"/>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2028" name="Text Box 124"/>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649</a:t>
                  </a:r>
                </a:p>
              </p:txBody>
            </p:sp>
          </p:grpSp>
          <p:sp>
            <p:nvSpPr>
              <p:cNvPr id="42023" name="Text Box 125"/>
              <p:cNvSpPr txBox="1">
                <a:spLocks noChangeArrowheads="1"/>
              </p:cNvSpPr>
              <p:nvPr/>
            </p:nvSpPr>
            <p:spPr bwMode="auto">
              <a:xfrm>
                <a:off x="2825" y="10174"/>
                <a:ext cx="957" cy="437"/>
              </a:xfrm>
              <a:prstGeom prst="rect">
                <a:avLst/>
              </a:prstGeom>
              <a:solidFill>
                <a:srgbClr val="FFFFFF">
                  <a:alpha val="0"/>
                </a:srgbClr>
              </a:solidFill>
              <a:ln w="9525">
                <a:noFill/>
                <a:miter lim="800000"/>
                <a:headEnd/>
                <a:tailEnd/>
              </a:ln>
            </p:spPr>
            <p:txBody>
              <a:bodyPr/>
              <a:lstStyle/>
              <a:p>
                <a:pPr algn="l"/>
                <a:r>
                  <a:rPr lang="en-US" dirty="0" err="1"/>
                  <a:t>firstNode</a:t>
                </a:r>
                <a:endParaRPr lang="en-US" sz="1400" dirty="0"/>
              </a:p>
            </p:txBody>
          </p:sp>
          <p:sp>
            <p:nvSpPr>
              <p:cNvPr id="42024" name="Text Box 126"/>
              <p:cNvSpPr txBox="1">
                <a:spLocks noChangeArrowheads="1"/>
              </p:cNvSpPr>
              <p:nvPr/>
            </p:nvSpPr>
            <p:spPr bwMode="auto">
              <a:xfrm>
                <a:off x="7020" y="10190"/>
                <a:ext cx="600" cy="309"/>
              </a:xfrm>
              <a:prstGeom prst="rect">
                <a:avLst/>
              </a:prstGeom>
              <a:solidFill>
                <a:srgbClr val="FFFFFF">
                  <a:alpha val="0"/>
                </a:srgbClr>
              </a:solidFill>
              <a:ln w="9525">
                <a:noFill/>
                <a:miter lim="800000"/>
                <a:headEnd/>
                <a:tailEnd/>
              </a:ln>
            </p:spPr>
            <p:txBody>
              <a:bodyPr/>
              <a:lstStyle/>
              <a:p>
                <a:pPr algn="l"/>
                <a:r>
                  <a:rPr lang="en-US" sz="1600">
                    <a:solidFill>
                      <a:srgbClr val="0033CC"/>
                    </a:solidFill>
                  </a:rPr>
                  <a:t>rear</a:t>
                </a:r>
              </a:p>
            </p:txBody>
          </p:sp>
          <p:sp>
            <p:nvSpPr>
              <p:cNvPr id="42025" name="Text Box 127"/>
              <p:cNvSpPr txBox="1">
                <a:spLocks noChangeArrowheads="1"/>
              </p:cNvSpPr>
              <p:nvPr/>
            </p:nvSpPr>
            <p:spPr bwMode="auto">
              <a:xfrm>
                <a:off x="7470" y="10190"/>
                <a:ext cx="750" cy="307"/>
              </a:xfrm>
              <a:prstGeom prst="rect">
                <a:avLst/>
              </a:prstGeom>
              <a:solidFill>
                <a:srgbClr val="0033CC">
                  <a:alpha val="16862"/>
                </a:srgbClr>
              </a:solidFill>
              <a:ln w="9525">
                <a:solidFill>
                  <a:srgbClr val="000000"/>
                </a:solidFill>
                <a:miter lim="800000"/>
                <a:headEnd/>
                <a:tailEnd/>
              </a:ln>
            </p:spPr>
            <p:txBody>
              <a:bodyPr/>
              <a:lstStyle/>
              <a:p>
                <a:pPr algn="l"/>
                <a:r>
                  <a:rPr lang="en-US" sz="1400"/>
                  <a:t>5</a:t>
                </a:r>
              </a:p>
            </p:txBody>
          </p:sp>
        </p:grpSp>
        <p:sp>
          <p:nvSpPr>
            <p:cNvPr id="42012" name="Line 128"/>
            <p:cNvSpPr>
              <a:spLocks noChangeShapeType="1"/>
            </p:cNvSpPr>
            <p:nvPr/>
          </p:nvSpPr>
          <p:spPr bwMode="auto">
            <a:xfrm>
              <a:off x="4472" y="2097"/>
              <a:ext cx="0" cy="344"/>
            </a:xfrm>
            <a:prstGeom prst="line">
              <a:avLst/>
            </a:prstGeom>
            <a:noFill/>
            <a:ln w="9525">
              <a:solidFill>
                <a:srgbClr val="0033CC"/>
              </a:solidFill>
              <a:round/>
              <a:headEnd/>
              <a:tailEnd type="triangle" w="med" len="med"/>
            </a:ln>
          </p:spPr>
          <p:txBody>
            <a:bodyPr/>
            <a:lstStyle/>
            <a:p>
              <a:endParaRPr lang="en-US"/>
            </a:p>
          </p:txBody>
        </p:sp>
      </p:gr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2"/>
          </p:nvPr>
        </p:nvSpPr>
        <p:spPr>
          <a:noFill/>
        </p:spPr>
        <p:txBody>
          <a:bodyPr/>
          <a:lstStyle/>
          <a:p>
            <a:fld id="{2139BDE1-6C5A-4DB4-BC5E-3942201C6B9B}" type="slidenum">
              <a:rPr lang="en-US" smtClean="0"/>
              <a:pPr/>
              <a:t>38</a:t>
            </a:fld>
            <a:endParaRPr lang="en-US"/>
          </a:p>
        </p:txBody>
      </p:sp>
      <p:sp>
        <p:nvSpPr>
          <p:cNvPr id="43011" name="Rectangle 2"/>
          <p:cNvSpPr>
            <a:spLocks noGrp="1" noChangeArrowheads="1"/>
          </p:cNvSpPr>
          <p:nvPr>
            <p:ph type="title"/>
          </p:nvPr>
        </p:nvSpPr>
        <p:spPr/>
        <p:txBody>
          <a:bodyPr/>
          <a:lstStyle/>
          <a:p>
            <a:r>
              <a:rPr lang="en-US" sz="3200"/>
              <a:t>Double-Ended Singly Linked List Algorithms</a:t>
            </a:r>
          </a:p>
        </p:txBody>
      </p:sp>
      <p:sp>
        <p:nvSpPr>
          <p:cNvPr id="43012" name="Rectangle 3"/>
          <p:cNvSpPr>
            <a:spLocks noGrp="1" noChangeArrowheads="1"/>
          </p:cNvSpPr>
          <p:nvPr>
            <p:ph type="body" idx="1"/>
          </p:nvPr>
        </p:nvSpPr>
        <p:spPr>
          <a:xfrm>
            <a:off x="457200" y="1282700"/>
            <a:ext cx="8229600" cy="4826000"/>
          </a:xfrm>
        </p:spPr>
        <p:txBody>
          <a:bodyPr>
            <a:normAutofit fontScale="92500" lnSpcReduction="20000"/>
          </a:bodyPr>
          <a:lstStyle/>
          <a:p>
            <a:pPr>
              <a:lnSpc>
                <a:spcPct val="80000"/>
              </a:lnSpc>
            </a:pPr>
            <a:r>
              <a:rPr lang="en-US" sz="2400" dirty="0"/>
              <a:t>Initialization</a:t>
            </a:r>
          </a:p>
          <a:p>
            <a:pPr lvl="1">
              <a:lnSpc>
                <a:spcPct val="80000"/>
              </a:lnSpc>
            </a:pPr>
            <a:r>
              <a:rPr lang="en-US" sz="2000" dirty="0">
                <a:solidFill>
                  <a:srgbClr val="FF0000"/>
                </a:solidFill>
                <a:latin typeface="Courier New" pitchFamily="49" charset="0"/>
              </a:rPr>
              <a:t>rear = null</a:t>
            </a:r>
            <a:r>
              <a:rPr lang="en-US" sz="2000" dirty="0">
                <a:latin typeface="Courier New" pitchFamily="49" charset="0"/>
              </a:rPr>
              <a:t>;</a:t>
            </a:r>
            <a:r>
              <a:rPr lang="en-US" sz="2000" dirty="0"/>
              <a:t> </a:t>
            </a:r>
            <a:r>
              <a:rPr lang="en-US" sz="2000" dirty="0">
                <a:solidFill>
                  <a:srgbClr val="0033CC"/>
                </a:solidFill>
              </a:rPr>
              <a:t>// for an empty list</a:t>
            </a:r>
          </a:p>
          <a:p>
            <a:pPr lvl="1">
              <a:lnSpc>
                <a:spcPct val="80000"/>
              </a:lnSpc>
              <a:buFontTx/>
              <a:buNone/>
            </a:pPr>
            <a:endParaRPr lang="en-US" sz="2000" dirty="0"/>
          </a:p>
          <a:p>
            <a:pPr>
              <a:lnSpc>
                <a:spcPct val="80000"/>
              </a:lnSpc>
            </a:pPr>
            <a:r>
              <a:rPr lang="en-US" sz="2400" dirty="0"/>
              <a:t>A </a:t>
            </a:r>
            <a:r>
              <a:rPr lang="en-US" sz="2400" dirty="0">
                <a:solidFill>
                  <a:srgbClr val="FF0000"/>
                </a:solidFill>
              </a:rPr>
              <a:t>method</a:t>
            </a:r>
            <a:r>
              <a:rPr lang="en-US" sz="2400" dirty="0"/>
              <a:t> is added to </a:t>
            </a:r>
            <a:r>
              <a:rPr lang="en-US" sz="2400" dirty="0">
                <a:solidFill>
                  <a:srgbClr val="FF0000"/>
                </a:solidFill>
              </a:rPr>
              <a:t>insert nodes at the end </a:t>
            </a:r>
            <a:r>
              <a:rPr lang="en-US" sz="2400" dirty="0"/>
              <a:t>of the list (to facilitate an </a:t>
            </a:r>
            <a:r>
              <a:rPr lang="en-US" sz="2400" dirty="0" err="1"/>
              <a:t>enqueue</a:t>
            </a:r>
            <a:r>
              <a:rPr lang="en-US" sz="2400" dirty="0"/>
              <a:t> operation)</a:t>
            </a:r>
          </a:p>
          <a:p>
            <a:pPr>
              <a:lnSpc>
                <a:spcPct val="80000"/>
              </a:lnSpc>
              <a:buFontTx/>
              <a:buNone/>
            </a:pPr>
            <a:r>
              <a:rPr lang="en-US" sz="2000" b="1" dirty="0">
                <a:latin typeface="Courier New" pitchFamily="49" charset="0"/>
              </a:rPr>
              <a:t>		if</a:t>
            </a:r>
            <a:r>
              <a:rPr lang="en-US" sz="2000" dirty="0">
                <a:latin typeface="Courier New" pitchFamily="49" charset="0"/>
              </a:rPr>
              <a:t>(rear == </a:t>
            </a:r>
            <a:r>
              <a:rPr lang="en-US" sz="2000" b="1" dirty="0">
                <a:latin typeface="Courier New" pitchFamily="49" charset="0"/>
              </a:rPr>
              <a:t>null</a:t>
            </a:r>
            <a:r>
              <a:rPr lang="en-US" sz="2000" dirty="0">
                <a:latin typeface="Courier New" pitchFamily="49" charset="0"/>
              </a:rPr>
              <a:t>) </a:t>
            </a:r>
            <a:r>
              <a:rPr lang="en-US" sz="2000" dirty="0">
                <a:solidFill>
                  <a:srgbClr val="0033CC"/>
                </a:solidFill>
              </a:rPr>
              <a:t>// empty list</a:t>
            </a:r>
          </a:p>
          <a:p>
            <a:pPr>
              <a:lnSpc>
                <a:spcPct val="80000"/>
              </a:lnSpc>
              <a:buFontTx/>
              <a:buNone/>
            </a:pPr>
            <a:r>
              <a:rPr lang="en-US" sz="2000" dirty="0">
                <a:latin typeface="Courier New" pitchFamily="49" charset="0"/>
              </a:rPr>
              <a:t>		{  rear = new Node(); </a:t>
            </a:r>
            <a:r>
              <a:rPr lang="en-US" sz="2000" dirty="0">
                <a:solidFill>
                  <a:srgbClr val="0033CC"/>
                </a:solidFill>
              </a:rPr>
              <a:t>// a linked list node</a:t>
            </a:r>
          </a:p>
          <a:p>
            <a:pPr>
              <a:lnSpc>
                <a:spcPct val="80000"/>
              </a:lnSpc>
              <a:buFontTx/>
              <a:buNone/>
            </a:pPr>
            <a:r>
              <a:rPr lang="en-US" sz="2000" dirty="0">
                <a:latin typeface="Courier New" pitchFamily="49" charset="0"/>
              </a:rPr>
              <a:t>   	   </a:t>
            </a:r>
            <a:r>
              <a:rPr lang="en-US" sz="2000" dirty="0" err="1">
                <a:latin typeface="Courier New" pitchFamily="49" charset="0"/>
              </a:rPr>
              <a:t>firstNode.next</a:t>
            </a:r>
            <a:r>
              <a:rPr lang="en-US" sz="2000" dirty="0">
                <a:latin typeface="Courier New" pitchFamily="49" charset="0"/>
              </a:rPr>
              <a:t> = rear;</a:t>
            </a:r>
            <a:endParaRPr lang="en-US" sz="2000" b="1" dirty="0">
              <a:latin typeface="Courier New" pitchFamily="49" charset="0"/>
            </a:endParaRPr>
          </a:p>
          <a:p>
            <a:pPr>
              <a:lnSpc>
                <a:spcPct val="80000"/>
              </a:lnSpc>
              <a:buFontTx/>
              <a:buNone/>
            </a:pPr>
            <a:r>
              <a:rPr lang="en-US" sz="2000" b="1" dirty="0">
                <a:latin typeface="Courier New" pitchFamily="49" charset="0"/>
              </a:rPr>
              <a:t>		else</a:t>
            </a:r>
            <a:endParaRPr lang="en-US" sz="2000" dirty="0">
              <a:latin typeface="Courier New" pitchFamily="49" charset="0"/>
            </a:endParaRPr>
          </a:p>
          <a:p>
            <a:pPr>
              <a:lnSpc>
                <a:spcPct val="80000"/>
              </a:lnSpc>
              <a:buFontTx/>
              <a:buNone/>
            </a:pPr>
            <a:r>
              <a:rPr lang="en-US" sz="2000" dirty="0">
                <a:latin typeface="Courier New" pitchFamily="49" charset="0"/>
              </a:rPr>
              <a:t>		{  </a:t>
            </a:r>
            <a:r>
              <a:rPr lang="en-US" sz="2000" dirty="0" err="1">
                <a:latin typeface="Courier New" pitchFamily="49" charset="0"/>
              </a:rPr>
              <a:t>rear.next</a:t>
            </a:r>
            <a:r>
              <a:rPr lang="en-US" sz="2000" dirty="0">
                <a:latin typeface="Courier New" pitchFamily="49" charset="0"/>
              </a:rPr>
              <a:t> = new Node(); </a:t>
            </a:r>
            <a:r>
              <a:rPr lang="en-US" sz="2000" dirty="0">
                <a:solidFill>
                  <a:srgbClr val="0033CC"/>
                </a:solidFill>
              </a:rPr>
              <a:t>// a linked list node</a:t>
            </a:r>
            <a:endParaRPr lang="en-US" sz="2000" dirty="0">
              <a:latin typeface="Courier New" pitchFamily="49" charset="0"/>
            </a:endParaRPr>
          </a:p>
          <a:p>
            <a:pPr>
              <a:lnSpc>
                <a:spcPct val="80000"/>
              </a:lnSpc>
              <a:buFontTx/>
              <a:buNone/>
            </a:pPr>
            <a:r>
              <a:rPr lang="en-US" sz="2000" dirty="0">
                <a:latin typeface="Courier New" pitchFamily="49" charset="0"/>
              </a:rPr>
              <a:t>         rear = </a:t>
            </a:r>
            <a:r>
              <a:rPr lang="en-US" sz="2000" dirty="0" err="1">
                <a:latin typeface="Courier New" pitchFamily="49" charset="0"/>
              </a:rPr>
              <a:t>rear.next</a:t>
            </a:r>
            <a:r>
              <a:rPr lang="en-US" sz="2000" dirty="0">
                <a:latin typeface="Courier New" pitchFamily="49" charset="0"/>
              </a:rPr>
              <a:t>;</a:t>
            </a:r>
          </a:p>
          <a:p>
            <a:pPr>
              <a:lnSpc>
                <a:spcPct val="80000"/>
              </a:lnSpc>
              <a:buFontTx/>
              <a:buNone/>
            </a:pPr>
            <a:r>
              <a:rPr lang="en-US" sz="2000" dirty="0">
                <a:latin typeface="Courier New" pitchFamily="49" charset="0"/>
              </a:rPr>
              <a:t>		}</a:t>
            </a:r>
          </a:p>
          <a:p>
            <a:pPr>
              <a:lnSpc>
                <a:spcPct val="80000"/>
              </a:lnSpc>
              <a:buFontTx/>
              <a:buNone/>
            </a:pPr>
            <a:r>
              <a:rPr lang="en-US" sz="2000" dirty="0">
                <a:latin typeface="Courier New" pitchFamily="49" charset="0"/>
              </a:rPr>
              <a:t>		</a:t>
            </a:r>
            <a:r>
              <a:rPr lang="en-US" sz="2000" dirty="0" err="1">
                <a:latin typeface="Courier New" pitchFamily="49" charset="0"/>
              </a:rPr>
              <a:t>rear.data</a:t>
            </a:r>
            <a:r>
              <a:rPr lang="en-US" sz="2000" dirty="0">
                <a:latin typeface="Courier New" pitchFamily="49" charset="0"/>
              </a:rPr>
              <a:t> = </a:t>
            </a:r>
            <a:r>
              <a:rPr lang="en-US" sz="2000" dirty="0" err="1">
                <a:latin typeface="Courier New" pitchFamily="49" charset="0"/>
              </a:rPr>
              <a:t>deepCopy</a:t>
            </a:r>
            <a:r>
              <a:rPr lang="en-US" sz="2000" dirty="0">
                <a:latin typeface="Courier New" pitchFamily="49" charset="0"/>
              </a:rPr>
              <a:t>(</a:t>
            </a:r>
            <a:r>
              <a:rPr lang="en-US" sz="2000" dirty="0" err="1">
                <a:latin typeface="Courier New" pitchFamily="49" charset="0"/>
              </a:rPr>
              <a:t>newNode</a:t>
            </a:r>
            <a:r>
              <a:rPr lang="en-US" sz="2000" dirty="0">
                <a:latin typeface="Courier New" pitchFamily="49" charset="0"/>
              </a:rPr>
              <a:t>) </a:t>
            </a:r>
            <a:r>
              <a:rPr lang="en-US" sz="2000" dirty="0">
                <a:solidFill>
                  <a:srgbClr val="0033CC"/>
                </a:solidFill>
              </a:rPr>
              <a:t>// add the new information</a:t>
            </a:r>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p:spPr>
        <p:txBody>
          <a:bodyPr/>
          <a:lstStyle/>
          <a:p>
            <a:fld id="{58920F47-F02B-40E4-A52B-8FB9F8F4F8EB}" type="slidenum">
              <a:rPr lang="en-US" smtClean="0"/>
              <a:pPr/>
              <a:t>39</a:t>
            </a:fld>
            <a:endParaRPr lang="en-US" dirty="0"/>
          </a:p>
        </p:txBody>
      </p:sp>
      <p:sp>
        <p:nvSpPr>
          <p:cNvPr id="44035" name="Rectangle 2"/>
          <p:cNvSpPr>
            <a:spLocks noGrp="1" noChangeArrowheads="1"/>
          </p:cNvSpPr>
          <p:nvPr>
            <p:ph type="title"/>
          </p:nvPr>
        </p:nvSpPr>
        <p:spPr/>
        <p:txBody>
          <a:bodyPr/>
          <a:lstStyle/>
          <a:p>
            <a:r>
              <a:rPr lang="en-US"/>
              <a:t>Sorted Singly Linked list</a:t>
            </a:r>
          </a:p>
        </p:txBody>
      </p:sp>
      <p:sp>
        <p:nvSpPr>
          <p:cNvPr id="44036" name="Rectangle 3"/>
          <p:cNvSpPr>
            <a:spLocks noGrp="1" noChangeArrowheads="1"/>
          </p:cNvSpPr>
          <p:nvPr>
            <p:ph type="body" idx="1"/>
          </p:nvPr>
        </p:nvSpPr>
        <p:spPr>
          <a:xfrm>
            <a:off x="457200" y="1266085"/>
            <a:ext cx="8229600" cy="727075"/>
          </a:xfrm>
        </p:spPr>
        <p:txBody>
          <a:bodyPr>
            <a:normAutofit fontScale="85000" lnSpcReduction="20000"/>
          </a:bodyPr>
          <a:lstStyle/>
          <a:p>
            <a:pPr algn="ctr">
              <a:lnSpc>
                <a:spcPct val="80000"/>
              </a:lnSpc>
              <a:buFontTx/>
              <a:buNone/>
            </a:pPr>
            <a:endParaRPr lang="en-US" sz="2000" dirty="0"/>
          </a:p>
          <a:p>
            <a:pPr algn="ctr">
              <a:lnSpc>
                <a:spcPct val="80000"/>
              </a:lnSpc>
              <a:buFontTx/>
              <a:buNone/>
            </a:pPr>
            <a:r>
              <a:rPr lang="en-US" sz="2000" dirty="0"/>
              <a:t>Advantage: Output traversal outputs the node in sorted order</a:t>
            </a:r>
          </a:p>
        </p:txBody>
      </p:sp>
      <p:grpSp>
        <p:nvGrpSpPr>
          <p:cNvPr id="44037" name="Group 4"/>
          <p:cNvGrpSpPr>
            <a:grpSpLocks noChangeAspect="1"/>
          </p:cNvGrpSpPr>
          <p:nvPr/>
        </p:nvGrpSpPr>
        <p:grpSpPr bwMode="auto">
          <a:xfrm>
            <a:off x="476250" y="2239708"/>
            <a:ext cx="8423275" cy="3159125"/>
            <a:chOff x="2520" y="9881"/>
            <a:chExt cx="6700" cy="2780"/>
          </a:xfrm>
        </p:grpSpPr>
        <p:sp>
          <p:nvSpPr>
            <p:cNvPr id="44039" name="AutoShape 5"/>
            <p:cNvSpPr>
              <a:spLocks noChangeAspect="1" noChangeArrowheads="1"/>
            </p:cNvSpPr>
            <p:nvPr/>
          </p:nvSpPr>
          <p:spPr bwMode="auto">
            <a:xfrm>
              <a:off x="2520" y="9881"/>
              <a:ext cx="6700" cy="2780"/>
            </a:xfrm>
            <a:prstGeom prst="rect">
              <a:avLst/>
            </a:prstGeom>
            <a:noFill/>
            <a:ln w="9525">
              <a:noFill/>
              <a:miter lim="800000"/>
              <a:headEnd/>
              <a:tailEnd/>
            </a:ln>
          </p:spPr>
          <p:txBody>
            <a:bodyPr/>
            <a:lstStyle/>
            <a:p>
              <a:endParaRPr lang="en-US"/>
            </a:p>
          </p:txBody>
        </p:sp>
        <p:sp>
          <p:nvSpPr>
            <p:cNvPr id="44040" name="Text Box 6"/>
            <p:cNvSpPr txBox="1">
              <a:spLocks noChangeArrowheads="1"/>
            </p:cNvSpPr>
            <p:nvPr/>
          </p:nvSpPr>
          <p:spPr bwMode="auto">
            <a:xfrm>
              <a:off x="2820" y="10190"/>
              <a:ext cx="750" cy="308"/>
            </a:xfrm>
            <a:prstGeom prst="rect">
              <a:avLst/>
            </a:prstGeom>
            <a:solidFill>
              <a:srgbClr val="FFFFFF"/>
            </a:solidFill>
            <a:ln w="9525">
              <a:solidFill>
                <a:srgbClr val="000000"/>
              </a:solidFill>
              <a:miter lim="800000"/>
              <a:headEnd/>
              <a:tailEnd/>
            </a:ln>
          </p:spPr>
          <p:txBody>
            <a:bodyPr/>
            <a:lstStyle/>
            <a:p>
              <a:pPr algn="l"/>
              <a:r>
                <a:rPr lang="en-US" sz="1400"/>
                <a:t>200</a:t>
              </a:r>
            </a:p>
          </p:txBody>
        </p:sp>
        <p:grpSp>
          <p:nvGrpSpPr>
            <p:cNvPr id="44041" name="Group 7"/>
            <p:cNvGrpSpPr>
              <a:grpSpLocks/>
            </p:cNvGrpSpPr>
            <p:nvPr/>
          </p:nvGrpSpPr>
          <p:grpSpPr bwMode="auto">
            <a:xfrm>
              <a:off x="2670" y="10961"/>
              <a:ext cx="1500" cy="618"/>
              <a:chOff x="2670" y="10961"/>
              <a:chExt cx="1500" cy="618"/>
            </a:xfrm>
          </p:grpSpPr>
          <p:sp>
            <p:nvSpPr>
              <p:cNvPr id="44094" name="Text Box 8"/>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332 </a:t>
                </a:r>
              </a:p>
            </p:txBody>
          </p:sp>
          <p:sp>
            <p:nvSpPr>
              <p:cNvPr id="44095" name="Text Box 9"/>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300</a:t>
                </a:r>
              </a:p>
            </p:txBody>
          </p:sp>
          <p:sp>
            <p:nvSpPr>
              <p:cNvPr id="44096" name="Text Box 10"/>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180</a:t>
                </a:r>
              </a:p>
            </p:txBody>
          </p:sp>
        </p:grpSp>
        <p:grpSp>
          <p:nvGrpSpPr>
            <p:cNvPr id="44042" name="Group 11"/>
            <p:cNvGrpSpPr>
              <a:grpSpLocks/>
            </p:cNvGrpSpPr>
            <p:nvPr/>
          </p:nvGrpSpPr>
          <p:grpSpPr bwMode="auto">
            <a:xfrm>
              <a:off x="4320" y="10961"/>
              <a:ext cx="1500" cy="618"/>
              <a:chOff x="2670" y="10961"/>
              <a:chExt cx="1500" cy="618"/>
            </a:xfrm>
          </p:grpSpPr>
          <p:sp>
            <p:nvSpPr>
              <p:cNvPr id="44091" name="Text Box 12"/>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973 </a:t>
                </a:r>
              </a:p>
            </p:txBody>
          </p:sp>
          <p:sp>
            <p:nvSpPr>
              <p:cNvPr id="44092" name="Text Box 13"/>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54</a:t>
                </a:r>
              </a:p>
            </p:txBody>
          </p:sp>
          <p:sp>
            <p:nvSpPr>
              <p:cNvPr id="44093" name="Text Box 14"/>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300</a:t>
                </a:r>
              </a:p>
            </p:txBody>
          </p:sp>
        </p:grpSp>
        <p:grpSp>
          <p:nvGrpSpPr>
            <p:cNvPr id="44043" name="Group 15"/>
            <p:cNvGrpSpPr>
              <a:grpSpLocks/>
            </p:cNvGrpSpPr>
            <p:nvPr/>
          </p:nvGrpSpPr>
          <p:grpSpPr bwMode="auto">
            <a:xfrm>
              <a:off x="5970" y="10961"/>
              <a:ext cx="1500" cy="618"/>
              <a:chOff x="2670" y="10961"/>
              <a:chExt cx="1500" cy="618"/>
            </a:xfrm>
          </p:grpSpPr>
          <p:sp>
            <p:nvSpPr>
              <p:cNvPr id="44088" name="Text Box 16"/>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649 </a:t>
                </a:r>
              </a:p>
            </p:txBody>
          </p:sp>
          <p:sp>
            <p:nvSpPr>
              <p:cNvPr id="44089" name="Text Box 17"/>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5</a:t>
                </a:r>
              </a:p>
            </p:txBody>
          </p:sp>
          <p:sp>
            <p:nvSpPr>
              <p:cNvPr id="44090" name="Text Box 18"/>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54</a:t>
                </a:r>
              </a:p>
            </p:txBody>
          </p:sp>
        </p:grpSp>
        <p:grpSp>
          <p:nvGrpSpPr>
            <p:cNvPr id="44044" name="Group 19"/>
            <p:cNvGrpSpPr>
              <a:grpSpLocks/>
            </p:cNvGrpSpPr>
            <p:nvPr/>
          </p:nvGrpSpPr>
          <p:grpSpPr bwMode="auto">
            <a:xfrm>
              <a:off x="7620" y="10961"/>
              <a:ext cx="1500" cy="618"/>
              <a:chOff x="2670" y="10961"/>
              <a:chExt cx="1500" cy="618"/>
            </a:xfrm>
          </p:grpSpPr>
          <p:sp>
            <p:nvSpPr>
              <p:cNvPr id="44085" name="Text Box 20"/>
              <p:cNvSpPr txBox="1">
                <a:spLocks noChangeArrowheads="1"/>
              </p:cNvSpPr>
              <p:nvPr/>
            </p:nvSpPr>
            <p:spPr bwMode="auto">
              <a:xfrm>
                <a:off x="2820" y="10961"/>
                <a:ext cx="750" cy="309"/>
              </a:xfrm>
              <a:prstGeom prst="rect">
                <a:avLst/>
              </a:prstGeom>
              <a:noFill/>
              <a:ln w="9525">
                <a:solidFill>
                  <a:srgbClr val="000000"/>
                </a:solidFill>
                <a:miter lim="800000"/>
                <a:headEnd/>
                <a:tailEnd/>
              </a:ln>
            </p:spPr>
            <p:txBody>
              <a:bodyPr/>
              <a:lstStyle/>
              <a:p>
                <a:pPr algn="l"/>
                <a:r>
                  <a:rPr lang="en-US" sz="1400"/>
                  <a:t>20 </a:t>
                </a:r>
              </a:p>
            </p:txBody>
          </p:sp>
          <p:sp>
            <p:nvSpPr>
              <p:cNvPr id="44086" name="Text Box 21"/>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null</a:t>
                </a:r>
              </a:p>
            </p:txBody>
          </p:sp>
          <p:sp>
            <p:nvSpPr>
              <p:cNvPr id="44087" name="Text Box 22"/>
              <p:cNvSpPr txBox="1">
                <a:spLocks noChangeArrowheads="1"/>
              </p:cNvSpPr>
              <p:nvPr/>
            </p:nvSpPr>
            <p:spPr bwMode="auto">
              <a:xfrm>
                <a:off x="2670" y="11270"/>
                <a:ext cx="600" cy="309"/>
              </a:xfrm>
              <a:prstGeom prst="rect">
                <a:avLst/>
              </a:prstGeom>
              <a:noFill/>
              <a:ln w="9525">
                <a:noFill/>
                <a:miter lim="800000"/>
                <a:headEnd/>
                <a:tailEnd/>
              </a:ln>
            </p:spPr>
            <p:txBody>
              <a:bodyPr/>
              <a:lstStyle/>
              <a:p>
                <a:pPr algn="l"/>
                <a:r>
                  <a:rPr lang="en-US" sz="1400"/>
                  <a:t>5</a:t>
                </a:r>
              </a:p>
            </p:txBody>
          </p:sp>
        </p:grpSp>
        <p:sp>
          <p:nvSpPr>
            <p:cNvPr id="44045" name="Line 23"/>
            <p:cNvSpPr>
              <a:spLocks noChangeShapeType="1"/>
            </p:cNvSpPr>
            <p:nvPr/>
          </p:nvSpPr>
          <p:spPr bwMode="auto">
            <a:xfrm>
              <a:off x="3570" y="10344"/>
              <a:ext cx="600" cy="2"/>
            </a:xfrm>
            <a:prstGeom prst="line">
              <a:avLst/>
            </a:prstGeom>
            <a:noFill/>
            <a:ln w="9525">
              <a:solidFill>
                <a:srgbClr val="000000"/>
              </a:solidFill>
              <a:round/>
              <a:headEnd/>
              <a:tailEnd type="triangle" w="med" len="med"/>
            </a:ln>
          </p:spPr>
          <p:txBody>
            <a:bodyPr/>
            <a:lstStyle/>
            <a:p>
              <a:endParaRPr lang="en-US"/>
            </a:p>
          </p:txBody>
        </p:sp>
        <p:sp>
          <p:nvSpPr>
            <p:cNvPr id="44046" name="Line 24"/>
            <p:cNvSpPr>
              <a:spLocks noChangeShapeType="1"/>
            </p:cNvSpPr>
            <p:nvPr/>
          </p:nvSpPr>
          <p:spPr bwMode="auto">
            <a:xfrm>
              <a:off x="4170" y="11116"/>
              <a:ext cx="300" cy="0"/>
            </a:xfrm>
            <a:prstGeom prst="line">
              <a:avLst/>
            </a:prstGeom>
            <a:noFill/>
            <a:ln w="9525">
              <a:solidFill>
                <a:srgbClr val="000000"/>
              </a:solidFill>
              <a:round/>
              <a:headEnd/>
              <a:tailEnd type="triangle" w="med" len="med"/>
            </a:ln>
          </p:spPr>
          <p:txBody>
            <a:bodyPr/>
            <a:lstStyle/>
            <a:p>
              <a:endParaRPr lang="en-US"/>
            </a:p>
          </p:txBody>
        </p:sp>
        <p:sp>
          <p:nvSpPr>
            <p:cNvPr id="44047" name="Line 25"/>
            <p:cNvSpPr>
              <a:spLocks noChangeShapeType="1"/>
            </p:cNvSpPr>
            <p:nvPr/>
          </p:nvSpPr>
          <p:spPr bwMode="auto">
            <a:xfrm>
              <a:off x="5820" y="11116"/>
              <a:ext cx="300" cy="0"/>
            </a:xfrm>
            <a:prstGeom prst="line">
              <a:avLst/>
            </a:prstGeom>
            <a:noFill/>
            <a:ln w="9525">
              <a:solidFill>
                <a:srgbClr val="000000"/>
              </a:solidFill>
              <a:round/>
              <a:headEnd/>
              <a:tailEnd type="triangle" w="med" len="med"/>
            </a:ln>
          </p:spPr>
          <p:txBody>
            <a:bodyPr/>
            <a:lstStyle/>
            <a:p>
              <a:endParaRPr lang="en-US"/>
            </a:p>
          </p:txBody>
        </p:sp>
        <p:sp>
          <p:nvSpPr>
            <p:cNvPr id="44048" name="Line 26"/>
            <p:cNvSpPr>
              <a:spLocks noChangeShapeType="1"/>
            </p:cNvSpPr>
            <p:nvPr/>
          </p:nvSpPr>
          <p:spPr bwMode="auto">
            <a:xfrm>
              <a:off x="7470" y="11116"/>
              <a:ext cx="300" cy="0"/>
            </a:xfrm>
            <a:prstGeom prst="line">
              <a:avLst/>
            </a:prstGeom>
            <a:noFill/>
            <a:ln w="9525">
              <a:solidFill>
                <a:srgbClr val="000000"/>
              </a:solidFill>
              <a:round/>
              <a:headEnd/>
              <a:tailEnd type="triangle" w="med" len="med"/>
            </a:ln>
          </p:spPr>
          <p:txBody>
            <a:bodyPr/>
            <a:lstStyle/>
            <a:p>
              <a:endParaRPr lang="en-US"/>
            </a:p>
          </p:txBody>
        </p:sp>
        <p:grpSp>
          <p:nvGrpSpPr>
            <p:cNvPr id="44049" name="Group 27"/>
            <p:cNvGrpSpPr>
              <a:grpSpLocks/>
            </p:cNvGrpSpPr>
            <p:nvPr/>
          </p:nvGrpSpPr>
          <p:grpSpPr bwMode="auto">
            <a:xfrm>
              <a:off x="4020" y="10190"/>
              <a:ext cx="1500" cy="618"/>
              <a:chOff x="2670" y="10961"/>
              <a:chExt cx="1500" cy="618"/>
            </a:xfrm>
          </p:grpSpPr>
          <p:sp>
            <p:nvSpPr>
              <p:cNvPr id="44082" name="Text Box 28"/>
              <p:cNvSpPr txBox="1">
                <a:spLocks noChangeArrowheads="1"/>
              </p:cNvSpPr>
              <p:nvPr/>
            </p:nvSpPr>
            <p:spPr bwMode="auto">
              <a:xfrm>
                <a:off x="2820" y="10961"/>
                <a:ext cx="750" cy="309"/>
              </a:xfrm>
              <a:prstGeom prst="rect">
                <a:avLst/>
              </a:prstGeom>
              <a:solidFill>
                <a:srgbClr val="FFFFFF">
                  <a:alpha val="39999"/>
                </a:srgbClr>
              </a:solidFill>
              <a:ln w="9525">
                <a:solidFill>
                  <a:srgbClr val="000000"/>
                </a:solidFill>
                <a:miter lim="800000"/>
                <a:headEnd/>
                <a:tailEnd/>
              </a:ln>
            </p:spPr>
            <p:txBody>
              <a:bodyPr/>
              <a:lstStyle/>
              <a:p>
                <a:pPr algn="l"/>
                <a:r>
                  <a:rPr lang="en-US" sz="1400"/>
                  <a:t>null </a:t>
                </a:r>
              </a:p>
            </p:txBody>
          </p:sp>
          <p:sp>
            <p:nvSpPr>
              <p:cNvPr id="44083" name="Text Box 29"/>
              <p:cNvSpPr txBox="1">
                <a:spLocks noChangeArrowheads="1"/>
              </p:cNvSpPr>
              <p:nvPr/>
            </p:nvSpPr>
            <p:spPr bwMode="auto">
              <a:xfrm>
                <a:off x="3570" y="10961"/>
                <a:ext cx="600" cy="309"/>
              </a:xfrm>
              <a:prstGeom prst="rect">
                <a:avLst/>
              </a:prstGeom>
              <a:noFill/>
              <a:ln w="9525">
                <a:solidFill>
                  <a:srgbClr val="000000"/>
                </a:solidFill>
                <a:miter lim="800000"/>
                <a:headEnd/>
                <a:tailEnd/>
              </a:ln>
            </p:spPr>
            <p:txBody>
              <a:bodyPr/>
              <a:lstStyle/>
              <a:p>
                <a:pPr algn="l"/>
                <a:r>
                  <a:rPr lang="en-US" sz="1400"/>
                  <a:t>180</a:t>
                </a:r>
              </a:p>
            </p:txBody>
          </p:sp>
          <p:sp>
            <p:nvSpPr>
              <p:cNvPr id="44084" name="Text Box 30"/>
              <p:cNvSpPr txBox="1">
                <a:spLocks noChangeArrowheads="1"/>
              </p:cNvSpPr>
              <p:nvPr/>
            </p:nvSpPr>
            <p:spPr bwMode="auto">
              <a:xfrm>
                <a:off x="2670" y="11270"/>
                <a:ext cx="600" cy="309"/>
              </a:xfrm>
              <a:prstGeom prst="rect">
                <a:avLst/>
              </a:prstGeom>
              <a:solidFill>
                <a:srgbClr val="FFFFFF">
                  <a:alpha val="39999"/>
                </a:srgbClr>
              </a:solidFill>
              <a:ln w="9525">
                <a:noFill/>
                <a:miter lim="800000"/>
                <a:headEnd/>
                <a:tailEnd/>
              </a:ln>
            </p:spPr>
            <p:txBody>
              <a:bodyPr/>
              <a:lstStyle/>
              <a:p>
                <a:pPr algn="l"/>
                <a:r>
                  <a:rPr lang="en-US" sz="1400"/>
                  <a:t>200</a:t>
                </a:r>
              </a:p>
            </p:txBody>
          </p:sp>
        </p:grpSp>
        <p:grpSp>
          <p:nvGrpSpPr>
            <p:cNvPr id="44050" name="Group 31"/>
            <p:cNvGrpSpPr>
              <a:grpSpLocks/>
            </p:cNvGrpSpPr>
            <p:nvPr/>
          </p:nvGrpSpPr>
          <p:grpSpPr bwMode="auto">
            <a:xfrm>
              <a:off x="7620" y="12042"/>
              <a:ext cx="1500" cy="619"/>
              <a:chOff x="2670" y="10961"/>
              <a:chExt cx="1500" cy="618"/>
            </a:xfrm>
          </p:grpSpPr>
          <p:sp>
            <p:nvSpPr>
              <p:cNvPr id="44079" name="Text Box 32"/>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b="1">
                    <a:solidFill>
                      <a:srgbClr val="0033CC"/>
                    </a:solidFill>
                  </a:rPr>
                  <a:t>X</a:t>
                </a:r>
                <a:r>
                  <a:rPr lang="en-US" sz="1400">
                    <a:solidFill>
                      <a:srgbClr val="0033CC"/>
                    </a:solidFill>
                  </a:rPr>
                  <a:t>’s key</a:t>
                </a:r>
                <a:r>
                  <a:rPr lang="en-US" sz="1400"/>
                  <a:t> </a:t>
                </a:r>
              </a:p>
            </p:txBody>
          </p:sp>
          <p:sp>
            <p:nvSpPr>
              <p:cNvPr id="44080" name="Text Box 33"/>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4081" name="Text Box 34"/>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20</a:t>
                </a:r>
              </a:p>
            </p:txBody>
          </p:sp>
        </p:grpSp>
        <p:sp>
          <p:nvSpPr>
            <p:cNvPr id="44051" name="Line 35"/>
            <p:cNvSpPr>
              <a:spLocks noChangeShapeType="1"/>
            </p:cNvSpPr>
            <p:nvPr/>
          </p:nvSpPr>
          <p:spPr bwMode="auto">
            <a:xfrm>
              <a:off x="8070" y="11270"/>
              <a:ext cx="1" cy="772"/>
            </a:xfrm>
            <a:prstGeom prst="line">
              <a:avLst/>
            </a:prstGeom>
            <a:noFill/>
            <a:ln w="9525">
              <a:solidFill>
                <a:srgbClr val="000000"/>
              </a:solidFill>
              <a:round/>
              <a:headEnd/>
              <a:tailEnd type="triangle" w="med" len="med"/>
            </a:ln>
          </p:spPr>
          <p:txBody>
            <a:bodyPr/>
            <a:lstStyle/>
            <a:p>
              <a:endParaRPr lang="en-US"/>
            </a:p>
          </p:txBody>
        </p:sp>
        <p:grpSp>
          <p:nvGrpSpPr>
            <p:cNvPr id="44052" name="Group 36"/>
            <p:cNvGrpSpPr>
              <a:grpSpLocks/>
            </p:cNvGrpSpPr>
            <p:nvPr/>
          </p:nvGrpSpPr>
          <p:grpSpPr bwMode="auto">
            <a:xfrm>
              <a:off x="5970" y="12042"/>
              <a:ext cx="1500" cy="619"/>
              <a:chOff x="2670" y="10961"/>
              <a:chExt cx="1500" cy="618"/>
            </a:xfrm>
          </p:grpSpPr>
          <p:sp>
            <p:nvSpPr>
              <p:cNvPr id="44076" name="Text Box 37"/>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b="1">
                    <a:solidFill>
                      <a:srgbClr val="0033CC"/>
                    </a:solidFill>
                  </a:rPr>
                  <a:t>T</a:t>
                </a:r>
                <a:r>
                  <a:rPr lang="en-US" sz="1400">
                    <a:solidFill>
                      <a:srgbClr val="0033CC"/>
                    </a:solidFill>
                  </a:rPr>
                  <a:t>’s key</a:t>
                </a:r>
                <a:r>
                  <a:rPr lang="en-US" sz="1400"/>
                  <a:t> </a:t>
                </a:r>
              </a:p>
            </p:txBody>
          </p:sp>
          <p:sp>
            <p:nvSpPr>
              <p:cNvPr id="44077" name="Text Box 38"/>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4078" name="Text Box 39"/>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649</a:t>
                </a:r>
              </a:p>
            </p:txBody>
          </p:sp>
        </p:grpSp>
        <p:sp>
          <p:nvSpPr>
            <p:cNvPr id="44053" name="Line 40"/>
            <p:cNvSpPr>
              <a:spLocks noChangeShapeType="1"/>
            </p:cNvSpPr>
            <p:nvPr/>
          </p:nvSpPr>
          <p:spPr bwMode="auto">
            <a:xfrm>
              <a:off x="6420" y="11270"/>
              <a:ext cx="0" cy="772"/>
            </a:xfrm>
            <a:prstGeom prst="line">
              <a:avLst/>
            </a:prstGeom>
            <a:noFill/>
            <a:ln w="9525">
              <a:solidFill>
                <a:srgbClr val="000000"/>
              </a:solidFill>
              <a:round/>
              <a:headEnd/>
              <a:tailEnd type="triangle" w="med" len="med"/>
            </a:ln>
          </p:spPr>
          <p:txBody>
            <a:bodyPr/>
            <a:lstStyle/>
            <a:p>
              <a:endParaRPr lang="en-US"/>
            </a:p>
          </p:txBody>
        </p:sp>
        <p:grpSp>
          <p:nvGrpSpPr>
            <p:cNvPr id="44054" name="Group 41"/>
            <p:cNvGrpSpPr>
              <a:grpSpLocks/>
            </p:cNvGrpSpPr>
            <p:nvPr/>
          </p:nvGrpSpPr>
          <p:grpSpPr bwMode="auto">
            <a:xfrm>
              <a:off x="4320" y="12042"/>
              <a:ext cx="1500" cy="619"/>
              <a:chOff x="2670" y="10961"/>
              <a:chExt cx="1500" cy="618"/>
            </a:xfrm>
          </p:grpSpPr>
          <p:sp>
            <p:nvSpPr>
              <p:cNvPr id="44073" name="Text Box 42"/>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b="1">
                    <a:solidFill>
                      <a:srgbClr val="0033CC"/>
                    </a:solidFill>
                  </a:rPr>
                  <a:t>G</a:t>
                </a:r>
                <a:r>
                  <a:rPr lang="en-US" sz="1400">
                    <a:solidFill>
                      <a:srgbClr val="0033CC"/>
                    </a:solidFill>
                  </a:rPr>
                  <a:t>’s key</a:t>
                </a:r>
                <a:r>
                  <a:rPr lang="en-US" sz="1400"/>
                  <a:t> </a:t>
                </a:r>
              </a:p>
            </p:txBody>
          </p:sp>
          <p:sp>
            <p:nvSpPr>
              <p:cNvPr id="44074" name="Text Box 43"/>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4075" name="Text Box 44"/>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973</a:t>
                </a:r>
              </a:p>
            </p:txBody>
          </p:sp>
        </p:grpSp>
        <p:grpSp>
          <p:nvGrpSpPr>
            <p:cNvPr id="44055" name="Group 45"/>
            <p:cNvGrpSpPr>
              <a:grpSpLocks/>
            </p:cNvGrpSpPr>
            <p:nvPr/>
          </p:nvGrpSpPr>
          <p:grpSpPr bwMode="auto">
            <a:xfrm>
              <a:off x="2670" y="12042"/>
              <a:ext cx="1500" cy="619"/>
              <a:chOff x="2670" y="10961"/>
              <a:chExt cx="1500" cy="618"/>
            </a:xfrm>
          </p:grpSpPr>
          <p:sp>
            <p:nvSpPr>
              <p:cNvPr id="44070" name="Text Box 46"/>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b="1">
                    <a:solidFill>
                      <a:srgbClr val="0033CC"/>
                    </a:solidFill>
                  </a:rPr>
                  <a:t>B</a:t>
                </a:r>
                <a:r>
                  <a:rPr lang="en-US" sz="1400">
                    <a:solidFill>
                      <a:srgbClr val="0033CC"/>
                    </a:solidFill>
                  </a:rPr>
                  <a:t>’s key</a:t>
                </a:r>
                <a:r>
                  <a:rPr lang="en-US" sz="1400"/>
                  <a:t> </a:t>
                </a:r>
              </a:p>
            </p:txBody>
          </p:sp>
          <p:sp>
            <p:nvSpPr>
              <p:cNvPr id="44071" name="Text Box 47"/>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4072" name="Text Box 48"/>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332</a:t>
                </a:r>
              </a:p>
            </p:txBody>
          </p:sp>
        </p:grpSp>
        <p:sp>
          <p:nvSpPr>
            <p:cNvPr id="44056" name="Line 49"/>
            <p:cNvSpPr>
              <a:spLocks noChangeShapeType="1"/>
            </p:cNvSpPr>
            <p:nvPr/>
          </p:nvSpPr>
          <p:spPr bwMode="auto">
            <a:xfrm flipH="1">
              <a:off x="3233" y="10499"/>
              <a:ext cx="1837" cy="437"/>
            </a:xfrm>
            <a:prstGeom prst="line">
              <a:avLst/>
            </a:prstGeom>
            <a:noFill/>
            <a:ln w="9525">
              <a:solidFill>
                <a:srgbClr val="000000"/>
              </a:solidFill>
              <a:round/>
              <a:headEnd/>
              <a:tailEnd type="triangle" w="med" len="med"/>
            </a:ln>
          </p:spPr>
          <p:txBody>
            <a:bodyPr/>
            <a:lstStyle/>
            <a:p>
              <a:endParaRPr lang="en-US"/>
            </a:p>
          </p:txBody>
        </p:sp>
        <p:sp>
          <p:nvSpPr>
            <p:cNvPr id="44057" name="Line 50"/>
            <p:cNvSpPr>
              <a:spLocks noChangeShapeType="1"/>
            </p:cNvSpPr>
            <p:nvPr/>
          </p:nvSpPr>
          <p:spPr bwMode="auto">
            <a:xfrm>
              <a:off x="4770" y="11270"/>
              <a:ext cx="0" cy="772"/>
            </a:xfrm>
            <a:prstGeom prst="line">
              <a:avLst/>
            </a:prstGeom>
            <a:noFill/>
            <a:ln w="9525">
              <a:solidFill>
                <a:srgbClr val="000000"/>
              </a:solidFill>
              <a:round/>
              <a:headEnd/>
              <a:tailEnd type="triangle" w="med" len="med"/>
            </a:ln>
          </p:spPr>
          <p:txBody>
            <a:bodyPr/>
            <a:lstStyle/>
            <a:p>
              <a:endParaRPr lang="en-US"/>
            </a:p>
          </p:txBody>
        </p:sp>
        <p:sp>
          <p:nvSpPr>
            <p:cNvPr id="44058" name="Line 51"/>
            <p:cNvSpPr>
              <a:spLocks noChangeShapeType="1"/>
            </p:cNvSpPr>
            <p:nvPr/>
          </p:nvSpPr>
          <p:spPr bwMode="auto">
            <a:xfrm>
              <a:off x="3120" y="11270"/>
              <a:ext cx="0" cy="772"/>
            </a:xfrm>
            <a:prstGeom prst="line">
              <a:avLst/>
            </a:prstGeom>
            <a:noFill/>
            <a:ln w="9525">
              <a:solidFill>
                <a:srgbClr val="000000"/>
              </a:solidFill>
              <a:round/>
              <a:headEnd/>
              <a:tailEnd type="triangle" w="med" len="med"/>
            </a:ln>
          </p:spPr>
          <p:txBody>
            <a:bodyPr/>
            <a:lstStyle/>
            <a:p>
              <a:endParaRPr lang="en-US"/>
            </a:p>
          </p:txBody>
        </p:sp>
        <p:sp>
          <p:nvSpPr>
            <p:cNvPr id="44059" name="Text Box 52"/>
            <p:cNvSpPr txBox="1">
              <a:spLocks noChangeArrowheads="1"/>
            </p:cNvSpPr>
            <p:nvPr/>
          </p:nvSpPr>
          <p:spPr bwMode="auto">
            <a:xfrm>
              <a:off x="4320" y="9881"/>
              <a:ext cx="300" cy="309"/>
            </a:xfrm>
            <a:prstGeom prst="rect">
              <a:avLst/>
            </a:prstGeom>
            <a:solidFill>
              <a:srgbClr val="FFFFFF">
                <a:alpha val="0"/>
              </a:srgbClr>
            </a:solidFill>
            <a:ln w="9525">
              <a:noFill/>
              <a:miter lim="800000"/>
              <a:headEnd/>
              <a:tailEnd/>
            </a:ln>
          </p:spPr>
          <p:txBody>
            <a:bodyPr/>
            <a:lstStyle/>
            <a:p>
              <a:pPr algn="l"/>
              <a:r>
                <a:rPr lang="en-US" sz="1400"/>
                <a:t>l</a:t>
              </a:r>
            </a:p>
          </p:txBody>
        </p:sp>
        <p:sp>
          <p:nvSpPr>
            <p:cNvPr id="44060" name="Text Box 53"/>
            <p:cNvSpPr txBox="1">
              <a:spLocks noChangeArrowheads="1"/>
            </p:cNvSpPr>
            <p:nvPr/>
          </p:nvSpPr>
          <p:spPr bwMode="auto">
            <a:xfrm>
              <a:off x="4920" y="9881"/>
              <a:ext cx="600" cy="30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4061" name="Text Box 54"/>
            <p:cNvSpPr txBox="1">
              <a:spLocks noChangeArrowheads="1"/>
            </p:cNvSpPr>
            <p:nvPr/>
          </p:nvSpPr>
          <p:spPr bwMode="auto">
            <a:xfrm>
              <a:off x="4770" y="10653"/>
              <a:ext cx="300" cy="309"/>
            </a:xfrm>
            <a:prstGeom prst="rect">
              <a:avLst/>
            </a:prstGeom>
            <a:solidFill>
              <a:srgbClr val="FFFFFF">
                <a:alpha val="0"/>
              </a:srgbClr>
            </a:solidFill>
            <a:ln w="9525">
              <a:noFill/>
              <a:miter lim="800000"/>
              <a:headEnd/>
              <a:tailEnd/>
            </a:ln>
          </p:spPr>
          <p:txBody>
            <a:bodyPr/>
            <a:lstStyle/>
            <a:p>
              <a:pPr algn="l"/>
              <a:r>
                <a:rPr lang="en-US" sz="1400"/>
                <a:t>l</a:t>
              </a:r>
            </a:p>
          </p:txBody>
        </p:sp>
        <p:sp>
          <p:nvSpPr>
            <p:cNvPr id="44062" name="Text Box 55"/>
            <p:cNvSpPr txBox="1">
              <a:spLocks noChangeArrowheads="1"/>
            </p:cNvSpPr>
            <p:nvPr/>
          </p:nvSpPr>
          <p:spPr bwMode="auto">
            <a:xfrm>
              <a:off x="6420" y="10653"/>
              <a:ext cx="300" cy="309"/>
            </a:xfrm>
            <a:prstGeom prst="rect">
              <a:avLst/>
            </a:prstGeom>
            <a:solidFill>
              <a:srgbClr val="FFFFFF">
                <a:alpha val="0"/>
              </a:srgbClr>
            </a:solidFill>
            <a:ln w="9525">
              <a:noFill/>
              <a:miter lim="800000"/>
              <a:headEnd/>
              <a:tailEnd/>
            </a:ln>
          </p:spPr>
          <p:txBody>
            <a:bodyPr/>
            <a:lstStyle/>
            <a:p>
              <a:pPr algn="l"/>
              <a:r>
                <a:rPr lang="en-US" sz="1400"/>
                <a:t>l</a:t>
              </a:r>
            </a:p>
          </p:txBody>
        </p:sp>
        <p:sp>
          <p:nvSpPr>
            <p:cNvPr id="44063" name="Text Box 56"/>
            <p:cNvSpPr txBox="1">
              <a:spLocks noChangeArrowheads="1"/>
            </p:cNvSpPr>
            <p:nvPr/>
          </p:nvSpPr>
          <p:spPr bwMode="auto">
            <a:xfrm>
              <a:off x="7920" y="10653"/>
              <a:ext cx="300" cy="309"/>
            </a:xfrm>
            <a:prstGeom prst="rect">
              <a:avLst/>
            </a:prstGeom>
            <a:solidFill>
              <a:srgbClr val="FFFFFF">
                <a:alpha val="0"/>
              </a:srgbClr>
            </a:solidFill>
            <a:ln w="9525">
              <a:noFill/>
              <a:miter lim="800000"/>
              <a:headEnd/>
              <a:tailEnd/>
            </a:ln>
          </p:spPr>
          <p:txBody>
            <a:bodyPr/>
            <a:lstStyle/>
            <a:p>
              <a:pPr algn="l"/>
              <a:r>
                <a:rPr lang="en-US" sz="1400"/>
                <a:t>l</a:t>
              </a:r>
            </a:p>
          </p:txBody>
        </p:sp>
        <p:sp>
          <p:nvSpPr>
            <p:cNvPr id="44064" name="Text Box 57"/>
            <p:cNvSpPr txBox="1">
              <a:spLocks noChangeArrowheads="1"/>
            </p:cNvSpPr>
            <p:nvPr/>
          </p:nvSpPr>
          <p:spPr bwMode="auto">
            <a:xfrm>
              <a:off x="8520" y="10653"/>
              <a:ext cx="600" cy="30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4065" name="Text Box 58"/>
            <p:cNvSpPr txBox="1">
              <a:spLocks noChangeArrowheads="1"/>
            </p:cNvSpPr>
            <p:nvPr/>
          </p:nvSpPr>
          <p:spPr bwMode="auto">
            <a:xfrm>
              <a:off x="6870" y="10653"/>
              <a:ext cx="600" cy="30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4066" name="Text Box 59"/>
            <p:cNvSpPr txBox="1">
              <a:spLocks noChangeArrowheads="1"/>
            </p:cNvSpPr>
            <p:nvPr/>
          </p:nvSpPr>
          <p:spPr bwMode="auto">
            <a:xfrm>
              <a:off x="5220" y="10653"/>
              <a:ext cx="600" cy="309"/>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4067" name="Text Box 60"/>
            <p:cNvSpPr txBox="1">
              <a:spLocks noChangeArrowheads="1"/>
            </p:cNvSpPr>
            <p:nvPr/>
          </p:nvSpPr>
          <p:spPr bwMode="auto">
            <a:xfrm>
              <a:off x="3695" y="10679"/>
              <a:ext cx="600" cy="308"/>
            </a:xfrm>
            <a:prstGeom prst="rect">
              <a:avLst/>
            </a:prstGeom>
            <a:solidFill>
              <a:srgbClr val="FFFFFF">
                <a:alpha val="0"/>
              </a:srgbClr>
            </a:solidFill>
            <a:ln w="9525">
              <a:noFill/>
              <a:miter lim="800000"/>
              <a:headEnd/>
              <a:tailEnd/>
            </a:ln>
          </p:spPr>
          <p:txBody>
            <a:bodyPr/>
            <a:lstStyle/>
            <a:p>
              <a:pPr algn="l"/>
              <a:r>
                <a:rPr lang="en-US" sz="1400" dirty="0"/>
                <a:t>next</a:t>
              </a:r>
            </a:p>
          </p:txBody>
        </p:sp>
        <p:sp>
          <p:nvSpPr>
            <p:cNvPr id="44068" name="Text Box 61"/>
            <p:cNvSpPr txBox="1">
              <a:spLocks noChangeArrowheads="1"/>
            </p:cNvSpPr>
            <p:nvPr/>
          </p:nvSpPr>
          <p:spPr bwMode="auto">
            <a:xfrm>
              <a:off x="2970" y="10653"/>
              <a:ext cx="300" cy="309"/>
            </a:xfrm>
            <a:prstGeom prst="rect">
              <a:avLst/>
            </a:prstGeom>
            <a:solidFill>
              <a:srgbClr val="FFFFFF">
                <a:alpha val="0"/>
              </a:srgbClr>
            </a:solidFill>
            <a:ln w="9525">
              <a:noFill/>
              <a:miter lim="800000"/>
              <a:headEnd/>
              <a:tailEnd/>
            </a:ln>
          </p:spPr>
          <p:txBody>
            <a:bodyPr/>
            <a:lstStyle/>
            <a:p>
              <a:pPr algn="l"/>
              <a:r>
                <a:rPr lang="en-US" sz="1400"/>
                <a:t>l</a:t>
              </a:r>
            </a:p>
          </p:txBody>
        </p:sp>
        <p:sp>
          <p:nvSpPr>
            <p:cNvPr id="44069" name="Text Box 62"/>
            <p:cNvSpPr txBox="1">
              <a:spLocks noChangeArrowheads="1"/>
            </p:cNvSpPr>
            <p:nvPr/>
          </p:nvSpPr>
          <p:spPr bwMode="auto">
            <a:xfrm>
              <a:off x="2520" y="10190"/>
              <a:ext cx="300" cy="540"/>
            </a:xfrm>
            <a:prstGeom prst="rect">
              <a:avLst/>
            </a:prstGeom>
            <a:solidFill>
              <a:srgbClr val="FFFFFF">
                <a:alpha val="0"/>
              </a:srgbClr>
            </a:solidFill>
            <a:ln w="9525">
              <a:noFill/>
              <a:miter lim="800000"/>
              <a:headEnd/>
              <a:tailEnd/>
            </a:ln>
          </p:spPr>
          <p:txBody>
            <a:bodyPr/>
            <a:lstStyle/>
            <a:p>
              <a:pPr algn="l"/>
              <a:r>
                <a:rPr lang="en-US" sz="1400"/>
                <a:t>h</a:t>
              </a:r>
            </a:p>
          </p:txBody>
        </p:sp>
      </p:grpSp>
      <p:grpSp>
        <p:nvGrpSpPr>
          <p:cNvPr id="65" name="Group 16"/>
          <p:cNvGrpSpPr>
            <a:grpSpLocks/>
          </p:cNvGrpSpPr>
          <p:nvPr/>
        </p:nvGrpSpPr>
        <p:grpSpPr bwMode="auto">
          <a:xfrm>
            <a:off x="609600" y="5638800"/>
            <a:ext cx="6284955" cy="1073150"/>
            <a:chOff x="480" y="1680"/>
            <a:chExt cx="3959" cy="676"/>
          </a:xfrm>
        </p:grpSpPr>
        <p:pic>
          <p:nvPicPr>
            <p:cNvPr id="66" name="Picture 17"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noFill/>
            <a:ln w="9525">
              <a:noFill/>
              <a:miter lim="800000"/>
              <a:headEnd/>
              <a:tailEnd/>
            </a:ln>
          </p:spPr>
        </p:pic>
        <p:sp>
          <p:nvSpPr>
            <p:cNvPr id="67" name="Text Box 18"/>
            <p:cNvSpPr txBox="1">
              <a:spLocks noChangeArrowheads="1"/>
            </p:cNvSpPr>
            <p:nvPr/>
          </p:nvSpPr>
          <p:spPr bwMode="auto">
            <a:xfrm>
              <a:off x="1478" y="1706"/>
              <a:ext cx="2961" cy="194"/>
            </a:xfrm>
            <a:prstGeom prst="rect">
              <a:avLst/>
            </a:prstGeom>
            <a:noFill/>
            <a:ln w="9525">
              <a:noFill/>
              <a:miter lim="800000"/>
              <a:headEnd/>
              <a:tailEnd/>
            </a:ln>
          </p:spPr>
          <p:txBody>
            <a:bodyPr wrap="none">
              <a:spAutoFit/>
            </a:bodyPr>
            <a:lstStyle/>
            <a:p>
              <a:pPr marL="457200" indent="-457200"/>
              <a:r>
                <a:rPr lang="en-US" dirty="0"/>
                <a:t>What methods would need to be modified to stay sorted?</a:t>
              </a: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txBox="1">
            <a:spLocks noGrp="1"/>
          </p:cNvSpPr>
          <p:nvPr>
            <p:ph type="title"/>
          </p:nvPr>
        </p:nvSpPr>
        <p:spPr>
          <a:prstGeom prst="rect">
            <a:avLst/>
          </a:prstGeom>
        </p:spPr>
        <p:txBody>
          <a:bodyPr/>
          <a:lstStyle/>
          <a:p>
            <a:r>
              <a:t>Analogy</a:t>
            </a:r>
          </a:p>
        </p:txBody>
      </p:sp>
      <p:pic>
        <p:nvPicPr>
          <p:cNvPr id="56" name="Five desks arranged in a single row.&#10;&#10;Picture 1" descr="Five desks arranged in a single row.Picture 1"/>
          <p:cNvPicPr>
            <a:picLocks noChangeAspect="1"/>
          </p:cNvPicPr>
          <p:nvPr/>
        </p:nvPicPr>
        <p:blipFill>
          <a:blip r:embed="rId2">
            <a:extLst/>
          </a:blip>
          <a:stretch>
            <a:fillRect/>
          </a:stretch>
        </p:blipFill>
        <p:spPr>
          <a:xfrm>
            <a:off x="2750178" y="3034209"/>
            <a:ext cx="5090927" cy="3254557"/>
          </a:xfrm>
          <a:prstGeom prst="rect">
            <a:avLst/>
          </a:prstGeom>
          <a:ln w="12700">
            <a:miter lim="400000"/>
          </a:ln>
        </p:spPr>
      </p:pic>
      <p:sp>
        <p:nvSpPr>
          <p:cNvPr id="57" name="Content Placeholder 5"/>
          <p:cNvSpPr txBox="1">
            <a:spLocks noGrp="1"/>
          </p:cNvSpPr>
          <p:nvPr>
            <p:ph type="body" idx="1"/>
          </p:nvPr>
        </p:nvSpPr>
        <p:spPr>
          <a:xfrm>
            <a:off x="443971" y="913012"/>
            <a:ext cx="8229601" cy="3112358"/>
          </a:xfrm>
          <a:prstGeom prst="rect">
            <a:avLst/>
          </a:prstGeom>
        </p:spPr>
        <p:txBody>
          <a:bodyPr>
            <a:normAutofit lnSpcReduction="10000"/>
          </a:bodyPr>
          <a:lstStyle/>
          <a:p>
            <a:r>
              <a:t>Empty classroom</a:t>
            </a:r>
          </a:p>
          <a:p>
            <a:r>
              <a:t>Numbered desks stored in hallway</a:t>
            </a:r>
          </a:p>
          <a:p>
            <a:pPr lvl="1"/>
            <a:r>
              <a:t>Number on back of desk is the “address”</a:t>
            </a:r>
          </a:p>
          <a:p>
            <a:r>
              <a:t>Number on desktop references another desk in chain of desks</a:t>
            </a:r>
          </a:p>
          <a:p>
            <a:r>
              <a:t>Desks are linked by the numbers</a:t>
            </a:r>
          </a:p>
        </p:txBody>
      </p:sp>
      <p:sp>
        <p:nvSpPr>
          <p:cNvPr id="58" name="FIGURE 3-1 A chain of five desks"/>
          <p:cNvSpPr txBox="1"/>
          <p:nvPr/>
        </p:nvSpPr>
        <p:spPr>
          <a:xfrm>
            <a:off x="4624850" y="5450015"/>
            <a:ext cx="4222817" cy="5810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fontScale="92500"/>
          </a:bodyPr>
          <a:lstStyle>
            <a:lvl1pPr defTabSz="457200">
              <a:defRPr sz="2200" b="1">
                <a:solidFill>
                  <a:srgbClr val="007FA3"/>
                </a:solidFill>
                <a:latin typeface="Times New Roman"/>
                <a:ea typeface="Times New Roman"/>
                <a:cs typeface="Times New Roman"/>
                <a:sym typeface="Times New Roman"/>
              </a:defRPr>
            </a:lvl1pPr>
          </a:lstStyle>
          <a:p>
            <a:r>
              <a:t>FIGURE 3-1 A chain of five desks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12"/>
          </p:nvPr>
        </p:nvSpPr>
        <p:spPr>
          <a:noFill/>
        </p:spPr>
        <p:txBody>
          <a:bodyPr/>
          <a:lstStyle/>
          <a:p>
            <a:fld id="{F78F61F5-3A67-4380-9C36-190115A90863}" type="slidenum">
              <a:rPr lang="en-US" smtClean="0"/>
              <a:pPr/>
              <a:t>40</a:t>
            </a:fld>
            <a:endParaRPr lang="en-US"/>
          </a:p>
        </p:txBody>
      </p:sp>
      <p:sp>
        <p:nvSpPr>
          <p:cNvPr id="45059" name="Rectangle 2"/>
          <p:cNvSpPr>
            <a:spLocks noGrp="1" noChangeArrowheads="1"/>
          </p:cNvSpPr>
          <p:nvPr>
            <p:ph type="title"/>
          </p:nvPr>
        </p:nvSpPr>
        <p:spPr/>
        <p:txBody>
          <a:bodyPr>
            <a:noAutofit/>
          </a:bodyPr>
          <a:lstStyle/>
          <a:p>
            <a:r>
              <a:rPr lang="en-US" sz="3600" dirty="0"/>
              <a:t>Sorted Singly Linked List Algorithms</a:t>
            </a:r>
          </a:p>
        </p:txBody>
      </p:sp>
      <p:sp>
        <p:nvSpPr>
          <p:cNvPr id="45060" name="Rectangle 3"/>
          <p:cNvSpPr>
            <a:spLocks noGrp="1" noChangeArrowheads="1"/>
          </p:cNvSpPr>
          <p:nvPr>
            <p:ph type="body" idx="1"/>
          </p:nvPr>
        </p:nvSpPr>
        <p:spPr/>
        <p:txBody>
          <a:bodyPr/>
          <a:lstStyle/>
          <a:p>
            <a:pPr>
              <a:lnSpc>
                <a:spcPct val="90000"/>
              </a:lnSpc>
            </a:pPr>
            <a:r>
              <a:rPr lang="en-US" dirty="0"/>
              <a:t>Same as Singly Linked list except</a:t>
            </a:r>
          </a:p>
          <a:p>
            <a:pPr lvl="1">
              <a:lnSpc>
                <a:spcPct val="90000"/>
              </a:lnSpc>
            </a:pPr>
            <a:r>
              <a:rPr lang="en-US" dirty="0"/>
              <a:t>The add algorithm is modified</a:t>
            </a:r>
          </a:p>
          <a:p>
            <a:pPr lvl="2">
              <a:lnSpc>
                <a:spcPct val="90000"/>
              </a:lnSpc>
            </a:pPr>
            <a:r>
              <a:rPr lang="en-US" dirty="0"/>
              <a:t>Uses a </a:t>
            </a:r>
            <a:r>
              <a:rPr lang="en-US" dirty="0">
                <a:solidFill>
                  <a:srgbClr val="FF0000"/>
                </a:solidFill>
              </a:rPr>
              <a:t>binary search </a:t>
            </a:r>
            <a:r>
              <a:rPr lang="en-US" dirty="0"/>
              <a:t>to find insertion point</a:t>
            </a:r>
          </a:p>
          <a:p>
            <a:pPr lvl="2">
              <a:lnSpc>
                <a:spcPct val="90000"/>
              </a:lnSpc>
            </a:pPr>
            <a:r>
              <a:rPr lang="en-US" dirty="0"/>
              <a:t>Search continues until a node is found whose key is </a:t>
            </a:r>
            <a:r>
              <a:rPr lang="en-US" i="1" dirty="0"/>
              <a:t>greater than</a:t>
            </a:r>
            <a:r>
              <a:rPr lang="en-US" dirty="0"/>
              <a:t> the new node’s key, or the last node is found</a:t>
            </a:r>
          </a:p>
          <a:p>
            <a:pPr lvl="1">
              <a:lnSpc>
                <a:spcPct val="90000"/>
              </a:lnSpc>
            </a:pPr>
            <a:r>
              <a:rPr lang="en-US" dirty="0"/>
              <a:t>In the remove algorithm</a:t>
            </a:r>
          </a:p>
          <a:p>
            <a:pPr lvl="2">
              <a:lnSpc>
                <a:spcPct val="90000"/>
              </a:lnSpc>
            </a:pPr>
            <a:r>
              <a:rPr lang="en-US" dirty="0"/>
              <a:t>The sequential search Boolean condition is expanded to halt when a node is found whose key is </a:t>
            </a:r>
            <a:r>
              <a:rPr lang="en-US" i="1" dirty="0">
                <a:solidFill>
                  <a:srgbClr val="FF0000"/>
                </a:solidFill>
              </a:rPr>
              <a:t>greater than</a:t>
            </a:r>
            <a:r>
              <a:rPr lang="en-US" dirty="0">
                <a:solidFill>
                  <a:srgbClr val="FF0000"/>
                </a:solidFill>
              </a:rPr>
              <a:t> </a:t>
            </a:r>
            <a:r>
              <a:rPr lang="en-US" dirty="0"/>
              <a:t>the given key </a:t>
            </a:r>
          </a:p>
          <a:p>
            <a:pPr lvl="2">
              <a:lnSpc>
                <a:spcPct val="90000"/>
              </a:lnSpc>
            </a:pPr>
            <a:r>
              <a:rPr lang="en-US" dirty="0"/>
              <a:t>Halt on expanded condition means key not found</a:t>
            </a:r>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p:spPr>
        <p:txBody>
          <a:bodyPr/>
          <a:lstStyle/>
          <a:p>
            <a:fld id="{2D90AB6A-02B3-4D9C-AEA8-D0593E54EE28}" type="slidenum">
              <a:rPr lang="en-US" smtClean="0"/>
              <a:pPr/>
              <a:t>41</a:t>
            </a:fld>
            <a:endParaRPr lang="en-US"/>
          </a:p>
        </p:txBody>
      </p:sp>
      <p:sp>
        <p:nvSpPr>
          <p:cNvPr id="38915"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a:fld id="{2CDA4696-755F-43F0-AD65-F00FE2296522}" type="slidenum">
              <a:rPr lang="en-US" sz="1400"/>
              <a:pPr algn="r"/>
              <a:t>41</a:t>
            </a:fld>
            <a:endParaRPr lang="en-US" sz="1400"/>
          </a:p>
        </p:txBody>
      </p:sp>
      <p:sp>
        <p:nvSpPr>
          <p:cNvPr id="38916" name="Rectangle 6"/>
          <p:cNvSpPr txBox="1">
            <a:spLocks noGrp="1" noChangeArrowheads="1"/>
          </p:cNvSpPr>
          <p:nvPr/>
        </p:nvSpPr>
        <p:spPr bwMode="auto">
          <a:xfrm>
            <a:off x="6553200" y="6245225"/>
            <a:ext cx="2133600" cy="476250"/>
          </a:xfrm>
          <a:prstGeom prst="rect">
            <a:avLst/>
          </a:prstGeom>
          <a:noFill/>
          <a:ln w="9525">
            <a:noFill/>
            <a:miter lim="800000"/>
            <a:headEnd/>
            <a:tailEnd/>
          </a:ln>
        </p:spPr>
        <p:txBody>
          <a:bodyPr/>
          <a:lstStyle/>
          <a:p>
            <a:pPr algn="r"/>
            <a:fld id="{13A34E00-32F8-499A-BCAE-3EA288F2FA3A}" type="slidenum">
              <a:rPr lang="en-US" sz="1400"/>
              <a:pPr algn="r"/>
              <a:t>41</a:t>
            </a:fld>
            <a:endParaRPr lang="en-US" sz="1400"/>
          </a:p>
        </p:txBody>
      </p:sp>
      <p:sp>
        <p:nvSpPr>
          <p:cNvPr id="38917" name="Slide Number Placeholder 5"/>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fld id="{9468E362-ADA5-4B7A-990E-F3FB2D77CA01}" type="slidenum">
              <a:rPr lang="en-US" sz="1400"/>
              <a:pPr algn="r"/>
              <a:t>41</a:t>
            </a:fld>
            <a:endParaRPr lang="en-US" sz="1400"/>
          </a:p>
        </p:txBody>
      </p:sp>
      <p:sp>
        <p:nvSpPr>
          <p:cNvPr id="38918" name="Rectangle 2"/>
          <p:cNvSpPr>
            <a:spLocks noGrp="1" noChangeArrowheads="1"/>
          </p:cNvSpPr>
          <p:nvPr>
            <p:ph type="title"/>
          </p:nvPr>
        </p:nvSpPr>
        <p:spPr/>
        <p:txBody>
          <a:bodyPr/>
          <a:lstStyle/>
          <a:p>
            <a:pPr eaLnBrk="1" hangingPunct="1"/>
            <a:r>
              <a:rPr lang="en-US" dirty="0"/>
              <a:t>Other Types Of Linked Lists</a:t>
            </a:r>
          </a:p>
        </p:txBody>
      </p:sp>
      <p:sp>
        <p:nvSpPr>
          <p:cNvPr id="38919" name="Rectangle 3"/>
          <p:cNvSpPr>
            <a:spLocks noGrp="1" noChangeArrowheads="1"/>
          </p:cNvSpPr>
          <p:nvPr>
            <p:ph type="body" idx="1"/>
          </p:nvPr>
        </p:nvSpPr>
        <p:spPr>
          <a:xfrm>
            <a:off x="492125" y="1300163"/>
            <a:ext cx="8405813" cy="4826000"/>
          </a:xfrm>
        </p:spPr>
        <p:txBody>
          <a:bodyPr/>
          <a:lstStyle/>
          <a:p>
            <a:pPr eaLnBrk="1" hangingPunct="1">
              <a:lnSpc>
                <a:spcPct val="90000"/>
              </a:lnSpc>
            </a:pPr>
            <a:r>
              <a:rPr lang="en-US" sz="2800" dirty="0"/>
              <a:t>Doubly Linked list</a:t>
            </a:r>
          </a:p>
          <a:p>
            <a:pPr lvl="1" eaLnBrk="1" hangingPunct="1">
              <a:lnSpc>
                <a:spcPct val="90000"/>
              </a:lnSpc>
            </a:pPr>
            <a:r>
              <a:rPr lang="en-US" sz="2400" dirty="0"/>
              <a:t>Each node has a 2</a:t>
            </a:r>
            <a:r>
              <a:rPr lang="en-US" sz="2400" baseline="30000" dirty="0"/>
              <a:t>nd</a:t>
            </a:r>
            <a:r>
              <a:rPr lang="en-US" sz="2400" dirty="0"/>
              <a:t> link field to reference predecessor</a:t>
            </a:r>
          </a:p>
          <a:p>
            <a:pPr eaLnBrk="1" hangingPunct="1">
              <a:lnSpc>
                <a:spcPct val="90000"/>
              </a:lnSpc>
            </a:pPr>
            <a:r>
              <a:rPr lang="en-US" sz="2800" dirty="0"/>
              <a:t>Multilinked list</a:t>
            </a:r>
          </a:p>
          <a:p>
            <a:pPr lvl="1" eaLnBrk="1" hangingPunct="1">
              <a:lnSpc>
                <a:spcPct val="90000"/>
              </a:lnSpc>
            </a:pPr>
            <a:r>
              <a:rPr lang="en-US" sz="2400" dirty="0"/>
              <a:t>Allow more than one traversal path through the nodes</a:t>
            </a:r>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2"/>
          </p:nvPr>
        </p:nvSpPr>
        <p:spPr>
          <a:noFill/>
        </p:spPr>
        <p:txBody>
          <a:bodyPr/>
          <a:lstStyle/>
          <a:p>
            <a:fld id="{521687B4-581D-4C1A-949B-84B325177A1E}" type="slidenum">
              <a:rPr lang="en-US" smtClean="0"/>
              <a:pPr/>
              <a:t>42</a:t>
            </a:fld>
            <a:endParaRPr lang="en-US"/>
          </a:p>
        </p:txBody>
      </p:sp>
      <p:sp>
        <p:nvSpPr>
          <p:cNvPr id="46083" name="Rectangle 2"/>
          <p:cNvSpPr>
            <a:spLocks noGrp="1" noChangeArrowheads="1"/>
          </p:cNvSpPr>
          <p:nvPr>
            <p:ph type="title"/>
          </p:nvPr>
        </p:nvSpPr>
        <p:spPr/>
        <p:txBody>
          <a:bodyPr/>
          <a:lstStyle/>
          <a:p>
            <a:r>
              <a:rPr lang="en-US"/>
              <a:t>Doubly Linked List</a:t>
            </a:r>
          </a:p>
        </p:txBody>
      </p:sp>
      <p:sp>
        <p:nvSpPr>
          <p:cNvPr id="46084" name="Rectangle 4"/>
          <p:cNvSpPr>
            <a:spLocks noGrp="1" noChangeArrowheads="1"/>
          </p:cNvSpPr>
          <p:nvPr>
            <p:ph type="body" idx="1"/>
          </p:nvPr>
        </p:nvSpPr>
        <p:spPr>
          <a:xfrm>
            <a:off x="457200" y="1336425"/>
            <a:ext cx="8229600" cy="798513"/>
          </a:xfrm>
          <a:noFill/>
        </p:spPr>
        <p:txBody>
          <a:bodyPr>
            <a:normAutofit fontScale="92500" lnSpcReduction="20000"/>
          </a:bodyPr>
          <a:lstStyle/>
          <a:p>
            <a:pPr algn="ctr">
              <a:lnSpc>
                <a:spcPct val="80000"/>
              </a:lnSpc>
              <a:buFontTx/>
              <a:buNone/>
            </a:pPr>
            <a:r>
              <a:rPr lang="en-US" sz="2400" dirty="0"/>
              <a:t>A link field, </a:t>
            </a:r>
            <a:r>
              <a:rPr lang="en-US" sz="2400" b="1" dirty="0">
                <a:solidFill>
                  <a:srgbClr val="0033CC"/>
                </a:solidFill>
                <a:latin typeface="Courier New" pitchFamily="49" charset="0"/>
              </a:rPr>
              <a:t>back</a:t>
            </a:r>
            <a:r>
              <a:rPr lang="en-US" sz="2400" dirty="0"/>
              <a:t>, added to each Node</a:t>
            </a:r>
          </a:p>
          <a:p>
            <a:pPr algn="ctr">
              <a:lnSpc>
                <a:spcPct val="80000"/>
              </a:lnSpc>
              <a:buFontTx/>
              <a:buNone/>
            </a:pPr>
            <a:r>
              <a:rPr lang="en-US" sz="2400" dirty="0"/>
              <a:t>Advantage: Permits backward traversal through the list</a:t>
            </a:r>
          </a:p>
        </p:txBody>
      </p:sp>
      <p:grpSp>
        <p:nvGrpSpPr>
          <p:cNvPr id="57" name="Group 56"/>
          <p:cNvGrpSpPr/>
          <p:nvPr/>
        </p:nvGrpSpPr>
        <p:grpSpPr>
          <a:xfrm>
            <a:off x="852488" y="2251555"/>
            <a:ext cx="7883525" cy="3122613"/>
            <a:chOff x="852488" y="2638425"/>
            <a:chExt cx="7883525" cy="3122613"/>
          </a:xfrm>
        </p:grpSpPr>
        <p:sp>
          <p:nvSpPr>
            <p:cNvPr id="46085" name="AutoShape 6"/>
            <p:cNvSpPr>
              <a:spLocks noChangeAspect="1" noChangeArrowheads="1"/>
            </p:cNvSpPr>
            <p:nvPr/>
          </p:nvSpPr>
          <p:spPr bwMode="auto">
            <a:xfrm>
              <a:off x="852488" y="2638425"/>
              <a:ext cx="7883525" cy="3122613"/>
            </a:xfrm>
            <a:prstGeom prst="rect">
              <a:avLst/>
            </a:prstGeom>
            <a:noFill/>
            <a:ln w="9525">
              <a:noFill/>
              <a:miter lim="800000"/>
              <a:headEnd/>
              <a:tailEnd/>
            </a:ln>
          </p:spPr>
          <p:txBody>
            <a:bodyPr/>
            <a:lstStyle/>
            <a:p>
              <a:endParaRPr lang="en-US"/>
            </a:p>
          </p:txBody>
        </p:sp>
        <p:sp>
          <p:nvSpPr>
            <p:cNvPr id="46087" name="Text Box 8"/>
            <p:cNvSpPr txBox="1">
              <a:spLocks noChangeArrowheads="1"/>
            </p:cNvSpPr>
            <p:nvPr/>
          </p:nvSpPr>
          <p:spPr bwMode="auto">
            <a:xfrm>
              <a:off x="2166938" y="3952875"/>
              <a:ext cx="820737" cy="328613"/>
            </a:xfrm>
            <a:prstGeom prst="rect">
              <a:avLst/>
            </a:prstGeom>
            <a:noFill/>
            <a:ln w="9525">
              <a:solidFill>
                <a:srgbClr val="000000"/>
              </a:solidFill>
              <a:miter lim="800000"/>
              <a:headEnd/>
              <a:tailEnd/>
            </a:ln>
          </p:spPr>
          <p:txBody>
            <a:bodyPr/>
            <a:lstStyle/>
            <a:p>
              <a:pPr algn="l"/>
              <a:r>
                <a:rPr lang="en-US" sz="1400"/>
                <a:t>649 </a:t>
              </a:r>
            </a:p>
          </p:txBody>
        </p:sp>
        <p:sp>
          <p:nvSpPr>
            <p:cNvPr id="46088" name="Text Box 9"/>
            <p:cNvSpPr txBox="1">
              <a:spLocks noChangeArrowheads="1"/>
            </p:cNvSpPr>
            <p:nvPr/>
          </p:nvSpPr>
          <p:spPr bwMode="auto">
            <a:xfrm>
              <a:off x="2987675" y="3952875"/>
              <a:ext cx="657225" cy="328613"/>
            </a:xfrm>
            <a:prstGeom prst="rect">
              <a:avLst/>
            </a:prstGeom>
            <a:noFill/>
            <a:ln w="9525">
              <a:solidFill>
                <a:srgbClr val="000000"/>
              </a:solidFill>
              <a:miter lim="800000"/>
              <a:headEnd/>
              <a:tailEnd/>
            </a:ln>
          </p:spPr>
          <p:txBody>
            <a:bodyPr/>
            <a:lstStyle/>
            <a:p>
              <a:pPr algn="l"/>
              <a:r>
                <a:rPr lang="en-US" sz="1400"/>
                <a:t>300</a:t>
              </a:r>
            </a:p>
          </p:txBody>
        </p:sp>
        <p:sp>
          <p:nvSpPr>
            <p:cNvPr id="46089" name="Text Box 10"/>
            <p:cNvSpPr txBox="1">
              <a:spLocks noChangeArrowheads="1"/>
            </p:cNvSpPr>
            <p:nvPr/>
          </p:nvSpPr>
          <p:spPr bwMode="auto">
            <a:xfrm>
              <a:off x="1344613" y="4279900"/>
              <a:ext cx="657225" cy="330200"/>
            </a:xfrm>
            <a:prstGeom prst="rect">
              <a:avLst/>
            </a:prstGeom>
            <a:noFill/>
            <a:ln w="9525">
              <a:noFill/>
              <a:miter lim="800000"/>
              <a:headEnd/>
              <a:tailEnd/>
            </a:ln>
          </p:spPr>
          <p:txBody>
            <a:bodyPr/>
            <a:lstStyle/>
            <a:p>
              <a:pPr algn="l"/>
              <a:r>
                <a:rPr lang="en-US" sz="1400"/>
                <a:t>180</a:t>
              </a:r>
            </a:p>
          </p:txBody>
        </p:sp>
        <p:sp>
          <p:nvSpPr>
            <p:cNvPr id="46090" name="Text Box 11"/>
            <p:cNvSpPr txBox="1">
              <a:spLocks noChangeArrowheads="1"/>
            </p:cNvSpPr>
            <p:nvPr/>
          </p:nvSpPr>
          <p:spPr bwMode="auto">
            <a:xfrm>
              <a:off x="4630738" y="3952875"/>
              <a:ext cx="820737" cy="328613"/>
            </a:xfrm>
            <a:prstGeom prst="rect">
              <a:avLst/>
            </a:prstGeom>
            <a:noFill/>
            <a:ln w="9525">
              <a:solidFill>
                <a:srgbClr val="000000"/>
              </a:solidFill>
              <a:miter lim="800000"/>
              <a:headEnd/>
              <a:tailEnd/>
            </a:ln>
          </p:spPr>
          <p:txBody>
            <a:bodyPr/>
            <a:lstStyle/>
            <a:p>
              <a:pPr algn="l"/>
              <a:r>
                <a:rPr lang="en-US" sz="1400"/>
                <a:t>20 </a:t>
              </a:r>
            </a:p>
          </p:txBody>
        </p:sp>
        <p:sp>
          <p:nvSpPr>
            <p:cNvPr id="46091" name="Text Box 12"/>
            <p:cNvSpPr txBox="1">
              <a:spLocks noChangeArrowheads="1"/>
            </p:cNvSpPr>
            <p:nvPr/>
          </p:nvSpPr>
          <p:spPr bwMode="auto">
            <a:xfrm>
              <a:off x="5451475" y="3952875"/>
              <a:ext cx="657225" cy="328613"/>
            </a:xfrm>
            <a:prstGeom prst="rect">
              <a:avLst/>
            </a:prstGeom>
            <a:noFill/>
            <a:ln w="9525">
              <a:solidFill>
                <a:srgbClr val="000000"/>
              </a:solidFill>
              <a:miter lim="800000"/>
              <a:headEnd/>
              <a:tailEnd/>
            </a:ln>
          </p:spPr>
          <p:txBody>
            <a:bodyPr/>
            <a:lstStyle/>
            <a:p>
              <a:pPr algn="l"/>
              <a:r>
                <a:rPr lang="en-US" sz="1400"/>
                <a:t>54</a:t>
              </a:r>
            </a:p>
          </p:txBody>
        </p:sp>
        <p:sp>
          <p:nvSpPr>
            <p:cNvPr id="46092" name="Text Box 13"/>
            <p:cNvSpPr txBox="1">
              <a:spLocks noChangeArrowheads="1"/>
            </p:cNvSpPr>
            <p:nvPr/>
          </p:nvSpPr>
          <p:spPr bwMode="auto">
            <a:xfrm>
              <a:off x="3808413" y="4279900"/>
              <a:ext cx="657225" cy="330200"/>
            </a:xfrm>
            <a:prstGeom prst="rect">
              <a:avLst/>
            </a:prstGeom>
            <a:noFill/>
            <a:ln w="9525">
              <a:noFill/>
              <a:miter lim="800000"/>
              <a:headEnd/>
              <a:tailEnd/>
            </a:ln>
          </p:spPr>
          <p:txBody>
            <a:bodyPr/>
            <a:lstStyle/>
            <a:p>
              <a:pPr algn="l"/>
              <a:r>
                <a:rPr lang="en-US" sz="1400"/>
                <a:t>300</a:t>
              </a:r>
            </a:p>
          </p:txBody>
        </p:sp>
        <p:sp>
          <p:nvSpPr>
            <p:cNvPr id="46093" name="Text Box 14"/>
            <p:cNvSpPr txBox="1">
              <a:spLocks noChangeArrowheads="1"/>
            </p:cNvSpPr>
            <p:nvPr/>
          </p:nvSpPr>
          <p:spPr bwMode="auto">
            <a:xfrm>
              <a:off x="7092950" y="3952875"/>
              <a:ext cx="822325" cy="328613"/>
            </a:xfrm>
            <a:prstGeom prst="rect">
              <a:avLst/>
            </a:prstGeom>
            <a:noFill/>
            <a:ln w="9525">
              <a:solidFill>
                <a:srgbClr val="000000"/>
              </a:solidFill>
              <a:miter lim="800000"/>
              <a:headEnd/>
              <a:tailEnd/>
            </a:ln>
          </p:spPr>
          <p:txBody>
            <a:bodyPr/>
            <a:lstStyle/>
            <a:p>
              <a:pPr algn="l"/>
              <a:r>
                <a:rPr lang="en-US" sz="1400"/>
                <a:t>973 </a:t>
              </a:r>
            </a:p>
          </p:txBody>
        </p:sp>
        <p:sp>
          <p:nvSpPr>
            <p:cNvPr id="46094" name="Text Box 15"/>
            <p:cNvSpPr txBox="1">
              <a:spLocks noChangeArrowheads="1"/>
            </p:cNvSpPr>
            <p:nvPr/>
          </p:nvSpPr>
          <p:spPr bwMode="auto">
            <a:xfrm>
              <a:off x="7915275" y="3952875"/>
              <a:ext cx="657225" cy="328613"/>
            </a:xfrm>
            <a:prstGeom prst="rect">
              <a:avLst/>
            </a:prstGeom>
            <a:noFill/>
            <a:ln w="9525">
              <a:solidFill>
                <a:srgbClr val="000000"/>
              </a:solidFill>
              <a:miter lim="800000"/>
              <a:headEnd/>
              <a:tailEnd/>
            </a:ln>
          </p:spPr>
          <p:txBody>
            <a:bodyPr/>
            <a:lstStyle/>
            <a:p>
              <a:pPr algn="l"/>
              <a:r>
                <a:rPr lang="en-US" sz="1400" b="1"/>
                <a:t>null</a:t>
              </a:r>
            </a:p>
          </p:txBody>
        </p:sp>
        <p:sp>
          <p:nvSpPr>
            <p:cNvPr id="46095" name="Text Box 16"/>
            <p:cNvSpPr txBox="1">
              <a:spLocks noChangeArrowheads="1"/>
            </p:cNvSpPr>
            <p:nvPr/>
          </p:nvSpPr>
          <p:spPr bwMode="auto">
            <a:xfrm>
              <a:off x="6272213" y="4279900"/>
              <a:ext cx="657225" cy="330200"/>
            </a:xfrm>
            <a:prstGeom prst="rect">
              <a:avLst/>
            </a:prstGeom>
            <a:noFill/>
            <a:ln w="9525">
              <a:noFill/>
              <a:miter lim="800000"/>
              <a:headEnd/>
              <a:tailEnd/>
            </a:ln>
          </p:spPr>
          <p:txBody>
            <a:bodyPr/>
            <a:lstStyle/>
            <a:p>
              <a:pPr algn="l"/>
              <a:r>
                <a:rPr lang="en-US" sz="1400"/>
                <a:t>54</a:t>
              </a:r>
            </a:p>
          </p:txBody>
        </p:sp>
        <p:sp>
          <p:nvSpPr>
            <p:cNvPr id="46096" name="Line 17"/>
            <p:cNvSpPr>
              <a:spLocks noChangeShapeType="1"/>
            </p:cNvSpPr>
            <p:nvPr/>
          </p:nvSpPr>
          <p:spPr bwMode="auto">
            <a:xfrm>
              <a:off x="2001838" y="3130550"/>
              <a:ext cx="328612" cy="1588"/>
            </a:xfrm>
            <a:prstGeom prst="line">
              <a:avLst/>
            </a:prstGeom>
            <a:noFill/>
            <a:ln w="9525">
              <a:solidFill>
                <a:srgbClr val="000000"/>
              </a:solidFill>
              <a:round/>
              <a:headEnd/>
              <a:tailEnd type="triangle" w="med" len="med"/>
            </a:ln>
          </p:spPr>
          <p:txBody>
            <a:bodyPr/>
            <a:lstStyle/>
            <a:p>
              <a:endParaRPr lang="en-US"/>
            </a:p>
          </p:txBody>
        </p:sp>
        <p:sp>
          <p:nvSpPr>
            <p:cNvPr id="46097" name="Line 18"/>
            <p:cNvSpPr>
              <a:spLocks noChangeShapeType="1"/>
            </p:cNvSpPr>
            <p:nvPr/>
          </p:nvSpPr>
          <p:spPr bwMode="auto">
            <a:xfrm>
              <a:off x="3644900" y="4116388"/>
              <a:ext cx="328613" cy="3175"/>
            </a:xfrm>
            <a:prstGeom prst="line">
              <a:avLst/>
            </a:prstGeom>
            <a:noFill/>
            <a:ln w="9525">
              <a:solidFill>
                <a:srgbClr val="000000"/>
              </a:solidFill>
              <a:round/>
              <a:headEnd/>
              <a:tailEnd type="triangle" w="med" len="med"/>
            </a:ln>
          </p:spPr>
          <p:txBody>
            <a:bodyPr/>
            <a:lstStyle/>
            <a:p>
              <a:endParaRPr lang="en-US"/>
            </a:p>
          </p:txBody>
        </p:sp>
        <p:sp>
          <p:nvSpPr>
            <p:cNvPr id="46098" name="Line 19"/>
            <p:cNvSpPr>
              <a:spLocks noChangeShapeType="1"/>
            </p:cNvSpPr>
            <p:nvPr/>
          </p:nvSpPr>
          <p:spPr bwMode="auto">
            <a:xfrm>
              <a:off x="6108700" y="4116388"/>
              <a:ext cx="328613" cy="3175"/>
            </a:xfrm>
            <a:prstGeom prst="line">
              <a:avLst/>
            </a:prstGeom>
            <a:noFill/>
            <a:ln w="9525">
              <a:solidFill>
                <a:srgbClr val="000000"/>
              </a:solidFill>
              <a:round/>
              <a:headEnd/>
              <a:tailEnd type="triangle" w="med" len="med"/>
            </a:ln>
          </p:spPr>
          <p:txBody>
            <a:bodyPr/>
            <a:lstStyle/>
            <a:p>
              <a:endParaRPr lang="en-US"/>
            </a:p>
          </p:txBody>
        </p:sp>
        <p:sp>
          <p:nvSpPr>
            <p:cNvPr id="46099" name="Text Box 21"/>
            <p:cNvSpPr txBox="1">
              <a:spLocks noChangeArrowheads="1"/>
            </p:cNvSpPr>
            <p:nvPr/>
          </p:nvSpPr>
          <p:spPr bwMode="auto">
            <a:xfrm>
              <a:off x="2987675" y="2967038"/>
              <a:ext cx="820738" cy="328612"/>
            </a:xfrm>
            <a:prstGeom prst="rect">
              <a:avLst/>
            </a:prstGeom>
            <a:solidFill>
              <a:srgbClr val="FFFFFF">
                <a:alpha val="39999"/>
              </a:srgbClr>
            </a:solidFill>
            <a:ln w="9525">
              <a:solidFill>
                <a:srgbClr val="000000"/>
              </a:solidFill>
              <a:miter lim="800000"/>
              <a:headEnd/>
              <a:tailEnd/>
            </a:ln>
          </p:spPr>
          <p:txBody>
            <a:bodyPr/>
            <a:lstStyle/>
            <a:p>
              <a:pPr algn="l"/>
              <a:r>
                <a:rPr lang="en-US" sz="1400" b="1"/>
                <a:t>null</a:t>
              </a:r>
              <a:r>
                <a:rPr lang="en-US" sz="1400"/>
                <a:t> </a:t>
              </a:r>
            </a:p>
          </p:txBody>
        </p:sp>
        <p:sp>
          <p:nvSpPr>
            <p:cNvPr id="46100" name="Text Box 22"/>
            <p:cNvSpPr txBox="1">
              <a:spLocks noChangeArrowheads="1"/>
            </p:cNvSpPr>
            <p:nvPr/>
          </p:nvSpPr>
          <p:spPr bwMode="auto">
            <a:xfrm>
              <a:off x="3808413" y="2967038"/>
              <a:ext cx="657225" cy="328612"/>
            </a:xfrm>
            <a:prstGeom prst="rect">
              <a:avLst/>
            </a:prstGeom>
            <a:noFill/>
            <a:ln w="9525">
              <a:solidFill>
                <a:srgbClr val="000000"/>
              </a:solidFill>
              <a:miter lim="800000"/>
              <a:headEnd/>
              <a:tailEnd/>
            </a:ln>
          </p:spPr>
          <p:txBody>
            <a:bodyPr/>
            <a:lstStyle/>
            <a:p>
              <a:pPr algn="l"/>
              <a:r>
                <a:rPr lang="en-US" sz="1400"/>
                <a:t>180</a:t>
              </a:r>
            </a:p>
          </p:txBody>
        </p:sp>
        <p:sp>
          <p:nvSpPr>
            <p:cNvPr id="46101" name="Text Box 23"/>
            <p:cNvSpPr txBox="1">
              <a:spLocks noChangeArrowheads="1"/>
            </p:cNvSpPr>
            <p:nvPr/>
          </p:nvSpPr>
          <p:spPr bwMode="auto">
            <a:xfrm>
              <a:off x="2068513" y="3260725"/>
              <a:ext cx="657225" cy="328613"/>
            </a:xfrm>
            <a:prstGeom prst="rect">
              <a:avLst/>
            </a:prstGeom>
            <a:solidFill>
              <a:srgbClr val="FFFFFF">
                <a:alpha val="39999"/>
              </a:srgbClr>
            </a:solidFill>
            <a:ln w="9525">
              <a:noFill/>
              <a:miter lim="800000"/>
              <a:headEnd/>
              <a:tailEnd/>
            </a:ln>
          </p:spPr>
          <p:txBody>
            <a:bodyPr/>
            <a:lstStyle/>
            <a:p>
              <a:pPr algn="l"/>
              <a:r>
                <a:rPr lang="en-US" sz="1400"/>
                <a:t>200</a:t>
              </a:r>
            </a:p>
          </p:txBody>
        </p:sp>
        <p:sp>
          <p:nvSpPr>
            <p:cNvPr id="46102" name="Line 24"/>
            <p:cNvSpPr>
              <a:spLocks noChangeShapeType="1"/>
            </p:cNvSpPr>
            <p:nvPr/>
          </p:nvSpPr>
          <p:spPr bwMode="auto">
            <a:xfrm>
              <a:off x="7421563" y="4279900"/>
              <a:ext cx="1587" cy="822325"/>
            </a:xfrm>
            <a:prstGeom prst="line">
              <a:avLst/>
            </a:prstGeom>
            <a:noFill/>
            <a:ln w="9525">
              <a:solidFill>
                <a:srgbClr val="000000"/>
              </a:solidFill>
              <a:round/>
              <a:headEnd/>
              <a:tailEnd type="triangle" w="med" len="med"/>
            </a:ln>
          </p:spPr>
          <p:txBody>
            <a:bodyPr/>
            <a:lstStyle/>
            <a:p>
              <a:endParaRPr lang="en-US"/>
            </a:p>
          </p:txBody>
        </p:sp>
        <p:grpSp>
          <p:nvGrpSpPr>
            <p:cNvPr id="46103" name="Group 25"/>
            <p:cNvGrpSpPr>
              <a:grpSpLocks/>
            </p:cNvGrpSpPr>
            <p:nvPr/>
          </p:nvGrpSpPr>
          <p:grpSpPr bwMode="auto">
            <a:xfrm>
              <a:off x="6929438" y="5102225"/>
              <a:ext cx="1643062" cy="658813"/>
              <a:chOff x="2670" y="10961"/>
              <a:chExt cx="1500" cy="618"/>
            </a:xfrm>
          </p:grpSpPr>
          <p:sp>
            <p:nvSpPr>
              <p:cNvPr id="46134" name="Text Box 26"/>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G’s key </a:t>
                </a:r>
              </a:p>
            </p:txBody>
          </p:sp>
          <p:sp>
            <p:nvSpPr>
              <p:cNvPr id="46135" name="Text Box 27"/>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6136" name="Text Box 28"/>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973</a:t>
                </a:r>
              </a:p>
            </p:txBody>
          </p:sp>
        </p:grpSp>
        <p:sp>
          <p:nvSpPr>
            <p:cNvPr id="46104" name="Line 29"/>
            <p:cNvSpPr>
              <a:spLocks noChangeShapeType="1"/>
            </p:cNvSpPr>
            <p:nvPr/>
          </p:nvSpPr>
          <p:spPr bwMode="auto">
            <a:xfrm>
              <a:off x="5122863" y="4279900"/>
              <a:ext cx="0" cy="822325"/>
            </a:xfrm>
            <a:prstGeom prst="line">
              <a:avLst/>
            </a:prstGeom>
            <a:noFill/>
            <a:ln w="9525">
              <a:solidFill>
                <a:srgbClr val="000000"/>
              </a:solidFill>
              <a:round/>
              <a:headEnd/>
              <a:tailEnd type="triangle" w="med" len="med"/>
            </a:ln>
          </p:spPr>
          <p:txBody>
            <a:bodyPr/>
            <a:lstStyle/>
            <a:p>
              <a:endParaRPr lang="en-US"/>
            </a:p>
          </p:txBody>
        </p:sp>
        <p:grpSp>
          <p:nvGrpSpPr>
            <p:cNvPr id="46105" name="Group 30"/>
            <p:cNvGrpSpPr>
              <a:grpSpLocks/>
            </p:cNvGrpSpPr>
            <p:nvPr/>
          </p:nvGrpSpPr>
          <p:grpSpPr bwMode="auto">
            <a:xfrm>
              <a:off x="4630738" y="5102225"/>
              <a:ext cx="1641475" cy="658813"/>
              <a:chOff x="2670" y="10961"/>
              <a:chExt cx="1500" cy="618"/>
            </a:xfrm>
          </p:grpSpPr>
          <p:sp>
            <p:nvSpPr>
              <p:cNvPr id="46131" name="Text Box 31"/>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X’s key </a:t>
                </a:r>
              </a:p>
            </p:txBody>
          </p:sp>
          <p:sp>
            <p:nvSpPr>
              <p:cNvPr id="46132" name="Text Box 32"/>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6133" name="Text Box 33"/>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20</a:t>
                </a:r>
              </a:p>
            </p:txBody>
          </p:sp>
        </p:grpSp>
        <p:grpSp>
          <p:nvGrpSpPr>
            <p:cNvPr id="46106" name="Group 34"/>
            <p:cNvGrpSpPr>
              <a:grpSpLocks/>
            </p:cNvGrpSpPr>
            <p:nvPr/>
          </p:nvGrpSpPr>
          <p:grpSpPr bwMode="auto">
            <a:xfrm>
              <a:off x="2166938" y="5102225"/>
              <a:ext cx="1641475" cy="658813"/>
              <a:chOff x="2670" y="10961"/>
              <a:chExt cx="1500" cy="618"/>
            </a:xfrm>
          </p:grpSpPr>
          <p:sp>
            <p:nvSpPr>
              <p:cNvPr id="46128" name="Text Box 35"/>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T’s key </a:t>
                </a:r>
              </a:p>
            </p:txBody>
          </p:sp>
          <p:sp>
            <p:nvSpPr>
              <p:cNvPr id="46129" name="Text Box 36"/>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6130" name="Text Box 37"/>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649</a:t>
                </a:r>
              </a:p>
            </p:txBody>
          </p:sp>
        </p:grpSp>
        <p:sp>
          <p:nvSpPr>
            <p:cNvPr id="46107" name="Line 38"/>
            <p:cNvSpPr>
              <a:spLocks noChangeShapeType="1"/>
            </p:cNvSpPr>
            <p:nvPr/>
          </p:nvSpPr>
          <p:spPr bwMode="auto">
            <a:xfrm flipH="1">
              <a:off x="1878013" y="3295650"/>
              <a:ext cx="2259012" cy="657225"/>
            </a:xfrm>
            <a:prstGeom prst="line">
              <a:avLst/>
            </a:prstGeom>
            <a:noFill/>
            <a:ln w="9525">
              <a:solidFill>
                <a:srgbClr val="000000"/>
              </a:solidFill>
              <a:round/>
              <a:headEnd/>
              <a:tailEnd type="triangle" w="med" len="med"/>
            </a:ln>
          </p:spPr>
          <p:txBody>
            <a:bodyPr/>
            <a:lstStyle/>
            <a:p>
              <a:endParaRPr lang="en-US"/>
            </a:p>
          </p:txBody>
        </p:sp>
        <p:sp>
          <p:nvSpPr>
            <p:cNvPr id="46108" name="Line 39"/>
            <p:cNvSpPr>
              <a:spLocks noChangeShapeType="1"/>
            </p:cNvSpPr>
            <p:nvPr/>
          </p:nvSpPr>
          <p:spPr bwMode="auto">
            <a:xfrm>
              <a:off x="2659063" y="4279900"/>
              <a:ext cx="1587" cy="822325"/>
            </a:xfrm>
            <a:prstGeom prst="line">
              <a:avLst/>
            </a:prstGeom>
            <a:noFill/>
            <a:ln w="9525">
              <a:solidFill>
                <a:srgbClr val="000000"/>
              </a:solidFill>
              <a:round/>
              <a:headEnd/>
              <a:tailEnd type="triangle" w="med" len="med"/>
            </a:ln>
          </p:spPr>
          <p:txBody>
            <a:bodyPr/>
            <a:lstStyle/>
            <a:p>
              <a:endParaRPr lang="en-US"/>
            </a:p>
          </p:txBody>
        </p:sp>
        <p:sp>
          <p:nvSpPr>
            <p:cNvPr id="46109" name="Text Box 40"/>
            <p:cNvSpPr txBox="1">
              <a:spLocks noChangeArrowheads="1"/>
            </p:cNvSpPr>
            <p:nvPr/>
          </p:nvSpPr>
          <p:spPr bwMode="auto">
            <a:xfrm>
              <a:off x="3808413" y="2638425"/>
              <a:ext cx="657225" cy="328613"/>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6110" name="Text Box 41"/>
            <p:cNvSpPr txBox="1">
              <a:spLocks noChangeArrowheads="1"/>
            </p:cNvSpPr>
            <p:nvPr/>
          </p:nvSpPr>
          <p:spPr bwMode="auto">
            <a:xfrm>
              <a:off x="4957763" y="3624263"/>
              <a:ext cx="328612" cy="328612"/>
            </a:xfrm>
            <a:prstGeom prst="rect">
              <a:avLst/>
            </a:prstGeom>
            <a:solidFill>
              <a:srgbClr val="FFFFFF">
                <a:alpha val="0"/>
              </a:srgbClr>
            </a:solidFill>
            <a:ln w="9525">
              <a:noFill/>
              <a:miter lim="800000"/>
              <a:headEnd/>
              <a:tailEnd/>
            </a:ln>
          </p:spPr>
          <p:txBody>
            <a:bodyPr/>
            <a:lstStyle/>
            <a:p>
              <a:pPr algn="l"/>
              <a:r>
                <a:rPr lang="en-US" sz="1400"/>
                <a:t> l</a:t>
              </a:r>
            </a:p>
          </p:txBody>
        </p:sp>
        <p:sp>
          <p:nvSpPr>
            <p:cNvPr id="46111" name="Text Box 42"/>
            <p:cNvSpPr txBox="1">
              <a:spLocks noChangeArrowheads="1"/>
            </p:cNvSpPr>
            <p:nvPr/>
          </p:nvSpPr>
          <p:spPr bwMode="auto">
            <a:xfrm>
              <a:off x="7258050" y="3624263"/>
              <a:ext cx="328613" cy="328612"/>
            </a:xfrm>
            <a:prstGeom prst="rect">
              <a:avLst/>
            </a:prstGeom>
            <a:solidFill>
              <a:srgbClr val="FFFFFF">
                <a:alpha val="0"/>
              </a:srgbClr>
            </a:solidFill>
            <a:ln w="9525">
              <a:noFill/>
              <a:miter lim="800000"/>
              <a:headEnd/>
              <a:tailEnd/>
            </a:ln>
          </p:spPr>
          <p:txBody>
            <a:bodyPr/>
            <a:lstStyle/>
            <a:p>
              <a:pPr algn="l"/>
              <a:r>
                <a:rPr lang="en-US" sz="1400"/>
                <a:t> l</a:t>
              </a:r>
            </a:p>
          </p:txBody>
        </p:sp>
        <p:sp>
          <p:nvSpPr>
            <p:cNvPr id="46112" name="Text Box 43"/>
            <p:cNvSpPr txBox="1">
              <a:spLocks noChangeArrowheads="1"/>
            </p:cNvSpPr>
            <p:nvPr/>
          </p:nvSpPr>
          <p:spPr bwMode="auto">
            <a:xfrm>
              <a:off x="7915275" y="3624263"/>
              <a:ext cx="657225" cy="328612"/>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6113" name="Text Box 44"/>
            <p:cNvSpPr txBox="1">
              <a:spLocks noChangeArrowheads="1"/>
            </p:cNvSpPr>
            <p:nvPr/>
          </p:nvSpPr>
          <p:spPr bwMode="auto">
            <a:xfrm>
              <a:off x="5451475" y="3624263"/>
              <a:ext cx="657225" cy="328612"/>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6114" name="Text Box 45"/>
            <p:cNvSpPr txBox="1">
              <a:spLocks noChangeArrowheads="1"/>
            </p:cNvSpPr>
            <p:nvPr/>
          </p:nvSpPr>
          <p:spPr bwMode="auto">
            <a:xfrm>
              <a:off x="3057525" y="3659188"/>
              <a:ext cx="657225" cy="328612"/>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6115" name="Text Box 46"/>
            <p:cNvSpPr txBox="1">
              <a:spLocks noChangeArrowheads="1"/>
            </p:cNvSpPr>
            <p:nvPr/>
          </p:nvSpPr>
          <p:spPr bwMode="auto">
            <a:xfrm>
              <a:off x="2628900" y="3668713"/>
              <a:ext cx="328613" cy="328612"/>
            </a:xfrm>
            <a:prstGeom prst="rect">
              <a:avLst/>
            </a:prstGeom>
            <a:solidFill>
              <a:srgbClr val="FFFFFF">
                <a:alpha val="0"/>
              </a:srgbClr>
            </a:solidFill>
            <a:ln w="9525">
              <a:noFill/>
              <a:miter lim="800000"/>
              <a:headEnd/>
              <a:tailEnd/>
            </a:ln>
          </p:spPr>
          <p:txBody>
            <a:bodyPr/>
            <a:lstStyle/>
            <a:p>
              <a:pPr algn="l"/>
              <a:r>
                <a:rPr lang="en-US" sz="1400"/>
                <a:t>l</a:t>
              </a:r>
            </a:p>
          </p:txBody>
        </p:sp>
        <p:sp>
          <p:nvSpPr>
            <p:cNvPr id="46116" name="Text Box 47"/>
            <p:cNvSpPr txBox="1">
              <a:spLocks noChangeArrowheads="1"/>
            </p:cNvSpPr>
            <p:nvPr/>
          </p:nvSpPr>
          <p:spPr bwMode="auto">
            <a:xfrm>
              <a:off x="1063624" y="2932125"/>
              <a:ext cx="954088" cy="560387"/>
            </a:xfrm>
            <a:prstGeom prst="rect">
              <a:avLst/>
            </a:prstGeom>
            <a:solidFill>
              <a:srgbClr val="FFFFFF">
                <a:alpha val="0"/>
              </a:srgbClr>
            </a:solidFill>
            <a:ln w="9525">
              <a:noFill/>
              <a:miter lim="800000"/>
              <a:headEnd/>
              <a:tailEnd/>
            </a:ln>
          </p:spPr>
          <p:txBody>
            <a:bodyPr/>
            <a:lstStyle/>
            <a:p>
              <a:pPr algn="l"/>
              <a:r>
                <a:rPr lang="en-US" dirty="0" err="1"/>
                <a:t>firstNode</a:t>
              </a:r>
              <a:endParaRPr lang="en-US" sz="1400" dirty="0"/>
            </a:p>
          </p:txBody>
        </p:sp>
        <p:sp>
          <p:nvSpPr>
            <p:cNvPr id="46117" name="Text Box 48"/>
            <p:cNvSpPr txBox="1">
              <a:spLocks noChangeArrowheads="1"/>
            </p:cNvSpPr>
            <p:nvPr/>
          </p:nvSpPr>
          <p:spPr bwMode="auto">
            <a:xfrm>
              <a:off x="6437313" y="3624263"/>
              <a:ext cx="655637" cy="328612"/>
            </a:xfrm>
            <a:prstGeom prst="rect">
              <a:avLst/>
            </a:prstGeom>
            <a:solidFill>
              <a:srgbClr val="FFFFFF">
                <a:alpha val="0"/>
              </a:srgbClr>
            </a:solidFill>
            <a:ln w="9525">
              <a:noFill/>
              <a:miter lim="800000"/>
              <a:headEnd/>
              <a:tailEnd/>
            </a:ln>
          </p:spPr>
          <p:txBody>
            <a:bodyPr/>
            <a:lstStyle/>
            <a:p>
              <a:pPr algn="l"/>
              <a:r>
                <a:rPr lang="en-US" sz="1400">
                  <a:solidFill>
                    <a:srgbClr val="0033CC"/>
                  </a:solidFill>
                </a:rPr>
                <a:t>back</a:t>
              </a:r>
            </a:p>
          </p:txBody>
        </p:sp>
        <p:sp>
          <p:nvSpPr>
            <p:cNvPr id="46118" name="Text Box 49"/>
            <p:cNvSpPr txBox="1">
              <a:spLocks noChangeArrowheads="1"/>
            </p:cNvSpPr>
            <p:nvPr/>
          </p:nvSpPr>
          <p:spPr bwMode="auto">
            <a:xfrm>
              <a:off x="6437313" y="3952875"/>
              <a:ext cx="655637" cy="327025"/>
            </a:xfrm>
            <a:prstGeom prst="rect">
              <a:avLst/>
            </a:prstGeom>
            <a:solidFill>
              <a:srgbClr val="0033CC">
                <a:alpha val="23921"/>
              </a:srgbClr>
            </a:solidFill>
            <a:ln w="9525">
              <a:solidFill>
                <a:srgbClr val="000000"/>
              </a:solidFill>
              <a:miter lim="800000"/>
              <a:headEnd/>
              <a:tailEnd/>
            </a:ln>
          </p:spPr>
          <p:txBody>
            <a:bodyPr/>
            <a:lstStyle/>
            <a:p>
              <a:pPr algn="l"/>
              <a:r>
                <a:rPr lang="en-US" sz="1400"/>
                <a:t>300</a:t>
              </a:r>
            </a:p>
          </p:txBody>
        </p:sp>
        <p:sp>
          <p:nvSpPr>
            <p:cNvPr id="46119" name="Text Box 50"/>
            <p:cNvSpPr txBox="1">
              <a:spLocks noChangeArrowheads="1"/>
            </p:cNvSpPr>
            <p:nvPr/>
          </p:nvSpPr>
          <p:spPr bwMode="auto">
            <a:xfrm>
              <a:off x="3973513" y="3952875"/>
              <a:ext cx="657225" cy="327025"/>
            </a:xfrm>
            <a:prstGeom prst="rect">
              <a:avLst/>
            </a:prstGeom>
            <a:solidFill>
              <a:srgbClr val="0033CC">
                <a:alpha val="23921"/>
              </a:srgbClr>
            </a:solidFill>
            <a:ln w="9525">
              <a:solidFill>
                <a:srgbClr val="000000"/>
              </a:solidFill>
              <a:miter lim="800000"/>
              <a:headEnd/>
              <a:tailEnd/>
            </a:ln>
          </p:spPr>
          <p:txBody>
            <a:bodyPr/>
            <a:lstStyle/>
            <a:p>
              <a:pPr algn="l"/>
              <a:r>
                <a:rPr lang="en-US" sz="1400"/>
                <a:t>180</a:t>
              </a:r>
            </a:p>
          </p:txBody>
        </p:sp>
        <p:sp>
          <p:nvSpPr>
            <p:cNvPr id="46120" name="Text Box 51"/>
            <p:cNvSpPr txBox="1">
              <a:spLocks noChangeArrowheads="1"/>
            </p:cNvSpPr>
            <p:nvPr/>
          </p:nvSpPr>
          <p:spPr bwMode="auto">
            <a:xfrm>
              <a:off x="1509713" y="3952875"/>
              <a:ext cx="657225" cy="327025"/>
            </a:xfrm>
            <a:prstGeom prst="rect">
              <a:avLst/>
            </a:prstGeom>
            <a:solidFill>
              <a:srgbClr val="0033CC">
                <a:alpha val="23921"/>
              </a:srgbClr>
            </a:solidFill>
            <a:ln w="9525">
              <a:solidFill>
                <a:srgbClr val="000000"/>
              </a:solidFill>
              <a:miter lim="800000"/>
              <a:headEnd/>
              <a:tailEnd/>
            </a:ln>
          </p:spPr>
          <p:txBody>
            <a:bodyPr/>
            <a:lstStyle/>
            <a:p>
              <a:pPr algn="l"/>
              <a:r>
                <a:rPr lang="en-US" sz="1400" b="1"/>
                <a:t>null</a:t>
              </a:r>
            </a:p>
          </p:txBody>
        </p:sp>
        <p:sp>
          <p:nvSpPr>
            <p:cNvPr id="46121" name="Text Box 52"/>
            <p:cNvSpPr txBox="1">
              <a:spLocks noChangeArrowheads="1"/>
            </p:cNvSpPr>
            <p:nvPr/>
          </p:nvSpPr>
          <p:spPr bwMode="auto">
            <a:xfrm>
              <a:off x="3973513" y="3624263"/>
              <a:ext cx="657225" cy="327025"/>
            </a:xfrm>
            <a:prstGeom prst="rect">
              <a:avLst/>
            </a:prstGeom>
            <a:solidFill>
              <a:srgbClr val="FFFFFF">
                <a:alpha val="0"/>
              </a:srgbClr>
            </a:solidFill>
            <a:ln w="9525">
              <a:noFill/>
              <a:miter lim="800000"/>
              <a:headEnd/>
              <a:tailEnd/>
            </a:ln>
          </p:spPr>
          <p:txBody>
            <a:bodyPr/>
            <a:lstStyle/>
            <a:p>
              <a:pPr algn="l"/>
              <a:r>
                <a:rPr lang="en-US" sz="1400">
                  <a:solidFill>
                    <a:srgbClr val="0033CC"/>
                  </a:solidFill>
                </a:rPr>
                <a:t>back</a:t>
              </a:r>
            </a:p>
          </p:txBody>
        </p:sp>
        <p:sp>
          <p:nvSpPr>
            <p:cNvPr id="46122" name="Text Box 53"/>
            <p:cNvSpPr txBox="1">
              <a:spLocks noChangeArrowheads="1"/>
            </p:cNvSpPr>
            <p:nvPr/>
          </p:nvSpPr>
          <p:spPr bwMode="auto">
            <a:xfrm>
              <a:off x="1457325" y="3624263"/>
              <a:ext cx="657225" cy="327025"/>
            </a:xfrm>
            <a:prstGeom prst="rect">
              <a:avLst/>
            </a:prstGeom>
            <a:solidFill>
              <a:srgbClr val="FFFFFF">
                <a:alpha val="0"/>
              </a:srgbClr>
            </a:solidFill>
            <a:ln w="9525">
              <a:noFill/>
              <a:miter lim="800000"/>
              <a:headEnd/>
              <a:tailEnd/>
            </a:ln>
          </p:spPr>
          <p:txBody>
            <a:bodyPr/>
            <a:lstStyle/>
            <a:p>
              <a:pPr algn="l"/>
              <a:r>
                <a:rPr lang="en-US" sz="1400">
                  <a:solidFill>
                    <a:srgbClr val="0033CC"/>
                  </a:solidFill>
                </a:rPr>
                <a:t>back</a:t>
              </a:r>
            </a:p>
          </p:txBody>
        </p:sp>
        <p:sp>
          <p:nvSpPr>
            <p:cNvPr id="46123" name="Line 54"/>
            <p:cNvSpPr>
              <a:spLocks noChangeShapeType="1"/>
            </p:cNvSpPr>
            <p:nvPr/>
          </p:nvSpPr>
          <p:spPr bwMode="auto">
            <a:xfrm flipH="1">
              <a:off x="3644900" y="4279900"/>
              <a:ext cx="328613" cy="0"/>
            </a:xfrm>
            <a:prstGeom prst="line">
              <a:avLst/>
            </a:prstGeom>
            <a:noFill/>
            <a:ln w="25400">
              <a:solidFill>
                <a:srgbClr val="0033CC"/>
              </a:solidFill>
              <a:round/>
              <a:headEnd/>
              <a:tailEnd type="triangle" w="med" len="med"/>
            </a:ln>
          </p:spPr>
          <p:txBody>
            <a:bodyPr/>
            <a:lstStyle/>
            <a:p>
              <a:endParaRPr lang="en-US"/>
            </a:p>
          </p:txBody>
        </p:sp>
        <p:sp>
          <p:nvSpPr>
            <p:cNvPr id="46124" name="Line 55"/>
            <p:cNvSpPr>
              <a:spLocks noChangeShapeType="1"/>
            </p:cNvSpPr>
            <p:nvPr/>
          </p:nvSpPr>
          <p:spPr bwMode="auto">
            <a:xfrm flipH="1">
              <a:off x="6108700" y="4279900"/>
              <a:ext cx="328613" cy="0"/>
            </a:xfrm>
            <a:prstGeom prst="line">
              <a:avLst/>
            </a:prstGeom>
            <a:noFill/>
            <a:ln w="25400">
              <a:solidFill>
                <a:srgbClr val="0033CC"/>
              </a:solidFill>
              <a:round/>
              <a:headEnd/>
              <a:tailEnd type="triangle" w="med" len="med"/>
            </a:ln>
          </p:spPr>
          <p:txBody>
            <a:bodyPr/>
            <a:lstStyle/>
            <a:p>
              <a:endParaRPr lang="en-US"/>
            </a:p>
          </p:txBody>
        </p:sp>
        <p:sp>
          <p:nvSpPr>
            <p:cNvPr id="46125" name="Text Box 56"/>
            <p:cNvSpPr txBox="1">
              <a:spLocks noChangeArrowheads="1"/>
            </p:cNvSpPr>
            <p:nvPr/>
          </p:nvSpPr>
          <p:spPr bwMode="auto">
            <a:xfrm>
              <a:off x="2330450" y="2967038"/>
              <a:ext cx="657225" cy="327025"/>
            </a:xfrm>
            <a:prstGeom prst="rect">
              <a:avLst/>
            </a:prstGeom>
            <a:solidFill>
              <a:srgbClr val="0033CC">
                <a:alpha val="27058"/>
              </a:srgbClr>
            </a:solidFill>
            <a:ln w="9525">
              <a:solidFill>
                <a:srgbClr val="000000"/>
              </a:solidFill>
              <a:miter lim="800000"/>
              <a:headEnd/>
              <a:tailEnd/>
            </a:ln>
          </p:spPr>
          <p:txBody>
            <a:bodyPr/>
            <a:lstStyle/>
            <a:p>
              <a:pPr algn="l"/>
              <a:r>
                <a:rPr lang="en-US" sz="1400" b="1"/>
                <a:t>null</a:t>
              </a:r>
            </a:p>
          </p:txBody>
        </p:sp>
        <p:sp>
          <p:nvSpPr>
            <p:cNvPr id="46126" name="Text Box 57"/>
            <p:cNvSpPr txBox="1">
              <a:spLocks noChangeArrowheads="1"/>
            </p:cNvSpPr>
            <p:nvPr/>
          </p:nvSpPr>
          <p:spPr bwMode="auto">
            <a:xfrm>
              <a:off x="2330450" y="2638425"/>
              <a:ext cx="657225" cy="327025"/>
            </a:xfrm>
            <a:prstGeom prst="rect">
              <a:avLst/>
            </a:prstGeom>
            <a:solidFill>
              <a:srgbClr val="FFFFFF">
                <a:alpha val="0"/>
              </a:srgbClr>
            </a:solidFill>
            <a:ln w="9525">
              <a:noFill/>
              <a:miter lim="800000"/>
              <a:headEnd/>
              <a:tailEnd/>
            </a:ln>
          </p:spPr>
          <p:txBody>
            <a:bodyPr/>
            <a:lstStyle/>
            <a:p>
              <a:pPr algn="l"/>
              <a:r>
                <a:rPr lang="en-US" sz="1400" b="1">
                  <a:solidFill>
                    <a:srgbClr val="0033CC"/>
                  </a:solidFill>
                </a:rPr>
                <a:t>back</a:t>
              </a:r>
            </a:p>
          </p:txBody>
        </p:sp>
      </p:grpSp>
      <p:grpSp>
        <p:nvGrpSpPr>
          <p:cNvPr id="58" name="Group 16"/>
          <p:cNvGrpSpPr>
            <a:grpSpLocks/>
          </p:cNvGrpSpPr>
          <p:nvPr/>
        </p:nvGrpSpPr>
        <p:grpSpPr bwMode="auto">
          <a:xfrm>
            <a:off x="609600" y="5638800"/>
            <a:ext cx="5189566" cy="1073150"/>
            <a:chOff x="480" y="1680"/>
            <a:chExt cx="3269" cy="676"/>
          </a:xfrm>
        </p:grpSpPr>
        <p:pic>
          <p:nvPicPr>
            <p:cNvPr id="59" name="Picture 17"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noFill/>
            <a:ln w="9525">
              <a:noFill/>
              <a:miter lim="800000"/>
              <a:headEnd/>
              <a:tailEnd/>
            </a:ln>
          </p:spPr>
        </p:pic>
        <p:sp>
          <p:nvSpPr>
            <p:cNvPr id="60" name="Text Box 18"/>
            <p:cNvSpPr txBox="1">
              <a:spLocks noChangeArrowheads="1"/>
            </p:cNvSpPr>
            <p:nvPr/>
          </p:nvSpPr>
          <p:spPr bwMode="auto">
            <a:xfrm>
              <a:off x="1339" y="1706"/>
              <a:ext cx="2410" cy="194"/>
            </a:xfrm>
            <a:prstGeom prst="rect">
              <a:avLst/>
            </a:prstGeom>
            <a:noFill/>
            <a:ln w="9525">
              <a:noFill/>
              <a:miter lim="800000"/>
              <a:headEnd/>
              <a:tailEnd/>
            </a:ln>
          </p:spPr>
          <p:txBody>
            <a:bodyPr wrap="none">
              <a:spAutoFit/>
            </a:bodyPr>
            <a:lstStyle/>
            <a:p>
              <a:pPr marL="457200" indent="-457200"/>
              <a:r>
                <a:rPr lang="en-US" dirty="0"/>
                <a:t>What is the value of </a:t>
              </a:r>
              <a:r>
                <a:rPr lang="en-US" dirty="0" err="1"/>
                <a:t>firstNode.next.next.back</a:t>
              </a:r>
              <a:r>
                <a:rPr lang="en-US" dirty="0"/>
                <a:t>?</a:t>
              </a:r>
            </a:p>
          </p:txBody>
        </p:sp>
      </p:grpSp>
      <p:sp>
        <p:nvSpPr>
          <p:cNvPr id="61" name="TextBox 60"/>
          <p:cNvSpPr txBox="1"/>
          <p:nvPr/>
        </p:nvSpPr>
        <p:spPr>
          <a:xfrm>
            <a:off x="6032618" y="5697410"/>
            <a:ext cx="569388" cy="369332"/>
          </a:xfrm>
          <a:prstGeom prst="rect">
            <a:avLst/>
          </a:prstGeom>
          <a:noFill/>
        </p:spPr>
        <p:txBody>
          <a:bodyPr wrap="none" rtlCol="0">
            <a:spAutoFit/>
          </a:bodyPr>
          <a:lstStyle/>
          <a:p>
            <a:r>
              <a:rPr lang="en-US" dirty="0">
                <a:solidFill>
                  <a:srgbClr val="FF0000"/>
                </a:solidFill>
              </a:rPr>
              <a:t>180</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2"/>
          </p:nvPr>
        </p:nvSpPr>
        <p:spPr>
          <a:noFill/>
        </p:spPr>
        <p:txBody>
          <a:bodyPr/>
          <a:lstStyle/>
          <a:p>
            <a:fld id="{57B3015C-2D33-4FF0-8884-95722D3E497B}" type="slidenum">
              <a:rPr lang="en-US" smtClean="0"/>
              <a:pPr/>
              <a:t>43</a:t>
            </a:fld>
            <a:endParaRPr lang="en-US"/>
          </a:p>
        </p:txBody>
      </p:sp>
      <p:sp>
        <p:nvSpPr>
          <p:cNvPr id="47107" name="Rectangle 2"/>
          <p:cNvSpPr>
            <a:spLocks noGrp="1" noChangeArrowheads="1"/>
          </p:cNvSpPr>
          <p:nvPr>
            <p:ph type="title"/>
          </p:nvPr>
        </p:nvSpPr>
        <p:spPr/>
        <p:txBody>
          <a:bodyPr/>
          <a:lstStyle/>
          <a:p>
            <a:r>
              <a:rPr lang="en-US" sz="3200" dirty="0"/>
              <a:t>Doubly Linked List Operation Algorithms</a:t>
            </a:r>
          </a:p>
        </p:txBody>
      </p:sp>
      <p:sp>
        <p:nvSpPr>
          <p:cNvPr id="47108" name="Rectangle 3"/>
          <p:cNvSpPr>
            <a:spLocks noGrp="1" noChangeArrowheads="1"/>
          </p:cNvSpPr>
          <p:nvPr>
            <p:ph type="body" idx="1"/>
          </p:nvPr>
        </p:nvSpPr>
        <p:spPr>
          <a:xfrm>
            <a:off x="457200" y="2479450"/>
            <a:ext cx="8405813" cy="4525963"/>
          </a:xfrm>
        </p:spPr>
        <p:txBody>
          <a:bodyPr>
            <a:normAutofit fontScale="92500" lnSpcReduction="20000"/>
          </a:bodyPr>
          <a:lstStyle/>
          <a:p>
            <a:r>
              <a:rPr lang="en-US" sz="2800" dirty="0"/>
              <a:t>Fetch algorithm the same as the Singly Linked list</a:t>
            </a:r>
          </a:p>
          <a:p>
            <a:r>
              <a:rPr lang="en-US" sz="2800" dirty="0"/>
              <a:t>Initialize, Insert, and Delete algorithms modified to include the setting of the </a:t>
            </a:r>
            <a:r>
              <a:rPr lang="en-US" sz="2800" dirty="0">
                <a:latin typeface="Courier New" pitchFamily="49" charset="0"/>
              </a:rPr>
              <a:t>back</a:t>
            </a:r>
            <a:r>
              <a:rPr lang="en-US" sz="2800" dirty="0"/>
              <a:t> link</a:t>
            </a:r>
          </a:p>
          <a:p>
            <a:pPr lvl="1"/>
            <a:r>
              <a:rPr lang="en-US" sz="2400" dirty="0"/>
              <a:t>Initialize adds:</a:t>
            </a:r>
            <a:r>
              <a:rPr lang="en-US" sz="2400" dirty="0">
                <a:latin typeface="Courier New" pitchFamily="49" charset="0"/>
              </a:rPr>
              <a:t> </a:t>
            </a:r>
            <a:r>
              <a:rPr lang="en-US" dirty="0" err="1">
                <a:latin typeface="Courier New" pitchFamily="49" charset="0"/>
              </a:rPr>
              <a:t>firstNode</a:t>
            </a:r>
            <a:r>
              <a:rPr lang="en-US" sz="2400" dirty="0" err="1">
                <a:latin typeface="Courier New" pitchFamily="49" charset="0"/>
              </a:rPr>
              <a:t>.back</a:t>
            </a:r>
            <a:r>
              <a:rPr lang="en-US" sz="2400" dirty="0">
                <a:latin typeface="Courier New" pitchFamily="49" charset="0"/>
              </a:rPr>
              <a:t> = </a:t>
            </a:r>
            <a:r>
              <a:rPr lang="en-US" sz="2400" b="1" dirty="0">
                <a:latin typeface="Courier New" pitchFamily="49" charset="0"/>
              </a:rPr>
              <a:t>null</a:t>
            </a:r>
            <a:r>
              <a:rPr lang="en-US" sz="2400" dirty="0">
                <a:latin typeface="Courier New" pitchFamily="49" charset="0"/>
              </a:rPr>
              <a:t>;</a:t>
            </a:r>
          </a:p>
          <a:p>
            <a:pPr lvl="1"/>
            <a:r>
              <a:rPr lang="en-US" sz="2400" dirty="0"/>
              <a:t>Insert adds: </a:t>
            </a:r>
            <a:r>
              <a:rPr lang="en-US" dirty="0" err="1">
                <a:latin typeface="Courier New" pitchFamily="49" charset="0"/>
              </a:rPr>
              <a:t>firstNode</a:t>
            </a:r>
            <a:r>
              <a:rPr lang="en-US" sz="2400" dirty="0" err="1">
                <a:latin typeface="Courier New" pitchFamily="49" charset="0"/>
              </a:rPr>
              <a:t>.next.back</a:t>
            </a:r>
            <a:r>
              <a:rPr lang="en-US" sz="2400" dirty="0">
                <a:latin typeface="Courier New" pitchFamily="49" charset="0"/>
              </a:rPr>
              <a:t> = n</a:t>
            </a:r>
            <a:r>
              <a:rPr lang="en-US" sz="2400" dirty="0"/>
              <a:t>; </a:t>
            </a:r>
            <a:r>
              <a:rPr lang="en-US" sz="2400" dirty="0">
                <a:solidFill>
                  <a:srgbClr val="0033CC"/>
                </a:solidFill>
              </a:rPr>
              <a:t>// n is the new node</a:t>
            </a:r>
          </a:p>
          <a:p>
            <a:pPr lvl="1">
              <a:buFontTx/>
              <a:buNone/>
            </a:pPr>
            <a:r>
              <a:rPr lang="en-US" sz="2400" dirty="0">
                <a:solidFill>
                  <a:srgbClr val="0033CC"/>
                </a:solidFill>
              </a:rPr>
              <a:t>	</a:t>
            </a:r>
            <a:r>
              <a:rPr lang="en-US" sz="2400" dirty="0"/>
              <a:t>after Line 2a</a:t>
            </a:r>
          </a:p>
          <a:p>
            <a:pPr lvl="1"/>
            <a:r>
              <a:rPr lang="en-US" sz="2400" dirty="0"/>
              <a:t>Delete adds: </a:t>
            </a:r>
            <a:r>
              <a:rPr lang="en-US" sz="2400" b="1" dirty="0">
                <a:latin typeface="Courier New" pitchFamily="49" charset="0"/>
              </a:rPr>
              <a:t>if</a:t>
            </a:r>
            <a:r>
              <a:rPr lang="en-US" sz="2400" dirty="0">
                <a:latin typeface="Courier New" pitchFamily="49" charset="0"/>
              </a:rPr>
              <a:t>(</a:t>
            </a:r>
            <a:r>
              <a:rPr lang="en-US" sz="2400" dirty="0" err="1">
                <a:latin typeface="Courier New" pitchFamily="49" charset="0"/>
              </a:rPr>
              <a:t>p.next</a:t>
            </a:r>
            <a:r>
              <a:rPr lang="en-US" sz="2400" dirty="0">
                <a:latin typeface="Courier New" pitchFamily="49" charset="0"/>
              </a:rPr>
              <a:t>!= </a:t>
            </a:r>
            <a:r>
              <a:rPr lang="en-US" sz="2400" b="1" dirty="0">
                <a:latin typeface="Courier New" pitchFamily="49" charset="0"/>
              </a:rPr>
              <a:t>null</a:t>
            </a:r>
            <a:r>
              <a:rPr lang="en-US" sz="2400" dirty="0">
                <a:solidFill>
                  <a:srgbClr val="0033CC"/>
                </a:solidFill>
              </a:rPr>
              <a:t>) // not last node</a:t>
            </a:r>
          </a:p>
          <a:p>
            <a:pPr lvl="1">
              <a:buFontTx/>
              <a:buNone/>
            </a:pPr>
            <a:r>
              <a:rPr lang="en-US" sz="2400" dirty="0"/>
              <a:t>                         {  </a:t>
            </a:r>
            <a:r>
              <a:rPr lang="en-US" sz="2400" dirty="0" err="1">
                <a:latin typeface="Courier New" pitchFamily="49" charset="0"/>
              </a:rPr>
              <a:t>p.next.back</a:t>
            </a:r>
            <a:r>
              <a:rPr lang="en-US" sz="2400" dirty="0">
                <a:latin typeface="Courier New" pitchFamily="49" charset="0"/>
              </a:rPr>
              <a:t> = </a:t>
            </a:r>
            <a:r>
              <a:rPr lang="en-US" sz="2400" dirty="0" err="1">
                <a:latin typeface="Courier New" pitchFamily="49" charset="0"/>
              </a:rPr>
              <a:t>p.back</a:t>
            </a:r>
            <a:r>
              <a:rPr lang="en-US" sz="2400" dirty="0">
                <a:latin typeface="Courier New" pitchFamily="49" charset="0"/>
              </a:rPr>
              <a:t>;}</a:t>
            </a:r>
          </a:p>
          <a:p>
            <a:pPr lvl="1">
              <a:buFontTx/>
              <a:buNone/>
            </a:pPr>
            <a:r>
              <a:rPr lang="en-US" sz="2400" dirty="0"/>
              <a:t>   after Line 3 (p references the node to be deleted)</a:t>
            </a:r>
          </a:p>
        </p:txBody>
      </p:sp>
      <p:sp>
        <p:nvSpPr>
          <p:cNvPr id="6" name="TextBox 5"/>
          <p:cNvSpPr txBox="1"/>
          <p:nvPr/>
        </p:nvSpPr>
        <p:spPr>
          <a:xfrm>
            <a:off x="970513" y="1213326"/>
            <a:ext cx="6423553" cy="1323439"/>
          </a:xfrm>
          <a:prstGeom prst="rect">
            <a:avLst/>
          </a:prstGeom>
          <a:noFill/>
        </p:spPr>
        <p:txBody>
          <a:bodyPr wrap="none" rtlCol="0">
            <a:spAutoFit/>
          </a:bodyPr>
          <a:lstStyle/>
          <a:p>
            <a:pPr marL="609600" indent="-609600" algn="l"/>
            <a:r>
              <a:rPr lang="en-US" sz="2000" dirty="0">
                <a:latin typeface="+mn-lt"/>
              </a:rPr>
              <a:t>1.    Node n = </a:t>
            </a:r>
            <a:r>
              <a:rPr lang="en-US" sz="2000" b="1" dirty="0">
                <a:latin typeface="+mn-lt"/>
              </a:rPr>
              <a:t>new </a:t>
            </a:r>
            <a:r>
              <a:rPr lang="en-US" sz="2000" dirty="0">
                <a:latin typeface="+mn-lt"/>
              </a:rPr>
              <a:t>Node(); </a:t>
            </a:r>
            <a:r>
              <a:rPr lang="en-US" sz="2000" dirty="0">
                <a:solidFill>
                  <a:srgbClr val="0033CC"/>
                </a:solidFill>
                <a:latin typeface="+mn-lt"/>
              </a:rPr>
              <a:t>// create a new linked Node</a:t>
            </a:r>
          </a:p>
          <a:p>
            <a:pPr marL="609600" indent="-609600" algn="l"/>
            <a:r>
              <a:rPr lang="en-US" sz="2000" dirty="0">
                <a:latin typeface="+mn-lt"/>
              </a:rPr>
              <a:t>2a.  </a:t>
            </a:r>
            <a:r>
              <a:rPr lang="en-US" sz="2000" dirty="0" err="1">
                <a:latin typeface="+mn-lt"/>
              </a:rPr>
              <a:t>n.next</a:t>
            </a:r>
            <a:r>
              <a:rPr lang="en-US" sz="2000" dirty="0">
                <a:latin typeface="+mn-lt"/>
              </a:rPr>
              <a:t> = </a:t>
            </a:r>
            <a:r>
              <a:rPr lang="en-US" sz="2000" dirty="0" err="1">
                <a:latin typeface="+mn-lt"/>
              </a:rPr>
              <a:t>h.next</a:t>
            </a:r>
            <a:r>
              <a:rPr lang="en-US" sz="2000" dirty="0">
                <a:latin typeface="+mn-lt"/>
              </a:rPr>
              <a:t>; </a:t>
            </a:r>
            <a:r>
              <a:rPr lang="en-US" sz="2000" dirty="0">
                <a:solidFill>
                  <a:srgbClr val="0033CC"/>
                </a:solidFill>
                <a:latin typeface="+mn-lt"/>
              </a:rPr>
              <a:t>// add the linked Node object to the</a:t>
            </a:r>
          </a:p>
          <a:p>
            <a:pPr marL="609600" indent="-609600" algn="l"/>
            <a:r>
              <a:rPr lang="en-US" sz="2000" dirty="0">
                <a:latin typeface="+mn-lt"/>
              </a:rPr>
              <a:t>2b.  </a:t>
            </a:r>
            <a:r>
              <a:rPr lang="en-US" sz="2000" dirty="0" err="1"/>
              <a:t>firstNode</a:t>
            </a:r>
            <a:r>
              <a:rPr lang="en-US" sz="2000" dirty="0" err="1">
                <a:latin typeface="+mn-lt"/>
              </a:rPr>
              <a:t>.next</a:t>
            </a:r>
            <a:r>
              <a:rPr lang="en-US" sz="2000" dirty="0">
                <a:latin typeface="+mn-lt"/>
              </a:rPr>
              <a:t> = n;        </a:t>
            </a:r>
            <a:r>
              <a:rPr lang="en-US" sz="2000" dirty="0">
                <a:solidFill>
                  <a:srgbClr val="0033CC"/>
                </a:solidFill>
                <a:latin typeface="+mn-lt"/>
              </a:rPr>
              <a:t>// front of the linked list</a:t>
            </a:r>
          </a:p>
          <a:p>
            <a:pPr marL="609600" indent="-609600" algn="l"/>
            <a:r>
              <a:rPr lang="en-US" sz="2000" dirty="0">
                <a:latin typeface="+mn-lt"/>
              </a:rPr>
              <a:t>3.    </a:t>
            </a:r>
            <a:r>
              <a:rPr lang="en-US" sz="2000" dirty="0" err="1">
                <a:latin typeface="+mn-lt"/>
              </a:rPr>
              <a:t>n.data</a:t>
            </a:r>
            <a:r>
              <a:rPr lang="en-US" sz="2000" dirty="0">
                <a:latin typeface="+mn-lt"/>
              </a:rPr>
              <a:t> = </a:t>
            </a:r>
            <a:r>
              <a:rPr lang="en-US" sz="2000" dirty="0" err="1">
                <a:latin typeface="+mn-lt"/>
              </a:rPr>
              <a:t>newListing.deepCopy</a:t>
            </a:r>
            <a:r>
              <a:rPr lang="en-US" sz="2000" dirty="0">
                <a:latin typeface="+mn-lt"/>
              </a:rPr>
              <a:t>();</a:t>
            </a:r>
            <a:endParaRPr lang="en-US" sz="1600" dirty="0">
              <a:latin typeface="+mn-lt"/>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2"/>
          </p:nvPr>
        </p:nvSpPr>
        <p:spPr>
          <a:noFill/>
        </p:spPr>
        <p:txBody>
          <a:bodyPr/>
          <a:lstStyle/>
          <a:p>
            <a:fld id="{7585C36D-8179-45A4-B520-335813BEC56F}" type="slidenum">
              <a:rPr lang="en-US" smtClean="0"/>
              <a:pPr/>
              <a:t>44</a:t>
            </a:fld>
            <a:endParaRPr lang="en-US"/>
          </a:p>
        </p:txBody>
      </p:sp>
      <p:sp>
        <p:nvSpPr>
          <p:cNvPr id="49155" name="Rectangle 2"/>
          <p:cNvSpPr>
            <a:spLocks noGrp="1" noChangeArrowheads="1"/>
          </p:cNvSpPr>
          <p:nvPr>
            <p:ph type="title"/>
          </p:nvPr>
        </p:nvSpPr>
        <p:spPr>
          <a:xfrm>
            <a:off x="618066" y="199946"/>
            <a:ext cx="8229601" cy="866842"/>
          </a:xfrm>
        </p:spPr>
        <p:txBody>
          <a:bodyPr>
            <a:normAutofit fontScale="90000"/>
          </a:bodyPr>
          <a:lstStyle/>
          <a:p>
            <a:r>
              <a:rPr lang="en-US" sz="3200" dirty="0"/>
              <a:t>Multilinked List Implemented As Two Singly Linked Lists</a:t>
            </a:r>
          </a:p>
        </p:txBody>
      </p:sp>
      <p:grpSp>
        <p:nvGrpSpPr>
          <p:cNvPr id="49156" name="Group 125"/>
          <p:cNvGrpSpPr>
            <a:grpSpLocks/>
          </p:cNvGrpSpPr>
          <p:nvPr/>
        </p:nvGrpSpPr>
        <p:grpSpPr bwMode="auto">
          <a:xfrm>
            <a:off x="317500" y="1406525"/>
            <a:ext cx="8467725" cy="4703763"/>
            <a:chOff x="200" y="886"/>
            <a:chExt cx="5334" cy="2963"/>
          </a:xfrm>
        </p:grpSpPr>
        <p:sp>
          <p:nvSpPr>
            <p:cNvPr id="49158" name="AutoShape 5"/>
            <p:cNvSpPr>
              <a:spLocks noChangeAspect="1" noChangeArrowheads="1"/>
            </p:cNvSpPr>
            <p:nvPr/>
          </p:nvSpPr>
          <p:spPr bwMode="auto">
            <a:xfrm>
              <a:off x="200" y="886"/>
              <a:ext cx="5334" cy="2963"/>
            </a:xfrm>
            <a:prstGeom prst="rect">
              <a:avLst/>
            </a:prstGeom>
            <a:noFill/>
            <a:ln w="9525">
              <a:noFill/>
              <a:miter lim="800000"/>
              <a:headEnd/>
              <a:tailEnd/>
            </a:ln>
          </p:spPr>
          <p:txBody>
            <a:bodyPr/>
            <a:lstStyle/>
            <a:p>
              <a:endParaRPr lang="en-US"/>
            </a:p>
          </p:txBody>
        </p:sp>
        <p:grpSp>
          <p:nvGrpSpPr>
            <p:cNvPr id="49159" name="Group 119"/>
            <p:cNvGrpSpPr>
              <a:grpSpLocks/>
            </p:cNvGrpSpPr>
            <p:nvPr/>
          </p:nvGrpSpPr>
          <p:grpSpPr bwMode="auto">
            <a:xfrm>
              <a:off x="397" y="1555"/>
              <a:ext cx="984" cy="382"/>
              <a:chOff x="449" y="1555"/>
              <a:chExt cx="966" cy="382"/>
            </a:xfrm>
          </p:grpSpPr>
          <p:sp>
            <p:nvSpPr>
              <p:cNvPr id="49260" name="Text Box 7"/>
              <p:cNvSpPr txBox="1">
                <a:spLocks noChangeArrowheads="1"/>
              </p:cNvSpPr>
              <p:nvPr/>
            </p:nvSpPr>
            <p:spPr bwMode="auto">
              <a:xfrm>
                <a:off x="546" y="1555"/>
                <a:ext cx="483" cy="191"/>
              </a:xfrm>
              <a:prstGeom prst="rect">
                <a:avLst/>
              </a:prstGeom>
              <a:solidFill>
                <a:srgbClr val="FFCC99">
                  <a:alpha val="54901"/>
                </a:srgbClr>
              </a:solidFill>
              <a:ln w="9525">
                <a:solidFill>
                  <a:srgbClr val="000000"/>
                </a:solidFill>
                <a:miter lim="800000"/>
                <a:headEnd/>
                <a:tailEnd/>
              </a:ln>
            </p:spPr>
            <p:txBody>
              <a:bodyPr/>
              <a:lstStyle/>
              <a:p>
                <a:pPr algn="l"/>
                <a:r>
                  <a:rPr lang="en-US" sz="1400"/>
                  <a:t>332 </a:t>
                </a:r>
              </a:p>
            </p:txBody>
          </p:sp>
          <p:sp>
            <p:nvSpPr>
              <p:cNvPr id="49261" name="Text Box 8"/>
              <p:cNvSpPr txBox="1">
                <a:spLocks noChangeArrowheads="1"/>
              </p:cNvSpPr>
              <p:nvPr/>
            </p:nvSpPr>
            <p:spPr bwMode="auto">
              <a:xfrm>
                <a:off x="1029" y="1555"/>
                <a:ext cx="386" cy="191"/>
              </a:xfrm>
              <a:prstGeom prst="rect">
                <a:avLst/>
              </a:prstGeom>
              <a:solidFill>
                <a:srgbClr val="FFCC99">
                  <a:alpha val="54901"/>
                </a:srgbClr>
              </a:solidFill>
              <a:ln w="9525">
                <a:solidFill>
                  <a:srgbClr val="000000"/>
                </a:solidFill>
                <a:miter lim="800000"/>
                <a:headEnd/>
                <a:tailEnd/>
              </a:ln>
            </p:spPr>
            <p:txBody>
              <a:bodyPr/>
              <a:lstStyle/>
              <a:p>
                <a:pPr algn="l"/>
                <a:r>
                  <a:rPr lang="en-US" sz="1400"/>
                  <a:t>300</a:t>
                </a:r>
              </a:p>
            </p:txBody>
          </p:sp>
          <p:sp>
            <p:nvSpPr>
              <p:cNvPr id="49262" name="Text Box 9"/>
              <p:cNvSpPr txBox="1">
                <a:spLocks noChangeArrowheads="1"/>
              </p:cNvSpPr>
              <p:nvPr/>
            </p:nvSpPr>
            <p:spPr bwMode="auto">
              <a:xfrm>
                <a:off x="449" y="1746"/>
                <a:ext cx="386" cy="191"/>
              </a:xfrm>
              <a:prstGeom prst="rect">
                <a:avLst/>
              </a:prstGeom>
              <a:noFill/>
              <a:ln w="9525">
                <a:noFill/>
                <a:miter lim="800000"/>
                <a:headEnd/>
                <a:tailEnd/>
              </a:ln>
            </p:spPr>
            <p:txBody>
              <a:bodyPr/>
              <a:lstStyle/>
              <a:p>
                <a:pPr algn="l"/>
                <a:r>
                  <a:rPr lang="en-US" sz="1400"/>
                  <a:t>180</a:t>
                </a:r>
              </a:p>
            </p:txBody>
          </p:sp>
        </p:grpSp>
        <p:grpSp>
          <p:nvGrpSpPr>
            <p:cNvPr id="49160" name="Group 120"/>
            <p:cNvGrpSpPr>
              <a:grpSpLocks/>
            </p:cNvGrpSpPr>
            <p:nvPr/>
          </p:nvGrpSpPr>
          <p:grpSpPr bwMode="auto">
            <a:xfrm>
              <a:off x="1480" y="1555"/>
              <a:ext cx="985" cy="382"/>
              <a:chOff x="1512" y="1555"/>
              <a:chExt cx="966" cy="382"/>
            </a:xfrm>
          </p:grpSpPr>
          <p:sp>
            <p:nvSpPr>
              <p:cNvPr id="49257" name="Text Box 11"/>
              <p:cNvSpPr txBox="1">
                <a:spLocks noChangeArrowheads="1"/>
              </p:cNvSpPr>
              <p:nvPr/>
            </p:nvSpPr>
            <p:spPr bwMode="auto">
              <a:xfrm>
                <a:off x="1609" y="1555"/>
                <a:ext cx="483" cy="191"/>
              </a:xfrm>
              <a:prstGeom prst="rect">
                <a:avLst/>
              </a:prstGeom>
              <a:solidFill>
                <a:srgbClr val="FFCC99">
                  <a:alpha val="54901"/>
                </a:srgbClr>
              </a:solidFill>
              <a:ln w="9525">
                <a:solidFill>
                  <a:srgbClr val="000000"/>
                </a:solidFill>
                <a:miter lim="800000"/>
                <a:headEnd/>
                <a:tailEnd/>
              </a:ln>
            </p:spPr>
            <p:txBody>
              <a:bodyPr/>
              <a:lstStyle/>
              <a:p>
                <a:pPr algn="l"/>
                <a:r>
                  <a:rPr lang="en-US" sz="1400"/>
                  <a:t>973 </a:t>
                </a:r>
              </a:p>
            </p:txBody>
          </p:sp>
          <p:sp>
            <p:nvSpPr>
              <p:cNvPr id="49258" name="Text Box 12"/>
              <p:cNvSpPr txBox="1">
                <a:spLocks noChangeArrowheads="1"/>
              </p:cNvSpPr>
              <p:nvPr/>
            </p:nvSpPr>
            <p:spPr bwMode="auto">
              <a:xfrm>
                <a:off x="2092" y="1555"/>
                <a:ext cx="386" cy="191"/>
              </a:xfrm>
              <a:prstGeom prst="rect">
                <a:avLst/>
              </a:prstGeom>
              <a:solidFill>
                <a:srgbClr val="FFCC99">
                  <a:alpha val="54901"/>
                </a:srgbClr>
              </a:solidFill>
              <a:ln w="9525">
                <a:solidFill>
                  <a:srgbClr val="000000"/>
                </a:solidFill>
                <a:miter lim="800000"/>
                <a:headEnd/>
                <a:tailEnd/>
              </a:ln>
            </p:spPr>
            <p:txBody>
              <a:bodyPr/>
              <a:lstStyle/>
              <a:p>
                <a:pPr algn="l"/>
                <a:r>
                  <a:rPr lang="en-US" sz="1400"/>
                  <a:t>54</a:t>
                </a:r>
              </a:p>
            </p:txBody>
          </p:sp>
          <p:sp>
            <p:nvSpPr>
              <p:cNvPr id="49259" name="Text Box 13"/>
              <p:cNvSpPr txBox="1">
                <a:spLocks noChangeArrowheads="1"/>
              </p:cNvSpPr>
              <p:nvPr/>
            </p:nvSpPr>
            <p:spPr bwMode="auto">
              <a:xfrm>
                <a:off x="1512" y="1746"/>
                <a:ext cx="386" cy="191"/>
              </a:xfrm>
              <a:prstGeom prst="rect">
                <a:avLst/>
              </a:prstGeom>
              <a:noFill/>
              <a:ln w="9525">
                <a:noFill/>
                <a:miter lim="800000"/>
                <a:headEnd/>
                <a:tailEnd/>
              </a:ln>
            </p:spPr>
            <p:txBody>
              <a:bodyPr/>
              <a:lstStyle/>
              <a:p>
                <a:pPr algn="l"/>
                <a:r>
                  <a:rPr lang="en-US" sz="1400"/>
                  <a:t>300</a:t>
                </a:r>
              </a:p>
            </p:txBody>
          </p:sp>
        </p:grpSp>
        <p:grpSp>
          <p:nvGrpSpPr>
            <p:cNvPr id="49161" name="Group 121"/>
            <p:cNvGrpSpPr>
              <a:grpSpLocks/>
            </p:cNvGrpSpPr>
            <p:nvPr/>
          </p:nvGrpSpPr>
          <p:grpSpPr bwMode="auto">
            <a:xfrm>
              <a:off x="2564" y="1555"/>
              <a:ext cx="984" cy="382"/>
              <a:chOff x="2575" y="1555"/>
              <a:chExt cx="966" cy="382"/>
            </a:xfrm>
          </p:grpSpPr>
          <p:sp>
            <p:nvSpPr>
              <p:cNvPr id="49254" name="Text Box 15"/>
              <p:cNvSpPr txBox="1">
                <a:spLocks noChangeArrowheads="1"/>
              </p:cNvSpPr>
              <p:nvPr/>
            </p:nvSpPr>
            <p:spPr bwMode="auto">
              <a:xfrm>
                <a:off x="2672" y="1555"/>
                <a:ext cx="483" cy="191"/>
              </a:xfrm>
              <a:prstGeom prst="rect">
                <a:avLst/>
              </a:prstGeom>
              <a:solidFill>
                <a:srgbClr val="FFCC99">
                  <a:alpha val="54901"/>
                </a:srgbClr>
              </a:solidFill>
              <a:ln w="9525">
                <a:solidFill>
                  <a:srgbClr val="000000"/>
                </a:solidFill>
                <a:miter lim="800000"/>
                <a:headEnd/>
                <a:tailEnd/>
              </a:ln>
            </p:spPr>
            <p:txBody>
              <a:bodyPr/>
              <a:lstStyle/>
              <a:p>
                <a:pPr algn="l"/>
                <a:r>
                  <a:rPr lang="en-US" sz="1400"/>
                  <a:t>649 </a:t>
                </a:r>
              </a:p>
            </p:txBody>
          </p:sp>
          <p:sp>
            <p:nvSpPr>
              <p:cNvPr id="49255" name="Text Box 16"/>
              <p:cNvSpPr txBox="1">
                <a:spLocks noChangeArrowheads="1"/>
              </p:cNvSpPr>
              <p:nvPr/>
            </p:nvSpPr>
            <p:spPr bwMode="auto">
              <a:xfrm>
                <a:off x="3155" y="1555"/>
                <a:ext cx="386" cy="191"/>
              </a:xfrm>
              <a:prstGeom prst="rect">
                <a:avLst/>
              </a:prstGeom>
              <a:solidFill>
                <a:srgbClr val="FFCC99">
                  <a:alpha val="54901"/>
                </a:srgbClr>
              </a:solidFill>
              <a:ln w="9525">
                <a:solidFill>
                  <a:srgbClr val="000000"/>
                </a:solidFill>
                <a:miter lim="800000"/>
                <a:headEnd/>
                <a:tailEnd/>
              </a:ln>
            </p:spPr>
            <p:txBody>
              <a:bodyPr/>
              <a:lstStyle/>
              <a:p>
                <a:pPr algn="l"/>
                <a:r>
                  <a:rPr lang="en-US" sz="1400"/>
                  <a:t>5</a:t>
                </a:r>
              </a:p>
            </p:txBody>
          </p:sp>
          <p:sp>
            <p:nvSpPr>
              <p:cNvPr id="49256" name="Text Box 17"/>
              <p:cNvSpPr txBox="1">
                <a:spLocks noChangeArrowheads="1"/>
              </p:cNvSpPr>
              <p:nvPr/>
            </p:nvSpPr>
            <p:spPr bwMode="auto">
              <a:xfrm>
                <a:off x="2575" y="1746"/>
                <a:ext cx="386" cy="191"/>
              </a:xfrm>
              <a:prstGeom prst="rect">
                <a:avLst/>
              </a:prstGeom>
              <a:noFill/>
              <a:ln w="9525">
                <a:noFill/>
                <a:miter lim="800000"/>
                <a:headEnd/>
                <a:tailEnd/>
              </a:ln>
            </p:spPr>
            <p:txBody>
              <a:bodyPr/>
              <a:lstStyle/>
              <a:p>
                <a:pPr algn="l"/>
                <a:r>
                  <a:rPr lang="en-US" sz="1400"/>
                  <a:t>54</a:t>
                </a:r>
              </a:p>
            </p:txBody>
          </p:sp>
        </p:grpSp>
        <p:grpSp>
          <p:nvGrpSpPr>
            <p:cNvPr id="49162" name="Group 122"/>
            <p:cNvGrpSpPr>
              <a:grpSpLocks/>
            </p:cNvGrpSpPr>
            <p:nvPr/>
          </p:nvGrpSpPr>
          <p:grpSpPr bwMode="auto">
            <a:xfrm>
              <a:off x="3646" y="1555"/>
              <a:ext cx="985" cy="382"/>
              <a:chOff x="3637" y="1555"/>
              <a:chExt cx="966" cy="382"/>
            </a:xfrm>
          </p:grpSpPr>
          <p:sp>
            <p:nvSpPr>
              <p:cNvPr id="49251" name="Text Box 19"/>
              <p:cNvSpPr txBox="1">
                <a:spLocks noChangeArrowheads="1"/>
              </p:cNvSpPr>
              <p:nvPr/>
            </p:nvSpPr>
            <p:spPr bwMode="auto">
              <a:xfrm>
                <a:off x="3734" y="1555"/>
                <a:ext cx="483" cy="191"/>
              </a:xfrm>
              <a:prstGeom prst="rect">
                <a:avLst/>
              </a:prstGeom>
              <a:solidFill>
                <a:srgbClr val="FFCC99">
                  <a:alpha val="54901"/>
                </a:srgbClr>
              </a:solidFill>
              <a:ln w="9525">
                <a:solidFill>
                  <a:srgbClr val="000000"/>
                </a:solidFill>
                <a:miter lim="800000"/>
                <a:headEnd/>
                <a:tailEnd/>
              </a:ln>
            </p:spPr>
            <p:txBody>
              <a:bodyPr/>
              <a:lstStyle/>
              <a:p>
                <a:pPr algn="l"/>
                <a:r>
                  <a:rPr lang="en-US" sz="1400"/>
                  <a:t>20 </a:t>
                </a:r>
              </a:p>
            </p:txBody>
          </p:sp>
          <p:sp>
            <p:nvSpPr>
              <p:cNvPr id="49252" name="Text Box 20"/>
              <p:cNvSpPr txBox="1">
                <a:spLocks noChangeArrowheads="1"/>
              </p:cNvSpPr>
              <p:nvPr/>
            </p:nvSpPr>
            <p:spPr bwMode="auto">
              <a:xfrm>
                <a:off x="4217" y="1555"/>
                <a:ext cx="386" cy="191"/>
              </a:xfrm>
              <a:prstGeom prst="rect">
                <a:avLst/>
              </a:prstGeom>
              <a:solidFill>
                <a:srgbClr val="FFCC99">
                  <a:alpha val="54901"/>
                </a:srgbClr>
              </a:solidFill>
              <a:ln w="9525">
                <a:solidFill>
                  <a:srgbClr val="000000"/>
                </a:solidFill>
                <a:miter lim="800000"/>
                <a:headEnd/>
                <a:tailEnd/>
              </a:ln>
            </p:spPr>
            <p:txBody>
              <a:bodyPr/>
              <a:lstStyle/>
              <a:p>
                <a:pPr algn="l"/>
                <a:r>
                  <a:rPr lang="en-US" sz="1400"/>
                  <a:t>null</a:t>
                </a:r>
              </a:p>
            </p:txBody>
          </p:sp>
          <p:sp>
            <p:nvSpPr>
              <p:cNvPr id="49253" name="Text Box 21"/>
              <p:cNvSpPr txBox="1">
                <a:spLocks noChangeArrowheads="1"/>
              </p:cNvSpPr>
              <p:nvPr/>
            </p:nvSpPr>
            <p:spPr bwMode="auto">
              <a:xfrm>
                <a:off x="3637" y="1746"/>
                <a:ext cx="386" cy="191"/>
              </a:xfrm>
              <a:prstGeom prst="rect">
                <a:avLst/>
              </a:prstGeom>
              <a:noFill/>
              <a:ln w="9525">
                <a:noFill/>
                <a:miter lim="800000"/>
                <a:headEnd/>
                <a:tailEnd/>
              </a:ln>
            </p:spPr>
            <p:txBody>
              <a:bodyPr/>
              <a:lstStyle/>
              <a:p>
                <a:pPr algn="l"/>
                <a:r>
                  <a:rPr lang="en-US" sz="1400"/>
                  <a:t>5</a:t>
                </a:r>
              </a:p>
            </p:txBody>
          </p:sp>
        </p:grpSp>
        <p:sp>
          <p:nvSpPr>
            <p:cNvPr id="49163" name="Line 22"/>
            <p:cNvSpPr>
              <a:spLocks noChangeShapeType="1"/>
            </p:cNvSpPr>
            <p:nvPr/>
          </p:nvSpPr>
          <p:spPr bwMode="auto">
            <a:xfrm>
              <a:off x="1381" y="1651"/>
              <a:ext cx="198" cy="0"/>
            </a:xfrm>
            <a:prstGeom prst="line">
              <a:avLst/>
            </a:prstGeom>
            <a:noFill/>
            <a:ln w="9525">
              <a:solidFill>
                <a:srgbClr val="000000"/>
              </a:solidFill>
              <a:round/>
              <a:headEnd/>
              <a:tailEnd type="triangle" w="med" len="med"/>
            </a:ln>
          </p:spPr>
          <p:txBody>
            <a:bodyPr/>
            <a:lstStyle/>
            <a:p>
              <a:endParaRPr lang="en-US"/>
            </a:p>
          </p:txBody>
        </p:sp>
        <p:sp>
          <p:nvSpPr>
            <p:cNvPr id="49164" name="Line 23"/>
            <p:cNvSpPr>
              <a:spLocks noChangeShapeType="1"/>
            </p:cNvSpPr>
            <p:nvPr/>
          </p:nvSpPr>
          <p:spPr bwMode="auto">
            <a:xfrm>
              <a:off x="2465" y="1651"/>
              <a:ext cx="197" cy="0"/>
            </a:xfrm>
            <a:prstGeom prst="line">
              <a:avLst/>
            </a:prstGeom>
            <a:noFill/>
            <a:ln w="9525">
              <a:solidFill>
                <a:srgbClr val="000000"/>
              </a:solidFill>
              <a:round/>
              <a:headEnd/>
              <a:tailEnd type="triangle" w="med" len="med"/>
            </a:ln>
          </p:spPr>
          <p:txBody>
            <a:bodyPr/>
            <a:lstStyle/>
            <a:p>
              <a:endParaRPr lang="en-US"/>
            </a:p>
          </p:txBody>
        </p:sp>
        <p:sp>
          <p:nvSpPr>
            <p:cNvPr id="49165" name="Line 24"/>
            <p:cNvSpPr>
              <a:spLocks noChangeShapeType="1"/>
            </p:cNvSpPr>
            <p:nvPr/>
          </p:nvSpPr>
          <p:spPr bwMode="auto">
            <a:xfrm>
              <a:off x="3548" y="1651"/>
              <a:ext cx="197" cy="0"/>
            </a:xfrm>
            <a:prstGeom prst="line">
              <a:avLst/>
            </a:prstGeom>
            <a:noFill/>
            <a:ln w="9525">
              <a:solidFill>
                <a:srgbClr val="000000"/>
              </a:solidFill>
              <a:round/>
              <a:headEnd/>
              <a:tailEnd type="triangle" w="med" len="med"/>
            </a:ln>
          </p:spPr>
          <p:txBody>
            <a:bodyPr/>
            <a:lstStyle/>
            <a:p>
              <a:endParaRPr lang="en-US"/>
            </a:p>
          </p:txBody>
        </p:sp>
        <p:grpSp>
          <p:nvGrpSpPr>
            <p:cNvPr id="49166" name="Group 25"/>
            <p:cNvGrpSpPr>
              <a:grpSpLocks/>
            </p:cNvGrpSpPr>
            <p:nvPr/>
          </p:nvGrpSpPr>
          <p:grpSpPr bwMode="auto">
            <a:xfrm>
              <a:off x="3646" y="2224"/>
              <a:ext cx="985" cy="383"/>
              <a:chOff x="2670" y="10961"/>
              <a:chExt cx="1500" cy="618"/>
            </a:xfrm>
          </p:grpSpPr>
          <p:sp>
            <p:nvSpPr>
              <p:cNvPr id="49248" name="Text Box 26"/>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X’s key </a:t>
                </a:r>
              </a:p>
            </p:txBody>
          </p:sp>
          <p:sp>
            <p:nvSpPr>
              <p:cNvPr id="49249" name="Text Box 27"/>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9250" name="Text Box 28"/>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20</a:t>
                </a:r>
              </a:p>
            </p:txBody>
          </p:sp>
        </p:grpSp>
        <p:sp>
          <p:nvSpPr>
            <p:cNvPr id="49167" name="Line 29"/>
            <p:cNvSpPr>
              <a:spLocks noChangeShapeType="1"/>
            </p:cNvSpPr>
            <p:nvPr/>
          </p:nvSpPr>
          <p:spPr bwMode="auto">
            <a:xfrm>
              <a:off x="3942" y="1746"/>
              <a:ext cx="1" cy="478"/>
            </a:xfrm>
            <a:prstGeom prst="line">
              <a:avLst/>
            </a:prstGeom>
            <a:noFill/>
            <a:ln w="9525">
              <a:solidFill>
                <a:srgbClr val="000000"/>
              </a:solidFill>
              <a:round/>
              <a:headEnd/>
              <a:tailEnd type="triangle" w="med" len="med"/>
            </a:ln>
          </p:spPr>
          <p:txBody>
            <a:bodyPr/>
            <a:lstStyle/>
            <a:p>
              <a:endParaRPr lang="en-US"/>
            </a:p>
          </p:txBody>
        </p:sp>
        <p:grpSp>
          <p:nvGrpSpPr>
            <p:cNvPr id="49168" name="Group 30"/>
            <p:cNvGrpSpPr>
              <a:grpSpLocks/>
            </p:cNvGrpSpPr>
            <p:nvPr/>
          </p:nvGrpSpPr>
          <p:grpSpPr bwMode="auto">
            <a:xfrm>
              <a:off x="2564" y="2224"/>
              <a:ext cx="984" cy="383"/>
              <a:chOff x="2670" y="10961"/>
              <a:chExt cx="1500" cy="618"/>
            </a:xfrm>
          </p:grpSpPr>
          <p:sp>
            <p:nvSpPr>
              <p:cNvPr id="49245" name="Text Box 31"/>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T’s key </a:t>
                </a:r>
              </a:p>
            </p:txBody>
          </p:sp>
          <p:sp>
            <p:nvSpPr>
              <p:cNvPr id="49246" name="Text Box 32"/>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9247" name="Text Box 33"/>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649</a:t>
                </a:r>
              </a:p>
            </p:txBody>
          </p:sp>
        </p:grpSp>
        <p:sp>
          <p:nvSpPr>
            <p:cNvPr id="49169" name="Line 34"/>
            <p:cNvSpPr>
              <a:spLocks noChangeShapeType="1"/>
            </p:cNvSpPr>
            <p:nvPr/>
          </p:nvSpPr>
          <p:spPr bwMode="auto">
            <a:xfrm>
              <a:off x="2858" y="1746"/>
              <a:ext cx="0" cy="478"/>
            </a:xfrm>
            <a:prstGeom prst="line">
              <a:avLst/>
            </a:prstGeom>
            <a:noFill/>
            <a:ln w="9525">
              <a:solidFill>
                <a:srgbClr val="000000"/>
              </a:solidFill>
              <a:round/>
              <a:headEnd/>
              <a:tailEnd type="triangle" w="med" len="med"/>
            </a:ln>
          </p:spPr>
          <p:txBody>
            <a:bodyPr/>
            <a:lstStyle/>
            <a:p>
              <a:endParaRPr lang="en-US"/>
            </a:p>
          </p:txBody>
        </p:sp>
        <p:grpSp>
          <p:nvGrpSpPr>
            <p:cNvPr id="49170" name="Group 124"/>
            <p:cNvGrpSpPr>
              <a:grpSpLocks/>
            </p:cNvGrpSpPr>
            <p:nvPr/>
          </p:nvGrpSpPr>
          <p:grpSpPr bwMode="auto">
            <a:xfrm>
              <a:off x="1480" y="2213"/>
              <a:ext cx="985" cy="394"/>
              <a:chOff x="1480" y="2213"/>
              <a:chExt cx="985" cy="394"/>
            </a:xfrm>
          </p:grpSpPr>
          <p:sp>
            <p:nvSpPr>
              <p:cNvPr id="49242" name="Text Box 36"/>
              <p:cNvSpPr txBox="1">
                <a:spLocks noChangeArrowheads="1"/>
              </p:cNvSpPr>
              <p:nvPr/>
            </p:nvSpPr>
            <p:spPr bwMode="auto">
              <a:xfrm>
                <a:off x="1545" y="2213"/>
                <a:ext cx="526" cy="203"/>
              </a:xfrm>
              <a:prstGeom prst="rect">
                <a:avLst/>
              </a:prstGeom>
              <a:solidFill>
                <a:srgbClr val="FFFFFF"/>
              </a:solidFill>
              <a:ln w="9525">
                <a:solidFill>
                  <a:srgbClr val="000000"/>
                </a:solidFill>
                <a:miter lim="800000"/>
                <a:headEnd/>
                <a:tailEnd/>
              </a:ln>
            </p:spPr>
            <p:txBody>
              <a:bodyPr/>
              <a:lstStyle/>
              <a:p>
                <a:pPr algn="l"/>
                <a:r>
                  <a:rPr lang="en-US" sz="1400"/>
                  <a:t>G’s key</a:t>
                </a:r>
              </a:p>
            </p:txBody>
          </p:sp>
          <p:sp>
            <p:nvSpPr>
              <p:cNvPr id="49243" name="Text Box 37"/>
              <p:cNvSpPr txBox="1">
                <a:spLocks noChangeArrowheads="1"/>
              </p:cNvSpPr>
              <p:nvPr/>
            </p:nvSpPr>
            <p:spPr bwMode="auto">
              <a:xfrm>
                <a:off x="2071" y="2224"/>
                <a:ext cx="394" cy="192"/>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9244" name="Text Box 38"/>
              <p:cNvSpPr txBox="1">
                <a:spLocks noChangeArrowheads="1"/>
              </p:cNvSpPr>
              <p:nvPr/>
            </p:nvSpPr>
            <p:spPr bwMode="auto">
              <a:xfrm>
                <a:off x="1480" y="2416"/>
                <a:ext cx="394" cy="191"/>
              </a:xfrm>
              <a:prstGeom prst="rect">
                <a:avLst/>
              </a:prstGeom>
              <a:solidFill>
                <a:srgbClr val="FFFFFF">
                  <a:alpha val="0"/>
                </a:srgbClr>
              </a:solidFill>
              <a:ln w="9525">
                <a:noFill/>
                <a:miter lim="800000"/>
                <a:headEnd/>
                <a:tailEnd/>
              </a:ln>
            </p:spPr>
            <p:txBody>
              <a:bodyPr/>
              <a:lstStyle/>
              <a:p>
                <a:pPr algn="l"/>
                <a:r>
                  <a:rPr lang="en-US" sz="1400"/>
                  <a:t>973</a:t>
                </a:r>
              </a:p>
            </p:txBody>
          </p:sp>
        </p:grpSp>
        <p:grpSp>
          <p:nvGrpSpPr>
            <p:cNvPr id="49171" name="Group 39"/>
            <p:cNvGrpSpPr>
              <a:grpSpLocks/>
            </p:cNvGrpSpPr>
            <p:nvPr/>
          </p:nvGrpSpPr>
          <p:grpSpPr bwMode="auto">
            <a:xfrm>
              <a:off x="397" y="2224"/>
              <a:ext cx="984" cy="383"/>
              <a:chOff x="2670" y="10961"/>
              <a:chExt cx="1500" cy="618"/>
            </a:xfrm>
          </p:grpSpPr>
          <p:sp>
            <p:nvSpPr>
              <p:cNvPr id="49239" name="Text Box 40"/>
              <p:cNvSpPr txBox="1">
                <a:spLocks noChangeArrowheads="1"/>
              </p:cNvSpPr>
              <p:nvPr/>
            </p:nvSpPr>
            <p:spPr bwMode="auto">
              <a:xfrm>
                <a:off x="2820" y="10961"/>
                <a:ext cx="750" cy="309"/>
              </a:xfrm>
              <a:prstGeom prst="rect">
                <a:avLst/>
              </a:prstGeom>
              <a:solidFill>
                <a:srgbClr val="FFFFFF"/>
              </a:solidFill>
              <a:ln w="9525">
                <a:solidFill>
                  <a:srgbClr val="000000"/>
                </a:solidFill>
                <a:miter lim="800000"/>
                <a:headEnd/>
                <a:tailEnd/>
              </a:ln>
            </p:spPr>
            <p:txBody>
              <a:bodyPr/>
              <a:lstStyle/>
              <a:p>
                <a:pPr algn="l"/>
                <a:r>
                  <a:rPr lang="en-US" sz="1400"/>
                  <a:t>B’s key </a:t>
                </a:r>
              </a:p>
            </p:txBody>
          </p:sp>
          <p:sp>
            <p:nvSpPr>
              <p:cNvPr id="49240" name="Text Box 41"/>
              <p:cNvSpPr txBox="1">
                <a:spLocks noChangeArrowheads="1"/>
              </p:cNvSpPr>
              <p:nvPr/>
            </p:nvSpPr>
            <p:spPr bwMode="auto">
              <a:xfrm>
                <a:off x="3570" y="10961"/>
                <a:ext cx="600" cy="309"/>
              </a:xfrm>
              <a:prstGeom prst="rect">
                <a:avLst/>
              </a:prstGeom>
              <a:solidFill>
                <a:srgbClr val="FFFFFF"/>
              </a:solidFill>
              <a:ln w="9525">
                <a:solidFill>
                  <a:srgbClr val="000000"/>
                </a:solidFill>
                <a:miter lim="800000"/>
                <a:headEnd/>
                <a:tailEnd/>
              </a:ln>
            </p:spPr>
            <p:txBody>
              <a:bodyPr/>
              <a:lstStyle/>
              <a:p>
                <a:pPr algn="l"/>
                <a:r>
                  <a:rPr lang="en-US" sz="1400"/>
                  <a:t>info</a:t>
                </a:r>
              </a:p>
            </p:txBody>
          </p:sp>
          <p:sp>
            <p:nvSpPr>
              <p:cNvPr id="49241" name="Text Box 42"/>
              <p:cNvSpPr txBox="1">
                <a:spLocks noChangeArrowheads="1"/>
              </p:cNvSpPr>
              <p:nvPr/>
            </p:nvSpPr>
            <p:spPr bwMode="auto">
              <a:xfrm>
                <a:off x="2670" y="11270"/>
                <a:ext cx="600" cy="309"/>
              </a:xfrm>
              <a:prstGeom prst="rect">
                <a:avLst/>
              </a:prstGeom>
              <a:solidFill>
                <a:srgbClr val="FFFFFF">
                  <a:alpha val="0"/>
                </a:srgbClr>
              </a:solidFill>
              <a:ln w="9525">
                <a:noFill/>
                <a:miter lim="800000"/>
                <a:headEnd/>
                <a:tailEnd/>
              </a:ln>
            </p:spPr>
            <p:txBody>
              <a:bodyPr/>
              <a:lstStyle/>
              <a:p>
                <a:pPr algn="l"/>
                <a:r>
                  <a:rPr lang="en-US" sz="1400"/>
                  <a:t>332</a:t>
                </a:r>
              </a:p>
            </p:txBody>
          </p:sp>
        </p:grpSp>
        <p:sp>
          <p:nvSpPr>
            <p:cNvPr id="49172" name="Line 43"/>
            <p:cNvSpPr>
              <a:spLocks noChangeShapeType="1"/>
            </p:cNvSpPr>
            <p:nvPr/>
          </p:nvSpPr>
          <p:spPr bwMode="auto">
            <a:xfrm flipH="1">
              <a:off x="706" y="1269"/>
              <a:ext cx="1267" cy="264"/>
            </a:xfrm>
            <a:prstGeom prst="line">
              <a:avLst/>
            </a:prstGeom>
            <a:noFill/>
            <a:ln w="9525">
              <a:solidFill>
                <a:srgbClr val="000000"/>
              </a:solidFill>
              <a:round/>
              <a:headEnd/>
              <a:tailEnd type="triangle" w="med" len="med"/>
            </a:ln>
          </p:spPr>
          <p:txBody>
            <a:bodyPr/>
            <a:lstStyle/>
            <a:p>
              <a:endParaRPr lang="en-US"/>
            </a:p>
          </p:txBody>
        </p:sp>
        <p:sp>
          <p:nvSpPr>
            <p:cNvPr id="49173" name="Line 44"/>
            <p:cNvSpPr>
              <a:spLocks noChangeShapeType="1"/>
            </p:cNvSpPr>
            <p:nvPr/>
          </p:nvSpPr>
          <p:spPr bwMode="auto">
            <a:xfrm>
              <a:off x="1776" y="1746"/>
              <a:ext cx="0" cy="478"/>
            </a:xfrm>
            <a:prstGeom prst="line">
              <a:avLst/>
            </a:prstGeom>
            <a:noFill/>
            <a:ln w="9525">
              <a:solidFill>
                <a:srgbClr val="000000"/>
              </a:solidFill>
              <a:round/>
              <a:headEnd/>
              <a:tailEnd type="triangle" w="med" len="med"/>
            </a:ln>
          </p:spPr>
          <p:txBody>
            <a:bodyPr/>
            <a:lstStyle/>
            <a:p>
              <a:endParaRPr lang="en-US"/>
            </a:p>
          </p:txBody>
        </p:sp>
        <p:sp>
          <p:nvSpPr>
            <p:cNvPr id="49174" name="Line 45"/>
            <p:cNvSpPr>
              <a:spLocks noChangeShapeType="1"/>
            </p:cNvSpPr>
            <p:nvPr/>
          </p:nvSpPr>
          <p:spPr bwMode="auto">
            <a:xfrm>
              <a:off x="692" y="1746"/>
              <a:ext cx="0" cy="478"/>
            </a:xfrm>
            <a:prstGeom prst="line">
              <a:avLst/>
            </a:prstGeom>
            <a:noFill/>
            <a:ln w="9525">
              <a:solidFill>
                <a:srgbClr val="000000"/>
              </a:solidFill>
              <a:round/>
              <a:headEnd/>
              <a:tailEnd type="triangle" w="med" len="med"/>
            </a:ln>
          </p:spPr>
          <p:txBody>
            <a:bodyPr/>
            <a:lstStyle/>
            <a:p>
              <a:endParaRPr lang="en-US"/>
            </a:p>
          </p:txBody>
        </p:sp>
        <p:sp>
          <p:nvSpPr>
            <p:cNvPr id="49175" name="Text Box 46"/>
            <p:cNvSpPr txBox="1">
              <a:spLocks noChangeArrowheads="1"/>
            </p:cNvSpPr>
            <p:nvPr/>
          </p:nvSpPr>
          <p:spPr bwMode="auto">
            <a:xfrm>
              <a:off x="1480" y="886"/>
              <a:ext cx="197"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176" name="Text Box 47"/>
            <p:cNvSpPr txBox="1">
              <a:spLocks noChangeArrowheads="1"/>
            </p:cNvSpPr>
            <p:nvPr/>
          </p:nvSpPr>
          <p:spPr bwMode="auto">
            <a:xfrm>
              <a:off x="1874" y="886"/>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177" name="Text Box 48"/>
            <p:cNvSpPr txBox="1">
              <a:spLocks noChangeArrowheads="1"/>
            </p:cNvSpPr>
            <p:nvPr/>
          </p:nvSpPr>
          <p:spPr bwMode="auto">
            <a:xfrm>
              <a:off x="1776" y="1364"/>
              <a:ext cx="197"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178" name="Text Box 49"/>
            <p:cNvSpPr txBox="1">
              <a:spLocks noChangeArrowheads="1"/>
            </p:cNvSpPr>
            <p:nvPr/>
          </p:nvSpPr>
          <p:spPr bwMode="auto">
            <a:xfrm>
              <a:off x="2858" y="1364"/>
              <a:ext cx="198"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179" name="Text Box 50"/>
            <p:cNvSpPr txBox="1">
              <a:spLocks noChangeArrowheads="1"/>
            </p:cNvSpPr>
            <p:nvPr/>
          </p:nvSpPr>
          <p:spPr bwMode="auto">
            <a:xfrm>
              <a:off x="3844" y="1364"/>
              <a:ext cx="197"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180" name="Text Box 51"/>
            <p:cNvSpPr txBox="1">
              <a:spLocks noChangeArrowheads="1"/>
            </p:cNvSpPr>
            <p:nvPr/>
          </p:nvSpPr>
          <p:spPr bwMode="auto">
            <a:xfrm>
              <a:off x="4237" y="1364"/>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181" name="Text Box 52"/>
            <p:cNvSpPr txBox="1">
              <a:spLocks noChangeArrowheads="1"/>
            </p:cNvSpPr>
            <p:nvPr/>
          </p:nvSpPr>
          <p:spPr bwMode="auto">
            <a:xfrm>
              <a:off x="3154" y="1364"/>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182" name="Text Box 53"/>
            <p:cNvSpPr txBox="1">
              <a:spLocks noChangeArrowheads="1"/>
            </p:cNvSpPr>
            <p:nvPr/>
          </p:nvSpPr>
          <p:spPr bwMode="auto">
            <a:xfrm>
              <a:off x="2071" y="1364"/>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183" name="Text Box 54"/>
            <p:cNvSpPr txBox="1">
              <a:spLocks noChangeArrowheads="1"/>
            </p:cNvSpPr>
            <p:nvPr/>
          </p:nvSpPr>
          <p:spPr bwMode="auto">
            <a:xfrm>
              <a:off x="1101" y="1386"/>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184" name="Text Box 55"/>
            <p:cNvSpPr txBox="1">
              <a:spLocks noChangeArrowheads="1"/>
            </p:cNvSpPr>
            <p:nvPr/>
          </p:nvSpPr>
          <p:spPr bwMode="auto">
            <a:xfrm>
              <a:off x="549" y="1375"/>
              <a:ext cx="197"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185" name="Text Box 57"/>
            <p:cNvSpPr txBox="1">
              <a:spLocks noChangeArrowheads="1"/>
            </p:cNvSpPr>
            <p:nvPr/>
          </p:nvSpPr>
          <p:spPr bwMode="auto">
            <a:xfrm>
              <a:off x="496" y="1077"/>
              <a:ext cx="492" cy="191"/>
            </a:xfrm>
            <a:prstGeom prst="rect">
              <a:avLst/>
            </a:prstGeom>
            <a:solidFill>
              <a:srgbClr val="FFCC99">
                <a:alpha val="54901"/>
              </a:srgbClr>
            </a:solidFill>
            <a:ln w="9525">
              <a:solidFill>
                <a:srgbClr val="000000"/>
              </a:solidFill>
              <a:miter lim="800000"/>
              <a:headEnd/>
              <a:tailEnd/>
            </a:ln>
          </p:spPr>
          <p:txBody>
            <a:bodyPr/>
            <a:lstStyle/>
            <a:p>
              <a:pPr algn="l"/>
              <a:r>
                <a:rPr lang="en-US" sz="1400"/>
                <a:t>200</a:t>
              </a:r>
            </a:p>
          </p:txBody>
        </p:sp>
        <p:sp>
          <p:nvSpPr>
            <p:cNvPr id="49186" name="Line 58"/>
            <p:cNvSpPr>
              <a:spLocks noChangeShapeType="1"/>
            </p:cNvSpPr>
            <p:nvPr/>
          </p:nvSpPr>
          <p:spPr bwMode="auto">
            <a:xfrm>
              <a:off x="988" y="1173"/>
              <a:ext cx="393" cy="1"/>
            </a:xfrm>
            <a:prstGeom prst="line">
              <a:avLst/>
            </a:prstGeom>
            <a:noFill/>
            <a:ln w="9525">
              <a:solidFill>
                <a:srgbClr val="000000"/>
              </a:solidFill>
              <a:round/>
              <a:headEnd/>
              <a:tailEnd type="triangle" w="med" len="med"/>
            </a:ln>
          </p:spPr>
          <p:txBody>
            <a:bodyPr/>
            <a:lstStyle/>
            <a:p>
              <a:endParaRPr lang="en-US"/>
            </a:p>
          </p:txBody>
        </p:sp>
        <p:grpSp>
          <p:nvGrpSpPr>
            <p:cNvPr id="49187" name="Group 118"/>
            <p:cNvGrpSpPr>
              <a:grpSpLocks/>
            </p:cNvGrpSpPr>
            <p:nvPr/>
          </p:nvGrpSpPr>
          <p:grpSpPr bwMode="auto">
            <a:xfrm>
              <a:off x="1170" y="1077"/>
              <a:ext cx="1098" cy="338"/>
              <a:chOff x="1208" y="1077"/>
              <a:chExt cx="1077" cy="338"/>
            </a:xfrm>
          </p:grpSpPr>
          <p:sp>
            <p:nvSpPr>
              <p:cNvPr id="49236" name="Text Box 60"/>
              <p:cNvSpPr txBox="1">
                <a:spLocks noChangeArrowheads="1"/>
              </p:cNvSpPr>
              <p:nvPr/>
            </p:nvSpPr>
            <p:spPr bwMode="auto">
              <a:xfrm>
                <a:off x="1416" y="1077"/>
                <a:ext cx="483" cy="192"/>
              </a:xfrm>
              <a:prstGeom prst="rect">
                <a:avLst/>
              </a:prstGeom>
              <a:solidFill>
                <a:srgbClr val="FFCC99">
                  <a:alpha val="54901"/>
                </a:srgbClr>
              </a:solidFill>
              <a:ln w="9525">
                <a:solidFill>
                  <a:srgbClr val="000000"/>
                </a:solidFill>
                <a:miter lim="800000"/>
                <a:headEnd/>
                <a:tailEnd/>
              </a:ln>
            </p:spPr>
            <p:txBody>
              <a:bodyPr/>
              <a:lstStyle/>
              <a:p>
                <a:pPr algn="l"/>
                <a:r>
                  <a:rPr lang="en-US" sz="1400"/>
                  <a:t>null </a:t>
                </a:r>
              </a:p>
            </p:txBody>
          </p:sp>
          <p:sp>
            <p:nvSpPr>
              <p:cNvPr id="49237" name="Text Box 61"/>
              <p:cNvSpPr txBox="1">
                <a:spLocks noChangeArrowheads="1"/>
              </p:cNvSpPr>
              <p:nvPr/>
            </p:nvSpPr>
            <p:spPr bwMode="auto">
              <a:xfrm>
                <a:off x="1899" y="1077"/>
                <a:ext cx="386" cy="192"/>
              </a:xfrm>
              <a:prstGeom prst="rect">
                <a:avLst/>
              </a:prstGeom>
              <a:solidFill>
                <a:srgbClr val="FFCC99">
                  <a:alpha val="54901"/>
                </a:srgbClr>
              </a:solidFill>
              <a:ln w="9525">
                <a:solidFill>
                  <a:srgbClr val="000000"/>
                </a:solidFill>
                <a:miter lim="800000"/>
                <a:headEnd/>
                <a:tailEnd/>
              </a:ln>
            </p:spPr>
            <p:txBody>
              <a:bodyPr/>
              <a:lstStyle/>
              <a:p>
                <a:pPr algn="l"/>
                <a:r>
                  <a:rPr lang="en-US" sz="1400"/>
                  <a:t>180</a:t>
                </a:r>
              </a:p>
            </p:txBody>
          </p:sp>
          <p:sp>
            <p:nvSpPr>
              <p:cNvPr id="49238" name="Text Box 62"/>
              <p:cNvSpPr txBox="1">
                <a:spLocks noChangeArrowheads="1"/>
              </p:cNvSpPr>
              <p:nvPr/>
            </p:nvSpPr>
            <p:spPr bwMode="auto">
              <a:xfrm>
                <a:off x="1208" y="1224"/>
                <a:ext cx="386" cy="191"/>
              </a:xfrm>
              <a:prstGeom prst="rect">
                <a:avLst/>
              </a:prstGeom>
              <a:noFill/>
              <a:ln w="9525">
                <a:noFill/>
                <a:miter lim="800000"/>
                <a:headEnd/>
                <a:tailEnd/>
              </a:ln>
            </p:spPr>
            <p:txBody>
              <a:bodyPr/>
              <a:lstStyle/>
              <a:p>
                <a:pPr algn="l"/>
                <a:r>
                  <a:rPr lang="en-US" sz="1400"/>
                  <a:t>200</a:t>
                </a:r>
              </a:p>
            </p:txBody>
          </p:sp>
        </p:grpSp>
        <p:sp>
          <p:nvSpPr>
            <p:cNvPr id="49188" name="Text Box 63"/>
            <p:cNvSpPr txBox="1">
              <a:spLocks noChangeArrowheads="1"/>
            </p:cNvSpPr>
            <p:nvPr/>
          </p:nvSpPr>
          <p:spPr bwMode="auto">
            <a:xfrm>
              <a:off x="299" y="1077"/>
              <a:ext cx="393" cy="192"/>
            </a:xfrm>
            <a:prstGeom prst="rect">
              <a:avLst/>
            </a:prstGeom>
            <a:solidFill>
              <a:srgbClr val="FFFFFF">
                <a:alpha val="0"/>
              </a:srgbClr>
            </a:solidFill>
            <a:ln w="9525">
              <a:noFill/>
              <a:miter lim="800000"/>
              <a:headEnd/>
              <a:tailEnd/>
            </a:ln>
          </p:spPr>
          <p:txBody>
            <a:bodyPr/>
            <a:lstStyle/>
            <a:p>
              <a:pPr algn="l"/>
              <a:r>
                <a:rPr lang="en-US" sz="1400"/>
                <a:t>h1</a:t>
              </a:r>
            </a:p>
          </p:txBody>
        </p:sp>
        <p:grpSp>
          <p:nvGrpSpPr>
            <p:cNvPr id="49189" name="Group 117"/>
            <p:cNvGrpSpPr>
              <a:grpSpLocks/>
            </p:cNvGrpSpPr>
            <p:nvPr/>
          </p:nvGrpSpPr>
          <p:grpSpPr bwMode="auto">
            <a:xfrm>
              <a:off x="397" y="2893"/>
              <a:ext cx="984" cy="382"/>
              <a:chOff x="449" y="2893"/>
              <a:chExt cx="966" cy="382"/>
            </a:xfrm>
          </p:grpSpPr>
          <p:sp>
            <p:nvSpPr>
              <p:cNvPr id="49233" name="Text Box 65"/>
              <p:cNvSpPr txBox="1">
                <a:spLocks noChangeArrowheads="1"/>
              </p:cNvSpPr>
              <p:nvPr/>
            </p:nvSpPr>
            <p:spPr bwMode="auto">
              <a:xfrm>
                <a:off x="546" y="2893"/>
                <a:ext cx="483" cy="191"/>
              </a:xfrm>
              <a:prstGeom prst="rect">
                <a:avLst/>
              </a:prstGeom>
              <a:solidFill>
                <a:srgbClr val="0033CC">
                  <a:alpha val="18823"/>
                </a:srgbClr>
              </a:solidFill>
              <a:ln w="9525">
                <a:solidFill>
                  <a:srgbClr val="000000"/>
                </a:solidFill>
                <a:miter lim="800000"/>
                <a:headEnd/>
                <a:tailEnd/>
              </a:ln>
            </p:spPr>
            <p:txBody>
              <a:bodyPr/>
              <a:lstStyle/>
              <a:p>
                <a:pPr algn="l"/>
                <a:r>
                  <a:rPr lang="en-US" sz="1400"/>
                  <a:t>649 </a:t>
                </a:r>
              </a:p>
            </p:txBody>
          </p:sp>
          <p:sp>
            <p:nvSpPr>
              <p:cNvPr id="49234" name="Text Box 66"/>
              <p:cNvSpPr txBox="1">
                <a:spLocks noChangeArrowheads="1"/>
              </p:cNvSpPr>
              <p:nvPr/>
            </p:nvSpPr>
            <p:spPr bwMode="auto">
              <a:xfrm>
                <a:off x="1029" y="2893"/>
                <a:ext cx="386" cy="191"/>
              </a:xfrm>
              <a:prstGeom prst="rect">
                <a:avLst/>
              </a:prstGeom>
              <a:solidFill>
                <a:srgbClr val="0033CC">
                  <a:alpha val="18823"/>
                </a:srgbClr>
              </a:solidFill>
              <a:ln w="9525">
                <a:solidFill>
                  <a:srgbClr val="000000"/>
                </a:solidFill>
                <a:miter lim="800000"/>
                <a:headEnd/>
                <a:tailEnd/>
              </a:ln>
            </p:spPr>
            <p:txBody>
              <a:bodyPr/>
              <a:lstStyle/>
              <a:p>
                <a:pPr algn="l"/>
                <a:r>
                  <a:rPr lang="en-US" sz="1400"/>
                  <a:t>621</a:t>
                </a:r>
              </a:p>
            </p:txBody>
          </p:sp>
          <p:sp>
            <p:nvSpPr>
              <p:cNvPr id="49235" name="Text Box 67"/>
              <p:cNvSpPr txBox="1">
                <a:spLocks noChangeArrowheads="1"/>
              </p:cNvSpPr>
              <p:nvPr/>
            </p:nvSpPr>
            <p:spPr bwMode="auto">
              <a:xfrm>
                <a:off x="449" y="3084"/>
                <a:ext cx="386" cy="191"/>
              </a:xfrm>
              <a:prstGeom prst="rect">
                <a:avLst/>
              </a:prstGeom>
              <a:noFill/>
              <a:ln w="9525">
                <a:noFill/>
                <a:miter lim="800000"/>
                <a:headEnd/>
                <a:tailEnd/>
              </a:ln>
            </p:spPr>
            <p:txBody>
              <a:bodyPr/>
              <a:lstStyle/>
              <a:p>
                <a:pPr algn="l"/>
                <a:r>
                  <a:rPr lang="en-US" sz="1400"/>
                  <a:t>452</a:t>
                </a:r>
              </a:p>
            </p:txBody>
          </p:sp>
        </p:grpSp>
        <p:grpSp>
          <p:nvGrpSpPr>
            <p:cNvPr id="49190" name="Group 116"/>
            <p:cNvGrpSpPr>
              <a:grpSpLocks/>
            </p:cNvGrpSpPr>
            <p:nvPr/>
          </p:nvGrpSpPr>
          <p:grpSpPr bwMode="auto">
            <a:xfrm>
              <a:off x="1480" y="2893"/>
              <a:ext cx="985" cy="383"/>
              <a:chOff x="1512" y="2893"/>
              <a:chExt cx="966" cy="383"/>
            </a:xfrm>
          </p:grpSpPr>
          <p:sp>
            <p:nvSpPr>
              <p:cNvPr id="49230" name="Text Box 69"/>
              <p:cNvSpPr txBox="1">
                <a:spLocks noChangeArrowheads="1"/>
              </p:cNvSpPr>
              <p:nvPr/>
            </p:nvSpPr>
            <p:spPr bwMode="auto">
              <a:xfrm>
                <a:off x="1609" y="2893"/>
                <a:ext cx="483" cy="192"/>
              </a:xfrm>
              <a:prstGeom prst="rect">
                <a:avLst/>
              </a:prstGeom>
              <a:solidFill>
                <a:srgbClr val="0033CC">
                  <a:alpha val="18823"/>
                </a:srgbClr>
              </a:solidFill>
              <a:ln w="9525">
                <a:solidFill>
                  <a:srgbClr val="000000"/>
                </a:solidFill>
                <a:miter lim="800000"/>
                <a:headEnd/>
                <a:tailEnd/>
              </a:ln>
            </p:spPr>
            <p:txBody>
              <a:bodyPr/>
              <a:lstStyle/>
              <a:p>
                <a:pPr algn="l"/>
                <a:r>
                  <a:rPr lang="en-US" sz="1400"/>
                  <a:t>332 </a:t>
                </a:r>
              </a:p>
            </p:txBody>
          </p:sp>
          <p:sp>
            <p:nvSpPr>
              <p:cNvPr id="49231" name="Text Box 70"/>
              <p:cNvSpPr txBox="1">
                <a:spLocks noChangeArrowheads="1"/>
              </p:cNvSpPr>
              <p:nvPr/>
            </p:nvSpPr>
            <p:spPr bwMode="auto">
              <a:xfrm>
                <a:off x="2092" y="2893"/>
                <a:ext cx="386" cy="192"/>
              </a:xfrm>
              <a:prstGeom prst="rect">
                <a:avLst/>
              </a:prstGeom>
              <a:solidFill>
                <a:srgbClr val="0033CC">
                  <a:alpha val="18823"/>
                </a:srgbClr>
              </a:solidFill>
              <a:ln w="9525">
                <a:solidFill>
                  <a:srgbClr val="000000"/>
                </a:solidFill>
                <a:miter lim="800000"/>
                <a:headEnd/>
                <a:tailEnd/>
              </a:ln>
            </p:spPr>
            <p:txBody>
              <a:bodyPr/>
              <a:lstStyle/>
              <a:p>
                <a:pPr algn="l"/>
                <a:r>
                  <a:rPr lang="en-US" sz="1400"/>
                  <a:t>32</a:t>
                </a:r>
              </a:p>
            </p:txBody>
          </p:sp>
          <p:sp>
            <p:nvSpPr>
              <p:cNvPr id="49232" name="Text Box 71"/>
              <p:cNvSpPr txBox="1">
                <a:spLocks noChangeArrowheads="1"/>
              </p:cNvSpPr>
              <p:nvPr/>
            </p:nvSpPr>
            <p:spPr bwMode="auto">
              <a:xfrm>
                <a:off x="1512" y="3085"/>
                <a:ext cx="386" cy="191"/>
              </a:xfrm>
              <a:prstGeom prst="rect">
                <a:avLst/>
              </a:prstGeom>
              <a:noFill/>
              <a:ln w="9525">
                <a:noFill/>
                <a:miter lim="800000"/>
                <a:headEnd/>
                <a:tailEnd/>
              </a:ln>
            </p:spPr>
            <p:txBody>
              <a:bodyPr/>
              <a:lstStyle/>
              <a:p>
                <a:pPr algn="l"/>
                <a:r>
                  <a:rPr lang="en-US" sz="1400"/>
                  <a:t>621</a:t>
                </a:r>
              </a:p>
            </p:txBody>
          </p:sp>
        </p:grpSp>
        <p:grpSp>
          <p:nvGrpSpPr>
            <p:cNvPr id="49191" name="Group 115"/>
            <p:cNvGrpSpPr>
              <a:grpSpLocks/>
            </p:cNvGrpSpPr>
            <p:nvPr/>
          </p:nvGrpSpPr>
          <p:grpSpPr bwMode="auto">
            <a:xfrm>
              <a:off x="2564" y="2893"/>
              <a:ext cx="984" cy="383"/>
              <a:chOff x="2575" y="2893"/>
              <a:chExt cx="966" cy="383"/>
            </a:xfrm>
          </p:grpSpPr>
          <p:sp>
            <p:nvSpPr>
              <p:cNvPr id="49227" name="Text Box 73"/>
              <p:cNvSpPr txBox="1">
                <a:spLocks noChangeArrowheads="1"/>
              </p:cNvSpPr>
              <p:nvPr/>
            </p:nvSpPr>
            <p:spPr bwMode="auto">
              <a:xfrm>
                <a:off x="2672" y="2893"/>
                <a:ext cx="483" cy="192"/>
              </a:xfrm>
              <a:prstGeom prst="rect">
                <a:avLst/>
              </a:prstGeom>
              <a:solidFill>
                <a:srgbClr val="0033CC">
                  <a:alpha val="18823"/>
                </a:srgbClr>
              </a:solidFill>
              <a:ln w="9525">
                <a:solidFill>
                  <a:srgbClr val="000000"/>
                </a:solidFill>
                <a:miter lim="800000"/>
                <a:headEnd/>
                <a:tailEnd/>
              </a:ln>
            </p:spPr>
            <p:txBody>
              <a:bodyPr/>
              <a:lstStyle/>
              <a:p>
                <a:pPr algn="l"/>
                <a:r>
                  <a:rPr lang="en-US" sz="1400"/>
                  <a:t>973 </a:t>
                </a:r>
              </a:p>
            </p:txBody>
          </p:sp>
          <p:sp>
            <p:nvSpPr>
              <p:cNvPr id="49228" name="Text Box 74"/>
              <p:cNvSpPr txBox="1">
                <a:spLocks noChangeArrowheads="1"/>
              </p:cNvSpPr>
              <p:nvPr/>
            </p:nvSpPr>
            <p:spPr bwMode="auto">
              <a:xfrm>
                <a:off x="3155" y="2893"/>
                <a:ext cx="386" cy="192"/>
              </a:xfrm>
              <a:prstGeom prst="rect">
                <a:avLst/>
              </a:prstGeom>
              <a:solidFill>
                <a:srgbClr val="0033CC">
                  <a:alpha val="18823"/>
                </a:srgbClr>
              </a:solidFill>
              <a:ln w="9525">
                <a:solidFill>
                  <a:srgbClr val="000000"/>
                </a:solidFill>
                <a:miter lim="800000"/>
                <a:headEnd/>
                <a:tailEnd/>
              </a:ln>
            </p:spPr>
            <p:txBody>
              <a:bodyPr/>
              <a:lstStyle/>
              <a:p>
                <a:pPr algn="l"/>
                <a:r>
                  <a:rPr lang="en-US" sz="1400"/>
                  <a:t>256</a:t>
                </a:r>
              </a:p>
            </p:txBody>
          </p:sp>
          <p:sp>
            <p:nvSpPr>
              <p:cNvPr id="49229" name="Text Box 75"/>
              <p:cNvSpPr txBox="1">
                <a:spLocks noChangeArrowheads="1"/>
              </p:cNvSpPr>
              <p:nvPr/>
            </p:nvSpPr>
            <p:spPr bwMode="auto">
              <a:xfrm>
                <a:off x="2575" y="3085"/>
                <a:ext cx="386" cy="191"/>
              </a:xfrm>
              <a:prstGeom prst="rect">
                <a:avLst/>
              </a:prstGeom>
              <a:noFill/>
              <a:ln w="9525">
                <a:noFill/>
                <a:miter lim="800000"/>
                <a:headEnd/>
                <a:tailEnd/>
              </a:ln>
            </p:spPr>
            <p:txBody>
              <a:bodyPr/>
              <a:lstStyle/>
              <a:p>
                <a:pPr algn="l"/>
                <a:r>
                  <a:rPr lang="en-US" sz="1400"/>
                  <a:t>32</a:t>
                </a:r>
              </a:p>
            </p:txBody>
          </p:sp>
        </p:grpSp>
        <p:grpSp>
          <p:nvGrpSpPr>
            <p:cNvPr id="49192" name="Group 114"/>
            <p:cNvGrpSpPr>
              <a:grpSpLocks/>
            </p:cNvGrpSpPr>
            <p:nvPr/>
          </p:nvGrpSpPr>
          <p:grpSpPr bwMode="auto">
            <a:xfrm>
              <a:off x="3646" y="2893"/>
              <a:ext cx="985" cy="383"/>
              <a:chOff x="3637" y="2893"/>
              <a:chExt cx="966" cy="383"/>
            </a:xfrm>
          </p:grpSpPr>
          <p:sp>
            <p:nvSpPr>
              <p:cNvPr id="49224" name="Text Box 77"/>
              <p:cNvSpPr txBox="1">
                <a:spLocks noChangeArrowheads="1"/>
              </p:cNvSpPr>
              <p:nvPr/>
            </p:nvSpPr>
            <p:spPr bwMode="auto">
              <a:xfrm>
                <a:off x="3734" y="2893"/>
                <a:ext cx="483" cy="192"/>
              </a:xfrm>
              <a:prstGeom prst="rect">
                <a:avLst/>
              </a:prstGeom>
              <a:solidFill>
                <a:srgbClr val="0033CC">
                  <a:alpha val="18823"/>
                </a:srgbClr>
              </a:solidFill>
              <a:ln w="9525">
                <a:solidFill>
                  <a:srgbClr val="000000"/>
                </a:solidFill>
                <a:miter lim="800000"/>
                <a:headEnd/>
                <a:tailEnd/>
              </a:ln>
            </p:spPr>
            <p:txBody>
              <a:bodyPr/>
              <a:lstStyle/>
              <a:p>
                <a:pPr algn="l"/>
                <a:r>
                  <a:rPr lang="en-US" sz="1400"/>
                  <a:t>20 </a:t>
                </a:r>
              </a:p>
            </p:txBody>
          </p:sp>
          <p:sp>
            <p:nvSpPr>
              <p:cNvPr id="49225" name="Text Box 78"/>
              <p:cNvSpPr txBox="1">
                <a:spLocks noChangeArrowheads="1"/>
              </p:cNvSpPr>
              <p:nvPr/>
            </p:nvSpPr>
            <p:spPr bwMode="auto">
              <a:xfrm>
                <a:off x="4217" y="2893"/>
                <a:ext cx="386" cy="192"/>
              </a:xfrm>
              <a:prstGeom prst="rect">
                <a:avLst/>
              </a:prstGeom>
              <a:solidFill>
                <a:srgbClr val="0033CC">
                  <a:alpha val="18823"/>
                </a:srgbClr>
              </a:solidFill>
              <a:ln w="9525">
                <a:solidFill>
                  <a:srgbClr val="000000"/>
                </a:solidFill>
                <a:miter lim="800000"/>
                <a:headEnd/>
                <a:tailEnd/>
              </a:ln>
            </p:spPr>
            <p:txBody>
              <a:bodyPr/>
              <a:lstStyle/>
              <a:p>
                <a:pPr algn="l"/>
                <a:r>
                  <a:rPr lang="en-US" sz="1400"/>
                  <a:t>null</a:t>
                </a:r>
              </a:p>
            </p:txBody>
          </p:sp>
          <p:sp>
            <p:nvSpPr>
              <p:cNvPr id="49226" name="Text Box 79"/>
              <p:cNvSpPr txBox="1">
                <a:spLocks noChangeArrowheads="1"/>
              </p:cNvSpPr>
              <p:nvPr/>
            </p:nvSpPr>
            <p:spPr bwMode="auto">
              <a:xfrm>
                <a:off x="3637" y="3085"/>
                <a:ext cx="386" cy="191"/>
              </a:xfrm>
              <a:prstGeom prst="rect">
                <a:avLst/>
              </a:prstGeom>
              <a:noFill/>
              <a:ln w="9525">
                <a:noFill/>
                <a:miter lim="800000"/>
                <a:headEnd/>
                <a:tailEnd/>
              </a:ln>
            </p:spPr>
            <p:txBody>
              <a:bodyPr/>
              <a:lstStyle/>
              <a:p>
                <a:pPr algn="l"/>
                <a:r>
                  <a:rPr lang="en-US" sz="1400"/>
                  <a:t>256</a:t>
                </a:r>
              </a:p>
            </p:txBody>
          </p:sp>
        </p:grpSp>
        <p:sp>
          <p:nvSpPr>
            <p:cNvPr id="49193" name="Text Box 80"/>
            <p:cNvSpPr txBox="1">
              <a:spLocks noChangeArrowheads="1"/>
            </p:cNvSpPr>
            <p:nvPr/>
          </p:nvSpPr>
          <p:spPr bwMode="auto">
            <a:xfrm>
              <a:off x="496" y="3466"/>
              <a:ext cx="492" cy="191"/>
            </a:xfrm>
            <a:prstGeom prst="rect">
              <a:avLst/>
            </a:prstGeom>
            <a:solidFill>
              <a:srgbClr val="0033CC">
                <a:alpha val="18823"/>
              </a:srgbClr>
            </a:solidFill>
            <a:ln w="9525">
              <a:solidFill>
                <a:srgbClr val="000000"/>
              </a:solidFill>
              <a:miter lim="800000"/>
              <a:headEnd/>
              <a:tailEnd/>
            </a:ln>
          </p:spPr>
          <p:txBody>
            <a:bodyPr/>
            <a:lstStyle/>
            <a:p>
              <a:pPr algn="l"/>
              <a:r>
                <a:rPr lang="en-US" sz="1400"/>
                <a:t>392</a:t>
              </a:r>
            </a:p>
          </p:txBody>
        </p:sp>
        <p:sp>
          <p:nvSpPr>
            <p:cNvPr id="49194" name="Line 81"/>
            <p:cNvSpPr>
              <a:spLocks noChangeShapeType="1"/>
            </p:cNvSpPr>
            <p:nvPr/>
          </p:nvSpPr>
          <p:spPr bwMode="auto">
            <a:xfrm>
              <a:off x="988" y="3562"/>
              <a:ext cx="393" cy="1"/>
            </a:xfrm>
            <a:prstGeom prst="line">
              <a:avLst/>
            </a:prstGeom>
            <a:noFill/>
            <a:ln w="9525">
              <a:solidFill>
                <a:srgbClr val="000000"/>
              </a:solidFill>
              <a:round/>
              <a:headEnd/>
              <a:tailEnd type="triangle" w="med" len="med"/>
            </a:ln>
          </p:spPr>
          <p:txBody>
            <a:bodyPr/>
            <a:lstStyle/>
            <a:p>
              <a:endParaRPr lang="en-US"/>
            </a:p>
          </p:txBody>
        </p:sp>
        <p:grpSp>
          <p:nvGrpSpPr>
            <p:cNvPr id="49195" name="Group 113"/>
            <p:cNvGrpSpPr>
              <a:grpSpLocks/>
            </p:cNvGrpSpPr>
            <p:nvPr/>
          </p:nvGrpSpPr>
          <p:grpSpPr bwMode="auto">
            <a:xfrm>
              <a:off x="1284" y="3466"/>
              <a:ext cx="984" cy="383"/>
              <a:chOff x="1319" y="3466"/>
              <a:chExt cx="966" cy="383"/>
            </a:xfrm>
          </p:grpSpPr>
          <p:sp>
            <p:nvSpPr>
              <p:cNvPr id="49221" name="Text Box 83"/>
              <p:cNvSpPr txBox="1">
                <a:spLocks noChangeArrowheads="1"/>
              </p:cNvSpPr>
              <p:nvPr/>
            </p:nvSpPr>
            <p:spPr bwMode="auto">
              <a:xfrm>
                <a:off x="1416" y="3466"/>
                <a:ext cx="483" cy="192"/>
              </a:xfrm>
              <a:prstGeom prst="rect">
                <a:avLst/>
              </a:prstGeom>
              <a:solidFill>
                <a:srgbClr val="0033CC">
                  <a:alpha val="18823"/>
                </a:srgbClr>
              </a:solidFill>
              <a:ln w="9525">
                <a:solidFill>
                  <a:srgbClr val="000000"/>
                </a:solidFill>
                <a:miter lim="800000"/>
                <a:headEnd/>
                <a:tailEnd/>
              </a:ln>
            </p:spPr>
            <p:txBody>
              <a:bodyPr/>
              <a:lstStyle/>
              <a:p>
                <a:pPr algn="l"/>
                <a:r>
                  <a:rPr lang="en-US" sz="1400"/>
                  <a:t>null </a:t>
                </a:r>
              </a:p>
            </p:txBody>
          </p:sp>
          <p:sp>
            <p:nvSpPr>
              <p:cNvPr id="49222" name="Text Box 84"/>
              <p:cNvSpPr txBox="1">
                <a:spLocks noChangeArrowheads="1"/>
              </p:cNvSpPr>
              <p:nvPr/>
            </p:nvSpPr>
            <p:spPr bwMode="auto">
              <a:xfrm>
                <a:off x="1899" y="3466"/>
                <a:ext cx="386" cy="192"/>
              </a:xfrm>
              <a:prstGeom prst="rect">
                <a:avLst/>
              </a:prstGeom>
              <a:solidFill>
                <a:srgbClr val="0033CC">
                  <a:alpha val="18823"/>
                </a:srgbClr>
              </a:solidFill>
              <a:ln w="9525">
                <a:solidFill>
                  <a:srgbClr val="000000"/>
                </a:solidFill>
                <a:miter lim="800000"/>
                <a:headEnd/>
                <a:tailEnd/>
              </a:ln>
            </p:spPr>
            <p:txBody>
              <a:bodyPr/>
              <a:lstStyle/>
              <a:p>
                <a:pPr algn="l"/>
                <a:r>
                  <a:rPr lang="en-US" sz="1400"/>
                  <a:t>452</a:t>
                </a:r>
              </a:p>
            </p:txBody>
          </p:sp>
          <p:sp>
            <p:nvSpPr>
              <p:cNvPr id="49223" name="Text Box 85"/>
              <p:cNvSpPr txBox="1">
                <a:spLocks noChangeArrowheads="1"/>
              </p:cNvSpPr>
              <p:nvPr/>
            </p:nvSpPr>
            <p:spPr bwMode="auto">
              <a:xfrm>
                <a:off x="1319" y="3658"/>
                <a:ext cx="386" cy="191"/>
              </a:xfrm>
              <a:prstGeom prst="rect">
                <a:avLst/>
              </a:prstGeom>
              <a:noFill/>
              <a:ln w="9525">
                <a:noFill/>
                <a:miter lim="800000"/>
                <a:headEnd/>
                <a:tailEnd/>
              </a:ln>
            </p:spPr>
            <p:txBody>
              <a:bodyPr/>
              <a:lstStyle/>
              <a:p>
                <a:pPr algn="l"/>
                <a:r>
                  <a:rPr lang="en-US" sz="1400"/>
                  <a:t>392</a:t>
                </a:r>
              </a:p>
            </p:txBody>
          </p:sp>
        </p:grpSp>
        <p:sp>
          <p:nvSpPr>
            <p:cNvPr id="49196" name="Text Box 86"/>
            <p:cNvSpPr txBox="1">
              <a:spLocks noChangeArrowheads="1"/>
            </p:cNvSpPr>
            <p:nvPr/>
          </p:nvSpPr>
          <p:spPr bwMode="auto">
            <a:xfrm>
              <a:off x="299" y="3466"/>
              <a:ext cx="294" cy="192"/>
            </a:xfrm>
            <a:prstGeom prst="rect">
              <a:avLst/>
            </a:prstGeom>
            <a:solidFill>
              <a:srgbClr val="FFFFFF">
                <a:alpha val="0"/>
              </a:srgbClr>
            </a:solidFill>
            <a:ln w="9525">
              <a:noFill/>
              <a:miter lim="800000"/>
              <a:headEnd/>
              <a:tailEnd/>
            </a:ln>
          </p:spPr>
          <p:txBody>
            <a:bodyPr/>
            <a:lstStyle/>
            <a:p>
              <a:pPr algn="l"/>
              <a:r>
                <a:rPr lang="en-US" sz="1400"/>
                <a:t>h2</a:t>
              </a:r>
            </a:p>
          </p:txBody>
        </p:sp>
        <p:sp>
          <p:nvSpPr>
            <p:cNvPr id="49197" name="Line 87"/>
            <p:cNvSpPr>
              <a:spLocks noChangeShapeType="1"/>
            </p:cNvSpPr>
            <p:nvPr/>
          </p:nvSpPr>
          <p:spPr bwMode="auto">
            <a:xfrm flipH="1" flipV="1">
              <a:off x="889" y="3084"/>
              <a:ext cx="1084" cy="382"/>
            </a:xfrm>
            <a:prstGeom prst="line">
              <a:avLst/>
            </a:prstGeom>
            <a:noFill/>
            <a:ln w="9525">
              <a:solidFill>
                <a:srgbClr val="000000"/>
              </a:solidFill>
              <a:round/>
              <a:headEnd/>
              <a:tailEnd type="triangle" w="med" len="med"/>
            </a:ln>
          </p:spPr>
          <p:txBody>
            <a:bodyPr/>
            <a:lstStyle/>
            <a:p>
              <a:endParaRPr lang="en-US"/>
            </a:p>
          </p:txBody>
        </p:sp>
        <p:sp>
          <p:nvSpPr>
            <p:cNvPr id="49198" name="Line 88"/>
            <p:cNvSpPr>
              <a:spLocks noChangeShapeType="1"/>
            </p:cNvSpPr>
            <p:nvPr/>
          </p:nvSpPr>
          <p:spPr bwMode="auto">
            <a:xfrm flipV="1">
              <a:off x="659" y="2415"/>
              <a:ext cx="2003" cy="478"/>
            </a:xfrm>
            <a:prstGeom prst="line">
              <a:avLst/>
            </a:prstGeom>
            <a:noFill/>
            <a:ln w="9525">
              <a:solidFill>
                <a:srgbClr val="000000"/>
              </a:solidFill>
              <a:round/>
              <a:headEnd/>
              <a:tailEnd type="triangle" w="med" len="med"/>
            </a:ln>
          </p:spPr>
          <p:txBody>
            <a:bodyPr/>
            <a:lstStyle/>
            <a:p>
              <a:endParaRPr lang="en-US"/>
            </a:p>
          </p:txBody>
        </p:sp>
        <p:sp>
          <p:nvSpPr>
            <p:cNvPr id="49199" name="Line 89"/>
            <p:cNvSpPr>
              <a:spLocks noChangeShapeType="1"/>
            </p:cNvSpPr>
            <p:nvPr/>
          </p:nvSpPr>
          <p:spPr bwMode="auto">
            <a:xfrm flipH="1" flipV="1">
              <a:off x="791" y="2415"/>
              <a:ext cx="985" cy="478"/>
            </a:xfrm>
            <a:prstGeom prst="line">
              <a:avLst/>
            </a:prstGeom>
            <a:noFill/>
            <a:ln w="9525">
              <a:solidFill>
                <a:srgbClr val="000000"/>
              </a:solidFill>
              <a:round/>
              <a:headEnd/>
              <a:tailEnd type="triangle" w="med" len="med"/>
            </a:ln>
          </p:spPr>
          <p:txBody>
            <a:bodyPr/>
            <a:lstStyle/>
            <a:p>
              <a:endParaRPr lang="en-US"/>
            </a:p>
          </p:txBody>
        </p:sp>
        <p:sp>
          <p:nvSpPr>
            <p:cNvPr id="49200" name="Line 90"/>
            <p:cNvSpPr>
              <a:spLocks noChangeShapeType="1"/>
            </p:cNvSpPr>
            <p:nvPr/>
          </p:nvSpPr>
          <p:spPr bwMode="auto">
            <a:xfrm flipH="1" flipV="1">
              <a:off x="1776" y="2415"/>
              <a:ext cx="1181" cy="478"/>
            </a:xfrm>
            <a:prstGeom prst="line">
              <a:avLst/>
            </a:prstGeom>
            <a:noFill/>
            <a:ln w="9525">
              <a:solidFill>
                <a:srgbClr val="000000"/>
              </a:solidFill>
              <a:round/>
              <a:headEnd/>
              <a:tailEnd type="triangle" w="med" len="med"/>
            </a:ln>
          </p:spPr>
          <p:txBody>
            <a:bodyPr/>
            <a:lstStyle/>
            <a:p>
              <a:endParaRPr lang="en-US"/>
            </a:p>
          </p:txBody>
        </p:sp>
        <p:sp>
          <p:nvSpPr>
            <p:cNvPr id="49201" name="Line 91"/>
            <p:cNvSpPr>
              <a:spLocks noChangeShapeType="1"/>
            </p:cNvSpPr>
            <p:nvPr/>
          </p:nvSpPr>
          <p:spPr bwMode="auto">
            <a:xfrm flipV="1">
              <a:off x="4041" y="2415"/>
              <a:ext cx="0" cy="478"/>
            </a:xfrm>
            <a:prstGeom prst="line">
              <a:avLst/>
            </a:prstGeom>
            <a:noFill/>
            <a:ln w="9525">
              <a:solidFill>
                <a:srgbClr val="000000"/>
              </a:solidFill>
              <a:round/>
              <a:headEnd/>
              <a:tailEnd type="triangle" w="med" len="med"/>
            </a:ln>
          </p:spPr>
          <p:txBody>
            <a:bodyPr/>
            <a:lstStyle/>
            <a:p>
              <a:endParaRPr lang="en-US"/>
            </a:p>
          </p:txBody>
        </p:sp>
        <p:sp>
          <p:nvSpPr>
            <p:cNvPr id="49202" name="Text Box 92"/>
            <p:cNvSpPr txBox="1">
              <a:spLocks noChangeArrowheads="1"/>
            </p:cNvSpPr>
            <p:nvPr/>
          </p:nvSpPr>
          <p:spPr bwMode="auto">
            <a:xfrm>
              <a:off x="3844" y="2702"/>
              <a:ext cx="197"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203" name="Text Box 93"/>
            <p:cNvSpPr txBox="1">
              <a:spLocks noChangeArrowheads="1"/>
            </p:cNvSpPr>
            <p:nvPr/>
          </p:nvSpPr>
          <p:spPr bwMode="auto">
            <a:xfrm>
              <a:off x="2858" y="2702"/>
              <a:ext cx="198"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204" name="Text Box 94"/>
            <p:cNvSpPr txBox="1">
              <a:spLocks noChangeArrowheads="1"/>
            </p:cNvSpPr>
            <p:nvPr/>
          </p:nvSpPr>
          <p:spPr bwMode="auto">
            <a:xfrm>
              <a:off x="1677" y="2702"/>
              <a:ext cx="197"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205" name="Text Box 95"/>
            <p:cNvSpPr txBox="1">
              <a:spLocks noChangeArrowheads="1"/>
            </p:cNvSpPr>
            <p:nvPr/>
          </p:nvSpPr>
          <p:spPr bwMode="auto">
            <a:xfrm>
              <a:off x="537" y="2702"/>
              <a:ext cx="198"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206" name="Text Box 96"/>
            <p:cNvSpPr txBox="1">
              <a:spLocks noChangeArrowheads="1"/>
            </p:cNvSpPr>
            <p:nvPr/>
          </p:nvSpPr>
          <p:spPr bwMode="auto">
            <a:xfrm>
              <a:off x="1381" y="3275"/>
              <a:ext cx="198" cy="191"/>
            </a:xfrm>
            <a:prstGeom prst="rect">
              <a:avLst/>
            </a:prstGeom>
            <a:solidFill>
              <a:srgbClr val="FFFFFF">
                <a:alpha val="0"/>
              </a:srgbClr>
            </a:solidFill>
            <a:ln w="9525">
              <a:noFill/>
              <a:miter lim="800000"/>
              <a:headEnd/>
              <a:tailEnd/>
            </a:ln>
          </p:spPr>
          <p:txBody>
            <a:bodyPr/>
            <a:lstStyle/>
            <a:p>
              <a:pPr algn="l"/>
              <a:r>
                <a:rPr lang="en-US" sz="1400"/>
                <a:t>l</a:t>
              </a:r>
            </a:p>
          </p:txBody>
        </p:sp>
        <p:sp>
          <p:nvSpPr>
            <p:cNvPr id="49207" name="Text Box 97"/>
            <p:cNvSpPr txBox="1">
              <a:spLocks noChangeArrowheads="1"/>
            </p:cNvSpPr>
            <p:nvPr/>
          </p:nvSpPr>
          <p:spPr bwMode="auto">
            <a:xfrm>
              <a:off x="1010" y="2736"/>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208" name="Text Box 98"/>
            <p:cNvSpPr txBox="1">
              <a:spLocks noChangeArrowheads="1"/>
            </p:cNvSpPr>
            <p:nvPr/>
          </p:nvSpPr>
          <p:spPr bwMode="auto">
            <a:xfrm>
              <a:off x="2071" y="2702"/>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209" name="Text Box 99"/>
            <p:cNvSpPr txBox="1">
              <a:spLocks noChangeArrowheads="1"/>
            </p:cNvSpPr>
            <p:nvPr/>
          </p:nvSpPr>
          <p:spPr bwMode="auto">
            <a:xfrm>
              <a:off x="3154" y="2702"/>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210" name="Text Box 100"/>
            <p:cNvSpPr txBox="1">
              <a:spLocks noChangeArrowheads="1"/>
            </p:cNvSpPr>
            <p:nvPr/>
          </p:nvSpPr>
          <p:spPr bwMode="auto">
            <a:xfrm>
              <a:off x="4237" y="2702"/>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211" name="Text Box 101"/>
            <p:cNvSpPr txBox="1">
              <a:spLocks noChangeArrowheads="1"/>
            </p:cNvSpPr>
            <p:nvPr/>
          </p:nvSpPr>
          <p:spPr bwMode="auto">
            <a:xfrm>
              <a:off x="1874" y="3275"/>
              <a:ext cx="394" cy="191"/>
            </a:xfrm>
            <a:prstGeom prst="rect">
              <a:avLst/>
            </a:prstGeom>
            <a:solidFill>
              <a:srgbClr val="FFFFFF">
                <a:alpha val="0"/>
              </a:srgbClr>
            </a:solidFill>
            <a:ln w="9525">
              <a:noFill/>
              <a:miter lim="800000"/>
              <a:headEnd/>
              <a:tailEnd/>
            </a:ln>
          </p:spPr>
          <p:txBody>
            <a:bodyPr/>
            <a:lstStyle/>
            <a:p>
              <a:pPr algn="l"/>
              <a:r>
                <a:rPr lang="en-US" sz="1400"/>
                <a:t>next</a:t>
              </a:r>
            </a:p>
          </p:txBody>
        </p:sp>
        <p:sp>
          <p:nvSpPr>
            <p:cNvPr id="49212" name="Line 102"/>
            <p:cNvSpPr>
              <a:spLocks noChangeShapeType="1"/>
            </p:cNvSpPr>
            <p:nvPr/>
          </p:nvSpPr>
          <p:spPr bwMode="auto">
            <a:xfrm>
              <a:off x="1381" y="2988"/>
              <a:ext cx="198" cy="0"/>
            </a:xfrm>
            <a:prstGeom prst="line">
              <a:avLst/>
            </a:prstGeom>
            <a:noFill/>
            <a:ln w="9525">
              <a:solidFill>
                <a:srgbClr val="000000"/>
              </a:solidFill>
              <a:round/>
              <a:headEnd/>
              <a:tailEnd type="triangle" w="med" len="med"/>
            </a:ln>
          </p:spPr>
          <p:txBody>
            <a:bodyPr/>
            <a:lstStyle/>
            <a:p>
              <a:endParaRPr lang="en-US"/>
            </a:p>
          </p:txBody>
        </p:sp>
        <p:sp>
          <p:nvSpPr>
            <p:cNvPr id="49213" name="Line 103"/>
            <p:cNvSpPr>
              <a:spLocks noChangeShapeType="1"/>
            </p:cNvSpPr>
            <p:nvPr/>
          </p:nvSpPr>
          <p:spPr bwMode="auto">
            <a:xfrm>
              <a:off x="2465" y="2988"/>
              <a:ext cx="197" cy="0"/>
            </a:xfrm>
            <a:prstGeom prst="line">
              <a:avLst/>
            </a:prstGeom>
            <a:noFill/>
            <a:ln w="9525">
              <a:solidFill>
                <a:srgbClr val="000000"/>
              </a:solidFill>
              <a:round/>
              <a:headEnd/>
              <a:tailEnd type="triangle" w="med" len="med"/>
            </a:ln>
          </p:spPr>
          <p:txBody>
            <a:bodyPr/>
            <a:lstStyle/>
            <a:p>
              <a:endParaRPr lang="en-US"/>
            </a:p>
          </p:txBody>
        </p:sp>
        <p:sp>
          <p:nvSpPr>
            <p:cNvPr id="49214" name="Line 104"/>
            <p:cNvSpPr>
              <a:spLocks noChangeShapeType="1"/>
            </p:cNvSpPr>
            <p:nvPr/>
          </p:nvSpPr>
          <p:spPr bwMode="auto">
            <a:xfrm>
              <a:off x="3548" y="2988"/>
              <a:ext cx="197" cy="0"/>
            </a:xfrm>
            <a:prstGeom prst="line">
              <a:avLst/>
            </a:prstGeom>
            <a:noFill/>
            <a:ln w="9525">
              <a:solidFill>
                <a:srgbClr val="000000"/>
              </a:solidFill>
              <a:round/>
              <a:headEnd/>
              <a:tailEnd type="triangle" w="med" len="med"/>
            </a:ln>
          </p:spPr>
          <p:txBody>
            <a:bodyPr/>
            <a:lstStyle/>
            <a:p>
              <a:endParaRPr lang="en-US"/>
            </a:p>
          </p:txBody>
        </p:sp>
        <p:sp>
          <p:nvSpPr>
            <p:cNvPr id="49215" name="Text Box 105"/>
            <p:cNvSpPr txBox="1">
              <a:spLocks noChangeArrowheads="1"/>
            </p:cNvSpPr>
            <p:nvPr/>
          </p:nvSpPr>
          <p:spPr bwMode="auto">
            <a:xfrm>
              <a:off x="4787" y="1180"/>
              <a:ext cx="624" cy="726"/>
            </a:xfrm>
            <a:prstGeom prst="rect">
              <a:avLst/>
            </a:prstGeom>
            <a:solidFill>
              <a:srgbClr val="FFFFFF">
                <a:alpha val="0"/>
              </a:srgbClr>
            </a:solidFill>
            <a:ln w="9525">
              <a:noFill/>
              <a:miter lim="800000"/>
              <a:headEnd/>
              <a:tailEnd/>
            </a:ln>
          </p:spPr>
          <p:txBody>
            <a:bodyPr/>
            <a:lstStyle/>
            <a:p>
              <a:pPr algn="l"/>
              <a:r>
                <a:rPr lang="en-US" sz="1400" b="1">
                  <a:solidFill>
                    <a:srgbClr val="FF9900"/>
                  </a:solidFill>
                </a:rPr>
                <a:t>the first singly linked list</a:t>
              </a:r>
            </a:p>
          </p:txBody>
        </p:sp>
        <p:sp>
          <p:nvSpPr>
            <p:cNvPr id="49216" name="AutoShape 106"/>
            <p:cNvSpPr>
              <a:spLocks/>
            </p:cNvSpPr>
            <p:nvPr/>
          </p:nvSpPr>
          <p:spPr bwMode="auto">
            <a:xfrm>
              <a:off x="4713" y="985"/>
              <a:ext cx="79" cy="788"/>
            </a:xfrm>
            <a:prstGeom prst="rightBrace">
              <a:avLst>
                <a:gd name="adj1" fmla="val 83122"/>
                <a:gd name="adj2" fmla="val 50000"/>
              </a:avLst>
            </a:prstGeom>
            <a:noFill/>
            <a:ln w="9525">
              <a:solidFill>
                <a:srgbClr val="000000"/>
              </a:solidFill>
              <a:round/>
              <a:headEnd/>
              <a:tailEnd/>
            </a:ln>
          </p:spPr>
          <p:txBody>
            <a:bodyPr/>
            <a:lstStyle/>
            <a:p>
              <a:endParaRPr lang="en-US"/>
            </a:p>
          </p:txBody>
        </p:sp>
        <p:sp>
          <p:nvSpPr>
            <p:cNvPr id="49217" name="AutoShape 107"/>
            <p:cNvSpPr>
              <a:spLocks/>
            </p:cNvSpPr>
            <p:nvPr/>
          </p:nvSpPr>
          <p:spPr bwMode="auto">
            <a:xfrm>
              <a:off x="4697" y="2880"/>
              <a:ext cx="79" cy="773"/>
            </a:xfrm>
            <a:prstGeom prst="rightBrace">
              <a:avLst>
                <a:gd name="adj1" fmla="val 81540"/>
                <a:gd name="adj2" fmla="val 50000"/>
              </a:avLst>
            </a:prstGeom>
            <a:noFill/>
            <a:ln w="9525">
              <a:solidFill>
                <a:srgbClr val="000000"/>
              </a:solidFill>
              <a:round/>
              <a:headEnd/>
              <a:tailEnd/>
            </a:ln>
          </p:spPr>
          <p:txBody>
            <a:bodyPr/>
            <a:lstStyle/>
            <a:p>
              <a:endParaRPr lang="en-US"/>
            </a:p>
          </p:txBody>
        </p:sp>
        <p:sp>
          <p:nvSpPr>
            <p:cNvPr id="49218" name="Text Box 108"/>
            <p:cNvSpPr txBox="1">
              <a:spLocks noChangeArrowheads="1"/>
            </p:cNvSpPr>
            <p:nvPr/>
          </p:nvSpPr>
          <p:spPr bwMode="auto">
            <a:xfrm>
              <a:off x="4795" y="2956"/>
              <a:ext cx="624" cy="726"/>
            </a:xfrm>
            <a:prstGeom prst="rect">
              <a:avLst/>
            </a:prstGeom>
            <a:solidFill>
              <a:srgbClr val="FFFFFF">
                <a:alpha val="0"/>
              </a:srgbClr>
            </a:solidFill>
            <a:ln w="9525">
              <a:noFill/>
              <a:miter lim="800000"/>
              <a:headEnd/>
              <a:tailEnd/>
            </a:ln>
          </p:spPr>
          <p:txBody>
            <a:bodyPr/>
            <a:lstStyle/>
            <a:p>
              <a:pPr algn="l"/>
              <a:r>
                <a:rPr lang="en-US" sz="1400" b="1">
                  <a:solidFill>
                    <a:srgbClr val="0033CC"/>
                  </a:solidFill>
                </a:rPr>
                <a:t>the second singly linked list</a:t>
              </a:r>
              <a:endParaRPr lang="en-US" sz="1400">
                <a:solidFill>
                  <a:srgbClr val="0033CC"/>
                </a:solidFill>
              </a:endParaRPr>
            </a:p>
          </p:txBody>
        </p:sp>
        <p:sp>
          <p:nvSpPr>
            <p:cNvPr id="49219" name="Text Box 109"/>
            <p:cNvSpPr txBox="1">
              <a:spLocks noChangeArrowheads="1"/>
            </p:cNvSpPr>
            <p:nvPr/>
          </p:nvSpPr>
          <p:spPr bwMode="auto">
            <a:xfrm>
              <a:off x="4787" y="2112"/>
              <a:ext cx="747" cy="423"/>
            </a:xfrm>
            <a:prstGeom prst="rect">
              <a:avLst/>
            </a:prstGeom>
            <a:solidFill>
              <a:srgbClr val="FFFFFF">
                <a:alpha val="0"/>
              </a:srgbClr>
            </a:solidFill>
            <a:ln w="9525">
              <a:noFill/>
              <a:miter lim="800000"/>
              <a:headEnd/>
              <a:tailEnd/>
            </a:ln>
          </p:spPr>
          <p:txBody>
            <a:bodyPr/>
            <a:lstStyle/>
            <a:p>
              <a:pPr algn="l"/>
              <a:r>
                <a:rPr lang="en-US" sz="1400" b="1" dirty="0"/>
                <a:t>the client’s information</a:t>
              </a:r>
              <a:endParaRPr lang="en-US" sz="1400" dirty="0"/>
            </a:p>
          </p:txBody>
        </p:sp>
        <p:sp>
          <p:nvSpPr>
            <p:cNvPr id="49220" name="AutoShape 110"/>
            <p:cNvSpPr>
              <a:spLocks/>
            </p:cNvSpPr>
            <p:nvPr/>
          </p:nvSpPr>
          <p:spPr bwMode="auto">
            <a:xfrm>
              <a:off x="4746" y="2156"/>
              <a:ext cx="79" cy="310"/>
            </a:xfrm>
            <a:prstGeom prst="rightBrace">
              <a:avLst>
                <a:gd name="adj1" fmla="val 32700"/>
                <a:gd name="adj2" fmla="val 50000"/>
              </a:avLst>
            </a:prstGeom>
            <a:noFill/>
            <a:ln w="9525">
              <a:solidFill>
                <a:srgbClr val="000000"/>
              </a:solidFill>
              <a:round/>
              <a:headEnd/>
              <a:tailEnd/>
            </a:ln>
          </p:spPr>
          <p:txBody>
            <a:bodyPr/>
            <a:lstStyle/>
            <a:p>
              <a:endParaRPr lang="en-US"/>
            </a:p>
          </p:txBody>
        </p:sp>
      </p:grpSp>
      <p:sp>
        <p:nvSpPr>
          <p:cNvPr id="110" name="Text Box 109">
            <a:extLst>
              <a:ext uri="{FF2B5EF4-FFF2-40B4-BE49-F238E27FC236}">
                <a16:creationId xmlns:a16="http://schemas.microsoft.com/office/drawing/2014/main" id="{700ADFC4-89E1-48C0-8420-BF4926CE63B1}"/>
              </a:ext>
            </a:extLst>
          </p:cNvPr>
          <p:cNvSpPr txBox="1">
            <a:spLocks noChangeArrowheads="1"/>
          </p:cNvSpPr>
          <p:nvPr/>
        </p:nvSpPr>
        <p:spPr bwMode="auto">
          <a:xfrm>
            <a:off x="474663" y="6322297"/>
            <a:ext cx="7586173" cy="671513"/>
          </a:xfrm>
          <a:prstGeom prst="rect">
            <a:avLst/>
          </a:prstGeom>
          <a:solidFill>
            <a:srgbClr val="FFFFFF">
              <a:alpha val="0"/>
            </a:srgbClr>
          </a:solidFill>
          <a:ln w="9525">
            <a:noFill/>
            <a:miter lim="800000"/>
            <a:headEnd/>
            <a:tailEnd/>
          </a:ln>
        </p:spPr>
        <p:txBody>
          <a:bodyPr/>
          <a:lstStyle/>
          <a:p>
            <a:pPr algn="l"/>
            <a:r>
              <a:rPr lang="en-US" sz="1400" b="1" dirty="0"/>
              <a:t>Each of the linked list are ordered differently – i.e. </a:t>
            </a:r>
            <a:r>
              <a:rPr lang="en-US" b="1" dirty="0"/>
              <a:t>alpha order and age order</a:t>
            </a:r>
            <a:endParaRPr lang="en-US" sz="1400" dirty="0"/>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1" y="304800"/>
            <a:ext cx="7965831" cy="584775"/>
          </a:xfrm>
          <a:prstGeom prst="rect">
            <a:avLst/>
          </a:prstGeom>
          <a:noFill/>
          <a:ln w="9525">
            <a:noFill/>
            <a:miter lim="800000"/>
            <a:headEnd/>
            <a:tailEnd/>
          </a:ln>
        </p:spPr>
        <p:txBody>
          <a:bodyPr wrap="square">
            <a:spAutoFit/>
          </a:bodyPr>
          <a:lstStyle/>
          <a:p>
            <a:r>
              <a:rPr lang="en-US" sz="3200" b="1" dirty="0">
                <a:latin typeface="Lucida Sans" pitchFamily="34" charset="0"/>
              </a:rPr>
              <a:t>Java’s</a:t>
            </a:r>
            <a:r>
              <a:rPr lang="en-US" sz="3200" b="1" dirty="0">
                <a:solidFill>
                  <a:srgbClr val="0033CC"/>
                </a:solidFill>
              </a:rPr>
              <a:t> </a:t>
            </a:r>
            <a:r>
              <a:rPr lang="en-US" sz="3200" b="1" dirty="0" err="1">
                <a:solidFill>
                  <a:srgbClr val="6E7069"/>
                </a:solidFill>
                <a:latin typeface="Courier New" pitchFamily="49" charset="0"/>
              </a:rPr>
              <a:t>LinkedList</a:t>
            </a:r>
            <a:r>
              <a:rPr lang="en-US" sz="3200" b="1" dirty="0">
                <a:solidFill>
                  <a:srgbClr val="0033CC"/>
                </a:solidFill>
              </a:rPr>
              <a:t> </a:t>
            </a:r>
            <a:r>
              <a:rPr lang="en-US" sz="3200" b="1" dirty="0">
                <a:latin typeface="Lucida Sans" pitchFamily="34" charset="0"/>
              </a:rPr>
              <a:t>class methods</a:t>
            </a:r>
          </a:p>
        </p:txBody>
      </p:sp>
      <p:sp>
        <p:nvSpPr>
          <p:cNvPr id="72707" name="Text Box 4"/>
          <p:cNvSpPr txBox="1">
            <a:spLocks noChangeArrowheads="1"/>
          </p:cNvSpPr>
          <p:nvPr/>
        </p:nvSpPr>
        <p:spPr bwMode="auto">
          <a:xfrm>
            <a:off x="0" y="914400"/>
            <a:ext cx="9144000" cy="1446213"/>
          </a:xfrm>
          <a:prstGeom prst="rect">
            <a:avLst/>
          </a:prstGeom>
          <a:noFill/>
          <a:ln w="9525">
            <a:noFill/>
            <a:miter lim="800000"/>
            <a:headEnd/>
            <a:tailEnd/>
          </a:ln>
        </p:spPr>
        <p:txBody>
          <a:bodyPr>
            <a:spAutoFit/>
          </a:bodyPr>
          <a:lstStyle/>
          <a:p>
            <a:pPr marL="236538" indent="-236538" algn="l">
              <a:spcBef>
                <a:spcPts val="1200"/>
              </a:spcBef>
              <a:buFontTx/>
              <a:buChar char="•"/>
            </a:pPr>
            <a:r>
              <a:rPr lang="en-US" sz="2400" dirty="0"/>
              <a:t>Generic class </a:t>
            </a:r>
          </a:p>
          <a:p>
            <a:pPr marL="693738" lvl="1" indent="-236538" algn="l">
              <a:spcBef>
                <a:spcPts val="1200"/>
              </a:spcBef>
              <a:buFontTx/>
              <a:buChar char="•"/>
            </a:pPr>
            <a:r>
              <a:rPr lang="en-US" sz="2000" i="1" dirty="0"/>
              <a:t>Specify type of elements in angle brackets: </a:t>
            </a:r>
            <a:r>
              <a:rPr lang="en-US" i="1" dirty="0" err="1">
                <a:solidFill>
                  <a:srgbClr val="6E7069"/>
                </a:solidFill>
                <a:latin typeface="Courier New" pitchFamily="49" charset="0"/>
                <a:cs typeface="Courier New" pitchFamily="49" charset="0"/>
              </a:rPr>
              <a:t>LinkedList</a:t>
            </a:r>
            <a:r>
              <a:rPr lang="en-US" i="1" dirty="0">
                <a:solidFill>
                  <a:srgbClr val="6E7069"/>
                </a:solidFill>
                <a:latin typeface="Courier New" pitchFamily="49" charset="0"/>
                <a:cs typeface="Courier New" pitchFamily="49" charset="0"/>
              </a:rPr>
              <a:t>&lt;Product&gt;</a:t>
            </a:r>
            <a:r>
              <a:rPr lang="en-US" dirty="0">
                <a:solidFill>
                  <a:srgbClr val="6E7069"/>
                </a:solidFill>
              </a:rPr>
              <a:t> </a:t>
            </a:r>
          </a:p>
          <a:p>
            <a:pPr marL="236538" indent="-236538" algn="l">
              <a:spcBef>
                <a:spcPts val="1200"/>
              </a:spcBef>
              <a:buFontTx/>
              <a:buChar char="•"/>
            </a:pPr>
            <a:r>
              <a:rPr lang="en-US" sz="2400" dirty="0"/>
              <a:t>Package: </a:t>
            </a:r>
            <a:r>
              <a:rPr lang="en-US" sz="2400" dirty="0" err="1">
                <a:solidFill>
                  <a:srgbClr val="6E7069"/>
                </a:solidFill>
                <a:latin typeface="Courier New" pitchFamily="49" charset="0"/>
              </a:rPr>
              <a:t>java.util</a:t>
            </a:r>
            <a:endParaRPr lang="en-US" sz="2400" dirty="0">
              <a:solidFill>
                <a:srgbClr val="6E7069"/>
              </a:solidFill>
            </a:endParaRPr>
          </a:p>
        </p:txBody>
      </p:sp>
      <p:pic>
        <p:nvPicPr>
          <p:cNvPr id="54274" name="Picture 2"/>
          <p:cNvPicPr>
            <a:picLocks noChangeAspect="1" noChangeArrowheads="1"/>
          </p:cNvPicPr>
          <p:nvPr/>
        </p:nvPicPr>
        <p:blipFill>
          <a:blip r:embed="rId2" cstate="print"/>
          <a:srcRect/>
          <a:stretch>
            <a:fillRect/>
          </a:stretch>
        </p:blipFill>
        <p:spPr bwMode="auto">
          <a:xfrm>
            <a:off x="203687" y="2706934"/>
            <a:ext cx="8827315" cy="3025652"/>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7B75FC4-8EAA-45FF-A2FE-C29A08010332}" type="slidenum">
              <a:rPr lang="en-US" smtClean="0"/>
              <a:pPr>
                <a:defRPr/>
              </a:pPr>
              <a:t>46</a:t>
            </a:fld>
            <a:endParaRPr lang="en-US"/>
          </a:p>
        </p:txBody>
      </p:sp>
      <p:pic>
        <p:nvPicPr>
          <p:cNvPr id="53250" name="Picture 2"/>
          <p:cNvPicPr>
            <a:picLocks noChangeAspect="1" noChangeArrowheads="1"/>
          </p:cNvPicPr>
          <p:nvPr/>
        </p:nvPicPr>
        <p:blipFill>
          <a:blip r:embed="rId2" cstate="print"/>
          <a:srcRect/>
          <a:stretch>
            <a:fillRect/>
          </a:stretch>
        </p:blipFill>
        <p:spPr bwMode="auto">
          <a:xfrm>
            <a:off x="623888" y="457199"/>
            <a:ext cx="8223288" cy="618978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ext Box 4"/>
          <p:cNvSpPr txBox="1">
            <a:spLocks noChangeArrowheads="1"/>
          </p:cNvSpPr>
          <p:nvPr/>
        </p:nvSpPr>
        <p:spPr bwMode="auto">
          <a:xfrm>
            <a:off x="0" y="914400"/>
            <a:ext cx="9144000" cy="3416300"/>
          </a:xfrm>
          <a:prstGeom prst="rect">
            <a:avLst/>
          </a:prstGeom>
          <a:noFill/>
          <a:ln w="9525">
            <a:noFill/>
            <a:miter lim="800000"/>
            <a:headEnd/>
            <a:tailEnd/>
          </a:ln>
        </p:spPr>
        <p:txBody>
          <a:bodyPr>
            <a:spAutoFit/>
          </a:bodyPr>
          <a:lstStyle/>
          <a:p>
            <a:pPr marL="236538" indent="-236538" algn="l">
              <a:spcBef>
                <a:spcPts val="1200"/>
              </a:spcBef>
              <a:buFont typeface="Arial" pitchFamily="34" charset="0"/>
              <a:buChar char="•"/>
            </a:pPr>
            <a:r>
              <a:rPr lang="en-US" sz="2400" dirty="0">
                <a:cs typeface="Courier New" pitchFamily="49" charset="0"/>
              </a:rPr>
              <a:t> </a:t>
            </a:r>
            <a:r>
              <a:rPr lang="en-US" sz="2400" dirty="0" err="1">
                <a:solidFill>
                  <a:srgbClr val="6E7069"/>
                </a:solidFill>
                <a:latin typeface="Courier New" pitchFamily="49" charset="0"/>
                <a:cs typeface="Courier New" pitchFamily="49" charset="0"/>
              </a:rPr>
              <a:t>LinkedList</a:t>
            </a:r>
            <a:r>
              <a:rPr lang="en-US" sz="2400" dirty="0">
                <a:solidFill>
                  <a:srgbClr val="6E7069"/>
                </a:solidFill>
              </a:rPr>
              <a:t> </a:t>
            </a:r>
            <a:r>
              <a:rPr lang="en-US" sz="2400" dirty="0"/>
              <a:t>is a </a:t>
            </a:r>
            <a:r>
              <a:rPr lang="en-US" sz="2400" i="1" dirty="0"/>
              <a:t>doubly linked list</a:t>
            </a:r>
            <a:r>
              <a:rPr lang="en-US" sz="2400" dirty="0"/>
              <a:t> </a:t>
            </a:r>
          </a:p>
          <a:p>
            <a:pPr marL="693738" lvl="1" indent="-236538" algn="l">
              <a:spcBef>
                <a:spcPts val="1200"/>
              </a:spcBef>
              <a:buFont typeface="Wingdings" pitchFamily="2" charset="2"/>
              <a:buChar char="§"/>
            </a:pPr>
            <a:r>
              <a:rPr lang="en-US" sz="2000" i="1" dirty="0"/>
              <a:t>Class stores two links:</a:t>
            </a:r>
            <a:r>
              <a:rPr lang="en-US" sz="2000" dirty="0"/>
              <a:t> </a:t>
            </a:r>
          </a:p>
          <a:p>
            <a:pPr marL="1150938" lvl="2" indent="-236538" algn="l">
              <a:spcBef>
                <a:spcPts val="1200"/>
              </a:spcBef>
              <a:buSzPct val="75000"/>
              <a:buFont typeface="Courier New" pitchFamily="49" charset="0"/>
              <a:buChar char="o"/>
            </a:pPr>
            <a:r>
              <a:rPr lang="en-US" sz="2000" i="1" dirty="0"/>
              <a:t>One to the next element, and </a:t>
            </a:r>
          </a:p>
          <a:p>
            <a:pPr marL="1150938" lvl="2" indent="-236538" algn="l">
              <a:spcBef>
                <a:spcPts val="1200"/>
              </a:spcBef>
              <a:buSzPct val="75000"/>
              <a:buFont typeface="Courier New" pitchFamily="49" charset="0"/>
              <a:buChar char="o"/>
            </a:pPr>
            <a:r>
              <a:rPr lang="en-US" sz="2000" i="1" dirty="0"/>
              <a:t>One to the previous element </a:t>
            </a:r>
          </a:p>
          <a:p>
            <a:pPr marL="236538" indent="-236538" algn="l">
              <a:spcBef>
                <a:spcPts val="1200"/>
              </a:spcBef>
              <a:buFont typeface="Arial" pitchFamily="34" charset="0"/>
              <a:buChar char="•"/>
            </a:pPr>
            <a:r>
              <a:rPr lang="en-US" sz="2400" dirty="0"/>
              <a:t> To move the list position backwards, use: </a:t>
            </a:r>
          </a:p>
          <a:p>
            <a:pPr marL="693738" lvl="1" indent="-236538" algn="l">
              <a:spcBef>
                <a:spcPts val="1200"/>
              </a:spcBef>
              <a:buFont typeface="Wingdings" pitchFamily="2" charset="2"/>
              <a:buChar char="§"/>
            </a:pPr>
            <a:r>
              <a:rPr lang="en-US" i="1" dirty="0" err="1">
                <a:solidFill>
                  <a:srgbClr val="6E7069"/>
                </a:solidFill>
                <a:latin typeface="Courier New" pitchFamily="49" charset="0"/>
                <a:cs typeface="Courier New" pitchFamily="49" charset="0"/>
              </a:rPr>
              <a:t>hasPrevious</a:t>
            </a:r>
            <a:r>
              <a:rPr lang="en-US" sz="2400" i="1" dirty="0">
                <a:solidFill>
                  <a:srgbClr val="6E7069"/>
                </a:solidFill>
              </a:rPr>
              <a:t> </a:t>
            </a:r>
          </a:p>
          <a:p>
            <a:pPr marL="693738" lvl="1" indent="-236538" algn="l">
              <a:spcBef>
                <a:spcPts val="1200"/>
              </a:spcBef>
              <a:buFont typeface="Wingdings" pitchFamily="2" charset="2"/>
              <a:buChar char="§"/>
            </a:pPr>
            <a:r>
              <a:rPr lang="en-US" i="1" dirty="0">
                <a:solidFill>
                  <a:srgbClr val="6E7069"/>
                </a:solidFill>
                <a:latin typeface="Courier New" pitchFamily="49" charset="0"/>
                <a:cs typeface="Courier New" pitchFamily="49" charset="0"/>
              </a:rPr>
              <a:t>previous</a:t>
            </a:r>
            <a:r>
              <a:rPr lang="en-US" sz="2400" i="1" dirty="0">
                <a:solidFill>
                  <a:srgbClr val="6E7069"/>
                </a:solidFill>
              </a:rPr>
              <a:t> </a:t>
            </a:r>
          </a:p>
        </p:txBody>
      </p:sp>
      <p:pic>
        <p:nvPicPr>
          <p:cNvPr id="4" name="Picture 4"/>
          <p:cNvPicPr>
            <a:picLocks noChangeAspect="1" noChangeArrowheads="1"/>
          </p:cNvPicPr>
          <p:nvPr/>
        </p:nvPicPr>
        <p:blipFill>
          <a:blip r:embed="rId2" cstate="print"/>
          <a:srcRect/>
          <a:stretch>
            <a:fillRect/>
          </a:stretch>
        </p:blipFill>
        <p:spPr bwMode="auto">
          <a:xfrm>
            <a:off x="2743200" y="3276600"/>
            <a:ext cx="7858125" cy="4476750"/>
          </a:xfrm>
          <a:prstGeom prst="rect">
            <a:avLst/>
          </a:prstGeom>
          <a:noFill/>
          <a:ln w="9525">
            <a:noFill/>
            <a:miter lim="800000"/>
            <a:headEnd/>
            <a:tailEnd/>
          </a:ln>
        </p:spPr>
      </p:pic>
      <p:sp>
        <p:nvSpPr>
          <p:cNvPr id="5" name="Text Box 3"/>
          <p:cNvSpPr txBox="1">
            <a:spLocks noChangeArrowheads="1"/>
          </p:cNvSpPr>
          <p:nvPr/>
        </p:nvSpPr>
        <p:spPr bwMode="auto">
          <a:xfrm>
            <a:off x="0" y="304800"/>
            <a:ext cx="7010400" cy="584775"/>
          </a:xfrm>
          <a:prstGeom prst="rect">
            <a:avLst/>
          </a:prstGeom>
          <a:noFill/>
          <a:ln w="9525">
            <a:noFill/>
            <a:miter lim="800000"/>
            <a:headEnd/>
            <a:tailEnd/>
          </a:ln>
        </p:spPr>
        <p:txBody>
          <a:bodyPr>
            <a:spAutoFit/>
          </a:bodyPr>
          <a:lstStyle/>
          <a:p>
            <a:r>
              <a:rPr lang="en-US" sz="3200" b="1" dirty="0">
                <a:latin typeface="Lucida Sans" pitchFamily="34" charset="0"/>
              </a:rPr>
              <a:t>Java’s</a:t>
            </a:r>
            <a:r>
              <a:rPr lang="en-US" sz="3200" b="1" dirty="0">
                <a:solidFill>
                  <a:srgbClr val="0033CC"/>
                </a:solidFill>
              </a:rPr>
              <a:t> </a:t>
            </a:r>
            <a:r>
              <a:rPr lang="en-US" sz="3200" b="1" dirty="0" err="1">
                <a:solidFill>
                  <a:srgbClr val="6E7069"/>
                </a:solidFill>
                <a:latin typeface="Courier New" pitchFamily="49" charset="0"/>
              </a:rPr>
              <a:t>LinkedList</a:t>
            </a:r>
            <a:r>
              <a:rPr lang="en-US" sz="3200" b="1" dirty="0">
                <a:solidFill>
                  <a:srgbClr val="0033CC"/>
                </a:solidFill>
              </a:rPr>
              <a:t> </a:t>
            </a:r>
            <a:r>
              <a:rPr lang="en-US" sz="3200" b="1" dirty="0">
                <a:latin typeface="Lucida Sans" pitchFamily="34" charset="0"/>
              </a:rPr>
              <a:t>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Slide Number Placeholder 4"/>
          <p:cNvSpPr>
            <a:spLocks noGrp="1"/>
          </p:cNvSpPr>
          <p:nvPr>
            <p:ph type="sldNum" sz="quarter" idx="12"/>
          </p:nvPr>
        </p:nvSpPr>
        <p:spPr bwMode="auto">
          <a:noFill/>
          <a:ln>
            <a:miter lim="800000"/>
            <a:headEnd/>
            <a:tailEnd/>
          </a:ln>
        </p:spPr>
        <p:txBody>
          <a:bodyPr/>
          <a:lstStyle/>
          <a:p>
            <a:fld id="{DC1B4BBD-96CC-42EC-87E3-14408C099615}" type="slidenum">
              <a:rPr lang="en-US" smtClean="0"/>
              <a:pPr/>
              <a:t>48</a:t>
            </a:fld>
            <a:endParaRPr lang="en-US"/>
          </a:p>
        </p:txBody>
      </p:sp>
      <p:sp>
        <p:nvSpPr>
          <p:cNvPr id="103427" name="Rectangle 2"/>
          <p:cNvSpPr>
            <a:spLocks noGrp="1" noChangeArrowheads="1"/>
          </p:cNvSpPr>
          <p:nvPr>
            <p:ph type="title"/>
          </p:nvPr>
        </p:nvSpPr>
        <p:spPr>
          <a:xfrm>
            <a:off x="0" y="0"/>
            <a:ext cx="7772400" cy="1143000"/>
          </a:xfrm>
        </p:spPr>
        <p:txBody>
          <a:bodyPr/>
          <a:lstStyle/>
          <a:p>
            <a:pPr algn="l" eaLnBrk="1" hangingPunct="1"/>
            <a:r>
              <a:rPr lang="en-US" sz="3200" b="1" dirty="0"/>
              <a:t>Linked List as an Array of Records</a:t>
            </a:r>
          </a:p>
        </p:txBody>
      </p:sp>
      <p:sp>
        <p:nvSpPr>
          <p:cNvPr id="103428" name="Text Box 5"/>
          <p:cNvSpPr txBox="1">
            <a:spLocks noChangeArrowheads="1"/>
          </p:cNvSpPr>
          <p:nvPr/>
        </p:nvSpPr>
        <p:spPr bwMode="auto">
          <a:xfrm>
            <a:off x="221369" y="2157040"/>
            <a:ext cx="4200702" cy="400110"/>
          </a:xfrm>
          <a:prstGeom prst="rect">
            <a:avLst/>
          </a:prstGeom>
          <a:noFill/>
          <a:ln w="9525">
            <a:noFill/>
            <a:miter lim="800000"/>
            <a:headEnd/>
            <a:tailEnd/>
          </a:ln>
        </p:spPr>
        <p:txBody>
          <a:bodyPr wrap="none">
            <a:spAutoFit/>
          </a:bodyPr>
          <a:lstStyle/>
          <a:p>
            <a:pPr eaLnBrk="0" hangingPunct="0"/>
            <a:r>
              <a:rPr lang="en-US" sz="2000" dirty="0"/>
              <a:t>(a) A sequential list in static storage</a:t>
            </a:r>
          </a:p>
        </p:txBody>
      </p:sp>
      <p:sp>
        <p:nvSpPr>
          <p:cNvPr id="103429" name="Text Box 6"/>
          <p:cNvSpPr txBox="1">
            <a:spLocks noChangeArrowheads="1"/>
          </p:cNvSpPr>
          <p:nvPr/>
        </p:nvSpPr>
        <p:spPr bwMode="auto">
          <a:xfrm>
            <a:off x="1219200" y="2895600"/>
            <a:ext cx="2063750" cy="2062163"/>
          </a:xfrm>
          <a:prstGeom prst="rect">
            <a:avLst/>
          </a:prstGeom>
          <a:noFill/>
          <a:ln w="9525">
            <a:noFill/>
            <a:miter lim="800000"/>
            <a:headEnd/>
            <a:tailEnd/>
          </a:ln>
        </p:spPr>
        <p:txBody>
          <a:bodyPr wrap="none">
            <a:spAutoFit/>
          </a:bodyPr>
          <a:lstStyle/>
          <a:p>
            <a:pPr algn="l" eaLnBrk="0" hangingPunct="0"/>
            <a:r>
              <a:rPr lang="en-US" sz="1600" dirty="0"/>
              <a:t>public class </a:t>
            </a:r>
            <a:r>
              <a:rPr lang="en-US" sz="1600" dirty="0" err="1"/>
              <a:t>ListType</a:t>
            </a:r>
            <a:endParaRPr lang="en-US" sz="1600" dirty="0"/>
          </a:p>
          <a:p>
            <a:pPr algn="l" eaLnBrk="0" hangingPunct="0"/>
            <a:r>
              <a:rPr lang="en-US" sz="1600" dirty="0"/>
              <a:t>{</a:t>
            </a:r>
          </a:p>
          <a:p>
            <a:pPr algn="l" eaLnBrk="0" hangingPunct="0"/>
            <a:r>
              <a:rPr lang="en-US" sz="1600" dirty="0"/>
              <a:t>     </a:t>
            </a:r>
            <a:r>
              <a:rPr lang="en-US" sz="1600" dirty="0" err="1"/>
              <a:t>int</a:t>
            </a:r>
            <a:r>
              <a:rPr lang="en-US" sz="1600" dirty="0"/>
              <a:t> length;</a:t>
            </a:r>
          </a:p>
          <a:p>
            <a:pPr algn="l" eaLnBrk="0" hangingPunct="0"/>
            <a:r>
              <a:rPr lang="en-US" sz="1600" dirty="0"/>
              <a:t>     char info[5]</a:t>
            </a:r>
          </a:p>
          <a:p>
            <a:pPr algn="l" eaLnBrk="0" hangingPunct="0"/>
            <a:r>
              <a:rPr lang="en-US" sz="1600" dirty="0"/>
              <a:t>};</a:t>
            </a:r>
          </a:p>
          <a:p>
            <a:pPr algn="l" eaLnBrk="0" hangingPunct="0"/>
            <a:endParaRPr lang="en-US" sz="1600" dirty="0"/>
          </a:p>
          <a:p>
            <a:pPr algn="l" eaLnBrk="0" hangingPunct="0"/>
            <a:r>
              <a:rPr lang="en-US" sz="1600" dirty="0" err="1"/>
              <a:t>ListType</a:t>
            </a:r>
            <a:r>
              <a:rPr lang="en-US" sz="1600" dirty="0"/>
              <a:t> list;</a:t>
            </a:r>
          </a:p>
          <a:p>
            <a:pPr algn="l" eaLnBrk="0" hangingPunct="0"/>
            <a:r>
              <a:rPr lang="en-US" sz="1600" dirty="0"/>
              <a:t>list = new </a:t>
            </a:r>
            <a:r>
              <a:rPr lang="en-US" sz="1600" dirty="0" err="1"/>
              <a:t>ListType</a:t>
            </a:r>
            <a:r>
              <a:rPr lang="en-US" sz="1600" dirty="0"/>
              <a:t>();</a:t>
            </a:r>
          </a:p>
        </p:txBody>
      </p:sp>
      <p:grpSp>
        <p:nvGrpSpPr>
          <p:cNvPr id="2" name="Group 18"/>
          <p:cNvGrpSpPr>
            <a:grpSpLocks/>
          </p:cNvGrpSpPr>
          <p:nvPr/>
        </p:nvGrpSpPr>
        <p:grpSpPr bwMode="auto">
          <a:xfrm>
            <a:off x="5334000" y="2667000"/>
            <a:ext cx="1920875" cy="2041525"/>
            <a:chOff x="2822" y="1191"/>
            <a:chExt cx="1210" cy="1286"/>
          </a:xfrm>
        </p:grpSpPr>
        <p:grpSp>
          <p:nvGrpSpPr>
            <p:cNvPr id="3" name="Group 19"/>
            <p:cNvGrpSpPr>
              <a:grpSpLocks/>
            </p:cNvGrpSpPr>
            <p:nvPr/>
          </p:nvGrpSpPr>
          <p:grpSpPr bwMode="auto">
            <a:xfrm>
              <a:off x="3504" y="1392"/>
              <a:ext cx="528" cy="1056"/>
              <a:chOff x="3504" y="1392"/>
              <a:chExt cx="528" cy="1056"/>
            </a:xfrm>
          </p:grpSpPr>
          <p:sp>
            <p:nvSpPr>
              <p:cNvPr id="103438" name="Rectangle 20"/>
              <p:cNvSpPr>
                <a:spLocks noChangeArrowheads="1"/>
              </p:cNvSpPr>
              <p:nvPr/>
            </p:nvSpPr>
            <p:spPr bwMode="auto">
              <a:xfrm>
                <a:off x="3504" y="1392"/>
                <a:ext cx="528" cy="1056"/>
              </a:xfrm>
              <a:prstGeom prst="rect">
                <a:avLst/>
              </a:prstGeom>
              <a:noFill/>
              <a:ln w="9525">
                <a:solidFill>
                  <a:schemeClr val="tx1"/>
                </a:solidFill>
                <a:miter lim="800000"/>
                <a:headEnd/>
                <a:tailEnd/>
              </a:ln>
            </p:spPr>
            <p:txBody>
              <a:bodyPr wrap="none" anchor="ctr"/>
              <a:lstStyle/>
              <a:p>
                <a:endParaRPr lang="en-US"/>
              </a:p>
            </p:txBody>
          </p:sp>
          <p:sp>
            <p:nvSpPr>
              <p:cNvPr id="103439" name="Line 21"/>
              <p:cNvSpPr>
                <a:spLocks noChangeShapeType="1"/>
              </p:cNvSpPr>
              <p:nvPr/>
            </p:nvSpPr>
            <p:spPr bwMode="auto">
              <a:xfrm>
                <a:off x="3504" y="1920"/>
                <a:ext cx="528" cy="0"/>
              </a:xfrm>
              <a:prstGeom prst="line">
                <a:avLst/>
              </a:prstGeom>
              <a:noFill/>
              <a:ln w="9525">
                <a:solidFill>
                  <a:schemeClr val="tx1"/>
                </a:solidFill>
                <a:round/>
                <a:headEnd/>
                <a:tailEnd/>
              </a:ln>
            </p:spPr>
            <p:txBody>
              <a:bodyPr wrap="none" anchor="ctr"/>
              <a:lstStyle/>
              <a:p>
                <a:endParaRPr lang="en-US"/>
              </a:p>
            </p:txBody>
          </p:sp>
          <p:sp>
            <p:nvSpPr>
              <p:cNvPr id="103440" name="Line 22"/>
              <p:cNvSpPr>
                <a:spLocks noChangeShapeType="1"/>
              </p:cNvSpPr>
              <p:nvPr/>
            </p:nvSpPr>
            <p:spPr bwMode="auto">
              <a:xfrm>
                <a:off x="3504" y="2112"/>
                <a:ext cx="528" cy="0"/>
              </a:xfrm>
              <a:prstGeom prst="line">
                <a:avLst/>
              </a:prstGeom>
              <a:noFill/>
              <a:ln w="9525">
                <a:solidFill>
                  <a:schemeClr val="tx1"/>
                </a:solidFill>
                <a:round/>
                <a:headEnd/>
                <a:tailEnd/>
              </a:ln>
            </p:spPr>
            <p:txBody>
              <a:bodyPr wrap="none" anchor="ctr"/>
              <a:lstStyle/>
              <a:p>
                <a:endParaRPr lang="en-US"/>
              </a:p>
            </p:txBody>
          </p:sp>
          <p:sp>
            <p:nvSpPr>
              <p:cNvPr id="103441" name="Line 23"/>
              <p:cNvSpPr>
                <a:spLocks noChangeShapeType="1"/>
              </p:cNvSpPr>
              <p:nvPr/>
            </p:nvSpPr>
            <p:spPr bwMode="auto">
              <a:xfrm>
                <a:off x="3504" y="2256"/>
                <a:ext cx="528" cy="0"/>
              </a:xfrm>
              <a:prstGeom prst="line">
                <a:avLst/>
              </a:prstGeom>
              <a:noFill/>
              <a:ln w="9525">
                <a:solidFill>
                  <a:schemeClr val="tx1"/>
                </a:solidFill>
                <a:round/>
                <a:headEnd/>
                <a:tailEnd/>
              </a:ln>
            </p:spPr>
            <p:txBody>
              <a:bodyPr wrap="none" anchor="ctr"/>
              <a:lstStyle/>
              <a:p>
                <a:endParaRPr lang="en-US"/>
              </a:p>
            </p:txBody>
          </p:sp>
          <p:sp>
            <p:nvSpPr>
              <p:cNvPr id="103442" name="Line 24"/>
              <p:cNvSpPr>
                <a:spLocks noChangeShapeType="1"/>
              </p:cNvSpPr>
              <p:nvPr/>
            </p:nvSpPr>
            <p:spPr bwMode="auto">
              <a:xfrm>
                <a:off x="3504" y="1728"/>
                <a:ext cx="528" cy="0"/>
              </a:xfrm>
              <a:prstGeom prst="line">
                <a:avLst/>
              </a:prstGeom>
              <a:noFill/>
              <a:ln w="9525">
                <a:solidFill>
                  <a:schemeClr val="tx1"/>
                </a:solidFill>
                <a:round/>
                <a:headEnd/>
                <a:tailEnd/>
              </a:ln>
            </p:spPr>
            <p:txBody>
              <a:bodyPr wrap="none" anchor="ctr"/>
              <a:lstStyle/>
              <a:p>
                <a:endParaRPr lang="en-US"/>
              </a:p>
            </p:txBody>
          </p:sp>
          <p:sp>
            <p:nvSpPr>
              <p:cNvPr id="103443" name="Line 25"/>
              <p:cNvSpPr>
                <a:spLocks noChangeShapeType="1"/>
              </p:cNvSpPr>
              <p:nvPr/>
            </p:nvSpPr>
            <p:spPr bwMode="auto">
              <a:xfrm>
                <a:off x="3504" y="1536"/>
                <a:ext cx="528" cy="0"/>
              </a:xfrm>
              <a:prstGeom prst="line">
                <a:avLst/>
              </a:prstGeom>
              <a:noFill/>
              <a:ln w="9525">
                <a:solidFill>
                  <a:schemeClr val="tx1"/>
                </a:solidFill>
                <a:round/>
                <a:headEnd/>
                <a:tailEnd/>
              </a:ln>
            </p:spPr>
            <p:txBody>
              <a:bodyPr wrap="none" anchor="ctr"/>
              <a:lstStyle/>
              <a:p>
                <a:endParaRPr lang="en-US"/>
              </a:p>
            </p:txBody>
          </p:sp>
        </p:grpSp>
        <p:sp>
          <p:nvSpPr>
            <p:cNvPr id="103435" name="Text Box 26"/>
            <p:cNvSpPr txBox="1">
              <a:spLocks noChangeArrowheads="1"/>
            </p:cNvSpPr>
            <p:nvPr/>
          </p:nvSpPr>
          <p:spPr bwMode="auto">
            <a:xfrm>
              <a:off x="2822" y="1191"/>
              <a:ext cx="565" cy="520"/>
            </a:xfrm>
            <a:prstGeom prst="rect">
              <a:avLst/>
            </a:prstGeom>
            <a:noFill/>
            <a:ln w="9525">
              <a:noFill/>
              <a:miter lim="800000"/>
              <a:headEnd/>
              <a:tailEnd/>
            </a:ln>
          </p:spPr>
          <p:txBody>
            <a:bodyPr wrap="none">
              <a:spAutoFit/>
            </a:bodyPr>
            <a:lstStyle/>
            <a:p>
              <a:pPr eaLnBrk="0" hangingPunct="0"/>
              <a:endParaRPr lang="en-US" sz="1600"/>
            </a:p>
            <a:p>
              <a:pPr eaLnBrk="0" hangingPunct="0"/>
              <a:r>
                <a:rPr lang="en-US" sz="1600"/>
                <a:t>   .length</a:t>
              </a:r>
            </a:p>
            <a:p>
              <a:pPr eaLnBrk="0" hangingPunct="0"/>
              <a:r>
                <a:rPr lang="en-US" sz="1600"/>
                <a:t>   .info</a:t>
              </a:r>
            </a:p>
          </p:txBody>
        </p:sp>
        <p:sp>
          <p:nvSpPr>
            <p:cNvPr id="103436" name="Text Box 27"/>
            <p:cNvSpPr txBox="1">
              <a:spLocks noChangeArrowheads="1"/>
            </p:cNvSpPr>
            <p:nvPr/>
          </p:nvSpPr>
          <p:spPr bwMode="auto">
            <a:xfrm>
              <a:off x="3216" y="1494"/>
              <a:ext cx="266" cy="983"/>
            </a:xfrm>
            <a:prstGeom prst="rect">
              <a:avLst/>
            </a:prstGeom>
            <a:noFill/>
            <a:ln w="9525">
              <a:noFill/>
              <a:miter lim="800000"/>
              <a:headEnd/>
              <a:tailEnd/>
            </a:ln>
          </p:spPr>
          <p:txBody>
            <a:bodyPr wrap="none">
              <a:spAutoFit/>
            </a:bodyPr>
            <a:lstStyle/>
            <a:p>
              <a:pPr eaLnBrk="0" hangingPunct="0">
                <a:lnSpc>
                  <a:spcPct val="120000"/>
                </a:lnSpc>
              </a:pPr>
              <a:r>
                <a:rPr lang="en-US" sz="1600"/>
                <a:t>[0]</a:t>
              </a:r>
            </a:p>
            <a:p>
              <a:pPr eaLnBrk="0" hangingPunct="0">
                <a:lnSpc>
                  <a:spcPct val="120000"/>
                </a:lnSpc>
              </a:pPr>
              <a:r>
                <a:rPr lang="en-US" sz="1600"/>
                <a:t>[1]</a:t>
              </a:r>
            </a:p>
            <a:p>
              <a:pPr eaLnBrk="0" hangingPunct="0">
                <a:lnSpc>
                  <a:spcPct val="120000"/>
                </a:lnSpc>
              </a:pPr>
              <a:r>
                <a:rPr lang="en-US" sz="1600"/>
                <a:t>[2]</a:t>
              </a:r>
            </a:p>
            <a:p>
              <a:pPr eaLnBrk="0" hangingPunct="0">
                <a:lnSpc>
                  <a:spcPct val="120000"/>
                </a:lnSpc>
              </a:pPr>
              <a:r>
                <a:rPr lang="en-US" sz="1600"/>
                <a:t>[3]</a:t>
              </a:r>
            </a:p>
            <a:p>
              <a:pPr eaLnBrk="0" hangingPunct="0">
                <a:lnSpc>
                  <a:spcPct val="120000"/>
                </a:lnSpc>
              </a:pPr>
              <a:r>
                <a:rPr lang="en-US" sz="1600"/>
                <a:t>[4]</a:t>
              </a:r>
            </a:p>
          </p:txBody>
        </p:sp>
        <p:sp>
          <p:nvSpPr>
            <p:cNvPr id="103437" name="Text Box 28"/>
            <p:cNvSpPr txBox="1">
              <a:spLocks noChangeArrowheads="1"/>
            </p:cNvSpPr>
            <p:nvPr/>
          </p:nvSpPr>
          <p:spPr bwMode="auto">
            <a:xfrm>
              <a:off x="3648" y="1351"/>
              <a:ext cx="208" cy="1120"/>
            </a:xfrm>
            <a:prstGeom prst="rect">
              <a:avLst/>
            </a:prstGeom>
            <a:noFill/>
            <a:ln w="9525">
              <a:noFill/>
              <a:miter lim="800000"/>
              <a:headEnd/>
              <a:tailEnd/>
            </a:ln>
          </p:spPr>
          <p:txBody>
            <a:bodyPr wrap="none">
              <a:spAutoFit/>
            </a:bodyPr>
            <a:lstStyle/>
            <a:p>
              <a:pPr eaLnBrk="0" hangingPunct="0">
                <a:lnSpc>
                  <a:spcPct val="115000"/>
                </a:lnSpc>
              </a:pPr>
              <a:r>
                <a:rPr lang="en-US" sz="1600"/>
                <a:t>5</a:t>
              </a:r>
            </a:p>
            <a:p>
              <a:pPr eaLnBrk="0" hangingPunct="0">
                <a:lnSpc>
                  <a:spcPct val="115000"/>
                </a:lnSpc>
              </a:pPr>
              <a:r>
                <a:rPr lang="en-US" sz="1600"/>
                <a:t>A</a:t>
              </a:r>
            </a:p>
            <a:p>
              <a:pPr eaLnBrk="0" hangingPunct="0">
                <a:lnSpc>
                  <a:spcPct val="115000"/>
                </a:lnSpc>
              </a:pPr>
              <a:r>
                <a:rPr lang="en-US" sz="1600"/>
                <a:t>B</a:t>
              </a:r>
            </a:p>
            <a:p>
              <a:pPr eaLnBrk="0" hangingPunct="0">
                <a:lnSpc>
                  <a:spcPct val="115000"/>
                </a:lnSpc>
              </a:pPr>
              <a:r>
                <a:rPr lang="en-US" sz="1600"/>
                <a:t>C</a:t>
              </a:r>
            </a:p>
            <a:p>
              <a:pPr eaLnBrk="0" hangingPunct="0">
                <a:lnSpc>
                  <a:spcPct val="115000"/>
                </a:lnSpc>
              </a:pPr>
              <a:r>
                <a:rPr lang="en-US" sz="1600"/>
                <a:t>D</a:t>
              </a:r>
            </a:p>
            <a:p>
              <a:pPr eaLnBrk="0" hangingPunct="0">
                <a:lnSpc>
                  <a:spcPct val="115000"/>
                </a:lnSpc>
              </a:pPr>
              <a:r>
                <a:rPr lang="en-US" sz="1600"/>
                <a:t>E</a:t>
              </a:r>
            </a:p>
          </p:txBody>
        </p:sp>
      </p:grpSp>
      <p:sp>
        <p:nvSpPr>
          <p:cNvPr id="103431" name="Text Box 29"/>
          <p:cNvSpPr txBox="1">
            <a:spLocks noChangeArrowheads="1"/>
          </p:cNvSpPr>
          <p:nvPr/>
        </p:nvSpPr>
        <p:spPr bwMode="auto">
          <a:xfrm>
            <a:off x="4403725" y="2500313"/>
            <a:ext cx="434975" cy="336550"/>
          </a:xfrm>
          <a:prstGeom prst="rect">
            <a:avLst/>
          </a:prstGeom>
          <a:noFill/>
          <a:ln w="9525">
            <a:noFill/>
            <a:miter lim="800000"/>
            <a:headEnd/>
            <a:tailEnd/>
          </a:ln>
        </p:spPr>
        <p:txBody>
          <a:bodyPr wrap="none">
            <a:spAutoFit/>
          </a:bodyPr>
          <a:lstStyle/>
          <a:p>
            <a:pPr eaLnBrk="0" hangingPunct="0"/>
            <a:r>
              <a:rPr lang="en-US" sz="1600"/>
              <a:t>list</a:t>
            </a:r>
          </a:p>
        </p:txBody>
      </p:sp>
      <p:sp>
        <p:nvSpPr>
          <p:cNvPr id="103432" name="Rectangle 30"/>
          <p:cNvSpPr>
            <a:spLocks noChangeArrowheads="1"/>
          </p:cNvSpPr>
          <p:nvPr/>
        </p:nvSpPr>
        <p:spPr bwMode="auto">
          <a:xfrm>
            <a:off x="4495800" y="2819400"/>
            <a:ext cx="381000" cy="304800"/>
          </a:xfrm>
          <a:prstGeom prst="rect">
            <a:avLst/>
          </a:prstGeom>
          <a:noFill/>
          <a:ln w="9525">
            <a:solidFill>
              <a:schemeClr val="tx1"/>
            </a:solidFill>
            <a:miter lim="800000"/>
            <a:headEnd/>
            <a:tailEnd/>
          </a:ln>
        </p:spPr>
        <p:txBody>
          <a:bodyPr wrap="none" anchor="ctr"/>
          <a:lstStyle/>
          <a:p>
            <a:endParaRPr lang="en-US"/>
          </a:p>
        </p:txBody>
      </p:sp>
      <p:sp>
        <p:nvSpPr>
          <p:cNvPr id="103433" name="Line 31"/>
          <p:cNvSpPr>
            <a:spLocks noChangeShapeType="1"/>
          </p:cNvSpPr>
          <p:nvPr/>
        </p:nvSpPr>
        <p:spPr bwMode="auto">
          <a:xfrm>
            <a:off x="4724400" y="2971800"/>
            <a:ext cx="762000" cy="15240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Slide Number Placeholder 4"/>
          <p:cNvSpPr>
            <a:spLocks noGrp="1"/>
          </p:cNvSpPr>
          <p:nvPr>
            <p:ph type="sldNum" sz="quarter" idx="12"/>
          </p:nvPr>
        </p:nvSpPr>
        <p:spPr bwMode="auto">
          <a:noFill/>
          <a:ln>
            <a:miter lim="800000"/>
            <a:headEnd/>
            <a:tailEnd/>
          </a:ln>
        </p:spPr>
        <p:txBody>
          <a:bodyPr/>
          <a:lstStyle/>
          <a:p>
            <a:fld id="{9ED31AB2-A196-4917-9C65-0F17C356F3F4}" type="slidenum">
              <a:rPr lang="en-US" smtClean="0"/>
              <a:pPr/>
              <a:t>49</a:t>
            </a:fld>
            <a:endParaRPr lang="en-US"/>
          </a:p>
        </p:txBody>
      </p:sp>
      <p:sp>
        <p:nvSpPr>
          <p:cNvPr id="104451" name="Rectangle 2"/>
          <p:cNvSpPr>
            <a:spLocks noChangeArrowheads="1"/>
          </p:cNvSpPr>
          <p:nvPr/>
        </p:nvSpPr>
        <p:spPr bwMode="auto">
          <a:xfrm>
            <a:off x="0" y="0"/>
            <a:ext cx="7772400" cy="1143000"/>
          </a:xfrm>
          <a:prstGeom prst="rect">
            <a:avLst/>
          </a:prstGeom>
          <a:noFill/>
          <a:ln w="9525">
            <a:noFill/>
            <a:miter lim="800000"/>
            <a:headEnd/>
            <a:tailEnd/>
          </a:ln>
        </p:spPr>
        <p:txBody>
          <a:bodyPr anchor="ctr"/>
          <a:lstStyle/>
          <a:p>
            <a:r>
              <a:rPr lang="en-US" sz="3200" b="1" dirty="0">
                <a:solidFill>
                  <a:srgbClr val="CC0099"/>
                </a:solidFill>
                <a:latin typeface="+mj-lt"/>
              </a:rPr>
              <a:t>Linked List as an Array of Records</a:t>
            </a:r>
          </a:p>
        </p:txBody>
      </p:sp>
      <p:sp>
        <p:nvSpPr>
          <p:cNvPr id="104452" name="Text Box 3"/>
          <p:cNvSpPr txBox="1">
            <a:spLocks noChangeArrowheads="1"/>
          </p:cNvSpPr>
          <p:nvPr/>
        </p:nvSpPr>
        <p:spPr bwMode="auto">
          <a:xfrm>
            <a:off x="1219200" y="2057400"/>
            <a:ext cx="2882900" cy="3292475"/>
          </a:xfrm>
          <a:prstGeom prst="rect">
            <a:avLst/>
          </a:prstGeom>
          <a:noFill/>
          <a:ln w="9525">
            <a:noFill/>
            <a:miter lim="800000"/>
            <a:headEnd/>
            <a:tailEnd/>
          </a:ln>
        </p:spPr>
        <p:txBody>
          <a:bodyPr wrap="none">
            <a:spAutoFit/>
          </a:bodyPr>
          <a:lstStyle/>
          <a:p>
            <a:pPr algn="l" eaLnBrk="0" hangingPunct="0"/>
            <a:r>
              <a:rPr lang="en-US" sz="1600" dirty="0"/>
              <a:t>protected class </a:t>
            </a:r>
            <a:r>
              <a:rPr lang="en-US" sz="1600" dirty="0" err="1"/>
              <a:t>NodeType</a:t>
            </a:r>
            <a:endParaRPr lang="en-US" sz="1600" dirty="0"/>
          </a:p>
          <a:p>
            <a:pPr algn="l" eaLnBrk="0" hangingPunct="0"/>
            <a:r>
              <a:rPr lang="en-US" sz="1600" dirty="0"/>
              <a:t>{</a:t>
            </a:r>
          </a:p>
          <a:p>
            <a:pPr algn="l" eaLnBrk="0" hangingPunct="0"/>
            <a:r>
              <a:rPr lang="en-US" sz="1600" dirty="0"/>
              <a:t>     char info;</a:t>
            </a:r>
          </a:p>
          <a:p>
            <a:pPr algn="l" eaLnBrk="0" hangingPunct="0"/>
            <a:r>
              <a:rPr lang="en-US" sz="1600" dirty="0"/>
              <a:t>     </a:t>
            </a:r>
            <a:r>
              <a:rPr lang="en-US" sz="1600" dirty="0" err="1"/>
              <a:t>int</a:t>
            </a:r>
            <a:r>
              <a:rPr lang="en-US" sz="1600" dirty="0"/>
              <a:t> next;</a:t>
            </a:r>
          </a:p>
          <a:p>
            <a:pPr algn="l" eaLnBrk="0" hangingPunct="0"/>
            <a:r>
              <a:rPr lang="en-US" sz="1600" dirty="0"/>
              <a:t>};</a:t>
            </a:r>
          </a:p>
          <a:p>
            <a:pPr algn="l" eaLnBrk="0" hangingPunct="0"/>
            <a:endParaRPr lang="en-US" sz="1600" dirty="0"/>
          </a:p>
          <a:p>
            <a:pPr algn="l" eaLnBrk="0" hangingPunct="0"/>
            <a:r>
              <a:rPr lang="en-US" sz="1600" dirty="0"/>
              <a:t>public class </a:t>
            </a:r>
            <a:r>
              <a:rPr lang="en-US" sz="1600" dirty="0" err="1"/>
              <a:t>ListType</a:t>
            </a:r>
            <a:endParaRPr lang="en-US" sz="1600" dirty="0"/>
          </a:p>
          <a:p>
            <a:pPr algn="l" eaLnBrk="0" hangingPunct="0"/>
            <a:r>
              <a:rPr lang="en-US" sz="1600" dirty="0"/>
              <a:t>{</a:t>
            </a:r>
          </a:p>
          <a:p>
            <a:pPr algn="l" eaLnBrk="0" hangingPunct="0"/>
            <a:r>
              <a:rPr lang="en-US" sz="1600" dirty="0"/>
              <a:t>     </a:t>
            </a:r>
            <a:r>
              <a:rPr lang="en-US" sz="1600" dirty="0" err="1"/>
              <a:t>NodeType</a:t>
            </a:r>
            <a:r>
              <a:rPr lang="en-US" sz="1600" dirty="0"/>
              <a:t> nodes[5];</a:t>
            </a:r>
          </a:p>
          <a:p>
            <a:pPr algn="l" eaLnBrk="0" hangingPunct="0"/>
            <a:r>
              <a:rPr lang="en-US" sz="1600" dirty="0"/>
              <a:t>     </a:t>
            </a:r>
            <a:r>
              <a:rPr lang="en-US" sz="1600" dirty="0" err="1"/>
              <a:t>int</a:t>
            </a:r>
            <a:r>
              <a:rPr lang="en-US" sz="1600" dirty="0"/>
              <a:t> first;</a:t>
            </a:r>
          </a:p>
          <a:p>
            <a:pPr algn="l" eaLnBrk="0" hangingPunct="0"/>
            <a:r>
              <a:rPr lang="en-US" sz="1600" dirty="0"/>
              <a:t>};</a:t>
            </a:r>
          </a:p>
          <a:p>
            <a:pPr algn="l" eaLnBrk="0" hangingPunct="0"/>
            <a:endParaRPr lang="en-US" sz="1600" dirty="0"/>
          </a:p>
          <a:p>
            <a:pPr algn="l" eaLnBrk="0" hangingPunct="0"/>
            <a:r>
              <a:rPr lang="en-US" sz="1600" dirty="0" err="1"/>
              <a:t>ListType</a:t>
            </a:r>
            <a:r>
              <a:rPr lang="en-US" sz="1600" dirty="0"/>
              <a:t> list = new </a:t>
            </a:r>
            <a:r>
              <a:rPr lang="en-US" sz="1600" dirty="0" err="1"/>
              <a:t>ListType</a:t>
            </a:r>
            <a:r>
              <a:rPr lang="en-US" sz="1600" dirty="0"/>
              <a:t>();</a:t>
            </a:r>
          </a:p>
        </p:txBody>
      </p:sp>
      <p:sp>
        <p:nvSpPr>
          <p:cNvPr id="104453" name="Text Box 4"/>
          <p:cNvSpPr txBox="1">
            <a:spLocks noChangeArrowheads="1"/>
          </p:cNvSpPr>
          <p:nvPr/>
        </p:nvSpPr>
        <p:spPr bwMode="auto">
          <a:xfrm>
            <a:off x="357453" y="1559165"/>
            <a:ext cx="3333221" cy="400110"/>
          </a:xfrm>
          <a:prstGeom prst="rect">
            <a:avLst/>
          </a:prstGeom>
          <a:noFill/>
          <a:ln w="9525">
            <a:noFill/>
            <a:miter lim="800000"/>
            <a:headEnd/>
            <a:tailEnd/>
          </a:ln>
        </p:spPr>
        <p:txBody>
          <a:bodyPr wrap="none">
            <a:spAutoFit/>
          </a:bodyPr>
          <a:lstStyle/>
          <a:p>
            <a:pPr eaLnBrk="0" hangingPunct="0"/>
            <a:r>
              <a:rPr lang="en-US" sz="2000" dirty="0"/>
              <a:t>A linked list in static storage</a:t>
            </a:r>
          </a:p>
        </p:txBody>
      </p:sp>
      <p:sp>
        <p:nvSpPr>
          <p:cNvPr id="104454" name="Rectangle 6"/>
          <p:cNvSpPr>
            <a:spLocks noChangeArrowheads="1"/>
          </p:cNvSpPr>
          <p:nvPr/>
        </p:nvSpPr>
        <p:spPr bwMode="auto">
          <a:xfrm>
            <a:off x="5654675" y="2376488"/>
            <a:ext cx="838200" cy="1676400"/>
          </a:xfrm>
          <a:prstGeom prst="rect">
            <a:avLst/>
          </a:prstGeom>
          <a:noFill/>
          <a:ln w="9525">
            <a:solidFill>
              <a:schemeClr val="tx1"/>
            </a:solidFill>
            <a:miter lim="800000"/>
            <a:headEnd/>
            <a:tailEnd/>
          </a:ln>
        </p:spPr>
        <p:txBody>
          <a:bodyPr wrap="none" anchor="ctr"/>
          <a:lstStyle/>
          <a:p>
            <a:endParaRPr lang="en-US"/>
          </a:p>
        </p:txBody>
      </p:sp>
      <p:sp>
        <p:nvSpPr>
          <p:cNvPr id="104455" name="Line 7"/>
          <p:cNvSpPr>
            <a:spLocks noChangeShapeType="1"/>
          </p:cNvSpPr>
          <p:nvPr/>
        </p:nvSpPr>
        <p:spPr bwMode="auto">
          <a:xfrm flipV="1">
            <a:off x="5654675" y="3200400"/>
            <a:ext cx="1660525" cy="14288"/>
          </a:xfrm>
          <a:prstGeom prst="line">
            <a:avLst/>
          </a:prstGeom>
          <a:noFill/>
          <a:ln w="9525">
            <a:solidFill>
              <a:schemeClr val="tx1"/>
            </a:solidFill>
            <a:round/>
            <a:headEnd/>
            <a:tailEnd/>
          </a:ln>
        </p:spPr>
        <p:txBody>
          <a:bodyPr wrap="none" anchor="ctr"/>
          <a:lstStyle/>
          <a:p>
            <a:endParaRPr lang="en-US"/>
          </a:p>
        </p:txBody>
      </p:sp>
      <p:sp>
        <p:nvSpPr>
          <p:cNvPr id="104456" name="Line 8"/>
          <p:cNvSpPr>
            <a:spLocks noChangeShapeType="1"/>
          </p:cNvSpPr>
          <p:nvPr/>
        </p:nvSpPr>
        <p:spPr bwMode="auto">
          <a:xfrm flipV="1">
            <a:off x="5654675" y="3505200"/>
            <a:ext cx="1660525" cy="14288"/>
          </a:xfrm>
          <a:prstGeom prst="line">
            <a:avLst/>
          </a:prstGeom>
          <a:noFill/>
          <a:ln w="9525">
            <a:solidFill>
              <a:schemeClr val="tx1"/>
            </a:solidFill>
            <a:round/>
            <a:headEnd/>
            <a:tailEnd/>
          </a:ln>
        </p:spPr>
        <p:txBody>
          <a:bodyPr wrap="none" anchor="ctr"/>
          <a:lstStyle/>
          <a:p>
            <a:endParaRPr lang="en-US"/>
          </a:p>
        </p:txBody>
      </p:sp>
      <p:sp>
        <p:nvSpPr>
          <p:cNvPr id="104457" name="Line 9"/>
          <p:cNvSpPr>
            <a:spLocks noChangeShapeType="1"/>
          </p:cNvSpPr>
          <p:nvPr/>
        </p:nvSpPr>
        <p:spPr bwMode="auto">
          <a:xfrm>
            <a:off x="5654675" y="3748088"/>
            <a:ext cx="838200" cy="0"/>
          </a:xfrm>
          <a:prstGeom prst="line">
            <a:avLst/>
          </a:prstGeom>
          <a:noFill/>
          <a:ln w="9525">
            <a:solidFill>
              <a:schemeClr val="tx1"/>
            </a:solidFill>
            <a:round/>
            <a:headEnd/>
            <a:tailEnd/>
          </a:ln>
        </p:spPr>
        <p:txBody>
          <a:bodyPr wrap="none" anchor="ctr"/>
          <a:lstStyle/>
          <a:p>
            <a:endParaRPr lang="en-US"/>
          </a:p>
        </p:txBody>
      </p:sp>
      <p:sp>
        <p:nvSpPr>
          <p:cNvPr id="104458" name="Line 10"/>
          <p:cNvSpPr>
            <a:spLocks noChangeShapeType="1"/>
          </p:cNvSpPr>
          <p:nvPr/>
        </p:nvSpPr>
        <p:spPr bwMode="auto">
          <a:xfrm flipV="1">
            <a:off x="5654675" y="2895600"/>
            <a:ext cx="1660525" cy="14288"/>
          </a:xfrm>
          <a:prstGeom prst="line">
            <a:avLst/>
          </a:prstGeom>
          <a:noFill/>
          <a:ln w="9525">
            <a:solidFill>
              <a:schemeClr val="tx1"/>
            </a:solidFill>
            <a:round/>
            <a:headEnd/>
            <a:tailEnd/>
          </a:ln>
        </p:spPr>
        <p:txBody>
          <a:bodyPr wrap="none" anchor="ctr"/>
          <a:lstStyle/>
          <a:p>
            <a:endParaRPr lang="en-US"/>
          </a:p>
        </p:txBody>
      </p:sp>
      <p:sp>
        <p:nvSpPr>
          <p:cNvPr id="104459" name="Line 11"/>
          <p:cNvSpPr>
            <a:spLocks noChangeShapeType="1"/>
          </p:cNvSpPr>
          <p:nvPr/>
        </p:nvSpPr>
        <p:spPr bwMode="auto">
          <a:xfrm flipV="1">
            <a:off x="5654675" y="2590800"/>
            <a:ext cx="1660525" cy="14288"/>
          </a:xfrm>
          <a:prstGeom prst="line">
            <a:avLst/>
          </a:prstGeom>
          <a:noFill/>
          <a:ln w="9525">
            <a:solidFill>
              <a:schemeClr val="tx1"/>
            </a:solidFill>
            <a:round/>
            <a:headEnd/>
            <a:tailEnd/>
          </a:ln>
        </p:spPr>
        <p:txBody>
          <a:bodyPr wrap="none" anchor="ctr"/>
          <a:lstStyle/>
          <a:p>
            <a:endParaRPr lang="en-US"/>
          </a:p>
        </p:txBody>
      </p:sp>
      <p:sp>
        <p:nvSpPr>
          <p:cNvPr id="104460" name="Text Box 12"/>
          <p:cNvSpPr txBox="1">
            <a:spLocks noChangeArrowheads="1"/>
          </p:cNvSpPr>
          <p:nvPr/>
        </p:nvSpPr>
        <p:spPr bwMode="auto">
          <a:xfrm>
            <a:off x="4343400" y="2057400"/>
            <a:ext cx="862013" cy="825500"/>
          </a:xfrm>
          <a:prstGeom prst="rect">
            <a:avLst/>
          </a:prstGeom>
          <a:noFill/>
          <a:ln w="9525">
            <a:noFill/>
            <a:miter lim="800000"/>
            <a:headEnd/>
            <a:tailEnd/>
          </a:ln>
        </p:spPr>
        <p:txBody>
          <a:bodyPr wrap="none">
            <a:spAutoFit/>
          </a:bodyPr>
          <a:lstStyle/>
          <a:p>
            <a:pPr eaLnBrk="0" hangingPunct="0"/>
            <a:endParaRPr lang="en-US" sz="1600"/>
          </a:p>
          <a:p>
            <a:pPr eaLnBrk="0" hangingPunct="0"/>
            <a:r>
              <a:rPr lang="en-US" sz="1600"/>
              <a:t>   .nodes</a:t>
            </a:r>
          </a:p>
          <a:p>
            <a:pPr eaLnBrk="0" hangingPunct="0"/>
            <a:endParaRPr lang="en-US" sz="1600"/>
          </a:p>
        </p:txBody>
      </p:sp>
      <p:sp>
        <p:nvSpPr>
          <p:cNvPr id="104461" name="Text Box 13"/>
          <p:cNvSpPr txBox="1">
            <a:spLocks noChangeArrowheads="1"/>
          </p:cNvSpPr>
          <p:nvPr/>
        </p:nvSpPr>
        <p:spPr bwMode="auto">
          <a:xfrm>
            <a:off x="5257800" y="2286000"/>
            <a:ext cx="422275" cy="1560513"/>
          </a:xfrm>
          <a:prstGeom prst="rect">
            <a:avLst/>
          </a:prstGeom>
          <a:noFill/>
          <a:ln w="9525">
            <a:noFill/>
            <a:miter lim="800000"/>
            <a:headEnd/>
            <a:tailEnd/>
          </a:ln>
        </p:spPr>
        <p:txBody>
          <a:bodyPr wrap="none">
            <a:spAutoFit/>
          </a:bodyPr>
          <a:lstStyle/>
          <a:p>
            <a:pPr eaLnBrk="0" hangingPunct="0">
              <a:lnSpc>
                <a:spcPct val="120000"/>
              </a:lnSpc>
            </a:pPr>
            <a:r>
              <a:rPr lang="en-US" sz="1600"/>
              <a:t>[0]</a:t>
            </a:r>
          </a:p>
          <a:p>
            <a:pPr eaLnBrk="0" hangingPunct="0">
              <a:lnSpc>
                <a:spcPct val="120000"/>
              </a:lnSpc>
            </a:pPr>
            <a:r>
              <a:rPr lang="en-US" sz="1600"/>
              <a:t>[1]</a:t>
            </a:r>
          </a:p>
          <a:p>
            <a:pPr eaLnBrk="0" hangingPunct="0">
              <a:lnSpc>
                <a:spcPct val="120000"/>
              </a:lnSpc>
            </a:pPr>
            <a:r>
              <a:rPr lang="en-US" sz="1600"/>
              <a:t>[2]</a:t>
            </a:r>
          </a:p>
          <a:p>
            <a:pPr eaLnBrk="0" hangingPunct="0">
              <a:lnSpc>
                <a:spcPct val="120000"/>
              </a:lnSpc>
            </a:pPr>
            <a:r>
              <a:rPr lang="en-US" sz="1600"/>
              <a:t>[3]</a:t>
            </a:r>
          </a:p>
          <a:p>
            <a:pPr eaLnBrk="0" hangingPunct="0">
              <a:lnSpc>
                <a:spcPct val="120000"/>
              </a:lnSpc>
            </a:pPr>
            <a:r>
              <a:rPr lang="en-US" sz="1600"/>
              <a:t>[4]</a:t>
            </a:r>
          </a:p>
        </p:txBody>
      </p:sp>
      <p:sp>
        <p:nvSpPr>
          <p:cNvPr id="104462" name="Text Box 14"/>
          <p:cNvSpPr txBox="1">
            <a:spLocks noChangeArrowheads="1"/>
          </p:cNvSpPr>
          <p:nvPr/>
        </p:nvSpPr>
        <p:spPr bwMode="auto">
          <a:xfrm>
            <a:off x="5867400" y="2286000"/>
            <a:ext cx="330200" cy="1778000"/>
          </a:xfrm>
          <a:prstGeom prst="rect">
            <a:avLst/>
          </a:prstGeom>
          <a:noFill/>
          <a:ln w="9525">
            <a:noFill/>
            <a:miter lim="800000"/>
            <a:headEnd/>
            <a:tailEnd/>
          </a:ln>
        </p:spPr>
        <p:txBody>
          <a:bodyPr wrap="none">
            <a:spAutoFit/>
          </a:bodyPr>
          <a:lstStyle/>
          <a:p>
            <a:pPr eaLnBrk="0" hangingPunct="0">
              <a:lnSpc>
                <a:spcPct val="115000"/>
              </a:lnSpc>
            </a:pPr>
            <a:r>
              <a:rPr lang="en-US" sz="1600" b="1"/>
              <a:t>C</a:t>
            </a:r>
            <a:endParaRPr lang="en-US" sz="1600"/>
          </a:p>
          <a:p>
            <a:pPr eaLnBrk="0" hangingPunct="0">
              <a:lnSpc>
                <a:spcPct val="115000"/>
              </a:lnSpc>
            </a:pPr>
            <a:r>
              <a:rPr lang="en-US" sz="1600" b="1"/>
              <a:t>B</a:t>
            </a:r>
          </a:p>
          <a:p>
            <a:pPr eaLnBrk="0" hangingPunct="0">
              <a:lnSpc>
                <a:spcPct val="115000"/>
              </a:lnSpc>
            </a:pPr>
            <a:r>
              <a:rPr lang="en-US" sz="1600" b="1"/>
              <a:t>E</a:t>
            </a:r>
          </a:p>
          <a:p>
            <a:pPr eaLnBrk="0" hangingPunct="0">
              <a:lnSpc>
                <a:spcPct val="115000"/>
              </a:lnSpc>
            </a:pPr>
            <a:r>
              <a:rPr lang="en-US" sz="1600" b="1"/>
              <a:t>A</a:t>
            </a:r>
          </a:p>
          <a:p>
            <a:pPr eaLnBrk="0" hangingPunct="0">
              <a:lnSpc>
                <a:spcPct val="115000"/>
              </a:lnSpc>
            </a:pPr>
            <a:r>
              <a:rPr lang="en-US" sz="1600" b="1"/>
              <a:t>D</a:t>
            </a:r>
          </a:p>
          <a:p>
            <a:pPr eaLnBrk="0" hangingPunct="0">
              <a:lnSpc>
                <a:spcPct val="115000"/>
              </a:lnSpc>
            </a:pPr>
            <a:r>
              <a:rPr lang="en-US" sz="1600" b="1"/>
              <a:t>3</a:t>
            </a:r>
            <a:endParaRPr lang="en-US" sz="1600"/>
          </a:p>
        </p:txBody>
      </p:sp>
      <p:sp>
        <p:nvSpPr>
          <p:cNvPr id="104463" name="Rectangle 15"/>
          <p:cNvSpPr>
            <a:spLocks noChangeArrowheads="1"/>
          </p:cNvSpPr>
          <p:nvPr/>
        </p:nvSpPr>
        <p:spPr bwMode="auto">
          <a:xfrm>
            <a:off x="6477000" y="2362200"/>
            <a:ext cx="838200" cy="1371600"/>
          </a:xfrm>
          <a:prstGeom prst="rect">
            <a:avLst/>
          </a:prstGeom>
          <a:noFill/>
          <a:ln w="9525">
            <a:solidFill>
              <a:schemeClr val="tx1"/>
            </a:solidFill>
            <a:miter lim="800000"/>
            <a:headEnd/>
            <a:tailEnd/>
          </a:ln>
        </p:spPr>
        <p:txBody>
          <a:bodyPr wrap="none" anchor="ctr"/>
          <a:lstStyle/>
          <a:p>
            <a:endParaRPr lang="en-US"/>
          </a:p>
        </p:txBody>
      </p:sp>
      <p:sp>
        <p:nvSpPr>
          <p:cNvPr id="104464" name="Text Box 16"/>
          <p:cNvSpPr txBox="1">
            <a:spLocks noChangeArrowheads="1"/>
          </p:cNvSpPr>
          <p:nvPr/>
        </p:nvSpPr>
        <p:spPr bwMode="auto">
          <a:xfrm>
            <a:off x="6705600" y="2286000"/>
            <a:ext cx="354013" cy="1497013"/>
          </a:xfrm>
          <a:prstGeom prst="rect">
            <a:avLst/>
          </a:prstGeom>
          <a:noFill/>
          <a:ln w="9525">
            <a:noFill/>
            <a:miter lim="800000"/>
            <a:headEnd/>
            <a:tailEnd/>
          </a:ln>
        </p:spPr>
        <p:txBody>
          <a:bodyPr wrap="none">
            <a:spAutoFit/>
          </a:bodyPr>
          <a:lstStyle/>
          <a:p>
            <a:pPr eaLnBrk="0" hangingPunct="0">
              <a:lnSpc>
                <a:spcPct val="115000"/>
              </a:lnSpc>
            </a:pPr>
            <a:r>
              <a:rPr lang="en-US" sz="1600" b="1"/>
              <a:t>4</a:t>
            </a:r>
          </a:p>
          <a:p>
            <a:pPr eaLnBrk="0" hangingPunct="0">
              <a:lnSpc>
                <a:spcPct val="115000"/>
              </a:lnSpc>
            </a:pPr>
            <a:r>
              <a:rPr lang="en-US" sz="1600" b="1"/>
              <a:t>0</a:t>
            </a:r>
          </a:p>
          <a:p>
            <a:pPr eaLnBrk="0" hangingPunct="0">
              <a:lnSpc>
                <a:spcPct val="115000"/>
              </a:lnSpc>
            </a:pPr>
            <a:r>
              <a:rPr lang="en-US" sz="1600" b="1"/>
              <a:t>-1</a:t>
            </a:r>
          </a:p>
          <a:p>
            <a:pPr eaLnBrk="0" hangingPunct="0">
              <a:lnSpc>
                <a:spcPct val="115000"/>
              </a:lnSpc>
            </a:pPr>
            <a:r>
              <a:rPr lang="en-US" sz="1600" b="1"/>
              <a:t>1</a:t>
            </a:r>
          </a:p>
          <a:p>
            <a:pPr eaLnBrk="0" hangingPunct="0">
              <a:lnSpc>
                <a:spcPct val="115000"/>
              </a:lnSpc>
            </a:pPr>
            <a:r>
              <a:rPr lang="en-US" sz="1600" b="1"/>
              <a:t>2</a:t>
            </a:r>
            <a:endParaRPr lang="en-US" sz="1600"/>
          </a:p>
        </p:txBody>
      </p:sp>
      <p:sp>
        <p:nvSpPr>
          <p:cNvPr id="104465" name="Text Box 17"/>
          <p:cNvSpPr txBox="1">
            <a:spLocks noChangeArrowheads="1"/>
          </p:cNvSpPr>
          <p:nvPr/>
        </p:nvSpPr>
        <p:spPr bwMode="auto">
          <a:xfrm>
            <a:off x="4724400" y="3810000"/>
            <a:ext cx="565150" cy="336550"/>
          </a:xfrm>
          <a:prstGeom prst="rect">
            <a:avLst/>
          </a:prstGeom>
          <a:noFill/>
          <a:ln w="9525">
            <a:noFill/>
            <a:miter lim="800000"/>
            <a:headEnd/>
            <a:tailEnd/>
          </a:ln>
        </p:spPr>
        <p:txBody>
          <a:bodyPr wrap="none">
            <a:spAutoFit/>
          </a:bodyPr>
          <a:lstStyle/>
          <a:p>
            <a:pPr eaLnBrk="0" hangingPunct="0"/>
            <a:r>
              <a:rPr lang="en-US" sz="1600"/>
              <a:t>.first</a:t>
            </a:r>
          </a:p>
        </p:txBody>
      </p:sp>
      <p:sp>
        <p:nvSpPr>
          <p:cNvPr id="104466" name="Text Box 18"/>
          <p:cNvSpPr txBox="1">
            <a:spLocks noChangeArrowheads="1"/>
          </p:cNvSpPr>
          <p:nvPr/>
        </p:nvSpPr>
        <p:spPr bwMode="auto">
          <a:xfrm>
            <a:off x="4419600" y="2133600"/>
            <a:ext cx="184150" cy="336550"/>
          </a:xfrm>
          <a:prstGeom prst="rect">
            <a:avLst/>
          </a:prstGeom>
          <a:noFill/>
          <a:ln w="9525">
            <a:noFill/>
            <a:miter lim="800000"/>
            <a:headEnd/>
            <a:tailEnd/>
          </a:ln>
        </p:spPr>
        <p:txBody>
          <a:bodyPr wrap="none">
            <a:spAutoFit/>
          </a:bodyPr>
          <a:lstStyle/>
          <a:p>
            <a:pPr eaLnBrk="0" hangingPunct="0"/>
            <a:endParaRPr lang="en-US" sz="1600"/>
          </a:p>
        </p:txBody>
      </p:sp>
      <p:sp>
        <p:nvSpPr>
          <p:cNvPr id="104467" name="Rectangle 44"/>
          <p:cNvSpPr>
            <a:spLocks noChangeArrowheads="1"/>
          </p:cNvSpPr>
          <p:nvPr/>
        </p:nvSpPr>
        <p:spPr bwMode="auto">
          <a:xfrm>
            <a:off x="4419600" y="1752600"/>
            <a:ext cx="304800" cy="381000"/>
          </a:xfrm>
          <a:prstGeom prst="rect">
            <a:avLst/>
          </a:prstGeom>
          <a:noFill/>
          <a:ln w="9525">
            <a:solidFill>
              <a:schemeClr val="tx1"/>
            </a:solidFill>
            <a:miter lim="800000"/>
            <a:headEnd/>
            <a:tailEnd/>
          </a:ln>
        </p:spPr>
        <p:txBody>
          <a:bodyPr wrap="none" anchor="ctr"/>
          <a:lstStyle/>
          <a:p>
            <a:endParaRPr lang="en-US"/>
          </a:p>
        </p:txBody>
      </p:sp>
      <p:sp>
        <p:nvSpPr>
          <p:cNvPr id="104468" name="Text Box 45"/>
          <p:cNvSpPr txBox="1">
            <a:spLocks noChangeArrowheads="1"/>
          </p:cNvSpPr>
          <p:nvPr/>
        </p:nvSpPr>
        <p:spPr bwMode="auto">
          <a:xfrm>
            <a:off x="3886200" y="1752600"/>
            <a:ext cx="492125" cy="396875"/>
          </a:xfrm>
          <a:prstGeom prst="rect">
            <a:avLst/>
          </a:prstGeom>
          <a:noFill/>
          <a:ln w="9525">
            <a:noFill/>
            <a:miter lim="800000"/>
            <a:headEnd/>
            <a:tailEnd/>
          </a:ln>
        </p:spPr>
        <p:txBody>
          <a:bodyPr wrap="none">
            <a:spAutoFit/>
          </a:bodyPr>
          <a:lstStyle/>
          <a:p>
            <a:r>
              <a:rPr lang="en-US" sz="2000"/>
              <a:t>list</a:t>
            </a:r>
          </a:p>
        </p:txBody>
      </p:sp>
      <p:sp>
        <p:nvSpPr>
          <p:cNvPr id="104469" name="Line 46"/>
          <p:cNvSpPr>
            <a:spLocks noChangeShapeType="1"/>
          </p:cNvSpPr>
          <p:nvPr/>
        </p:nvSpPr>
        <p:spPr bwMode="auto">
          <a:xfrm>
            <a:off x="4572000" y="1905000"/>
            <a:ext cx="1143000" cy="38100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
          <p:cNvSpPr txBox="1">
            <a:spLocks noGrp="1"/>
          </p:cNvSpPr>
          <p:nvPr>
            <p:ph type="title"/>
          </p:nvPr>
        </p:nvSpPr>
        <p:spPr>
          <a:xfrm>
            <a:off x="185407" y="76200"/>
            <a:ext cx="8823985" cy="837448"/>
          </a:xfrm>
          <a:prstGeom prst="rect">
            <a:avLst/>
          </a:prstGeom>
        </p:spPr>
        <p:txBody>
          <a:bodyPr>
            <a:normAutofit fontScale="90000"/>
          </a:bodyPr>
          <a:lstStyle>
            <a:lvl1pPr defTabSz="795527">
              <a:defRPr sz="3567"/>
            </a:lvl1pPr>
          </a:lstStyle>
          <a:p>
            <a:r>
              <a:t>Forming a Chain by Adding to Its Beginning</a:t>
            </a:r>
          </a:p>
        </p:txBody>
      </p:sp>
      <p:sp>
        <p:nvSpPr>
          <p:cNvPr id="61" name="FIGURE 3-2…"/>
          <p:cNvSpPr txBox="1">
            <a:spLocks noGrp="1"/>
          </p:cNvSpPr>
          <p:nvPr>
            <p:ph type="body" sz="quarter" idx="1"/>
          </p:nvPr>
        </p:nvSpPr>
        <p:spPr>
          <a:xfrm>
            <a:off x="619241" y="3086698"/>
            <a:ext cx="1450744" cy="1082090"/>
          </a:xfrm>
          <a:prstGeom prst="rect">
            <a:avLst/>
          </a:prstGeom>
        </p:spPr>
        <p:txBody>
          <a:bodyPr anchor="ctr"/>
          <a:lstStyle/>
          <a:p>
            <a:pPr algn="ctr" defTabSz="374904">
              <a:defRPr sz="1803" b="1">
                <a:solidFill>
                  <a:srgbClr val="007FA3"/>
                </a:solidFill>
                <a:latin typeface="Times New Roman"/>
                <a:ea typeface="Times New Roman"/>
                <a:cs typeface="Times New Roman"/>
                <a:sym typeface="Times New Roman"/>
              </a:defRPr>
            </a:pPr>
            <a:r>
              <a:t>FIGURE 3-2 </a:t>
            </a:r>
          </a:p>
          <a:p>
            <a:pPr algn="ctr" defTabSz="374904">
              <a:defRPr sz="1803" b="1">
                <a:solidFill>
                  <a:srgbClr val="007FA3"/>
                </a:solidFill>
                <a:latin typeface="Times New Roman"/>
                <a:ea typeface="Times New Roman"/>
                <a:cs typeface="Times New Roman"/>
                <a:sym typeface="Times New Roman"/>
              </a:defRPr>
            </a:pPr>
            <a:r>
              <a:t>One desk in the room</a:t>
            </a:r>
          </a:p>
        </p:txBody>
      </p:sp>
      <p:pic>
        <p:nvPicPr>
          <p:cNvPr id="62" name="A man is standing facing towards desk number 10 and the speech bubble reads 10.&#10;&#10;Picture 2" descr="A man is standing facing towards desk number 10 and the speech bubble reads 10.Picture 2"/>
          <p:cNvPicPr>
            <a:picLocks noChangeAspect="1"/>
          </p:cNvPicPr>
          <p:nvPr/>
        </p:nvPicPr>
        <p:blipFill>
          <a:blip r:embed="rId2">
            <a:extLst/>
          </a:blip>
          <a:stretch>
            <a:fillRect/>
          </a:stretch>
        </p:blipFill>
        <p:spPr>
          <a:xfrm>
            <a:off x="160007" y="1018115"/>
            <a:ext cx="2212599" cy="2088817"/>
          </a:xfrm>
          <a:prstGeom prst="rect">
            <a:avLst/>
          </a:prstGeom>
          <a:ln w="12700">
            <a:miter lim="400000"/>
          </a:ln>
        </p:spPr>
      </p:pic>
      <p:pic>
        <p:nvPicPr>
          <p:cNvPr id="63" name="Two desks arranged in a single row with the newest desk first.&#10;&#10;Picture 2" descr="Two desks arranged in a single row with the newest desk first.Picture 2"/>
          <p:cNvPicPr>
            <a:picLocks noChangeAspect="1"/>
          </p:cNvPicPr>
          <p:nvPr/>
        </p:nvPicPr>
        <p:blipFill>
          <a:blip r:embed="rId3">
            <a:extLst/>
          </a:blip>
          <a:stretch>
            <a:fillRect/>
          </a:stretch>
        </p:blipFill>
        <p:spPr>
          <a:xfrm>
            <a:off x="2565134" y="2052407"/>
            <a:ext cx="2798414" cy="2088817"/>
          </a:xfrm>
          <a:prstGeom prst="rect">
            <a:avLst/>
          </a:prstGeom>
          <a:ln w="12700">
            <a:miter lim="400000"/>
          </a:ln>
        </p:spPr>
      </p:pic>
      <p:sp>
        <p:nvSpPr>
          <p:cNvPr id="64" name="FIGURE 3-3…"/>
          <p:cNvSpPr txBox="1"/>
          <p:nvPr/>
        </p:nvSpPr>
        <p:spPr>
          <a:xfrm>
            <a:off x="2813475" y="4212921"/>
            <a:ext cx="2550073" cy="99015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ctr">
            <a:normAutofit lnSpcReduction="10000"/>
          </a:bodyPr>
          <a:lstStyle/>
          <a:p>
            <a:pPr algn="ctr" defTabSz="384047">
              <a:defRPr sz="1848" b="1">
                <a:solidFill>
                  <a:srgbClr val="007FA3"/>
                </a:solidFill>
                <a:latin typeface="Times New Roman"/>
                <a:ea typeface="Times New Roman"/>
                <a:cs typeface="Times New Roman"/>
                <a:sym typeface="Times New Roman"/>
              </a:defRPr>
            </a:pPr>
            <a:r>
              <a:t>FIGURE 3-3 </a:t>
            </a:r>
          </a:p>
          <a:p>
            <a:pPr algn="ctr" defTabSz="384047">
              <a:defRPr sz="1848" b="1">
                <a:solidFill>
                  <a:srgbClr val="007FA3"/>
                </a:solidFill>
                <a:latin typeface="Times New Roman"/>
                <a:ea typeface="Times New Roman"/>
                <a:cs typeface="Times New Roman"/>
                <a:sym typeface="Times New Roman"/>
              </a:defRPr>
            </a:pPr>
            <a:r>
              <a:t>Two linked desks, with the newest desk first</a:t>
            </a:r>
          </a:p>
        </p:txBody>
      </p:sp>
      <p:pic>
        <p:nvPicPr>
          <p:cNvPr id="65" name="Three desks arranged in a single row with the newest desk first.&#10;&#10;Picture 2" descr="Three desks arranged in a single row with the newest desk first.Picture 2"/>
          <p:cNvPicPr>
            <a:picLocks noChangeAspect="1"/>
          </p:cNvPicPr>
          <p:nvPr/>
        </p:nvPicPr>
        <p:blipFill>
          <a:blip r:embed="rId4">
            <a:extLst/>
          </a:blip>
          <a:stretch>
            <a:fillRect/>
          </a:stretch>
        </p:blipFill>
        <p:spPr>
          <a:xfrm>
            <a:off x="5556076" y="2909548"/>
            <a:ext cx="3427916" cy="2458306"/>
          </a:xfrm>
          <a:prstGeom prst="rect">
            <a:avLst/>
          </a:prstGeom>
          <a:ln w="12700">
            <a:miter lim="400000"/>
          </a:ln>
        </p:spPr>
      </p:pic>
      <p:sp>
        <p:nvSpPr>
          <p:cNvPr id="66" name="FIGURE 3-4  Three linked desks, with the newest desk first"/>
          <p:cNvSpPr txBox="1"/>
          <p:nvPr/>
        </p:nvSpPr>
        <p:spPr>
          <a:xfrm>
            <a:off x="5985402" y="5439551"/>
            <a:ext cx="2998590" cy="99015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lnSpcReduction="10000"/>
          </a:bodyPr>
          <a:lstStyle/>
          <a:p>
            <a:pPr algn="ctr" defTabSz="384047">
              <a:defRPr sz="1848" b="1">
                <a:solidFill>
                  <a:srgbClr val="007FA3"/>
                </a:solidFill>
                <a:latin typeface="Times New Roman"/>
                <a:ea typeface="Times New Roman"/>
                <a:cs typeface="Times New Roman"/>
                <a:sym typeface="Times New Roman"/>
              </a:defRPr>
            </a:pPr>
            <a:r>
              <a:t>FIGURE 3-4 </a:t>
            </a:r>
            <a:br/>
            <a:r>
              <a:t>Three linked desks, with the newest desk first</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Slide Number Placeholder 4"/>
          <p:cNvSpPr>
            <a:spLocks noGrp="1"/>
          </p:cNvSpPr>
          <p:nvPr>
            <p:ph type="sldNum" sz="quarter" idx="12"/>
          </p:nvPr>
        </p:nvSpPr>
        <p:spPr bwMode="auto">
          <a:noFill/>
          <a:ln>
            <a:miter lim="800000"/>
            <a:headEnd/>
            <a:tailEnd/>
          </a:ln>
        </p:spPr>
        <p:txBody>
          <a:bodyPr/>
          <a:lstStyle/>
          <a:p>
            <a:fld id="{65923AE0-474E-4736-B3AA-C7AF5BAC0333}" type="slidenum">
              <a:rPr lang="en-US" smtClean="0"/>
              <a:pPr/>
              <a:t>50</a:t>
            </a:fld>
            <a:endParaRPr lang="en-US"/>
          </a:p>
        </p:txBody>
      </p:sp>
      <p:sp>
        <p:nvSpPr>
          <p:cNvPr id="125955" name="Rectangle 2"/>
          <p:cNvSpPr>
            <a:spLocks noChangeArrowheads="1"/>
          </p:cNvSpPr>
          <p:nvPr/>
        </p:nvSpPr>
        <p:spPr bwMode="auto">
          <a:xfrm>
            <a:off x="2301875" y="4586288"/>
            <a:ext cx="4572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5956" name="Rectangle 3"/>
          <p:cNvSpPr>
            <a:spLocks noChangeArrowheads="1"/>
          </p:cNvSpPr>
          <p:nvPr/>
        </p:nvSpPr>
        <p:spPr bwMode="auto">
          <a:xfrm>
            <a:off x="4130675" y="4586288"/>
            <a:ext cx="3276600" cy="38100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5957" name="Rectangle 4"/>
          <p:cNvSpPr>
            <a:spLocks noChangeArrowheads="1"/>
          </p:cNvSpPr>
          <p:nvPr/>
        </p:nvSpPr>
        <p:spPr bwMode="auto">
          <a:xfrm>
            <a:off x="4130675" y="4129088"/>
            <a:ext cx="32766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5958" name="Rectangle 5"/>
          <p:cNvSpPr>
            <a:spLocks noChangeArrowheads="1"/>
          </p:cNvSpPr>
          <p:nvPr/>
        </p:nvSpPr>
        <p:spPr bwMode="auto">
          <a:xfrm>
            <a:off x="4130675" y="3367088"/>
            <a:ext cx="3276600" cy="38100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5959" name="Rectangle 6"/>
          <p:cNvSpPr>
            <a:spLocks noChangeArrowheads="1"/>
          </p:cNvSpPr>
          <p:nvPr/>
        </p:nvSpPr>
        <p:spPr bwMode="auto">
          <a:xfrm>
            <a:off x="4130675" y="2528888"/>
            <a:ext cx="3276600" cy="45720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5960" name="Rectangle 7"/>
          <p:cNvSpPr>
            <a:spLocks noChangeArrowheads="1"/>
          </p:cNvSpPr>
          <p:nvPr/>
        </p:nvSpPr>
        <p:spPr bwMode="auto">
          <a:xfrm>
            <a:off x="4130675" y="1766888"/>
            <a:ext cx="3276600" cy="38100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dirty="0">
              <a:solidFill>
                <a:schemeClr val="tx2">
                  <a:lumMod val="40000"/>
                  <a:lumOff val="60000"/>
                </a:schemeClr>
              </a:solidFill>
            </a:endParaRPr>
          </a:p>
        </p:txBody>
      </p:sp>
      <p:sp>
        <p:nvSpPr>
          <p:cNvPr id="106505" name="Rectangle 9"/>
          <p:cNvSpPr>
            <a:spLocks noChangeArrowheads="1"/>
          </p:cNvSpPr>
          <p:nvPr/>
        </p:nvSpPr>
        <p:spPr bwMode="auto">
          <a:xfrm>
            <a:off x="4130675" y="1766888"/>
            <a:ext cx="3276600" cy="3962400"/>
          </a:xfrm>
          <a:prstGeom prst="rect">
            <a:avLst/>
          </a:prstGeom>
          <a:noFill/>
          <a:ln w="9525">
            <a:solidFill>
              <a:schemeClr val="tx1"/>
            </a:solidFill>
            <a:miter lim="800000"/>
            <a:headEnd/>
            <a:tailEnd/>
          </a:ln>
        </p:spPr>
        <p:txBody>
          <a:bodyPr wrap="none" anchor="ctr"/>
          <a:lstStyle/>
          <a:p>
            <a:endParaRPr lang="en-US"/>
          </a:p>
        </p:txBody>
      </p:sp>
      <p:sp>
        <p:nvSpPr>
          <p:cNvPr id="106506" name="Line 10"/>
          <p:cNvSpPr>
            <a:spLocks noChangeShapeType="1"/>
          </p:cNvSpPr>
          <p:nvPr/>
        </p:nvSpPr>
        <p:spPr bwMode="auto">
          <a:xfrm>
            <a:off x="4130675" y="3748088"/>
            <a:ext cx="3276600" cy="0"/>
          </a:xfrm>
          <a:prstGeom prst="line">
            <a:avLst/>
          </a:prstGeom>
          <a:noFill/>
          <a:ln w="9525">
            <a:solidFill>
              <a:schemeClr val="tx1"/>
            </a:solidFill>
            <a:round/>
            <a:headEnd/>
            <a:tailEnd/>
          </a:ln>
        </p:spPr>
        <p:txBody>
          <a:bodyPr wrap="none" anchor="ctr"/>
          <a:lstStyle/>
          <a:p>
            <a:endParaRPr lang="en-US"/>
          </a:p>
        </p:txBody>
      </p:sp>
      <p:sp>
        <p:nvSpPr>
          <p:cNvPr id="106507" name="Line 11"/>
          <p:cNvSpPr>
            <a:spLocks noChangeShapeType="1"/>
          </p:cNvSpPr>
          <p:nvPr/>
        </p:nvSpPr>
        <p:spPr bwMode="auto">
          <a:xfrm>
            <a:off x="4130675" y="4129088"/>
            <a:ext cx="3276600" cy="0"/>
          </a:xfrm>
          <a:prstGeom prst="line">
            <a:avLst/>
          </a:prstGeom>
          <a:noFill/>
          <a:ln w="9525">
            <a:solidFill>
              <a:schemeClr val="tx1"/>
            </a:solidFill>
            <a:round/>
            <a:headEnd/>
            <a:tailEnd/>
          </a:ln>
        </p:spPr>
        <p:txBody>
          <a:bodyPr wrap="none" anchor="ctr"/>
          <a:lstStyle/>
          <a:p>
            <a:endParaRPr lang="en-US"/>
          </a:p>
        </p:txBody>
      </p:sp>
      <p:sp>
        <p:nvSpPr>
          <p:cNvPr id="106508" name="Line 12"/>
          <p:cNvSpPr>
            <a:spLocks noChangeShapeType="1"/>
          </p:cNvSpPr>
          <p:nvPr/>
        </p:nvSpPr>
        <p:spPr bwMode="auto">
          <a:xfrm>
            <a:off x="4130675" y="4586288"/>
            <a:ext cx="3276600" cy="0"/>
          </a:xfrm>
          <a:prstGeom prst="line">
            <a:avLst/>
          </a:prstGeom>
          <a:noFill/>
          <a:ln w="9525">
            <a:solidFill>
              <a:schemeClr val="tx1"/>
            </a:solidFill>
            <a:round/>
            <a:headEnd/>
            <a:tailEnd/>
          </a:ln>
        </p:spPr>
        <p:txBody>
          <a:bodyPr wrap="none" anchor="ctr"/>
          <a:lstStyle/>
          <a:p>
            <a:endParaRPr lang="en-US"/>
          </a:p>
        </p:txBody>
      </p:sp>
      <p:sp>
        <p:nvSpPr>
          <p:cNvPr id="106509" name="Line 13"/>
          <p:cNvSpPr>
            <a:spLocks noChangeShapeType="1"/>
          </p:cNvSpPr>
          <p:nvPr/>
        </p:nvSpPr>
        <p:spPr bwMode="auto">
          <a:xfrm>
            <a:off x="4130675" y="4967288"/>
            <a:ext cx="3276600" cy="0"/>
          </a:xfrm>
          <a:prstGeom prst="line">
            <a:avLst/>
          </a:prstGeom>
          <a:noFill/>
          <a:ln w="9525">
            <a:solidFill>
              <a:schemeClr val="tx1"/>
            </a:solidFill>
            <a:round/>
            <a:headEnd/>
            <a:tailEnd/>
          </a:ln>
        </p:spPr>
        <p:txBody>
          <a:bodyPr wrap="none" anchor="ctr"/>
          <a:lstStyle/>
          <a:p>
            <a:endParaRPr lang="en-US"/>
          </a:p>
        </p:txBody>
      </p:sp>
      <p:sp>
        <p:nvSpPr>
          <p:cNvPr id="106510" name="Line 14"/>
          <p:cNvSpPr>
            <a:spLocks noChangeShapeType="1"/>
          </p:cNvSpPr>
          <p:nvPr/>
        </p:nvSpPr>
        <p:spPr bwMode="auto">
          <a:xfrm>
            <a:off x="4130675" y="5348288"/>
            <a:ext cx="3276600" cy="0"/>
          </a:xfrm>
          <a:prstGeom prst="line">
            <a:avLst/>
          </a:prstGeom>
          <a:noFill/>
          <a:ln w="9525">
            <a:solidFill>
              <a:schemeClr val="tx1"/>
            </a:solidFill>
            <a:round/>
            <a:headEnd/>
            <a:tailEnd/>
          </a:ln>
        </p:spPr>
        <p:txBody>
          <a:bodyPr wrap="none" anchor="ctr"/>
          <a:lstStyle/>
          <a:p>
            <a:endParaRPr lang="en-US"/>
          </a:p>
        </p:txBody>
      </p:sp>
      <p:sp>
        <p:nvSpPr>
          <p:cNvPr id="106511" name="Line 15"/>
          <p:cNvSpPr>
            <a:spLocks noChangeShapeType="1"/>
          </p:cNvSpPr>
          <p:nvPr/>
        </p:nvSpPr>
        <p:spPr bwMode="auto">
          <a:xfrm>
            <a:off x="4130675" y="2147888"/>
            <a:ext cx="3276600" cy="0"/>
          </a:xfrm>
          <a:prstGeom prst="line">
            <a:avLst/>
          </a:prstGeom>
          <a:noFill/>
          <a:ln w="9525">
            <a:solidFill>
              <a:schemeClr val="tx1"/>
            </a:solidFill>
            <a:round/>
            <a:headEnd/>
            <a:tailEnd/>
          </a:ln>
        </p:spPr>
        <p:txBody>
          <a:bodyPr wrap="none" anchor="ctr"/>
          <a:lstStyle/>
          <a:p>
            <a:endParaRPr lang="en-US"/>
          </a:p>
        </p:txBody>
      </p:sp>
      <p:sp>
        <p:nvSpPr>
          <p:cNvPr id="106512" name="Line 16"/>
          <p:cNvSpPr>
            <a:spLocks noChangeShapeType="1"/>
          </p:cNvSpPr>
          <p:nvPr/>
        </p:nvSpPr>
        <p:spPr bwMode="auto">
          <a:xfrm>
            <a:off x="4130675" y="2528888"/>
            <a:ext cx="3276600" cy="0"/>
          </a:xfrm>
          <a:prstGeom prst="line">
            <a:avLst/>
          </a:prstGeom>
          <a:noFill/>
          <a:ln w="9525">
            <a:solidFill>
              <a:schemeClr val="tx1"/>
            </a:solidFill>
            <a:round/>
            <a:headEnd/>
            <a:tailEnd/>
          </a:ln>
        </p:spPr>
        <p:txBody>
          <a:bodyPr wrap="none" anchor="ctr"/>
          <a:lstStyle/>
          <a:p>
            <a:endParaRPr lang="en-US"/>
          </a:p>
        </p:txBody>
      </p:sp>
      <p:sp>
        <p:nvSpPr>
          <p:cNvPr id="106513" name="Line 17"/>
          <p:cNvSpPr>
            <a:spLocks noChangeShapeType="1"/>
          </p:cNvSpPr>
          <p:nvPr/>
        </p:nvSpPr>
        <p:spPr bwMode="auto">
          <a:xfrm>
            <a:off x="4130675" y="2986088"/>
            <a:ext cx="3276600" cy="0"/>
          </a:xfrm>
          <a:prstGeom prst="line">
            <a:avLst/>
          </a:prstGeom>
          <a:noFill/>
          <a:ln w="9525">
            <a:solidFill>
              <a:schemeClr val="tx1"/>
            </a:solidFill>
            <a:round/>
            <a:headEnd/>
            <a:tailEnd/>
          </a:ln>
        </p:spPr>
        <p:txBody>
          <a:bodyPr wrap="none" anchor="ctr"/>
          <a:lstStyle/>
          <a:p>
            <a:endParaRPr lang="en-US"/>
          </a:p>
        </p:txBody>
      </p:sp>
      <p:sp>
        <p:nvSpPr>
          <p:cNvPr id="106514" name="Line 18"/>
          <p:cNvSpPr>
            <a:spLocks noChangeShapeType="1"/>
          </p:cNvSpPr>
          <p:nvPr/>
        </p:nvSpPr>
        <p:spPr bwMode="auto">
          <a:xfrm>
            <a:off x="4130675" y="3367088"/>
            <a:ext cx="3276600" cy="0"/>
          </a:xfrm>
          <a:prstGeom prst="line">
            <a:avLst/>
          </a:prstGeom>
          <a:noFill/>
          <a:ln w="9525">
            <a:solidFill>
              <a:schemeClr val="tx1"/>
            </a:solidFill>
            <a:round/>
            <a:headEnd/>
            <a:tailEnd/>
          </a:ln>
        </p:spPr>
        <p:txBody>
          <a:bodyPr wrap="none" anchor="ctr"/>
          <a:lstStyle/>
          <a:p>
            <a:endParaRPr lang="en-US"/>
          </a:p>
        </p:txBody>
      </p:sp>
      <p:sp>
        <p:nvSpPr>
          <p:cNvPr id="106515" name="Line 19"/>
          <p:cNvSpPr>
            <a:spLocks noChangeShapeType="1"/>
          </p:cNvSpPr>
          <p:nvPr/>
        </p:nvSpPr>
        <p:spPr bwMode="auto">
          <a:xfrm>
            <a:off x="4130675" y="3748088"/>
            <a:ext cx="3276600" cy="0"/>
          </a:xfrm>
          <a:prstGeom prst="line">
            <a:avLst/>
          </a:prstGeom>
          <a:noFill/>
          <a:ln w="9525">
            <a:solidFill>
              <a:schemeClr val="tx1"/>
            </a:solidFill>
            <a:round/>
            <a:headEnd/>
            <a:tailEnd/>
          </a:ln>
        </p:spPr>
        <p:txBody>
          <a:bodyPr wrap="none" anchor="ctr"/>
          <a:lstStyle/>
          <a:p>
            <a:endParaRPr lang="en-US"/>
          </a:p>
        </p:txBody>
      </p:sp>
      <p:sp>
        <p:nvSpPr>
          <p:cNvPr id="106516" name="Line 20"/>
          <p:cNvSpPr>
            <a:spLocks noChangeShapeType="1"/>
          </p:cNvSpPr>
          <p:nvPr/>
        </p:nvSpPr>
        <p:spPr bwMode="auto">
          <a:xfrm>
            <a:off x="6264275" y="1766888"/>
            <a:ext cx="0" cy="3962400"/>
          </a:xfrm>
          <a:prstGeom prst="line">
            <a:avLst/>
          </a:prstGeom>
          <a:noFill/>
          <a:ln w="9525">
            <a:solidFill>
              <a:schemeClr val="tx1"/>
            </a:solidFill>
            <a:round/>
            <a:headEnd/>
            <a:tailEnd/>
          </a:ln>
        </p:spPr>
        <p:txBody>
          <a:bodyPr wrap="none" anchor="ctr"/>
          <a:lstStyle/>
          <a:p>
            <a:endParaRPr lang="en-US"/>
          </a:p>
        </p:txBody>
      </p:sp>
      <p:sp>
        <p:nvSpPr>
          <p:cNvPr id="106517" name="Text Box 21"/>
          <p:cNvSpPr txBox="1">
            <a:spLocks noChangeArrowheads="1"/>
          </p:cNvSpPr>
          <p:nvPr/>
        </p:nvSpPr>
        <p:spPr bwMode="auto">
          <a:xfrm>
            <a:off x="3200400" y="1295400"/>
            <a:ext cx="658813" cy="336550"/>
          </a:xfrm>
          <a:prstGeom prst="rect">
            <a:avLst/>
          </a:prstGeom>
          <a:noFill/>
          <a:ln w="9525">
            <a:noFill/>
            <a:miter lim="800000"/>
            <a:headEnd/>
            <a:tailEnd/>
          </a:ln>
        </p:spPr>
        <p:txBody>
          <a:bodyPr wrap="none">
            <a:spAutoFit/>
          </a:bodyPr>
          <a:lstStyle/>
          <a:p>
            <a:pPr eaLnBrk="0" hangingPunct="0"/>
            <a:r>
              <a:rPr lang="en-US" sz="1600"/>
              <a:t>nodes</a:t>
            </a:r>
          </a:p>
        </p:txBody>
      </p:sp>
      <p:sp>
        <p:nvSpPr>
          <p:cNvPr id="106518" name="Text Box 22"/>
          <p:cNvSpPr txBox="1">
            <a:spLocks noChangeArrowheads="1"/>
          </p:cNvSpPr>
          <p:nvPr/>
        </p:nvSpPr>
        <p:spPr bwMode="auto">
          <a:xfrm>
            <a:off x="4724400" y="1371600"/>
            <a:ext cx="563563" cy="336550"/>
          </a:xfrm>
          <a:prstGeom prst="rect">
            <a:avLst/>
          </a:prstGeom>
          <a:noFill/>
          <a:ln w="9525">
            <a:noFill/>
            <a:miter lim="800000"/>
            <a:headEnd/>
            <a:tailEnd/>
          </a:ln>
        </p:spPr>
        <p:txBody>
          <a:bodyPr wrap="none">
            <a:spAutoFit/>
          </a:bodyPr>
          <a:lstStyle/>
          <a:p>
            <a:pPr eaLnBrk="0" hangingPunct="0"/>
            <a:r>
              <a:rPr lang="en-US" sz="1600"/>
              <a:t>.info</a:t>
            </a:r>
          </a:p>
        </p:txBody>
      </p:sp>
      <p:sp>
        <p:nvSpPr>
          <p:cNvPr id="106519" name="Text Box 23"/>
          <p:cNvSpPr txBox="1">
            <a:spLocks noChangeArrowheads="1"/>
          </p:cNvSpPr>
          <p:nvPr/>
        </p:nvSpPr>
        <p:spPr bwMode="auto">
          <a:xfrm>
            <a:off x="6416675" y="1385888"/>
            <a:ext cx="585788" cy="336550"/>
          </a:xfrm>
          <a:prstGeom prst="rect">
            <a:avLst/>
          </a:prstGeom>
          <a:noFill/>
          <a:ln w="9525">
            <a:noFill/>
            <a:miter lim="800000"/>
            <a:headEnd/>
            <a:tailEnd/>
          </a:ln>
        </p:spPr>
        <p:txBody>
          <a:bodyPr wrap="none">
            <a:spAutoFit/>
          </a:bodyPr>
          <a:lstStyle/>
          <a:p>
            <a:pPr eaLnBrk="0" hangingPunct="0"/>
            <a:r>
              <a:rPr lang="en-US" sz="1600"/>
              <a:t>.next</a:t>
            </a:r>
          </a:p>
        </p:txBody>
      </p:sp>
      <p:sp>
        <p:nvSpPr>
          <p:cNvPr id="106520" name="Text Box 24"/>
          <p:cNvSpPr txBox="1">
            <a:spLocks noChangeArrowheads="1"/>
          </p:cNvSpPr>
          <p:nvPr/>
        </p:nvSpPr>
        <p:spPr bwMode="auto">
          <a:xfrm>
            <a:off x="3597275" y="1614488"/>
            <a:ext cx="422275" cy="4124325"/>
          </a:xfrm>
          <a:prstGeom prst="rect">
            <a:avLst/>
          </a:prstGeom>
          <a:noFill/>
          <a:ln w="9525">
            <a:noFill/>
            <a:miter lim="800000"/>
            <a:headEnd/>
            <a:tailEnd/>
          </a:ln>
        </p:spPr>
        <p:txBody>
          <a:bodyPr wrap="none">
            <a:spAutoFit/>
          </a:bodyPr>
          <a:lstStyle/>
          <a:p>
            <a:pPr eaLnBrk="0" hangingPunct="0">
              <a:lnSpc>
                <a:spcPct val="165000"/>
              </a:lnSpc>
            </a:pPr>
            <a:r>
              <a:rPr lang="en-US" sz="1600"/>
              <a:t>[0]</a:t>
            </a:r>
          </a:p>
          <a:p>
            <a:pPr eaLnBrk="0" hangingPunct="0">
              <a:lnSpc>
                <a:spcPct val="165000"/>
              </a:lnSpc>
            </a:pPr>
            <a:r>
              <a:rPr lang="en-US" sz="1600"/>
              <a:t>[1]</a:t>
            </a:r>
          </a:p>
          <a:p>
            <a:pPr eaLnBrk="0" hangingPunct="0">
              <a:lnSpc>
                <a:spcPct val="165000"/>
              </a:lnSpc>
            </a:pPr>
            <a:r>
              <a:rPr lang="en-US" sz="1600"/>
              <a:t>[2]</a:t>
            </a:r>
          </a:p>
          <a:p>
            <a:pPr eaLnBrk="0" hangingPunct="0">
              <a:lnSpc>
                <a:spcPct val="165000"/>
              </a:lnSpc>
            </a:pPr>
            <a:r>
              <a:rPr lang="en-US" sz="1600"/>
              <a:t>[3]</a:t>
            </a:r>
          </a:p>
          <a:p>
            <a:pPr eaLnBrk="0" hangingPunct="0">
              <a:lnSpc>
                <a:spcPct val="165000"/>
              </a:lnSpc>
            </a:pPr>
            <a:r>
              <a:rPr lang="en-US" sz="1600"/>
              <a:t>[4]</a:t>
            </a:r>
          </a:p>
          <a:p>
            <a:pPr eaLnBrk="0" hangingPunct="0">
              <a:lnSpc>
                <a:spcPct val="165000"/>
              </a:lnSpc>
            </a:pPr>
            <a:r>
              <a:rPr lang="en-US" sz="1600"/>
              <a:t>[5]</a:t>
            </a:r>
          </a:p>
          <a:p>
            <a:pPr eaLnBrk="0" hangingPunct="0">
              <a:lnSpc>
                <a:spcPct val="165000"/>
              </a:lnSpc>
            </a:pPr>
            <a:r>
              <a:rPr lang="en-US" sz="1600"/>
              <a:t>[6]</a:t>
            </a:r>
          </a:p>
          <a:p>
            <a:pPr eaLnBrk="0" hangingPunct="0">
              <a:lnSpc>
                <a:spcPct val="165000"/>
              </a:lnSpc>
            </a:pPr>
            <a:r>
              <a:rPr lang="en-US" sz="1600"/>
              <a:t>[7]</a:t>
            </a:r>
          </a:p>
          <a:p>
            <a:pPr eaLnBrk="0" hangingPunct="0">
              <a:lnSpc>
                <a:spcPct val="165000"/>
              </a:lnSpc>
            </a:pPr>
            <a:r>
              <a:rPr lang="en-US" sz="1600"/>
              <a:t>[8]</a:t>
            </a:r>
          </a:p>
          <a:p>
            <a:pPr eaLnBrk="0" hangingPunct="0">
              <a:lnSpc>
                <a:spcPct val="165000"/>
              </a:lnSpc>
            </a:pPr>
            <a:r>
              <a:rPr lang="en-US" sz="1600"/>
              <a:t>[9]</a:t>
            </a:r>
          </a:p>
        </p:txBody>
      </p:sp>
      <p:sp>
        <p:nvSpPr>
          <p:cNvPr id="106521" name="Text Box 25"/>
          <p:cNvSpPr txBox="1">
            <a:spLocks noChangeArrowheads="1"/>
          </p:cNvSpPr>
          <p:nvPr/>
        </p:nvSpPr>
        <p:spPr bwMode="auto">
          <a:xfrm>
            <a:off x="4692650" y="1843088"/>
            <a:ext cx="681038" cy="336550"/>
          </a:xfrm>
          <a:prstGeom prst="rect">
            <a:avLst/>
          </a:prstGeom>
          <a:noFill/>
          <a:ln w="9525">
            <a:noFill/>
            <a:miter lim="800000"/>
            <a:headEnd/>
            <a:tailEnd/>
          </a:ln>
        </p:spPr>
        <p:txBody>
          <a:bodyPr wrap="none">
            <a:spAutoFit/>
          </a:bodyPr>
          <a:lstStyle/>
          <a:p>
            <a:pPr algn="ctr" eaLnBrk="0" hangingPunct="0"/>
            <a:r>
              <a:rPr lang="en-US" sz="1600"/>
              <a:t>David</a:t>
            </a:r>
          </a:p>
        </p:txBody>
      </p:sp>
      <p:sp>
        <p:nvSpPr>
          <p:cNvPr id="106522" name="Text Box 26"/>
          <p:cNvSpPr txBox="1">
            <a:spLocks noChangeArrowheads="1"/>
          </p:cNvSpPr>
          <p:nvPr/>
        </p:nvSpPr>
        <p:spPr bwMode="auto">
          <a:xfrm>
            <a:off x="4635500" y="2605088"/>
            <a:ext cx="796925" cy="336550"/>
          </a:xfrm>
          <a:prstGeom prst="rect">
            <a:avLst/>
          </a:prstGeom>
          <a:noFill/>
          <a:ln w="9525">
            <a:noFill/>
            <a:miter lim="800000"/>
            <a:headEnd/>
            <a:tailEnd/>
          </a:ln>
        </p:spPr>
        <p:txBody>
          <a:bodyPr wrap="none">
            <a:spAutoFit/>
          </a:bodyPr>
          <a:lstStyle/>
          <a:p>
            <a:pPr algn="ctr" eaLnBrk="0" hangingPunct="0"/>
            <a:r>
              <a:rPr lang="en-US" sz="1600"/>
              <a:t>Miriam</a:t>
            </a:r>
          </a:p>
        </p:txBody>
      </p:sp>
      <p:sp>
        <p:nvSpPr>
          <p:cNvPr id="106523" name="Text Box 27"/>
          <p:cNvSpPr txBox="1">
            <a:spLocks noChangeArrowheads="1"/>
          </p:cNvSpPr>
          <p:nvPr/>
        </p:nvSpPr>
        <p:spPr bwMode="auto">
          <a:xfrm>
            <a:off x="4664075" y="3443288"/>
            <a:ext cx="738188" cy="336550"/>
          </a:xfrm>
          <a:prstGeom prst="rect">
            <a:avLst/>
          </a:prstGeom>
          <a:noFill/>
          <a:ln w="9525">
            <a:noFill/>
            <a:miter lim="800000"/>
            <a:headEnd/>
            <a:tailEnd/>
          </a:ln>
        </p:spPr>
        <p:txBody>
          <a:bodyPr wrap="none">
            <a:spAutoFit/>
          </a:bodyPr>
          <a:lstStyle/>
          <a:p>
            <a:pPr algn="ctr" eaLnBrk="0" hangingPunct="0"/>
            <a:r>
              <a:rPr lang="en-US" sz="1600"/>
              <a:t>Joshua</a:t>
            </a:r>
          </a:p>
        </p:txBody>
      </p:sp>
      <p:sp>
        <p:nvSpPr>
          <p:cNvPr id="106524" name="Text Box 28"/>
          <p:cNvSpPr txBox="1">
            <a:spLocks noChangeArrowheads="1"/>
          </p:cNvSpPr>
          <p:nvPr/>
        </p:nvSpPr>
        <p:spPr bwMode="auto">
          <a:xfrm>
            <a:off x="4664075" y="4205288"/>
            <a:ext cx="738188" cy="336550"/>
          </a:xfrm>
          <a:prstGeom prst="rect">
            <a:avLst/>
          </a:prstGeom>
          <a:noFill/>
          <a:ln w="9525">
            <a:noFill/>
            <a:miter lim="800000"/>
            <a:headEnd/>
            <a:tailEnd/>
          </a:ln>
        </p:spPr>
        <p:txBody>
          <a:bodyPr wrap="none">
            <a:spAutoFit/>
          </a:bodyPr>
          <a:lstStyle/>
          <a:p>
            <a:pPr algn="ctr" eaLnBrk="0" hangingPunct="0"/>
            <a:r>
              <a:rPr lang="en-US" sz="1600"/>
              <a:t>Robert</a:t>
            </a:r>
          </a:p>
        </p:txBody>
      </p:sp>
      <p:sp>
        <p:nvSpPr>
          <p:cNvPr id="106525" name="Text Box 29"/>
          <p:cNvSpPr txBox="1">
            <a:spLocks noChangeArrowheads="1"/>
          </p:cNvSpPr>
          <p:nvPr/>
        </p:nvSpPr>
        <p:spPr bwMode="auto">
          <a:xfrm>
            <a:off x="4738688" y="4662488"/>
            <a:ext cx="590550" cy="336550"/>
          </a:xfrm>
          <a:prstGeom prst="rect">
            <a:avLst/>
          </a:prstGeom>
          <a:noFill/>
          <a:ln w="9525">
            <a:noFill/>
            <a:miter lim="800000"/>
            <a:headEnd/>
            <a:tailEnd/>
          </a:ln>
        </p:spPr>
        <p:txBody>
          <a:bodyPr wrap="none">
            <a:spAutoFit/>
          </a:bodyPr>
          <a:lstStyle/>
          <a:p>
            <a:pPr algn="ctr" eaLnBrk="0" hangingPunct="0"/>
            <a:r>
              <a:rPr lang="en-US" sz="1600"/>
              <a:t>Leah</a:t>
            </a:r>
          </a:p>
        </p:txBody>
      </p:sp>
      <p:sp>
        <p:nvSpPr>
          <p:cNvPr id="106526" name="Text Box 30"/>
          <p:cNvSpPr txBox="1">
            <a:spLocks noChangeArrowheads="1"/>
          </p:cNvSpPr>
          <p:nvPr/>
        </p:nvSpPr>
        <p:spPr bwMode="auto">
          <a:xfrm>
            <a:off x="6569075" y="1614488"/>
            <a:ext cx="354013" cy="4124325"/>
          </a:xfrm>
          <a:prstGeom prst="rect">
            <a:avLst/>
          </a:prstGeom>
          <a:noFill/>
          <a:ln w="9525">
            <a:noFill/>
            <a:miter lim="800000"/>
            <a:headEnd/>
            <a:tailEnd/>
          </a:ln>
        </p:spPr>
        <p:txBody>
          <a:bodyPr wrap="none">
            <a:spAutoFit/>
          </a:bodyPr>
          <a:lstStyle/>
          <a:p>
            <a:pPr algn="ctr" eaLnBrk="0" hangingPunct="0">
              <a:lnSpc>
                <a:spcPct val="165000"/>
              </a:lnSpc>
            </a:pPr>
            <a:r>
              <a:rPr lang="en-US" sz="1600"/>
              <a:t>4</a:t>
            </a:r>
          </a:p>
          <a:p>
            <a:pPr algn="ctr" eaLnBrk="0" hangingPunct="0">
              <a:lnSpc>
                <a:spcPct val="165000"/>
              </a:lnSpc>
            </a:pPr>
            <a:r>
              <a:rPr lang="en-US" sz="1600"/>
              <a:t>5</a:t>
            </a:r>
          </a:p>
          <a:p>
            <a:pPr algn="ctr" eaLnBrk="0" hangingPunct="0">
              <a:lnSpc>
                <a:spcPct val="165000"/>
              </a:lnSpc>
            </a:pPr>
            <a:r>
              <a:rPr lang="en-US" sz="1600"/>
              <a:t>6</a:t>
            </a:r>
          </a:p>
          <a:p>
            <a:pPr algn="ctr" eaLnBrk="0" hangingPunct="0">
              <a:lnSpc>
                <a:spcPct val="165000"/>
              </a:lnSpc>
            </a:pPr>
            <a:r>
              <a:rPr lang="en-US" sz="1600"/>
              <a:t>8</a:t>
            </a:r>
          </a:p>
          <a:p>
            <a:pPr algn="ctr" eaLnBrk="0" hangingPunct="0">
              <a:lnSpc>
                <a:spcPct val="165000"/>
              </a:lnSpc>
            </a:pPr>
            <a:r>
              <a:rPr lang="en-US" sz="1600"/>
              <a:t>7</a:t>
            </a:r>
          </a:p>
          <a:p>
            <a:pPr algn="ctr" eaLnBrk="0" hangingPunct="0">
              <a:lnSpc>
                <a:spcPct val="165000"/>
              </a:lnSpc>
            </a:pPr>
            <a:r>
              <a:rPr lang="en-US" sz="1600"/>
              <a:t>3</a:t>
            </a:r>
          </a:p>
          <a:p>
            <a:pPr algn="ctr" eaLnBrk="0" hangingPunct="0">
              <a:lnSpc>
                <a:spcPct val="165000"/>
              </a:lnSpc>
            </a:pPr>
            <a:r>
              <a:rPr lang="en-US" sz="1600"/>
              <a:t>-1</a:t>
            </a:r>
          </a:p>
          <a:p>
            <a:pPr algn="ctr" eaLnBrk="0" hangingPunct="0">
              <a:lnSpc>
                <a:spcPct val="165000"/>
              </a:lnSpc>
            </a:pPr>
            <a:r>
              <a:rPr lang="en-US" sz="1600"/>
              <a:t>2</a:t>
            </a:r>
          </a:p>
          <a:p>
            <a:pPr algn="ctr" eaLnBrk="0" hangingPunct="0">
              <a:lnSpc>
                <a:spcPct val="165000"/>
              </a:lnSpc>
            </a:pPr>
            <a:r>
              <a:rPr lang="en-US" sz="1600"/>
              <a:t>9</a:t>
            </a:r>
          </a:p>
          <a:p>
            <a:pPr algn="ctr" eaLnBrk="0" hangingPunct="0">
              <a:lnSpc>
                <a:spcPct val="165000"/>
              </a:lnSpc>
            </a:pPr>
            <a:r>
              <a:rPr lang="en-US" sz="1600"/>
              <a:t>-1</a:t>
            </a:r>
          </a:p>
        </p:txBody>
      </p:sp>
      <p:sp>
        <p:nvSpPr>
          <p:cNvPr id="106527" name="Text Box 31"/>
          <p:cNvSpPr txBox="1">
            <a:spLocks noChangeArrowheads="1"/>
          </p:cNvSpPr>
          <p:nvPr/>
        </p:nvSpPr>
        <p:spPr bwMode="auto">
          <a:xfrm>
            <a:off x="1692275" y="4510088"/>
            <a:ext cx="501650" cy="581025"/>
          </a:xfrm>
          <a:prstGeom prst="rect">
            <a:avLst/>
          </a:prstGeom>
          <a:noFill/>
          <a:ln w="9525">
            <a:noFill/>
            <a:miter lim="800000"/>
            <a:headEnd/>
            <a:tailEnd/>
          </a:ln>
        </p:spPr>
        <p:txBody>
          <a:bodyPr wrap="none">
            <a:spAutoFit/>
          </a:bodyPr>
          <a:lstStyle/>
          <a:p>
            <a:pPr eaLnBrk="0" hangingPunct="0"/>
            <a:r>
              <a:rPr lang="en-US" sz="1600"/>
              <a:t>list</a:t>
            </a:r>
          </a:p>
          <a:p>
            <a:pPr eaLnBrk="0" hangingPunct="0"/>
            <a:r>
              <a:rPr lang="en-US" sz="1600"/>
              <a:t>free</a:t>
            </a:r>
          </a:p>
        </p:txBody>
      </p:sp>
      <p:sp>
        <p:nvSpPr>
          <p:cNvPr id="106528" name="Rectangle 32"/>
          <p:cNvSpPr>
            <a:spLocks noChangeArrowheads="1"/>
          </p:cNvSpPr>
          <p:nvPr/>
        </p:nvSpPr>
        <p:spPr bwMode="auto">
          <a:xfrm>
            <a:off x="2301875" y="4586288"/>
            <a:ext cx="457200" cy="457200"/>
          </a:xfrm>
          <a:prstGeom prst="rect">
            <a:avLst/>
          </a:prstGeom>
          <a:noFill/>
          <a:ln w="9525">
            <a:solidFill>
              <a:schemeClr val="tx1"/>
            </a:solidFill>
            <a:miter lim="800000"/>
            <a:headEnd/>
            <a:tailEnd/>
          </a:ln>
        </p:spPr>
        <p:txBody>
          <a:bodyPr wrap="none" anchor="ctr"/>
          <a:lstStyle/>
          <a:p>
            <a:endParaRPr lang="en-US"/>
          </a:p>
        </p:txBody>
      </p:sp>
      <p:sp>
        <p:nvSpPr>
          <p:cNvPr id="106529" name="Line 33"/>
          <p:cNvSpPr>
            <a:spLocks noChangeShapeType="1"/>
          </p:cNvSpPr>
          <p:nvPr/>
        </p:nvSpPr>
        <p:spPr bwMode="auto">
          <a:xfrm>
            <a:off x="2301875" y="4814888"/>
            <a:ext cx="457200" cy="0"/>
          </a:xfrm>
          <a:prstGeom prst="line">
            <a:avLst/>
          </a:prstGeom>
          <a:noFill/>
          <a:ln w="9525">
            <a:solidFill>
              <a:schemeClr val="tx1"/>
            </a:solidFill>
            <a:round/>
            <a:headEnd/>
            <a:tailEnd/>
          </a:ln>
        </p:spPr>
        <p:txBody>
          <a:bodyPr wrap="none" anchor="ctr"/>
          <a:lstStyle/>
          <a:p>
            <a:endParaRPr lang="en-US"/>
          </a:p>
        </p:txBody>
      </p:sp>
      <p:sp>
        <p:nvSpPr>
          <p:cNvPr id="106530" name="Text Box 34"/>
          <p:cNvSpPr txBox="1">
            <a:spLocks noChangeArrowheads="1"/>
          </p:cNvSpPr>
          <p:nvPr/>
        </p:nvSpPr>
        <p:spPr bwMode="auto">
          <a:xfrm>
            <a:off x="2378075" y="4510088"/>
            <a:ext cx="285750" cy="581025"/>
          </a:xfrm>
          <a:prstGeom prst="rect">
            <a:avLst/>
          </a:prstGeom>
          <a:noFill/>
          <a:ln w="9525">
            <a:noFill/>
            <a:miter lim="800000"/>
            <a:headEnd/>
            <a:tailEnd/>
          </a:ln>
        </p:spPr>
        <p:txBody>
          <a:bodyPr wrap="none">
            <a:spAutoFit/>
          </a:bodyPr>
          <a:lstStyle/>
          <a:p>
            <a:pPr eaLnBrk="0" hangingPunct="0"/>
            <a:r>
              <a:rPr lang="en-US" sz="1600"/>
              <a:t>0</a:t>
            </a:r>
          </a:p>
          <a:p>
            <a:pPr eaLnBrk="0" hangingPunct="0"/>
            <a:r>
              <a:rPr lang="en-US" sz="1600"/>
              <a:t>1</a:t>
            </a:r>
          </a:p>
        </p:txBody>
      </p:sp>
      <p:sp>
        <p:nvSpPr>
          <p:cNvPr id="106531" name="Text Box 35"/>
          <p:cNvSpPr txBox="1">
            <a:spLocks noChangeArrowheads="1"/>
          </p:cNvSpPr>
          <p:nvPr/>
        </p:nvSpPr>
        <p:spPr bwMode="auto">
          <a:xfrm>
            <a:off x="228600" y="1828800"/>
            <a:ext cx="2992438" cy="701675"/>
          </a:xfrm>
          <a:prstGeom prst="rect">
            <a:avLst/>
          </a:prstGeom>
          <a:noFill/>
          <a:ln w="9525">
            <a:noFill/>
            <a:miter lim="800000"/>
            <a:headEnd/>
            <a:tailEnd/>
          </a:ln>
        </p:spPr>
        <p:txBody>
          <a:bodyPr wrap="none">
            <a:spAutoFit/>
          </a:bodyPr>
          <a:lstStyle/>
          <a:p>
            <a:pPr eaLnBrk="0" hangingPunct="0"/>
            <a:r>
              <a:rPr lang="en-US" sz="2000"/>
              <a:t>An array with a linked</a:t>
            </a:r>
          </a:p>
          <a:p>
            <a:pPr eaLnBrk="0" hangingPunct="0"/>
            <a:r>
              <a:rPr lang="en-US" sz="2000"/>
              <a:t>list of values and free space</a:t>
            </a:r>
          </a:p>
        </p:txBody>
      </p:sp>
      <p:sp>
        <p:nvSpPr>
          <p:cNvPr id="106532" name="Rectangle 2"/>
          <p:cNvSpPr>
            <a:spLocks noChangeArrowheads="1"/>
          </p:cNvSpPr>
          <p:nvPr/>
        </p:nvSpPr>
        <p:spPr bwMode="auto">
          <a:xfrm>
            <a:off x="0" y="0"/>
            <a:ext cx="7772400" cy="1143000"/>
          </a:xfrm>
          <a:prstGeom prst="rect">
            <a:avLst/>
          </a:prstGeom>
          <a:noFill/>
          <a:ln w="9525">
            <a:noFill/>
            <a:miter lim="800000"/>
            <a:headEnd/>
            <a:tailEnd/>
          </a:ln>
        </p:spPr>
        <p:txBody>
          <a:bodyPr anchor="ctr"/>
          <a:lstStyle/>
          <a:p>
            <a:r>
              <a:rPr lang="en-US" sz="2400" b="1">
                <a:solidFill>
                  <a:srgbClr val="CC0099"/>
                </a:solidFill>
                <a:latin typeface="Lucida Sans" pitchFamily="34" charset="0"/>
              </a:rPr>
              <a:t>Linked List as an Array of Records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Slide Number Placeholder 4"/>
          <p:cNvSpPr>
            <a:spLocks noGrp="1"/>
          </p:cNvSpPr>
          <p:nvPr>
            <p:ph type="sldNum" sz="quarter" idx="12"/>
          </p:nvPr>
        </p:nvSpPr>
        <p:spPr bwMode="auto">
          <a:noFill/>
          <a:ln>
            <a:solidFill>
              <a:schemeClr val="accent1">
                <a:lumMod val="20000"/>
                <a:lumOff val="80000"/>
              </a:schemeClr>
            </a:solidFill>
            <a:miter lim="800000"/>
            <a:headEnd/>
            <a:tailEnd/>
          </a:ln>
        </p:spPr>
        <p:txBody>
          <a:bodyPr/>
          <a:lstStyle/>
          <a:p>
            <a:fld id="{43549AF7-80B6-420F-9D6E-FE48C7B6EB16}" type="slidenum">
              <a:rPr lang="en-US" smtClean="0"/>
              <a:pPr/>
              <a:t>51</a:t>
            </a:fld>
            <a:endParaRPr lang="en-US"/>
          </a:p>
        </p:txBody>
      </p:sp>
      <p:sp>
        <p:nvSpPr>
          <p:cNvPr id="107523" name="Text Box 21"/>
          <p:cNvSpPr txBox="1">
            <a:spLocks noChangeArrowheads="1"/>
          </p:cNvSpPr>
          <p:nvPr/>
        </p:nvSpPr>
        <p:spPr bwMode="auto">
          <a:xfrm>
            <a:off x="234462" y="492369"/>
            <a:ext cx="658813" cy="336550"/>
          </a:xfrm>
          <a:prstGeom prst="rect">
            <a:avLst/>
          </a:prstGeom>
          <a:noFill/>
          <a:ln w="9525">
            <a:noFill/>
            <a:miter lim="800000"/>
            <a:headEnd/>
            <a:tailEnd/>
          </a:ln>
        </p:spPr>
        <p:txBody>
          <a:bodyPr wrap="none">
            <a:spAutoFit/>
          </a:bodyPr>
          <a:lstStyle/>
          <a:p>
            <a:pPr eaLnBrk="0" hangingPunct="0"/>
            <a:r>
              <a:rPr lang="en-US" sz="1600" dirty="0"/>
              <a:t>nodes</a:t>
            </a:r>
          </a:p>
        </p:txBody>
      </p:sp>
      <p:grpSp>
        <p:nvGrpSpPr>
          <p:cNvPr id="2" name="Group 37"/>
          <p:cNvGrpSpPr>
            <a:grpSpLocks/>
          </p:cNvGrpSpPr>
          <p:nvPr/>
        </p:nvGrpSpPr>
        <p:grpSpPr bwMode="auto">
          <a:xfrm>
            <a:off x="533400" y="457205"/>
            <a:ext cx="3810000" cy="4367213"/>
            <a:chOff x="2266" y="864"/>
            <a:chExt cx="2400" cy="2751"/>
          </a:xfrm>
        </p:grpSpPr>
        <p:sp>
          <p:nvSpPr>
            <p:cNvPr id="127037" name="Rectangle 3"/>
            <p:cNvSpPr>
              <a:spLocks noChangeArrowheads="1"/>
            </p:cNvSpPr>
            <p:nvPr/>
          </p:nvSpPr>
          <p:spPr bwMode="auto">
            <a:xfrm>
              <a:off x="2602" y="2889"/>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7038" name="Rectangle 4"/>
            <p:cNvSpPr>
              <a:spLocks noChangeArrowheads="1"/>
            </p:cNvSpPr>
            <p:nvPr/>
          </p:nvSpPr>
          <p:spPr bwMode="auto">
            <a:xfrm>
              <a:off x="2602" y="2601"/>
              <a:ext cx="2064"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7039" name="Rectangle 5"/>
            <p:cNvSpPr>
              <a:spLocks noChangeArrowheads="1"/>
            </p:cNvSpPr>
            <p:nvPr/>
          </p:nvSpPr>
          <p:spPr bwMode="auto">
            <a:xfrm>
              <a:off x="2602" y="2121"/>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7040" name="Rectangle 6"/>
            <p:cNvSpPr>
              <a:spLocks noChangeArrowheads="1"/>
            </p:cNvSpPr>
            <p:nvPr/>
          </p:nvSpPr>
          <p:spPr bwMode="auto">
            <a:xfrm>
              <a:off x="2602" y="1593"/>
              <a:ext cx="2064"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7041" name="Rectangle 7"/>
            <p:cNvSpPr>
              <a:spLocks noChangeArrowheads="1"/>
            </p:cNvSpPr>
            <p:nvPr/>
          </p:nvSpPr>
          <p:spPr bwMode="auto">
            <a:xfrm>
              <a:off x="2602" y="1113"/>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07586" name="Rectangle 9"/>
            <p:cNvSpPr>
              <a:spLocks noChangeArrowheads="1"/>
            </p:cNvSpPr>
            <p:nvPr/>
          </p:nvSpPr>
          <p:spPr bwMode="auto">
            <a:xfrm>
              <a:off x="2602" y="1113"/>
              <a:ext cx="2064" cy="2496"/>
            </a:xfrm>
            <a:prstGeom prst="rect">
              <a:avLst/>
            </a:prstGeom>
            <a:noFill/>
            <a:ln w="9525">
              <a:solidFill>
                <a:schemeClr val="tx1"/>
              </a:solidFill>
              <a:miter lim="800000"/>
              <a:headEnd/>
              <a:tailEnd/>
            </a:ln>
          </p:spPr>
          <p:txBody>
            <a:bodyPr wrap="none" anchor="ctr"/>
            <a:lstStyle/>
            <a:p>
              <a:endParaRPr lang="en-US"/>
            </a:p>
          </p:txBody>
        </p:sp>
        <p:sp>
          <p:nvSpPr>
            <p:cNvPr id="107587" name="Line 10"/>
            <p:cNvSpPr>
              <a:spLocks noChangeShapeType="1"/>
            </p:cNvSpPr>
            <p:nvPr/>
          </p:nvSpPr>
          <p:spPr bwMode="auto">
            <a:xfrm>
              <a:off x="2602" y="2361"/>
              <a:ext cx="2064" cy="0"/>
            </a:xfrm>
            <a:prstGeom prst="line">
              <a:avLst/>
            </a:prstGeom>
            <a:noFill/>
            <a:ln w="9525">
              <a:solidFill>
                <a:schemeClr val="tx1"/>
              </a:solidFill>
              <a:round/>
              <a:headEnd/>
              <a:tailEnd/>
            </a:ln>
          </p:spPr>
          <p:txBody>
            <a:bodyPr wrap="none" anchor="ctr"/>
            <a:lstStyle/>
            <a:p>
              <a:endParaRPr lang="en-US"/>
            </a:p>
          </p:txBody>
        </p:sp>
        <p:sp>
          <p:nvSpPr>
            <p:cNvPr id="107588" name="Line 11"/>
            <p:cNvSpPr>
              <a:spLocks noChangeShapeType="1"/>
            </p:cNvSpPr>
            <p:nvPr/>
          </p:nvSpPr>
          <p:spPr bwMode="auto">
            <a:xfrm>
              <a:off x="2602" y="2601"/>
              <a:ext cx="2064" cy="0"/>
            </a:xfrm>
            <a:prstGeom prst="line">
              <a:avLst/>
            </a:prstGeom>
            <a:noFill/>
            <a:ln w="9525">
              <a:solidFill>
                <a:schemeClr val="tx1"/>
              </a:solidFill>
              <a:round/>
              <a:headEnd/>
              <a:tailEnd/>
            </a:ln>
          </p:spPr>
          <p:txBody>
            <a:bodyPr wrap="none" anchor="ctr"/>
            <a:lstStyle/>
            <a:p>
              <a:endParaRPr lang="en-US"/>
            </a:p>
          </p:txBody>
        </p:sp>
        <p:sp>
          <p:nvSpPr>
            <p:cNvPr id="107589" name="Line 12"/>
            <p:cNvSpPr>
              <a:spLocks noChangeShapeType="1"/>
            </p:cNvSpPr>
            <p:nvPr/>
          </p:nvSpPr>
          <p:spPr bwMode="auto">
            <a:xfrm>
              <a:off x="2602" y="2889"/>
              <a:ext cx="2064" cy="0"/>
            </a:xfrm>
            <a:prstGeom prst="line">
              <a:avLst/>
            </a:prstGeom>
            <a:noFill/>
            <a:ln w="9525">
              <a:solidFill>
                <a:schemeClr val="tx1"/>
              </a:solidFill>
              <a:round/>
              <a:headEnd/>
              <a:tailEnd/>
            </a:ln>
          </p:spPr>
          <p:txBody>
            <a:bodyPr wrap="none" anchor="ctr"/>
            <a:lstStyle/>
            <a:p>
              <a:endParaRPr lang="en-US"/>
            </a:p>
          </p:txBody>
        </p:sp>
        <p:sp>
          <p:nvSpPr>
            <p:cNvPr id="107590" name="Line 13"/>
            <p:cNvSpPr>
              <a:spLocks noChangeShapeType="1"/>
            </p:cNvSpPr>
            <p:nvPr/>
          </p:nvSpPr>
          <p:spPr bwMode="auto">
            <a:xfrm>
              <a:off x="2602" y="3129"/>
              <a:ext cx="2064" cy="0"/>
            </a:xfrm>
            <a:prstGeom prst="line">
              <a:avLst/>
            </a:prstGeom>
            <a:noFill/>
            <a:ln w="9525">
              <a:solidFill>
                <a:schemeClr val="tx1"/>
              </a:solidFill>
              <a:round/>
              <a:headEnd/>
              <a:tailEnd/>
            </a:ln>
          </p:spPr>
          <p:txBody>
            <a:bodyPr wrap="none" anchor="ctr"/>
            <a:lstStyle/>
            <a:p>
              <a:endParaRPr lang="en-US"/>
            </a:p>
          </p:txBody>
        </p:sp>
        <p:sp>
          <p:nvSpPr>
            <p:cNvPr id="107591" name="Line 14"/>
            <p:cNvSpPr>
              <a:spLocks noChangeShapeType="1"/>
            </p:cNvSpPr>
            <p:nvPr/>
          </p:nvSpPr>
          <p:spPr bwMode="auto">
            <a:xfrm>
              <a:off x="2602" y="3369"/>
              <a:ext cx="2064" cy="0"/>
            </a:xfrm>
            <a:prstGeom prst="line">
              <a:avLst/>
            </a:prstGeom>
            <a:noFill/>
            <a:ln w="9525">
              <a:solidFill>
                <a:schemeClr val="tx1"/>
              </a:solidFill>
              <a:round/>
              <a:headEnd/>
              <a:tailEnd/>
            </a:ln>
          </p:spPr>
          <p:txBody>
            <a:bodyPr wrap="none" anchor="ctr"/>
            <a:lstStyle/>
            <a:p>
              <a:endParaRPr lang="en-US"/>
            </a:p>
          </p:txBody>
        </p:sp>
        <p:sp>
          <p:nvSpPr>
            <p:cNvPr id="107592" name="Line 15"/>
            <p:cNvSpPr>
              <a:spLocks noChangeShapeType="1"/>
            </p:cNvSpPr>
            <p:nvPr/>
          </p:nvSpPr>
          <p:spPr bwMode="auto">
            <a:xfrm>
              <a:off x="2602" y="1353"/>
              <a:ext cx="2064" cy="0"/>
            </a:xfrm>
            <a:prstGeom prst="line">
              <a:avLst/>
            </a:prstGeom>
            <a:noFill/>
            <a:ln w="9525">
              <a:solidFill>
                <a:schemeClr val="tx1"/>
              </a:solidFill>
              <a:round/>
              <a:headEnd/>
              <a:tailEnd/>
            </a:ln>
          </p:spPr>
          <p:txBody>
            <a:bodyPr wrap="none" anchor="ctr"/>
            <a:lstStyle/>
            <a:p>
              <a:endParaRPr lang="en-US"/>
            </a:p>
          </p:txBody>
        </p:sp>
        <p:sp>
          <p:nvSpPr>
            <p:cNvPr id="107593" name="Line 16"/>
            <p:cNvSpPr>
              <a:spLocks noChangeShapeType="1"/>
            </p:cNvSpPr>
            <p:nvPr/>
          </p:nvSpPr>
          <p:spPr bwMode="auto">
            <a:xfrm>
              <a:off x="2602" y="1593"/>
              <a:ext cx="2064" cy="0"/>
            </a:xfrm>
            <a:prstGeom prst="line">
              <a:avLst/>
            </a:prstGeom>
            <a:noFill/>
            <a:ln w="9525">
              <a:solidFill>
                <a:schemeClr val="tx1"/>
              </a:solidFill>
              <a:round/>
              <a:headEnd/>
              <a:tailEnd/>
            </a:ln>
          </p:spPr>
          <p:txBody>
            <a:bodyPr wrap="none" anchor="ctr"/>
            <a:lstStyle/>
            <a:p>
              <a:endParaRPr lang="en-US"/>
            </a:p>
          </p:txBody>
        </p:sp>
        <p:sp>
          <p:nvSpPr>
            <p:cNvPr id="107594" name="Line 17"/>
            <p:cNvSpPr>
              <a:spLocks noChangeShapeType="1"/>
            </p:cNvSpPr>
            <p:nvPr/>
          </p:nvSpPr>
          <p:spPr bwMode="auto">
            <a:xfrm>
              <a:off x="2602" y="1881"/>
              <a:ext cx="2064" cy="0"/>
            </a:xfrm>
            <a:prstGeom prst="line">
              <a:avLst/>
            </a:prstGeom>
            <a:noFill/>
            <a:ln w="9525">
              <a:solidFill>
                <a:schemeClr val="tx1"/>
              </a:solidFill>
              <a:round/>
              <a:headEnd/>
              <a:tailEnd/>
            </a:ln>
          </p:spPr>
          <p:txBody>
            <a:bodyPr wrap="none" anchor="ctr"/>
            <a:lstStyle/>
            <a:p>
              <a:endParaRPr lang="en-US"/>
            </a:p>
          </p:txBody>
        </p:sp>
        <p:sp>
          <p:nvSpPr>
            <p:cNvPr id="107595" name="Line 18"/>
            <p:cNvSpPr>
              <a:spLocks noChangeShapeType="1"/>
            </p:cNvSpPr>
            <p:nvPr/>
          </p:nvSpPr>
          <p:spPr bwMode="auto">
            <a:xfrm>
              <a:off x="2602" y="2121"/>
              <a:ext cx="2064" cy="0"/>
            </a:xfrm>
            <a:prstGeom prst="line">
              <a:avLst/>
            </a:prstGeom>
            <a:noFill/>
            <a:ln w="9525">
              <a:solidFill>
                <a:schemeClr val="tx1"/>
              </a:solidFill>
              <a:round/>
              <a:headEnd/>
              <a:tailEnd/>
            </a:ln>
          </p:spPr>
          <p:txBody>
            <a:bodyPr wrap="none" anchor="ctr"/>
            <a:lstStyle/>
            <a:p>
              <a:endParaRPr lang="en-US"/>
            </a:p>
          </p:txBody>
        </p:sp>
        <p:sp>
          <p:nvSpPr>
            <p:cNvPr id="107596" name="Line 19"/>
            <p:cNvSpPr>
              <a:spLocks noChangeShapeType="1"/>
            </p:cNvSpPr>
            <p:nvPr/>
          </p:nvSpPr>
          <p:spPr bwMode="auto">
            <a:xfrm>
              <a:off x="2602" y="2361"/>
              <a:ext cx="2064" cy="0"/>
            </a:xfrm>
            <a:prstGeom prst="line">
              <a:avLst/>
            </a:prstGeom>
            <a:noFill/>
            <a:ln w="9525">
              <a:solidFill>
                <a:schemeClr val="tx1"/>
              </a:solidFill>
              <a:round/>
              <a:headEnd/>
              <a:tailEnd/>
            </a:ln>
          </p:spPr>
          <p:txBody>
            <a:bodyPr wrap="none" anchor="ctr"/>
            <a:lstStyle/>
            <a:p>
              <a:endParaRPr lang="en-US"/>
            </a:p>
          </p:txBody>
        </p:sp>
        <p:sp>
          <p:nvSpPr>
            <p:cNvPr id="107597" name="Line 20"/>
            <p:cNvSpPr>
              <a:spLocks noChangeShapeType="1"/>
            </p:cNvSpPr>
            <p:nvPr/>
          </p:nvSpPr>
          <p:spPr bwMode="auto">
            <a:xfrm>
              <a:off x="3946" y="1113"/>
              <a:ext cx="0" cy="2496"/>
            </a:xfrm>
            <a:prstGeom prst="line">
              <a:avLst/>
            </a:prstGeom>
            <a:noFill/>
            <a:ln w="9525">
              <a:solidFill>
                <a:schemeClr val="tx1"/>
              </a:solidFill>
              <a:round/>
              <a:headEnd/>
              <a:tailEnd/>
            </a:ln>
          </p:spPr>
          <p:txBody>
            <a:bodyPr wrap="none" anchor="ctr"/>
            <a:lstStyle/>
            <a:p>
              <a:endParaRPr lang="en-US"/>
            </a:p>
          </p:txBody>
        </p:sp>
        <p:sp>
          <p:nvSpPr>
            <p:cNvPr id="107598" name="Text Box 22"/>
            <p:cNvSpPr txBox="1">
              <a:spLocks noChangeArrowheads="1"/>
            </p:cNvSpPr>
            <p:nvPr/>
          </p:nvSpPr>
          <p:spPr bwMode="auto">
            <a:xfrm>
              <a:off x="2976" y="864"/>
              <a:ext cx="355" cy="212"/>
            </a:xfrm>
            <a:prstGeom prst="rect">
              <a:avLst/>
            </a:prstGeom>
            <a:noFill/>
            <a:ln w="9525">
              <a:noFill/>
              <a:miter lim="800000"/>
              <a:headEnd/>
              <a:tailEnd/>
            </a:ln>
          </p:spPr>
          <p:txBody>
            <a:bodyPr wrap="none">
              <a:spAutoFit/>
            </a:bodyPr>
            <a:lstStyle/>
            <a:p>
              <a:pPr eaLnBrk="0" hangingPunct="0"/>
              <a:r>
                <a:rPr lang="en-US" sz="1600"/>
                <a:t>.info</a:t>
              </a:r>
            </a:p>
          </p:txBody>
        </p:sp>
        <p:sp>
          <p:nvSpPr>
            <p:cNvPr id="107599" name="Text Box 23"/>
            <p:cNvSpPr txBox="1">
              <a:spLocks noChangeArrowheads="1"/>
            </p:cNvSpPr>
            <p:nvPr/>
          </p:nvSpPr>
          <p:spPr bwMode="auto">
            <a:xfrm>
              <a:off x="4042" y="873"/>
              <a:ext cx="369" cy="212"/>
            </a:xfrm>
            <a:prstGeom prst="rect">
              <a:avLst/>
            </a:prstGeom>
            <a:noFill/>
            <a:ln w="9525">
              <a:noFill/>
              <a:miter lim="800000"/>
              <a:headEnd/>
              <a:tailEnd/>
            </a:ln>
          </p:spPr>
          <p:txBody>
            <a:bodyPr wrap="none">
              <a:spAutoFit/>
            </a:bodyPr>
            <a:lstStyle/>
            <a:p>
              <a:pPr eaLnBrk="0" hangingPunct="0"/>
              <a:r>
                <a:rPr lang="en-US" sz="1600"/>
                <a:t>.next</a:t>
              </a:r>
            </a:p>
          </p:txBody>
        </p:sp>
        <p:sp>
          <p:nvSpPr>
            <p:cNvPr id="107600" name="Text Box 24"/>
            <p:cNvSpPr txBox="1">
              <a:spLocks noChangeArrowheads="1"/>
            </p:cNvSpPr>
            <p:nvPr/>
          </p:nvSpPr>
          <p:spPr bwMode="auto">
            <a:xfrm>
              <a:off x="2266" y="1017"/>
              <a:ext cx="266" cy="2598"/>
            </a:xfrm>
            <a:prstGeom prst="rect">
              <a:avLst/>
            </a:prstGeom>
            <a:noFill/>
            <a:ln w="9525">
              <a:noFill/>
              <a:miter lim="800000"/>
              <a:headEnd/>
              <a:tailEnd/>
            </a:ln>
          </p:spPr>
          <p:txBody>
            <a:bodyPr wrap="none">
              <a:spAutoFit/>
            </a:bodyPr>
            <a:lstStyle/>
            <a:p>
              <a:pPr eaLnBrk="0" hangingPunct="0">
                <a:lnSpc>
                  <a:spcPct val="165000"/>
                </a:lnSpc>
              </a:pPr>
              <a:r>
                <a:rPr lang="en-US" sz="1600"/>
                <a:t>[0]</a:t>
              </a:r>
            </a:p>
            <a:p>
              <a:pPr eaLnBrk="0" hangingPunct="0">
                <a:lnSpc>
                  <a:spcPct val="165000"/>
                </a:lnSpc>
              </a:pPr>
              <a:r>
                <a:rPr lang="en-US" sz="1600"/>
                <a:t>[1]</a:t>
              </a:r>
            </a:p>
            <a:p>
              <a:pPr eaLnBrk="0" hangingPunct="0">
                <a:lnSpc>
                  <a:spcPct val="165000"/>
                </a:lnSpc>
              </a:pPr>
              <a:r>
                <a:rPr lang="en-US" sz="1600"/>
                <a:t>[2]</a:t>
              </a:r>
            </a:p>
            <a:p>
              <a:pPr eaLnBrk="0" hangingPunct="0">
                <a:lnSpc>
                  <a:spcPct val="165000"/>
                </a:lnSpc>
              </a:pPr>
              <a:r>
                <a:rPr lang="en-US" sz="1600"/>
                <a:t>[3]</a:t>
              </a:r>
            </a:p>
            <a:p>
              <a:pPr eaLnBrk="0" hangingPunct="0">
                <a:lnSpc>
                  <a:spcPct val="165000"/>
                </a:lnSpc>
              </a:pPr>
              <a:r>
                <a:rPr lang="en-US" sz="1600"/>
                <a:t>[4]</a:t>
              </a:r>
            </a:p>
            <a:p>
              <a:pPr eaLnBrk="0" hangingPunct="0">
                <a:lnSpc>
                  <a:spcPct val="165000"/>
                </a:lnSpc>
              </a:pPr>
              <a:r>
                <a:rPr lang="en-US" sz="1600"/>
                <a:t>[5]</a:t>
              </a:r>
            </a:p>
            <a:p>
              <a:pPr eaLnBrk="0" hangingPunct="0">
                <a:lnSpc>
                  <a:spcPct val="165000"/>
                </a:lnSpc>
              </a:pPr>
              <a:r>
                <a:rPr lang="en-US" sz="1600"/>
                <a:t>[6]</a:t>
              </a:r>
            </a:p>
            <a:p>
              <a:pPr eaLnBrk="0" hangingPunct="0">
                <a:lnSpc>
                  <a:spcPct val="165000"/>
                </a:lnSpc>
              </a:pPr>
              <a:r>
                <a:rPr lang="en-US" sz="1600"/>
                <a:t>[7]</a:t>
              </a:r>
            </a:p>
            <a:p>
              <a:pPr eaLnBrk="0" hangingPunct="0">
                <a:lnSpc>
                  <a:spcPct val="165000"/>
                </a:lnSpc>
              </a:pPr>
              <a:r>
                <a:rPr lang="en-US" sz="1600"/>
                <a:t>[8]</a:t>
              </a:r>
            </a:p>
            <a:p>
              <a:pPr eaLnBrk="0" hangingPunct="0">
                <a:lnSpc>
                  <a:spcPct val="165000"/>
                </a:lnSpc>
              </a:pPr>
              <a:r>
                <a:rPr lang="en-US" sz="1600"/>
                <a:t>[9]</a:t>
              </a:r>
            </a:p>
          </p:txBody>
        </p:sp>
        <p:sp>
          <p:nvSpPr>
            <p:cNvPr id="107601" name="Text Box 25"/>
            <p:cNvSpPr txBox="1">
              <a:spLocks noChangeArrowheads="1"/>
            </p:cNvSpPr>
            <p:nvPr/>
          </p:nvSpPr>
          <p:spPr bwMode="auto">
            <a:xfrm>
              <a:off x="2956" y="1161"/>
              <a:ext cx="429" cy="212"/>
            </a:xfrm>
            <a:prstGeom prst="rect">
              <a:avLst/>
            </a:prstGeom>
            <a:noFill/>
            <a:ln w="9525">
              <a:noFill/>
              <a:miter lim="800000"/>
              <a:headEnd/>
              <a:tailEnd/>
            </a:ln>
          </p:spPr>
          <p:txBody>
            <a:bodyPr wrap="none">
              <a:spAutoFit/>
            </a:bodyPr>
            <a:lstStyle/>
            <a:p>
              <a:pPr algn="ctr" eaLnBrk="0" hangingPunct="0"/>
              <a:r>
                <a:rPr lang="en-US" sz="1600"/>
                <a:t>David</a:t>
              </a:r>
            </a:p>
          </p:txBody>
        </p:sp>
        <p:sp>
          <p:nvSpPr>
            <p:cNvPr id="107602" name="Text Box 26"/>
            <p:cNvSpPr txBox="1">
              <a:spLocks noChangeArrowheads="1"/>
            </p:cNvSpPr>
            <p:nvPr/>
          </p:nvSpPr>
          <p:spPr bwMode="auto">
            <a:xfrm>
              <a:off x="2920" y="1641"/>
              <a:ext cx="502" cy="212"/>
            </a:xfrm>
            <a:prstGeom prst="rect">
              <a:avLst/>
            </a:prstGeom>
            <a:noFill/>
            <a:ln w="9525">
              <a:noFill/>
              <a:miter lim="800000"/>
              <a:headEnd/>
              <a:tailEnd/>
            </a:ln>
          </p:spPr>
          <p:txBody>
            <a:bodyPr wrap="none">
              <a:spAutoFit/>
            </a:bodyPr>
            <a:lstStyle/>
            <a:p>
              <a:pPr algn="ctr" eaLnBrk="0" hangingPunct="0"/>
              <a:r>
                <a:rPr lang="en-US" sz="1600"/>
                <a:t>Miriam</a:t>
              </a:r>
            </a:p>
          </p:txBody>
        </p:sp>
        <p:sp>
          <p:nvSpPr>
            <p:cNvPr id="107603" name="Text Box 27"/>
            <p:cNvSpPr txBox="1">
              <a:spLocks noChangeArrowheads="1"/>
            </p:cNvSpPr>
            <p:nvPr/>
          </p:nvSpPr>
          <p:spPr bwMode="auto">
            <a:xfrm>
              <a:off x="2938" y="2169"/>
              <a:ext cx="465" cy="212"/>
            </a:xfrm>
            <a:prstGeom prst="rect">
              <a:avLst/>
            </a:prstGeom>
            <a:noFill/>
            <a:ln w="9525">
              <a:noFill/>
              <a:miter lim="800000"/>
              <a:headEnd/>
              <a:tailEnd/>
            </a:ln>
          </p:spPr>
          <p:txBody>
            <a:bodyPr wrap="none">
              <a:spAutoFit/>
            </a:bodyPr>
            <a:lstStyle/>
            <a:p>
              <a:pPr algn="ctr" eaLnBrk="0" hangingPunct="0"/>
              <a:r>
                <a:rPr lang="en-US" sz="1600"/>
                <a:t>Joshua</a:t>
              </a:r>
            </a:p>
          </p:txBody>
        </p:sp>
        <p:sp>
          <p:nvSpPr>
            <p:cNvPr id="107604" name="Text Box 28"/>
            <p:cNvSpPr txBox="1">
              <a:spLocks noChangeArrowheads="1"/>
            </p:cNvSpPr>
            <p:nvPr/>
          </p:nvSpPr>
          <p:spPr bwMode="auto">
            <a:xfrm>
              <a:off x="2938" y="2649"/>
              <a:ext cx="465" cy="212"/>
            </a:xfrm>
            <a:prstGeom prst="rect">
              <a:avLst/>
            </a:prstGeom>
            <a:noFill/>
            <a:ln w="9525">
              <a:noFill/>
              <a:miter lim="800000"/>
              <a:headEnd/>
              <a:tailEnd/>
            </a:ln>
          </p:spPr>
          <p:txBody>
            <a:bodyPr wrap="none">
              <a:spAutoFit/>
            </a:bodyPr>
            <a:lstStyle/>
            <a:p>
              <a:pPr algn="ctr" eaLnBrk="0" hangingPunct="0"/>
              <a:r>
                <a:rPr lang="en-US" sz="1600"/>
                <a:t>Robert</a:t>
              </a:r>
            </a:p>
          </p:txBody>
        </p:sp>
        <p:sp>
          <p:nvSpPr>
            <p:cNvPr id="107605" name="Text Box 29"/>
            <p:cNvSpPr txBox="1">
              <a:spLocks noChangeArrowheads="1"/>
            </p:cNvSpPr>
            <p:nvPr/>
          </p:nvSpPr>
          <p:spPr bwMode="auto">
            <a:xfrm>
              <a:off x="2985" y="2937"/>
              <a:ext cx="372" cy="212"/>
            </a:xfrm>
            <a:prstGeom prst="rect">
              <a:avLst/>
            </a:prstGeom>
            <a:noFill/>
            <a:ln w="9525">
              <a:noFill/>
              <a:miter lim="800000"/>
              <a:headEnd/>
              <a:tailEnd/>
            </a:ln>
          </p:spPr>
          <p:txBody>
            <a:bodyPr wrap="none">
              <a:spAutoFit/>
            </a:bodyPr>
            <a:lstStyle/>
            <a:p>
              <a:pPr algn="ctr" eaLnBrk="0" hangingPunct="0"/>
              <a:r>
                <a:rPr lang="en-US" sz="1600"/>
                <a:t>Leah</a:t>
              </a:r>
            </a:p>
          </p:txBody>
        </p:sp>
        <p:sp>
          <p:nvSpPr>
            <p:cNvPr id="107606" name="Text Box 30"/>
            <p:cNvSpPr txBox="1">
              <a:spLocks noChangeArrowheads="1"/>
            </p:cNvSpPr>
            <p:nvPr/>
          </p:nvSpPr>
          <p:spPr bwMode="auto">
            <a:xfrm>
              <a:off x="4138" y="1017"/>
              <a:ext cx="223" cy="2598"/>
            </a:xfrm>
            <a:prstGeom prst="rect">
              <a:avLst/>
            </a:prstGeom>
            <a:noFill/>
            <a:ln w="9525">
              <a:noFill/>
              <a:miter lim="800000"/>
              <a:headEnd/>
              <a:tailEnd/>
            </a:ln>
          </p:spPr>
          <p:txBody>
            <a:bodyPr wrap="none">
              <a:spAutoFit/>
            </a:bodyPr>
            <a:lstStyle/>
            <a:p>
              <a:pPr algn="ctr" eaLnBrk="0" hangingPunct="0">
                <a:lnSpc>
                  <a:spcPct val="165000"/>
                </a:lnSpc>
              </a:pPr>
              <a:r>
                <a:rPr lang="en-US" sz="1600"/>
                <a:t>4</a:t>
              </a:r>
            </a:p>
            <a:p>
              <a:pPr algn="ctr" eaLnBrk="0" hangingPunct="0">
                <a:lnSpc>
                  <a:spcPct val="165000"/>
                </a:lnSpc>
              </a:pPr>
              <a:r>
                <a:rPr lang="en-US" sz="1600"/>
                <a:t>5</a:t>
              </a:r>
            </a:p>
            <a:p>
              <a:pPr algn="ctr" eaLnBrk="0" hangingPunct="0">
                <a:lnSpc>
                  <a:spcPct val="165000"/>
                </a:lnSpc>
              </a:pPr>
              <a:r>
                <a:rPr lang="en-US" sz="1600"/>
                <a:t>6</a:t>
              </a:r>
            </a:p>
            <a:p>
              <a:pPr algn="ctr" eaLnBrk="0" hangingPunct="0">
                <a:lnSpc>
                  <a:spcPct val="165000"/>
                </a:lnSpc>
              </a:pPr>
              <a:r>
                <a:rPr lang="en-US" sz="1600"/>
                <a:t>8</a:t>
              </a:r>
            </a:p>
            <a:p>
              <a:pPr algn="ctr" eaLnBrk="0" hangingPunct="0">
                <a:lnSpc>
                  <a:spcPct val="165000"/>
                </a:lnSpc>
              </a:pPr>
              <a:r>
                <a:rPr lang="en-US" sz="1600"/>
                <a:t>7</a:t>
              </a:r>
            </a:p>
            <a:p>
              <a:pPr algn="ctr" eaLnBrk="0" hangingPunct="0">
                <a:lnSpc>
                  <a:spcPct val="165000"/>
                </a:lnSpc>
              </a:pPr>
              <a:r>
                <a:rPr lang="en-US" sz="1600"/>
                <a:t>3</a:t>
              </a:r>
            </a:p>
            <a:p>
              <a:pPr algn="ctr" eaLnBrk="0" hangingPunct="0">
                <a:lnSpc>
                  <a:spcPct val="165000"/>
                </a:lnSpc>
              </a:pPr>
              <a:r>
                <a:rPr lang="en-US" sz="1600"/>
                <a:t>-1</a:t>
              </a:r>
            </a:p>
            <a:p>
              <a:pPr algn="ctr" eaLnBrk="0" hangingPunct="0">
                <a:lnSpc>
                  <a:spcPct val="165000"/>
                </a:lnSpc>
              </a:pPr>
              <a:r>
                <a:rPr lang="en-US" sz="1600"/>
                <a:t>2</a:t>
              </a:r>
            </a:p>
            <a:p>
              <a:pPr algn="ctr" eaLnBrk="0" hangingPunct="0">
                <a:lnSpc>
                  <a:spcPct val="165000"/>
                </a:lnSpc>
              </a:pPr>
              <a:r>
                <a:rPr lang="en-US" sz="1600"/>
                <a:t>9</a:t>
              </a:r>
            </a:p>
            <a:p>
              <a:pPr algn="ctr" eaLnBrk="0" hangingPunct="0">
                <a:lnSpc>
                  <a:spcPct val="165000"/>
                </a:lnSpc>
              </a:pPr>
              <a:r>
                <a:rPr lang="en-US" sz="1600"/>
                <a:t>-1</a:t>
              </a:r>
            </a:p>
          </p:txBody>
        </p:sp>
      </p:grpSp>
      <p:grpSp>
        <p:nvGrpSpPr>
          <p:cNvPr id="3" name="Group 38"/>
          <p:cNvGrpSpPr>
            <a:grpSpLocks/>
          </p:cNvGrpSpPr>
          <p:nvPr/>
        </p:nvGrpSpPr>
        <p:grpSpPr bwMode="auto">
          <a:xfrm>
            <a:off x="4419600" y="1524000"/>
            <a:ext cx="1066800" cy="581025"/>
            <a:chOff x="1066" y="2841"/>
            <a:chExt cx="672" cy="366"/>
          </a:xfrm>
        </p:grpSpPr>
        <p:sp>
          <p:nvSpPr>
            <p:cNvPr id="107576" name="Rectangle 2"/>
            <p:cNvSpPr>
              <a:spLocks noChangeArrowheads="1"/>
            </p:cNvSpPr>
            <p:nvPr/>
          </p:nvSpPr>
          <p:spPr bwMode="auto">
            <a:xfrm>
              <a:off x="1450" y="2889"/>
              <a:ext cx="288" cy="288"/>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07577" name="Text Box 31"/>
            <p:cNvSpPr txBox="1">
              <a:spLocks noChangeArrowheads="1"/>
            </p:cNvSpPr>
            <p:nvPr/>
          </p:nvSpPr>
          <p:spPr bwMode="auto">
            <a:xfrm>
              <a:off x="1066" y="2841"/>
              <a:ext cx="316" cy="366"/>
            </a:xfrm>
            <a:prstGeom prst="rect">
              <a:avLst/>
            </a:prstGeom>
            <a:noFill/>
            <a:ln w="9525">
              <a:noFill/>
              <a:miter lim="800000"/>
              <a:headEnd/>
              <a:tailEnd/>
            </a:ln>
          </p:spPr>
          <p:txBody>
            <a:bodyPr wrap="none">
              <a:spAutoFit/>
            </a:bodyPr>
            <a:lstStyle/>
            <a:p>
              <a:pPr eaLnBrk="0" hangingPunct="0"/>
              <a:r>
                <a:rPr lang="en-US" sz="1600"/>
                <a:t>list</a:t>
              </a:r>
            </a:p>
            <a:p>
              <a:pPr eaLnBrk="0" hangingPunct="0"/>
              <a:r>
                <a:rPr lang="en-US" sz="1600"/>
                <a:t>free</a:t>
              </a:r>
            </a:p>
          </p:txBody>
        </p:sp>
        <p:sp>
          <p:nvSpPr>
            <p:cNvPr id="127034" name="Rectangle 32"/>
            <p:cNvSpPr>
              <a:spLocks noChangeArrowheads="1"/>
            </p:cNvSpPr>
            <p:nvPr/>
          </p:nvSpPr>
          <p:spPr bwMode="auto">
            <a:xfrm>
              <a:off x="1450" y="2889"/>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07579" name="Line 33"/>
            <p:cNvSpPr>
              <a:spLocks noChangeShapeType="1"/>
            </p:cNvSpPr>
            <p:nvPr/>
          </p:nvSpPr>
          <p:spPr bwMode="auto">
            <a:xfrm>
              <a:off x="1450" y="3033"/>
              <a:ext cx="288" cy="0"/>
            </a:xfrm>
            <a:prstGeom prst="line">
              <a:avLst/>
            </a:prstGeom>
            <a:noFill/>
            <a:ln w="9525">
              <a:solidFill>
                <a:schemeClr val="tx1"/>
              </a:solidFill>
              <a:round/>
              <a:headEnd/>
              <a:tailEnd/>
            </a:ln>
          </p:spPr>
          <p:txBody>
            <a:bodyPr wrap="none" anchor="ctr"/>
            <a:lstStyle/>
            <a:p>
              <a:endParaRPr lang="en-US"/>
            </a:p>
          </p:txBody>
        </p:sp>
        <p:sp>
          <p:nvSpPr>
            <p:cNvPr id="107580" name="Text Box 34"/>
            <p:cNvSpPr txBox="1">
              <a:spLocks noChangeArrowheads="1"/>
            </p:cNvSpPr>
            <p:nvPr/>
          </p:nvSpPr>
          <p:spPr bwMode="auto">
            <a:xfrm>
              <a:off x="1498" y="2841"/>
              <a:ext cx="180" cy="366"/>
            </a:xfrm>
            <a:prstGeom prst="rect">
              <a:avLst/>
            </a:prstGeom>
            <a:noFill/>
            <a:ln w="9525">
              <a:noFill/>
              <a:miter lim="800000"/>
              <a:headEnd/>
              <a:tailEnd/>
            </a:ln>
          </p:spPr>
          <p:txBody>
            <a:bodyPr wrap="none">
              <a:spAutoFit/>
            </a:bodyPr>
            <a:lstStyle/>
            <a:p>
              <a:pPr eaLnBrk="0" hangingPunct="0"/>
              <a:r>
                <a:rPr lang="en-US" sz="1600"/>
                <a:t>0</a:t>
              </a:r>
            </a:p>
            <a:p>
              <a:pPr eaLnBrk="0" hangingPunct="0"/>
              <a:r>
                <a:rPr lang="en-US" sz="1600"/>
                <a:t>1</a:t>
              </a:r>
            </a:p>
          </p:txBody>
        </p:sp>
      </p:grpSp>
      <p:grpSp>
        <p:nvGrpSpPr>
          <p:cNvPr id="88" name="Group 87">
            <a:extLst>
              <a:ext uri="{FF2B5EF4-FFF2-40B4-BE49-F238E27FC236}">
                <a16:creationId xmlns:a16="http://schemas.microsoft.com/office/drawing/2014/main" id="{500D12D4-6E76-4368-A802-67E92947FF37}"/>
              </a:ext>
            </a:extLst>
          </p:cNvPr>
          <p:cNvGrpSpPr/>
          <p:nvPr/>
        </p:nvGrpSpPr>
        <p:grpSpPr>
          <a:xfrm>
            <a:off x="601663" y="5246085"/>
            <a:ext cx="8153400" cy="1408113"/>
            <a:chOff x="601663" y="4876800"/>
            <a:chExt cx="8153400" cy="1408113"/>
          </a:xfrm>
        </p:grpSpPr>
        <p:sp>
          <p:nvSpPr>
            <p:cNvPr id="89" name="Rectangle 39">
              <a:extLst>
                <a:ext uri="{FF2B5EF4-FFF2-40B4-BE49-F238E27FC236}">
                  <a16:creationId xmlns:a16="http://schemas.microsoft.com/office/drawing/2014/main" id="{BB73E0A1-F0DB-440A-BBF8-9865B646CCCC}"/>
                </a:ext>
              </a:extLst>
            </p:cNvPr>
            <p:cNvSpPr>
              <a:spLocks noChangeArrowheads="1"/>
            </p:cNvSpPr>
            <p:nvPr/>
          </p:nvSpPr>
          <p:spPr bwMode="auto">
            <a:xfrm>
              <a:off x="1328738" y="4916488"/>
              <a:ext cx="292100" cy="520700"/>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90" name="Line 40">
              <a:extLst>
                <a:ext uri="{FF2B5EF4-FFF2-40B4-BE49-F238E27FC236}">
                  <a16:creationId xmlns:a16="http://schemas.microsoft.com/office/drawing/2014/main" id="{64CB68B0-B1C5-407E-A934-5DED7ECD74F7}"/>
                </a:ext>
              </a:extLst>
            </p:cNvPr>
            <p:cNvSpPr>
              <a:spLocks noChangeShapeType="1"/>
            </p:cNvSpPr>
            <p:nvPr/>
          </p:nvSpPr>
          <p:spPr bwMode="auto">
            <a:xfrm flipV="1">
              <a:off x="1447800" y="5181600"/>
              <a:ext cx="614363" cy="4763"/>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nvGrpSpPr>
            <p:cNvPr id="91" name="Group 41">
              <a:extLst>
                <a:ext uri="{FF2B5EF4-FFF2-40B4-BE49-F238E27FC236}">
                  <a16:creationId xmlns:a16="http://schemas.microsoft.com/office/drawing/2014/main" id="{D16E08BD-1E54-4928-B304-60369B0968FC}"/>
                </a:ext>
              </a:extLst>
            </p:cNvPr>
            <p:cNvGrpSpPr>
              <a:grpSpLocks/>
            </p:cNvGrpSpPr>
            <p:nvPr/>
          </p:nvGrpSpPr>
          <p:grpSpPr bwMode="auto">
            <a:xfrm>
              <a:off x="2119313" y="4876800"/>
              <a:ext cx="6635750" cy="569913"/>
              <a:chOff x="1383" y="3156"/>
              <a:chExt cx="4180" cy="359"/>
            </a:xfrm>
          </p:grpSpPr>
          <p:sp>
            <p:nvSpPr>
              <p:cNvPr id="119" name="Line 42">
                <a:extLst>
                  <a:ext uri="{FF2B5EF4-FFF2-40B4-BE49-F238E27FC236}">
                    <a16:creationId xmlns:a16="http://schemas.microsoft.com/office/drawing/2014/main" id="{4CBF7A45-1665-42C1-A8A0-E5593B1B1F52}"/>
                  </a:ext>
                </a:extLst>
              </p:cNvPr>
              <p:cNvSpPr>
                <a:spLocks noChangeShapeType="1"/>
              </p:cNvSpPr>
              <p:nvPr/>
            </p:nvSpPr>
            <p:spPr bwMode="auto">
              <a:xfrm>
                <a:off x="1815" y="3169"/>
                <a:ext cx="0" cy="346"/>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nvGrpSpPr>
              <p:cNvPr id="120" name="Group 43">
                <a:extLst>
                  <a:ext uri="{FF2B5EF4-FFF2-40B4-BE49-F238E27FC236}">
                    <a16:creationId xmlns:a16="http://schemas.microsoft.com/office/drawing/2014/main" id="{6F9C8997-0D50-4F05-A4E4-15B066DEF0C4}"/>
                  </a:ext>
                </a:extLst>
              </p:cNvPr>
              <p:cNvGrpSpPr>
                <a:grpSpLocks/>
              </p:cNvGrpSpPr>
              <p:nvPr/>
            </p:nvGrpSpPr>
            <p:grpSpPr bwMode="auto">
              <a:xfrm>
                <a:off x="1383" y="3156"/>
                <a:ext cx="2410" cy="357"/>
                <a:chOff x="1383" y="3156"/>
                <a:chExt cx="2410" cy="357"/>
              </a:xfrm>
            </p:grpSpPr>
            <p:sp>
              <p:nvSpPr>
                <p:cNvPr id="130" name="Rectangle 44">
                  <a:extLst>
                    <a:ext uri="{FF2B5EF4-FFF2-40B4-BE49-F238E27FC236}">
                      <a16:creationId xmlns:a16="http://schemas.microsoft.com/office/drawing/2014/main" id="{4FCACC3B-9B43-47DD-9474-ED7B6AA99AE4}"/>
                    </a:ext>
                  </a:extLst>
                </p:cNvPr>
                <p:cNvSpPr>
                  <a:spLocks noChangeArrowheads="1"/>
                </p:cNvSpPr>
                <p:nvPr/>
              </p:nvSpPr>
              <p:spPr bwMode="auto">
                <a:xfrm>
                  <a:off x="1383" y="3156"/>
                  <a:ext cx="624" cy="357"/>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nvGrpSpPr>
                <p:cNvPr id="131" name="Group 45">
                  <a:extLst>
                    <a:ext uri="{FF2B5EF4-FFF2-40B4-BE49-F238E27FC236}">
                      <a16:creationId xmlns:a16="http://schemas.microsoft.com/office/drawing/2014/main" id="{90E74B41-1A81-4FCA-9129-90A95FBFD822}"/>
                    </a:ext>
                  </a:extLst>
                </p:cNvPr>
                <p:cNvGrpSpPr>
                  <a:grpSpLocks/>
                </p:cNvGrpSpPr>
                <p:nvPr/>
              </p:nvGrpSpPr>
              <p:grpSpPr bwMode="auto">
                <a:xfrm>
                  <a:off x="1922" y="3156"/>
                  <a:ext cx="985" cy="354"/>
                  <a:chOff x="1922" y="3156"/>
                  <a:chExt cx="985" cy="354"/>
                </a:xfrm>
              </p:grpSpPr>
              <p:sp>
                <p:nvSpPr>
                  <p:cNvPr id="136" name="Line 46">
                    <a:extLst>
                      <a:ext uri="{FF2B5EF4-FFF2-40B4-BE49-F238E27FC236}">
                        <a16:creationId xmlns:a16="http://schemas.microsoft.com/office/drawing/2014/main" id="{F011273D-B901-445C-8D8A-1CCB2C1D3A46}"/>
                      </a:ext>
                    </a:extLst>
                  </p:cNvPr>
                  <p:cNvSpPr>
                    <a:spLocks noChangeShapeType="1"/>
                  </p:cNvSpPr>
                  <p:nvPr/>
                </p:nvSpPr>
                <p:spPr bwMode="auto">
                  <a:xfrm>
                    <a:off x="1922" y="3336"/>
                    <a:ext cx="358" cy="1"/>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37" name="Rectangle 47">
                    <a:extLst>
                      <a:ext uri="{FF2B5EF4-FFF2-40B4-BE49-F238E27FC236}">
                        <a16:creationId xmlns:a16="http://schemas.microsoft.com/office/drawing/2014/main" id="{CD9B1342-B155-426E-B257-890C57AA1327}"/>
                      </a:ext>
                    </a:extLst>
                  </p:cNvPr>
                  <p:cNvSpPr>
                    <a:spLocks noChangeArrowheads="1"/>
                  </p:cNvSpPr>
                  <p:nvPr/>
                </p:nvSpPr>
                <p:spPr bwMode="auto">
                  <a:xfrm>
                    <a:off x="2283" y="3156"/>
                    <a:ext cx="624" cy="354"/>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38" name="Line 48">
                    <a:extLst>
                      <a:ext uri="{FF2B5EF4-FFF2-40B4-BE49-F238E27FC236}">
                        <a16:creationId xmlns:a16="http://schemas.microsoft.com/office/drawing/2014/main" id="{01E97DD4-2423-42B2-A85A-1ACD6CFF8497}"/>
                      </a:ext>
                    </a:extLst>
                  </p:cNvPr>
                  <p:cNvSpPr>
                    <a:spLocks noChangeShapeType="1"/>
                  </p:cNvSpPr>
                  <p:nvPr/>
                </p:nvSpPr>
                <p:spPr bwMode="auto">
                  <a:xfrm>
                    <a:off x="2715" y="3166"/>
                    <a:ext cx="0" cy="343"/>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grpSp>
              <p:nvGrpSpPr>
                <p:cNvPr id="132" name="Group 49">
                  <a:extLst>
                    <a:ext uri="{FF2B5EF4-FFF2-40B4-BE49-F238E27FC236}">
                      <a16:creationId xmlns:a16="http://schemas.microsoft.com/office/drawing/2014/main" id="{BB003465-AFD4-4923-82FF-3C862E1E87BC}"/>
                    </a:ext>
                  </a:extLst>
                </p:cNvPr>
                <p:cNvGrpSpPr>
                  <a:grpSpLocks/>
                </p:cNvGrpSpPr>
                <p:nvPr/>
              </p:nvGrpSpPr>
              <p:grpSpPr bwMode="auto">
                <a:xfrm>
                  <a:off x="2807" y="3156"/>
                  <a:ext cx="986" cy="357"/>
                  <a:chOff x="2807" y="3156"/>
                  <a:chExt cx="986" cy="357"/>
                </a:xfrm>
              </p:grpSpPr>
              <p:sp>
                <p:nvSpPr>
                  <p:cNvPr id="133" name="Line 50">
                    <a:extLst>
                      <a:ext uri="{FF2B5EF4-FFF2-40B4-BE49-F238E27FC236}">
                        <a16:creationId xmlns:a16="http://schemas.microsoft.com/office/drawing/2014/main" id="{162936E4-2496-45CE-9FA9-37E04938BF19}"/>
                      </a:ext>
                    </a:extLst>
                  </p:cNvPr>
                  <p:cNvSpPr>
                    <a:spLocks noChangeShapeType="1"/>
                  </p:cNvSpPr>
                  <p:nvPr/>
                </p:nvSpPr>
                <p:spPr bwMode="auto">
                  <a:xfrm>
                    <a:off x="2807" y="3338"/>
                    <a:ext cx="358" cy="1"/>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34" name="Rectangle 51">
                    <a:extLst>
                      <a:ext uri="{FF2B5EF4-FFF2-40B4-BE49-F238E27FC236}">
                        <a16:creationId xmlns:a16="http://schemas.microsoft.com/office/drawing/2014/main" id="{6ADC2F2D-C690-4F85-A606-1F7123536C85}"/>
                      </a:ext>
                    </a:extLst>
                  </p:cNvPr>
                  <p:cNvSpPr>
                    <a:spLocks noChangeArrowheads="1"/>
                  </p:cNvSpPr>
                  <p:nvPr/>
                </p:nvSpPr>
                <p:spPr bwMode="auto">
                  <a:xfrm>
                    <a:off x="3168" y="3156"/>
                    <a:ext cx="625" cy="357"/>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35" name="Line 52">
                    <a:extLst>
                      <a:ext uri="{FF2B5EF4-FFF2-40B4-BE49-F238E27FC236}">
                        <a16:creationId xmlns:a16="http://schemas.microsoft.com/office/drawing/2014/main" id="{AF9594FB-0564-4F21-9693-FD7CAED74135}"/>
                      </a:ext>
                    </a:extLst>
                  </p:cNvPr>
                  <p:cNvSpPr>
                    <a:spLocks noChangeShapeType="1"/>
                  </p:cNvSpPr>
                  <p:nvPr/>
                </p:nvSpPr>
                <p:spPr bwMode="auto">
                  <a:xfrm>
                    <a:off x="3600" y="3166"/>
                    <a:ext cx="0" cy="346"/>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grpSp>
          <p:sp>
            <p:nvSpPr>
              <p:cNvPr id="121" name="Line 53">
                <a:extLst>
                  <a:ext uri="{FF2B5EF4-FFF2-40B4-BE49-F238E27FC236}">
                    <a16:creationId xmlns:a16="http://schemas.microsoft.com/office/drawing/2014/main" id="{35E4EC55-BFBD-48A0-9A3B-BC6F1BF91A23}"/>
                  </a:ext>
                </a:extLst>
              </p:cNvPr>
              <p:cNvSpPr>
                <a:spLocks noChangeShapeType="1"/>
              </p:cNvSpPr>
              <p:nvPr/>
            </p:nvSpPr>
            <p:spPr bwMode="auto">
              <a:xfrm>
                <a:off x="1820" y="3171"/>
                <a:ext cx="0" cy="343"/>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22" name="Line 54">
                <a:extLst>
                  <a:ext uri="{FF2B5EF4-FFF2-40B4-BE49-F238E27FC236}">
                    <a16:creationId xmlns:a16="http://schemas.microsoft.com/office/drawing/2014/main" id="{494D906F-29C9-46D1-8E68-67560D03456E}"/>
                  </a:ext>
                </a:extLst>
              </p:cNvPr>
              <p:cNvSpPr>
                <a:spLocks noChangeShapeType="1"/>
              </p:cNvSpPr>
              <p:nvPr/>
            </p:nvSpPr>
            <p:spPr bwMode="auto">
              <a:xfrm>
                <a:off x="4471" y="3169"/>
                <a:ext cx="0" cy="346"/>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23" name="Rectangle 55">
                <a:extLst>
                  <a:ext uri="{FF2B5EF4-FFF2-40B4-BE49-F238E27FC236}">
                    <a16:creationId xmlns:a16="http://schemas.microsoft.com/office/drawing/2014/main" id="{44E0A974-3328-47E6-8FDA-354AE3A7F153}"/>
                  </a:ext>
                </a:extLst>
              </p:cNvPr>
              <p:cNvSpPr>
                <a:spLocks noChangeArrowheads="1"/>
              </p:cNvSpPr>
              <p:nvPr/>
            </p:nvSpPr>
            <p:spPr bwMode="auto">
              <a:xfrm>
                <a:off x="4039" y="3156"/>
                <a:ext cx="624" cy="357"/>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nvGrpSpPr>
              <p:cNvPr id="124" name="Group 56">
                <a:extLst>
                  <a:ext uri="{FF2B5EF4-FFF2-40B4-BE49-F238E27FC236}">
                    <a16:creationId xmlns:a16="http://schemas.microsoft.com/office/drawing/2014/main" id="{EF496F19-5200-4C26-B2DE-5B60B9078991}"/>
                  </a:ext>
                </a:extLst>
              </p:cNvPr>
              <p:cNvGrpSpPr>
                <a:grpSpLocks/>
              </p:cNvGrpSpPr>
              <p:nvPr/>
            </p:nvGrpSpPr>
            <p:grpSpPr bwMode="auto">
              <a:xfrm>
                <a:off x="4577" y="3156"/>
                <a:ext cx="986" cy="354"/>
                <a:chOff x="4577" y="3156"/>
                <a:chExt cx="986" cy="354"/>
              </a:xfrm>
            </p:grpSpPr>
            <p:sp>
              <p:nvSpPr>
                <p:cNvPr id="127" name="Line 57">
                  <a:extLst>
                    <a:ext uri="{FF2B5EF4-FFF2-40B4-BE49-F238E27FC236}">
                      <a16:creationId xmlns:a16="http://schemas.microsoft.com/office/drawing/2014/main" id="{3AE782FB-56BC-4CD4-8486-CB609E0D19B6}"/>
                    </a:ext>
                  </a:extLst>
                </p:cNvPr>
                <p:cNvSpPr>
                  <a:spLocks noChangeShapeType="1"/>
                </p:cNvSpPr>
                <p:nvPr/>
              </p:nvSpPr>
              <p:spPr bwMode="auto">
                <a:xfrm>
                  <a:off x="4577" y="3336"/>
                  <a:ext cx="359" cy="1"/>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28" name="Rectangle 58">
                  <a:extLst>
                    <a:ext uri="{FF2B5EF4-FFF2-40B4-BE49-F238E27FC236}">
                      <a16:creationId xmlns:a16="http://schemas.microsoft.com/office/drawing/2014/main" id="{2F73FB56-79FD-4017-BFFA-844F6BCA9981}"/>
                    </a:ext>
                  </a:extLst>
                </p:cNvPr>
                <p:cNvSpPr>
                  <a:spLocks noChangeArrowheads="1"/>
                </p:cNvSpPr>
                <p:nvPr/>
              </p:nvSpPr>
              <p:spPr bwMode="auto">
                <a:xfrm>
                  <a:off x="4939" y="3156"/>
                  <a:ext cx="624" cy="354"/>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29" name="Line 59">
                  <a:extLst>
                    <a:ext uri="{FF2B5EF4-FFF2-40B4-BE49-F238E27FC236}">
                      <a16:creationId xmlns:a16="http://schemas.microsoft.com/office/drawing/2014/main" id="{2428BEA3-F48B-4727-95CD-31353E11FD1D}"/>
                    </a:ext>
                  </a:extLst>
                </p:cNvPr>
                <p:cNvSpPr>
                  <a:spLocks noChangeShapeType="1"/>
                </p:cNvSpPr>
                <p:nvPr/>
              </p:nvSpPr>
              <p:spPr bwMode="auto">
                <a:xfrm>
                  <a:off x="5371" y="3166"/>
                  <a:ext cx="0" cy="343"/>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sp>
            <p:nvSpPr>
              <p:cNvPr id="125" name="Line 60">
                <a:extLst>
                  <a:ext uri="{FF2B5EF4-FFF2-40B4-BE49-F238E27FC236}">
                    <a16:creationId xmlns:a16="http://schemas.microsoft.com/office/drawing/2014/main" id="{BA03706C-002D-44DC-AAF0-8977813DEFD1}"/>
                  </a:ext>
                </a:extLst>
              </p:cNvPr>
              <p:cNvSpPr>
                <a:spLocks noChangeShapeType="1"/>
              </p:cNvSpPr>
              <p:nvPr/>
            </p:nvSpPr>
            <p:spPr bwMode="auto">
              <a:xfrm flipV="1">
                <a:off x="3736" y="3351"/>
                <a:ext cx="320" cy="3"/>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26" name="Line 61">
                <a:extLst>
                  <a:ext uri="{FF2B5EF4-FFF2-40B4-BE49-F238E27FC236}">
                    <a16:creationId xmlns:a16="http://schemas.microsoft.com/office/drawing/2014/main" id="{8820E4CC-7413-47E3-94E2-6BE01D606795}"/>
                  </a:ext>
                </a:extLst>
              </p:cNvPr>
              <p:cNvSpPr>
                <a:spLocks noChangeShapeType="1"/>
              </p:cNvSpPr>
              <p:nvPr/>
            </p:nvSpPr>
            <p:spPr bwMode="auto">
              <a:xfrm>
                <a:off x="4458" y="3171"/>
                <a:ext cx="0" cy="343"/>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sp>
          <p:nvSpPr>
            <p:cNvPr id="92" name="Rectangle 62">
              <a:extLst>
                <a:ext uri="{FF2B5EF4-FFF2-40B4-BE49-F238E27FC236}">
                  <a16:creationId xmlns:a16="http://schemas.microsoft.com/office/drawing/2014/main" id="{234947D3-1C3B-475F-B2D2-ED2780EF1860}"/>
                </a:ext>
              </a:extLst>
            </p:cNvPr>
            <p:cNvSpPr>
              <a:spLocks noChangeArrowheads="1"/>
            </p:cNvSpPr>
            <p:nvPr/>
          </p:nvSpPr>
          <p:spPr bwMode="auto">
            <a:xfrm>
              <a:off x="601663" y="4953000"/>
              <a:ext cx="549275" cy="396875"/>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ysClr val="windowText" lastClr="000000"/>
                  </a:solidFill>
                  <a:effectLst/>
                  <a:uLnTx/>
                  <a:uFillTx/>
                </a:rPr>
                <a:t>list</a:t>
              </a:r>
            </a:p>
          </p:txBody>
        </p:sp>
        <p:sp>
          <p:nvSpPr>
            <p:cNvPr id="93" name="Rectangle 63">
              <a:extLst>
                <a:ext uri="{FF2B5EF4-FFF2-40B4-BE49-F238E27FC236}">
                  <a16:creationId xmlns:a16="http://schemas.microsoft.com/office/drawing/2014/main" id="{9525C90C-1A28-455E-B09D-B030451CE85A}"/>
                </a:ext>
              </a:extLst>
            </p:cNvPr>
            <p:cNvSpPr>
              <a:spLocks noChangeArrowheads="1"/>
            </p:cNvSpPr>
            <p:nvPr/>
          </p:nvSpPr>
          <p:spPr bwMode="auto">
            <a:xfrm>
              <a:off x="2057400" y="4876800"/>
              <a:ext cx="6481763" cy="523875"/>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1">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ysClr val="windowText" lastClr="000000"/>
                  </a:solidFill>
                  <a:effectLst/>
                  <a:uLnTx/>
                  <a:uFillTx/>
                </a:rPr>
                <a:t> David</a:t>
              </a:r>
              <a:r>
                <a:rPr kumimoji="0" lang="en-US" altLang="en-US" sz="1800" b="1" i="0" u="none" strike="noStrike" kern="1200" cap="none" spc="0" normalizeH="0" baseline="0" noProof="0">
                  <a:ln>
                    <a:noFill/>
                  </a:ln>
                  <a:solidFill>
                    <a:sysClr val="windowText" lastClr="000000"/>
                  </a:solidFill>
                  <a:effectLst/>
                  <a:uLnTx/>
                  <a:uFillTx/>
                </a:rPr>
                <a:t>                </a:t>
              </a:r>
              <a:r>
                <a:rPr kumimoji="0" lang="en-US" altLang="en-US" sz="1200" b="1" i="0" u="none" strike="noStrike" kern="1200" cap="none" spc="0" normalizeH="0" baseline="0" noProof="0">
                  <a:ln>
                    <a:noFill/>
                  </a:ln>
                  <a:solidFill>
                    <a:sysClr val="windowText" lastClr="000000"/>
                  </a:solidFill>
                  <a:effectLst/>
                  <a:uLnTx/>
                  <a:uFillTx/>
                </a:rPr>
                <a:t>Joshua</a:t>
              </a:r>
              <a:r>
                <a:rPr kumimoji="0" lang="en-US" altLang="en-US" sz="1800" b="1" i="0" u="none" strike="noStrike" kern="1200" cap="none" spc="0" normalizeH="0" baseline="0" noProof="0">
                  <a:ln>
                    <a:noFill/>
                  </a:ln>
                  <a:solidFill>
                    <a:sysClr val="windowText" lastClr="000000"/>
                  </a:solidFill>
                  <a:effectLst/>
                  <a:uLnTx/>
                  <a:uFillTx/>
                </a:rPr>
                <a:t>               </a:t>
              </a:r>
              <a:r>
                <a:rPr kumimoji="0" lang="en-US" altLang="en-US" sz="1200" b="1" i="0" u="none" strike="noStrike" kern="1200" cap="none" spc="0" normalizeH="0" baseline="0" noProof="0">
                  <a:ln>
                    <a:noFill/>
                  </a:ln>
                  <a:solidFill>
                    <a:sysClr val="windowText" lastClr="000000"/>
                  </a:solidFill>
                  <a:effectLst/>
                  <a:uLnTx/>
                  <a:uFillTx/>
                </a:rPr>
                <a:t>Leah</a:t>
              </a:r>
              <a:r>
                <a:rPr kumimoji="0" lang="en-US" altLang="en-US" sz="1800" b="1" i="0" u="none" strike="noStrike" kern="1200" cap="none" spc="0" normalizeH="0" baseline="0" noProof="0">
                  <a:ln>
                    <a:noFill/>
                  </a:ln>
                  <a:solidFill>
                    <a:sysClr val="windowText" lastClr="000000"/>
                  </a:solidFill>
                  <a:effectLst/>
                  <a:uLnTx/>
                  <a:uFillTx/>
                </a:rPr>
                <a:t>                </a:t>
              </a:r>
              <a:r>
                <a:rPr kumimoji="0" lang="en-US" altLang="en-US" sz="1200" b="1" i="0" u="none" strike="noStrike" kern="1200" cap="none" spc="0" normalizeH="0" baseline="0" noProof="0">
                  <a:ln>
                    <a:noFill/>
                  </a:ln>
                  <a:solidFill>
                    <a:sysClr val="windowText" lastClr="000000"/>
                  </a:solidFill>
                  <a:effectLst/>
                  <a:uLnTx/>
                  <a:uFillTx/>
                </a:rPr>
                <a:t>Miriam</a:t>
              </a:r>
              <a:r>
                <a:rPr kumimoji="0" lang="en-US" altLang="en-US" sz="1800" b="1" i="0" u="none" strike="noStrike" kern="1200" cap="none" spc="0" normalizeH="0" baseline="0" noProof="0">
                  <a:ln>
                    <a:noFill/>
                  </a:ln>
                  <a:solidFill>
                    <a:sysClr val="windowText" lastClr="000000"/>
                  </a:solidFill>
                  <a:effectLst/>
                  <a:uLnTx/>
                  <a:uFillTx/>
                </a:rPr>
                <a:t>      </a:t>
              </a:r>
              <a:r>
                <a:rPr kumimoji="0" lang="en-US" altLang="en-US" sz="2800" b="1" i="0" u="none" strike="noStrike" kern="1200" cap="none" spc="0" normalizeH="0" baseline="0" noProof="0">
                  <a:ln>
                    <a:noFill/>
                  </a:ln>
                  <a:solidFill>
                    <a:sysClr val="windowText" lastClr="000000"/>
                  </a:solidFill>
                  <a:effectLst/>
                  <a:uLnTx/>
                  <a:uFillTx/>
                </a:rPr>
                <a:t> </a:t>
              </a:r>
              <a:r>
                <a:rPr kumimoji="0" lang="en-US" altLang="en-US" sz="1800" b="1" i="0" u="none" strike="noStrike" kern="1200" cap="none" spc="0" normalizeH="0" baseline="0" noProof="0">
                  <a:ln>
                    <a:noFill/>
                  </a:ln>
                  <a:solidFill>
                    <a:sysClr val="windowText" lastClr="000000"/>
                  </a:solidFill>
                  <a:effectLst/>
                  <a:uLnTx/>
                  <a:uFillTx/>
                </a:rPr>
                <a:t>       </a:t>
              </a:r>
              <a:r>
                <a:rPr kumimoji="0" lang="en-US" altLang="en-US" sz="1200" b="1" i="0" u="none" strike="noStrike" kern="1200" cap="none" spc="0" normalizeH="0" baseline="0" noProof="0">
                  <a:ln>
                    <a:noFill/>
                  </a:ln>
                  <a:solidFill>
                    <a:sysClr val="windowText" lastClr="000000"/>
                  </a:solidFill>
                  <a:effectLst/>
                  <a:uLnTx/>
                  <a:uFillTx/>
                </a:rPr>
                <a:t>Robert</a:t>
              </a:r>
            </a:p>
          </p:txBody>
        </p:sp>
        <p:sp>
          <p:nvSpPr>
            <p:cNvPr id="94" name="Rectangle 64">
              <a:extLst>
                <a:ext uri="{FF2B5EF4-FFF2-40B4-BE49-F238E27FC236}">
                  <a16:creationId xmlns:a16="http://schemas.microsoft.com/office/drawing/2014/main" id="{027ED8AE-F91C-47A7-B570-C3C78EEED305}"/>
                </a:ext>
              </a:extLst>
            </p:cNvPr>
            <p:cNvSpPr>
              <a:spLocks noChangeArrowheads="1"/>
            </p:cNvSpPr>
            <p:nvPr/>
          </p:nvSpPr>
          <p:spPr bwMode="auto">
            <a:xfrm>
              <a:off x="1328738" y="5754688"/>
              <a:ext cx="292100" cy="520700"/>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95" name="Line 65">
              <a:extLst>
                <a:ext uri="{FF2B5EF4-FFF2-40B4-BE49-F238E27FC236}">
                  <a16:creationId xmlns:a16="http://schemas.microsoft.com/office/drawing/2014/main" id="{C5FAE102-FFA7-4E72-B4FF-D715985B7C0E}"/>
                </a:ext>
              </a:extLst>
            </p:cNvPr>
            <p:cNvSpPr>
              <a:spLocks noChangeShapeType="1"/>
            </p:cNvSpPr>
            <p:nvPr/>
          </p:nvSpPr>
          <p:spPr bwMode="auto">
            <a:xfrm flipV="1">
              <a:off x="1447800" y="6019800"/>
              <a:ext cx="614363" cy="4763"/>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nvGrpSpPr>
            <p:cNvPr id="96" name="Group 66">
              <a:extLst>
                <a:ext uri="{FF2B5EF4-FFF2-40B4-BE49-F238E27FC236}">
                  <a16:creationId xmlns:a16="http://schemas.microsoft.com/office/drawing/2014/main" id="{30B6B63D-3244-4F77-BEB7-C27BA3E6104F}"/>
                </a:ext>
              </a:extLst>
            </p:cNvPr>
            <p:cNvGrpSpPr>
              <a:grpSpLocks/>
            </p:cNvGrpSpPr>
            <p:nvPr/>
          </p:nvGrpSpPr>
          <p:grpSpPr bwMode="auto">
            <a:xfrm>
              <a:off x="2119313" y="5715000"/>
              <a:ext cx="6635750" cy="569913"/>
              <a:chOff x="1383" y="3156"/>
              <a:chExt cx="4180" cy="359"/>
            </a:xfrm>
          </p:grpSpPr>
          <p:sp>
            <p:nvSpPr>
              <p:cNvPr id="99" name="Line 67">
                <a:extLst>
                  <a:ext uri="{FF2B5EF4-FFF2-40B4-BE49-F238E27FC236}">
                    <a16:creationId xmlns:a16="http://schemas.microsoft.com/office/drawing/2014/main" id="{1BA1F695-C2DA-4A1C-AA56-7DF87A5245B8}"/>
                  </a:ext>
                </a:extLst>
              </p:cNvPr>
              <p:cNvSpPr>
                <a:spLocks noChangeShapeType="1"/>
              </p:cNvSpPr>
              <p:nvPr/>
            </p:nvSpPr>
            <p:spPr bwMode="auto">
              <a:xfrm>
                <a:off x="1815" y="3169"/>
                <a:ext cx="0" cy="346"/>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nvGrpSpPr>
              <p:cNvPr id="100" name="Group 68">
                <a:extLst>
                  <a:ext uri="{FF2B5EF4-FFF2-40B4-BE49-F238E27FC236}">
                    <a16:creationId xmlns:a16="http://schemas.microsoft.com/office/drawing/2014/main" id="{D623ABD8-99AF-4F28-932F-2BDE752DFB5E}"/>
                  </a:ext>
                </a:extLst>
              </p:cNvPr>
              <p:cNvGrpSpPr>
                <a:grpSpLocks/>
              </p:cNvGrpSpPr>
              <p:nvPr/>
            </p:nvGrpSpPr>
            <p:grpSpPr bwMode="auto">
              <a:xfrm>
                <a:off x="1383" y="3156"/>
                <a:ext cx="2410" cy="357"/>
                <a:chOff x="1383" y="3156"/>
                <a:chExt cx="2410" cy="357"/>
              </a:xfrm>
            </p:grpSpPr>
            <p:sp>
              <p:nvSpPr>
                <p:cNvPr id="110" name="Rectangle 69">
                  <a:extLst>
                    <a:ext uri="{FF2B5EF4-FFF2-40B4-BE49-F238E27FC236}">
                      <a16:creationId xmlns:a16="http://schemas.microsoft.com/office/drawing/2014/main" id="{CC61182B-2BC5-44E4-832E-50E95520A551}"/>
                    </a:ext>
                  </a:extLst>
                </p:cNvPr>
                <p:cNvSpPr>
                  <a:spLocks noChangeArrowheads="1"/>
                </p:cNvSpPr>
                <p:nvPr/>
              </p:nvSpPr>
              <p:spPr bwMode="auto">
                <a:xfrm>
                  <a:off x="1383" y="3156"/>
                  <a:ext cx="624" cy="357"/>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nvGrpSpPr>
                <p:cNvPr id="111" name="Group 70">
                  <a:extLst>
                    <a:ext uri="{FF2B5EF4-FFF2-40B4-BE49-F238E27FC236}">
                      <a16:creationId xmlns:a16="http://schemas.microsoft.com/office/drawing/2014/main" id="{87C9F9F1-C4A9-4A94-A5BA-3DBBA020AA53}"/>
                    </a:ext>
                  </a:extLst>
                </p:cNvPr>
                <p:cNvGrpSpPr>
                  <a:grpSpLocks/>
                </p:cNvGrpSpPr>
                <p:nvPr/>
              </p:nvGrpSpPr>
              <p:grpSpPr bwMode="auto">
                <a:xfrm>
                  <a:off x="1922" y="3156"/>
                  <a:ext cx="985" cy="354"/>
                  <a:chOff x="1922" y="3156"/>
                  <a:chExt cx="985" cy="354"/>
                </a:xfrm>
              </p:grpSpPr>
              <p:sp>
                <p:nvSpPr>
                  <p:cNvPr id="116" name="Line 71">
                    <a:extLst>
                      <a:ext uri="{FF2B5EF4-FFF2-40B4-BE49-F238E27FC236}">
                        <a16:creationId xmlns:a16="http://schemas.microsoft.com/office/drawing/2014/main" id="{15BFB1FC-40AB-47F0-A94F-24374BFDF844}"/>
                      </a:ext>
                    </a:extLst>
                  </p:cNvPr>
                  <p:cNvSpPr>
                    <a:spLocks noChangeShapeType="1"/>
                  </p:cNvSpPr>
                  <p:nvPr/>
                </p:nvSpPr>
                <p:spPr bwMode="auto">
                  <a:xfrm>
                    <a:off x="1922" y="3336"/>
                    <a:ext cx="358" cy="1"/>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17" name="Rectangle 72">
                    <a:extLst>
                      <a:ext uri="{FF2B5EF4-FFF2-40B4-BE49-F238E27FC236}">
                        <a16:creationId xmlns:a16="http://schemas.microsoft.com/office/drawing/2014/main" id="{82CD70DE-AA07-43A6-B90F-149ACA3B9B51}"/>
                      </a:ext>
                    </a:extLst>
                  </p:cNvPr>
                  <p:cNvSpPr>
                    <a:spLocks noChangeArrowheads="1"/>
                  </p:cNvSpPr>
                  <p:nvPr/>
                </p:nvSpPr>
                <p:spPr bwMode="auto">
                  <a:xfrm>
                    <a:off x="2283" y="3156"/>
                    <a:ext cx="624" cy="354"/>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18" name="Line 73">
                    <a:extLst>
                      <a:ext uri="{FF2B5EF4-FFF2-40B4-BE49-F238E27FC236}">
                        <a16:creationId xmlns:a16="http://schemas.microsoft.com/office/drawing/2014/main" id="{30DA5F5C-F969-40A9-8CD0-CED188168CE3}"/>
                      </a:ext>
                    </a:extLst>
                  </p:cNvPr>
                  <p:cNvSpPr>
                    <a:spLocks noChangeShapeType="1"/>
                  </p:cNvSpPr>
                  <p:nvPr/>
                </p:nvSpPr>
                <p:spPr bwMode="auto">
                  <a:xfrm>
                    <a:off x="2715" y="3166"/>
                    <a:ext cx="0" cy="343"/>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grpSp>
              <p:nvGrpSpPr>
                <p:cNvPr id="112" name="Group 74">
                  <a:extLst>
                    <a:ext uri="{FF2B5EF4-FFF2-40B4-BE49-F238E27FC236}">
                      <a16:creationId xmlns:a16="http://schemas.microsoft.com/office/drawing/2014/main" id="{3228F20F-CE42-4DF0-B88F-1B12BC403A23}"/>
                    </a:ext>
                  </a:extLst>
                </p:cNvPr>
                <p:cNvGrpSpPr>
                  <a:grpSpLocks/>
                </p:cNvGrpSpPr>
                <p:nvPr/>
              </p:nvGrpSpPr>
              <p:grpSpPr bwMode="auto">
                <a:xfrm>
                  <a:off x="2807" y="3156"/>
                  <a:ext cx="986" cy="357"/>
                  <a:chOff x="2807" y="3156"/>
                  <a:chExt cx="986" cy="357"/>
                </a:xfrm>
              </p:grpSpPr>
              <p:sp>
                <p:nvSpPr>
                  <p:cNvPr id="113" name="Line 75">
                    <a:extLst>
                      <a:ext uri="{FF2B5EF4-FFF2-40B4-BE49-F238E27FC236}">
                        <a16:creationId xmlns:a16="http://schemas.microsoft.com/office/drawing/2014/main" id="{2FD34E18-A6AB-41F5-8359-B179DFDD53D6}"/>
                      </a:ext>
                    </a:extLst>
                  </p:cNvPr>
                  <p:cNvSpPr>
                    <a:spLocks noChangeShapeType="1"/>
                  </p:cNvSpPr>
                  <p:nvPr/>
                </p:nvSpPr>
                <p:spPr bwMode="auto">
                  <a:xfrm>
                    <a:off x="2807" y="3338"/>
                    <a:ext cx="358" cy="1"/>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14" name="Rectangle 76">
                    <a:extLst>
                      <a:ext uri="{FF2B5EF4-FFF2-40B4-BE49-F238E27FC236}">
                        <a16:creationId xmlns:a16="http://schemas.microsoft.com/office/drawing/2014/main" id="{45EB7C22-65F1-4A45-B4DB-7825A700B677}"/>
                      </a:ext>
                    </a:extLst>
                  </p:cNvPr>
                  <p:cNvSpPr>
                    <a:spLocks noChangeArrowheads="1"/>
                  </p:cNvSpPr>
                  <p:nvPr/>
                </p:nvSpPr>
                <p:spPr bwMode="auto">
                  <a:xfrm>
                    <a:off x="3168" y="3156"/>
                    <a:ext cx="625" cy="357"/>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15" name="Line 77">
                    <a:extLst>
                      <a:ext uri="{FF2B5EF4-FFF2-40B4-BE49-F238E27FC236}">
                        <a16:creationId xmlns:a16="http://schemas.microsoft.com/office/drawing/2014/main" id="{8F0C4904-F86C-47C3-96B8-D84F031BDBC5}"/>
                      </a:ext>
                    </a:extLst>
                  </p:cNvPr>
                  <p:cNvSpPr>
                    <a:spLocks noChangeShapeType="1"/>
                  </p:cNvSpPr>
                  <p:nvPr/>
                </p:nvSpPr>
                <p:spPr bwMode="auto">
                  <a:xfrm>
                    <a:off x="3600" y="3166"/>
                    <a:ext cx="0" cy="346"/>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grpSp>
          <p:sp>
            <p:nvSpPr>
              <p:cNvPr id="101" name="Line 78">
                <a:extLst>
                  <a:ext uri="{FF2B5EF4-FFF2-40B4-BE49-F238E27FC236}">
                    <a16:creationId xmlns:a16="http://schemas.microsoft.com/office/drawing/2014/main" id="{8A0A82E8-9A60-4A96-85DA-388630A086EF}"/>
                  </a:ext>
                </a:extLst>
              </p:cNvPr>
              <p:cNvSpPr>
                <a:spLocks noChangeShapeType="1"/>
              </p:cNvSpPr>
              <p:nvPr/>
            </p:nvSpPr>
            <p:spPr bwMode="auto">
              <a:xfrm>
                <a:off x="1820" y="3171"/>
                <a:ext cx="0" cy="343"/>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02" name="Line 79">
                <a:extLst>
                  <a:ext uri="{FF2B5EF4-FFF2-40B4-BE49-F238E27FC236}">
                    <a16:creationId xmlns:a16="http://schemas.microsoft.com/office/drawing/2014/main" id="{844D35C5-F4A6-4C92-8844-2F472967DCA7}"/>
                  </a:ext>
                </a:extLst>
              </p:cNvPr>
              <p:cNvSpPr>
                <a:spLocks noChangeShapeType="1"/>
              </p:cNvSpPr>
              <p:nvPr/>
            </p:nvSpPr>
            <p:spPr bwMode="auto">
              <a:xfrm>
                <a:off x="4471" y="3169"/>
                <a:ext cx="0" cy="346"/>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03" name="Rectangle 80">
                <a:extLst>
                  <a:ext uri="{FF2B5EF4-FFF2-40B4-BE49-F238E27FC236}">
                    <a16:creationId xmlns:a16="http://schemas.microsoft.com/office/drawing/2014/main" id="{5C7872AE-0C7B-4145-8077-D0BCDFF89573}"/>
                  </a:ext>
                </a:extLst>
              </p:cNvPr>
              <p:cNvSpPr>
                <a:spLocks noChangeArrowheads="1"/>
              </p:cNvSpPr>
              <p:nvPr/>
            </p:nvSpPr>
            <p:spPr bwMode="auto">
              <a:xfrm>
                <a:off x="4039" y="3156"/>
                <a:ext cx="624" cy="357"/>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nvGrpSpPr>
              <p:cNvPr id="104" name="Group 81">
                <a:extLst>
                  <a:ext uri="{FF2B5EF4-FFF2-40B4-BE49-F238E27FC236}">
                    <a16:creationId xmlns:a16="http://schemas.microsoft.com/office/drawing/2014/main" id="{C4A9E892-C5DA-4011-B012-7FFAB6CAE452}"/>
                  </a:ext>
                </a:extLst>
              </p:cNvPr>
              <p:cNvGrpSpPr>
                <a:grpSpLocks/>
              </p:cNvGrpSpPr>
              <p:nvPr/>
            </p:nvGrpSpPr>
            <p:grpSpPr bwMode="auto">
              <a:xfrm>
                <a:off x="4577" y="3156"/>
                <a:ext cx="986" cy="354"/>
                <a:chOff x="4577" y="3156"/>
                <a:chExt cx="986" cy="354"/>
              </a:xfrm>
            </p:grpSpPr>
            <p:sp>
              <p:nvSpPr>
                <p:cNvPr id="107" name="Line 82">
                  <a:extLst>
                    <a:ext uri="{FF2B5EF4-FFF2-40B4-BE49-F238E27FC236}">
                      <a16:creationId xmlns:a16="http://schemas.microsoft.com/office/drawing/2014/main" id="{36E80E5B-C168-4CAB-8F87-3B673EF0CD67}"/>
                    </a:ext>
                  </a:extLst>
                </p:cNvPr>
                <p:cNvSpPr>
                  <a:spLocks noChangeShapeType="1"/>
                </p:cNvSpPr>
                <p:nvPr/>
              </p:nvSpPr>
              <p:spPr bwMode="auto">
                <a:xfrm>
                  <a:off x="4577" y="3336"/>
                  <a:ext cx="359" cy="1"/>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08" name="Rectangle 83">
                  <a:extLst>
                    <a:ext uri="{FF2B5EF4-FFF2-40B4-BE49-F238E27FC236}">
                      <a16:creationId xmlns:a16="http://schemas.microsoft.com/office/drawing/2014/main" id="{74ECB350-E655-438C-9C51-A47FFCA607E4}"/>
                    </a:ext>
                  </a:extLst>
                </p:cNvPr>
                <p:cNvSpPr>
                  <a:spLocks noChangeArrowheads="1"/>
                </p:cNvSpPr>
                <p:nvPr/>
              </p:nvSpPr>
              <p:spPr bwMode="auto">
                <a:xfrm>
                  <a:off x="4939" y="3156"/>
                  <a:ext cx="624" cy="354"/>
                </a:xfrm>
                <a:prstGeom prst="rect">
                  <a:avLst/>
                </a:prstGeom>
                <a:solidFill>
                  <a:srgbClr val="BBE0E3"/>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09" name="Line 84">
                  <a:extLst>
                    <a:ext uri="{FF2B5EF4-FFF2-40B4-BE49-F238E27FC236}">
                      <a16:creationId xmlns:a16="http://schemas.microsoft.com/office/drawing/2014/main" id="{4DCA69E9-97A0-4D2C-B7FA-99EBE6F5B8C8}"/>
                    </a:ext>
                  </a:extLst>
                </p:cNvPr>
                <p:cNvSpPr>
                  <a:spLocks noChangeShapeType="1"/>
                </p:cNvSpPr>
                <p:nvPr/>
              </p:nvSpPr>
              <p:spPr bwMode="auto">
                <a:xfrm>
                  <a:off x="5371" y="3166"/>
                  <a:ext cx="0" cy="343"/>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sp>
            <p:nvSpPr>
              <p:cNvPr id="105" name="Line 85">
                <a:extLst>
                  <a:ext uri="{FF2B5EF4-FFF2-40B4-BE49-F238E27FC236}">
                    <a16:creationId xmlns:a16="http://schemas.microsoft.com/office/drawing/2014/main" id="{5050D990-DBA1-4A6A-AF35-FF0CE83120EB}"/>
                  </a:ext>
                </a:extLst>
              </p:cNvPr>
              <p:cNvSpPr>
                <a:spLocks noChangeShapeType="1"/>
              </p:cNvSpPr>
              <p:nvPr/>
            </p:nvSpPr>
            <p:spPr bwMode="auto">
              <a:xfrm flipV="1">
                <a:off x="3736" y="3351"/>
                <a:ext cx="320" cy="3"/>
              </a:xfrm>
              <a:prstGeom prst="line">
                <a:avLst/>
              </a:prstGeom>
              <a:noFill/>
              <a:ln w="12700">
                <a:solidFill>
                  <a:srgbClr val="000000"/>
                </a:solidFill>
                <a:round/>
                <a:headEnd type="none" w="sm" len="sm"/>
                <a:tailEnd type="stealth" w="med" len="lg"/>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06" name="Line 86">
                <a:extLst>
                  <a:ext uri="{FF2B5EF4-FFF2-40B4-BE49-F238E27FC236}">
                    <a16:creationId xmlns:a16="http://schemas.microsoft.com/office/drawing/2014/main" id="{53C89300-A0D9-4BC2-8D00-C210CCCD7BB9}"/>
                  </a:ext>
                </a:extLst>
              </p:cNvPr>
              <p:cNvSpPr>
                <a:spLocks noChangeShapeType="1"/>
              </p:cNvSpPr>
              <p:nvPr/>
            </p:nvSpPr>
            <p:spPr bwMode="auto">
              <a:xfrm>
                <a:off x="4458" y="3171"/>
                <a:ext cx="0" cy="343"/>
              </a:xfrm>
              <a:prstGeom prst="line">
                <a:avLst/>
              </a:prstGeom>
              <a:noFill/>
              <a:ln w="12700">
                <a:solidFill>
                  <a:srgbClr val="000000"/>
                </a:solidFill>
                <a:round/>
                <a:headEnd type="none" w="sm" len="sm"/>
                <a:tailEnd type="none" w="sm" len="sm"/>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grpSp>
        <p:sp>
          <p:nvSpPr>
            <p:cNvPr id="97" name="Rectangle 87">
              <a:extLst>
                <a:ext uri="{FF2B5EF4-FFF2-40B4-BE49-F238E27FC236}">
                  <a16:creationId xmlns:a16="http://schemas.microsoft.com/office/drawing/2014/main" id="{07089B64-5492-493C-AE27-B48A4D5BA669}"/>
                </a:ext>
              </a:extLst>
            </p:cNvPr>
            <p:cNvSpPr>
              <a:spLocks noChangeArrowheads="1"/>
            </p:cNvSpPr>
            <p:nvPr/>
          </p:nvSpPr>
          <p:spPr bwMode="auto">
            <a:xfrm>
              <a:off x="2057400" y="5943600"/>
              <a:ext cx="6456363" cy="244475"/>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ysClr val="windowText" lastClr="000000"/>
                  </a:solidFill>
                  <a:effectLst/>
                  <a:uLnTx/>
                  <a:uFillTx/>
                </a:rPr>
                <a:t>Position 1                        Position  5                      Position 3                      Position 8                        Position 9</a:t>
              </a:r>
            </a:p>
          </p:txBody>
        </p:sp>
        <p:sp>
          <p:nvSpPr>
            <p:cNvPr id="98" name="Rectangle 88">
              <a:extLst>
                <a:ext uri="{FF2B5EF4-FFF2-40B4-BE49-F238E27FC236}">
                  <a16:creationId xmlns:a16="http://schemas.microsoft.com/office/drawing/2014/main" id="{3922A93D-36C2-42EC-B077-C0784CE32D8C}"/>
                </a:ext>
              </a:extLst>
            </p:cNvPr>
            <p:cNvSpPr>
              <a:spLocks noChangeArrowheads="1"/>
            </p:cNvSpPr>
            <p:nvPr/>
          </p:nvSpPr>
          <p:spPr bwMode="auto">
            <a:xfrm>
              <a:off x="685800" y="5791200"/>
              <a:ext cx="649288" cy="396875"/>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ysClr val="windowText" lastClr="000000"/>
                  </a:solidFill>
                  <a:effectLst/>
                  <a:uLnTx/>
                  <a:uFillTx/>
                </a:rPr>
                <a:t>free</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Slide Number Placeholder 4"/>
          <p:cNvSpPr>
            <a:spLocks noGrp="1"/>
          </p:cNvSpPr>
          <p:nvPr>
            <p:ph type="sldNum" sz="quarter" idx="12"/>
          </p:nvPr>
        </p:nvSpPr>
        <p:spPr bwMode="auto">
          <a:noFill/>
          <a:ln>
            <a:miter lim="800000"/>
            <a:headEnd/>
            <a:tailEnd/>
          </a:ln>
        </p:spPr>
        <p:txBody>
          <a:bodyPr/>
          <a:lstStyle/>
          <a:p>
            <a:fld id="{09CBCE99-AD9A-4C64-830F-454900EBEF5B}" type="slidenum">
              <a:rPr lang="en-US" smtClean="0"/>
              <a:pPr/>
              <a:t>52</a:t>
            </a:fld>
            <a:endParaRPr lang="en-US"/>
          </a:p>
        </p:txBody>
      </p:sp>
      <p:grpSp>
        <p:nvGrpSpPr>
          <p:cNvPr id="2" name="Group 37"/>
          <p:cNvGrpSpPr>
            <a:grpSpLocks/>
          </p:cNvGrpSpPr>
          <p:nvPr/>
        </p:nvGrpSpPr>
        <p:grpSpPr bwMode="auto">
          <a:xfrm>
            <a:off x="1752600" y="685800"/>
            <a:ext cx="5715000" cy="4443413"/>
            <a:chOff x="1066" y="816"/>
            <a:chExt cx="3600" cy="2799"/>
          </a:xfrm>
        </p:grpSpPr>
        <p:sp>
          <p:nvSpPr>
            <p:cNvPr id="128010" name="Rectangle 2"/>
            <p:cNvSpPr>
              <a:spLocks noChangeArrowheads="1"/>
            </p:cNvSpPr>
            <p:nvPr/>
          </p:nvSpPr>
          <p:spPr bwMode="auto">
            <a:xfrm>
              <a:off x="1450" y="2889"/>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8011" name="Rectangle 3"/>
            <p:cNvSpPr>
              <a:spLocks noChangeArrowheads="1"/>
            </p:cNvSpPr>
            <p:nvPr/>
          </p:nvSpPr>
          <p:spPr bwMode="auto">
            <a:xfrm>
              <a:off x="2602" y="2889"/>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8012" name="Rectangle 4"/>
            <p:cNvSpPr>
              <a:spLocks noChangeArrowheads="1"/>
            </p:cNvSpPr>
            <p:nvPr/>
          </p:nvSpPr>
          <p:spPr bwMode="auto">
            <a:xfrm>
              <a:off x="2602" y="2592"/>
              <a:ext cx="2064"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8013" name="Rectangle 5"/>
            <p:cNvSpPr>
              <a:spLocks noChangeArrowheads="1"/>
            </p:cNvSpPr>
            <p:nvPr/>
          </p:nvSpPr>
          <p:spPr bwMode="auto">
            <a:xfrm>
              <a:off x="2602" y="2121"/>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8014" name="Rectangle 6"/>
            <p:cNvSpPr>
              <a:spLocks noChangeArrowheads="1"/>
            </p:cNvSpPr>
            <p:nvPr/>
          </p:nvSpPr>
          <p:spPr bwMode="auto">
            <a:xfrm>
              <a:off x="2602" y="1593"/>
              <a:ext cx="2064"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8015" name="Rectangle 7"/>
            <p:cNvSpPr>
              <a:spLocks noChangeArrowheads="1"/>
            </p:cNvSpPr>
            <p:nvPr/>
          </p:nvSpPr>
          <p:spPr bwMode="auto">
            <a:xfrm>
              <a:off x="2602" y="1113"/>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08560" name="Rectangle 9"/>
            <p:cNvSpPr>
              <a:spLocks noChangeArrowheads="1"/>
            </p:cNvSpPr>
            <p:nvPr/>
          </p:nvSpPr>
          <p:spPr bwMode="auto">
            <a:xfrm>
              <a:off x="2602" y="1113"/>
              <a:ext cx="2064" cy="2496"/>
            </a:xfrm>
            <a:prstGeom prst="rect">
              <a:avLst/>
            </a:prstGeom>
            <a:noFill/>
            <a:ln w="9525">
              <a:solidFill>
                <a:schemeClr val="tx1"/>
              </a:solidFill>
              <a:miter lim="800000"/>
              <a:headEnd/>
              <a:tailEnd/>
            </a:ln>
          </p:spPr>
          <p:txBody>
            <a:bodyPr wrap="none" anchor="ctr"/>
            <a:lstStyle/>
            <a:p>
              <a:endParaRPr lang="en-US"/>
            </a:p>
          </p:txBody>
        </p:sp>
        <p:sp>
          <p:nvSpPr>
            <p:cNvPr id="108561" name="Line 10"/>
            <p:cNvSpPr>
              <a:spLocks noChangeShapeType="1"/>
            </p:cNvSpPr>
            <p:nvPr/>
          </p:nvSpPr>
          <p:spPr bwMode="auto">
            <a:xfrm>
              <a:off x="2602" y="2361"/>
              <a:ext cx="2064" cy="0"/>
            </a:xfrm>
            <a:prstGeom prst="line">
              <a:avLst/>
            </a:prstGeom>
            <a:noFill/>
            <a:ln w="9525">
              <a:solidFill>
                <a:schemeClr val="tx1"/>
              </a:solidFill>
              <a:round/>
              <a:headEnd/>
              <a:tailEnd/>
            </a:ln>
          </p:spPr>
          <p:txBody>
            <a:bodyPr wrap="none" anchor="ctr"/>
            <a:lstStyle/>
            <a:p>
              <a:endParaRPr lang="en-US"/>
            </a:p>
          </p:txBody>
        </p:sp>
        <p:sp>
          <p:nvSpPr>
            <p:cNvPr id="108562" name="Line 11"/>
            <p:cNvSpPr>
              <a:spLocks noChangeShapeType="1"/>
            </p:cNvSpPr>
            <p:nvPr/>
          </p:nvSpPr>
          <p:spPr bwMode="auto">
            <a:xfrm>
              <a:off x="2602" y="2601"/>
              <a:ext cx="2064" cy="0"/>
            </a:xfrm>
            <a:prstGeom prst="line">
              <a:avLst/>
            </a:prstGeom>
            <a:noFill/>
            <a:ln w="9525">
              <a:solidFill>
                <a:schemeClr val="tx1"/>
              </a:solidFill>
              <a:round/>
              <a:headEnd/>
              <a:tailEnd/>
            </a:ln>
          </p:spPr>
          <p:txBody>
            <a:bodyPr wrap="none" anchor="ctr"/>
            <a:lstStyle/>
            <a:p>
              <a:endParaRPr lang="en-US"/>
            </a:p>
          </p:txBody>
        </p:sp>
        <p:sp>
          <p:nvSpPr>
            <p:cNvPr id="108563" name="Line 12"/>
            <p:cNvSpPr>
              <a:spLocks noChangeShapeType="1"/>
            </p:cNvSpPr>
            <p:nvPr/>
          </p:nvSpPr>
          <p:spPr bwMode="auto">
            <a:xfrm>
              <a:off x="2602" y="2889"/>
              <a:ext cx="2064" cy="0"/>
            </a:xfrm>
            <a:prstGeom prst="line">
              <a:avLst/>
            </a:prstGeom>
            <a:noFill/>
            <a:ln w="9525">
              <a:solidFill>
                <a:schemeClr val="tx1"/>
              </a:solidFill>
              <a:round/>
              <a:headEnd/>
              <a:tailEnd/>
            </a:ln>
          </p:spPr>
          <p:txBody>
            <a:bodyPr wrap="none" anchor="ctr"/>
            <a:lstStyle/>
            <a:p>
              <a:endParaRPr lang="en-US"/>
            </a:p>
          </p:txBody>
        </p:sp>
        <p:sp>
          <p:nvSpPr>
            <p:cNvPr id="108564" name="Line 13"/>
            <p:cNvSpPr>
              <a:spLocks noChangeShapeType="1"/>
            </p:cNvSpPr>
            <p:nvPr/>
          </p:nvSpPr>
          <p:spPr bwMode="auto">
            <a:xfrm>
              <a:off x="2602" y="3129"/>
              <a:ext cx="2064" cy="0"/>
            </a:xfrm>
            <a:prstGeom prst="line">
              <a:avLst/>
            </a:prstGeom>
            <a:noFill/>
            <a:ln w="9525">
              <a:solidFill>
                <a:schemeClr val="tx1"/>
              </a:solidFill>
              <a:round/>
              <a:headEnd/>
              <a:tailEnd/>
            </a:ln>
          </p:spPr>
          <p:txBody>
            <a:bodyPr wrap="none" anchor="ctr"/>
            <a:lstStyle/>
            <a:p>
              <a:endParaRPr lang="en-US"/>
            </a:p>
          </p:txBody>
        </p:sp>
        <p:sp>
          <p:nvSpPr>
            <p:cNvPr id="108565" name="Line 14"/>
            <p:cNvSpPr>
              <a:spLocks noChangeShapeType="1"/>
            </p:cNvSpPr>
            <p:nvPr/>
          </p:nvSpPr>
          <p:spPr bwMode="auto">
            <a:xfrm>
              <a:off x="2602" y="3369"/>
              <a:ext cx="2064" cy="0"/>
            </a:xfrm>
            <a:prstGeom prst="line">
              <a:avLst/>
            </a:prstGeom>
            <a:noFill/>
            <a:ln w="9525">
              <a:solidFill>
                <a:schemeClr val="tx1"/>
              </a:solidFill>
              <a:round/>
              <a:headEnd/>
              <a:tailEnd/>
            </a:ln>
          </p:spPr>
          <p:txBody>
            <a:bodyPr wrap="none" anchor="ctr"/>
            <a:lstStyle/>
            <a:p>
              <a:endParaRPr lang="en-US"/>
            </a:p>
          </p:txBody>
        </p:sp>
        <p:sp>
          <p:nvSpPr>
            <p:cNvPr id="108566" name="Line 15"/>
            <p:cNvSpPr>
              <a:spLocks noChangeShapeType="1"/>
            </p:cNvSpPr>
            <p:nvPr/>
          </p:nvSpPr>
          <p:spPr bwMode="auto">
            <a:xfrm>
              <a:off x="2602" y="1353"/>
              <a:ext cx="2064" cy="0"/>
            </a:xfrm>
            <a:prstGeom prst="line">
              <a:avLst/>
            </a:prstGeom>
            <a:noFill/>
            <a:ln w="9525">
              <a:solidFill>
                <a:schemeClr val="tx1"/>
              </a:solidFill>
              <a:round/>
              <a:headEnd/>
              <a:tailEnd/>
            </a:ln>
          </p:spPr>
          <p:txBody>
            <a:bodyPr wrap="none" anchor="ctr"/>
            <a:lstStyle/>
            <a:p>
              <a:endParaRPr lang="en-US"/>
            </a:p>
          </p:txBody>
        </p:sp>
        <p:sp>
          <p:nvSpPr>
            <p:cNvPr id="108567" name="Line 16"/>
            <p:cNvSpPr>
              <a:spLocks noChangeShapeType="1"/>
            </p:cNvSpPr>
            <p:nvPr/>
          </p:nvSpPr>
          <p:spPr bwMode="auto">
            <a:xfrm>
              <a:off x="2602" y="1593"/>
              <a:ext cx="2064" cy="0"/>
            </a:xfrm>
            <a:prstGeom prst="line">
              <a:avLst/>
            </a:prstGeom>
            <a:noFill/>
            <a:ln w="9525">
              <a:solidFill>
                <a:schemeClr val="tx1"/>
              </a:solidFill>
              <a:round/>
              <a:headEnd/>
              <a:tailEnd/>
            </a:ln>
          </p:spPr>
          <p:txBody>
            <a:bodyPr wrap="none" anchor="ctr"/>
            <a:lstStyle/>
            <a:p>
              <a:endParaRPr lang="en-US"/>
            </a:p>
          </p:txBody>
        </p:sp>
        <p:sp>
          <p:nvSpPr>
            <p:cNvPr id="108568" name="Line 17"/>
            <p:cNvSpPr>
              <a:spLocks noChangeShapeType="1"/>
            </p:cNvSpPr>
            <p:nvPr/>
          </p:nvSpPr>
          <p:spPr bwMode="auto">
            <a:xfrm>
              <a:off x="2602" y="1881"/>
              <a:ext cx="2064" cy="0"/>
            </a:xfrm>
            <a:prstGeom prst="line">
              <a:avLst/>
            </a:prstGeom>
            <a:noFill/>
            <a:ln w="9525">
              <a:solidFill>
                <a:schemeClr val="tx1"/>
              </a:solidFill>
              <a:round/>
              <a:headEnd/>
              <a:tailEnd/>
            </a:ln>
          </p:spPr>
          <p:txBody>
            <a:bodyPr wrap="none" anchor="ctr"/>
            <a:lstStyle/>
            <a:p>
              <a:endParaRPr lang="en-US"/>
            </a:p>
          </p:txBody>
        </p:sp>
        <p:sp>
          <p:nvSpPr>
            <p:cNvPr id="108569" name="Line 18"/>
            <p:cNvSpPr>
              <a:spLocks noChangeShapeType="1"/>
            </p:cNvSpPr>
            <p:nvPr/>
          </p:nvSpPr>
          <p:spPr bwMode="auto">
            <a:xfrm>
              <a:off x="2602" y="2121"/>
              <a:ext cx="2064" cy="0"/>
            </a:xfrm>
            <a:prstGeom prst="line">
              <a:avLst/>
            </a:prstGeom>
            <a:noFill/>
            <a:ln w="9525">
              <a:solidFill>
                <a:schemeClr val="tx1"/>
              </a:solidFill>
              <a:round/>
              <a:headEnd/>
              <a:tailEnd/>
            </a:ln>
          </p:spPr>
          <p:txBody>
            <a:bodyPr wrap="none" anchor="ctr"/>
            <a:lstStyle/>
            <a:p>
              <a:endParaRPr lang="en-US"/>
            </a:p>
          </p:txBody>
        </p:sp>
        <p:sp>
          <p:nvSpPr>
            <p:cNvPr id="108570" name="Line 19"/>
            <p:cNvSpPr>
              <a:spLocks noChangeShapeType="1"/>
            </p:cNvSpPr>
            <p:nvPr/>
          </p:nvSpPr>
          <p:spPr bwMode="auto">
            <a:xfrm>
              <a:off x="2602" y="2361"/>
              <a:ext cx="2064" cy="0"/>
            </a:xfrm>
            <a:prstGeom prst="line">
              <a:avLst/>
            </a:prstGeom>
            <a:noFill/>
            <a:ln w="9525">
              <a:solidFill>
                <a:schemeClr val="tx1"/>
              </a:solidFill>
              <a:round/>
              <a:headEnd/>
              <a:tailEnd/>
            </a:ln>
          </p:spPr>
          <p:txBody>
            <a:bodyPr wrap="none" anchor="ctr"/>
            <a:lstStyle/>
            <a:p>
              <a:endParaRPr lang="en-US"/>
            </a:p>
          </p:txBody>
        </p:sp>
        <p:sp>
          <p:nvSpPr>
            <p:cNvPr id="108571" name="Line 20"/>
            <p:cNvSpPr>
              <a:spLocks noChangeShapeType="1"/>
            </p:cNvSpPr>
            <p:nvPr/>
          </p:nvSpPr>
          <p:spPr bwMode="auto">
            <a:xfrm>
              <a:off x="3946" y="1113"/>
              <a:ext cx="0" cy="2496"/>
            </a:xfrm>
            <a:prstGeom prst="line">
              <a:avLst/>
            </a:prstGeom>
            <a:noFill/>
            <a:ln w="9525">
              <a:solidFill>
                <a:schemeClr val="tx1"/>
              </a:solidFill>
              <a:round/>
              <a:headEnd/>
              <a:tailEnd/>
            </a:ln>
          </p:spPr>
          <p:txBody>
            <a:bodyPr wrap="none" anchor="ctr"/>
            <a:lstStyle/>
            <a:p>
              <a:endParaRPr lang="en-US"/>
            </a:p>
          </p:txBody>
        </p:sp>
        <p:sp>
          <p:nvSpPr>
            <p:cNvPr id="108572" name="Text Box 21"/>
            <p:cNvSpPr txBox="1">
              <a:spLocks noChangeArrowheads="1"/>
            </p:cNvSpPr>
            <p:nvPr/>
          </p:nvSpPr>
          <p:spPr bwMode="auto">
            <a:xfrm>
              <a:off x="2016" y="816"/>
              <a:ext cx="415" cy="212"/>
            </a:xfrm>
            <a:prstGeom prst="rect">
              <a:avLst/>
            </a:prstGeom>
            <a:noFill/>
            <a:ln w="9525">
              <a:noFill/>
              <a:miter lim="800000"/>
              <a:headEnd/>
              <a:tailEnd/>
            </a:ln>
          </p:spPr>
          <p:txBody>
            <a:bodyPr wrap="none">
              <a:spAutoFit/>
            </a:bodyPr>
            <a:lstStyle/>
            <a:p>
              <a:pPr eaLnBrk="0" hangingPunct="0"/>
              <a:r>
                <a:rPr lang="en-US" sz="1600"/>
                <a:t>nodes</a:t>
              </a:r>
            </a:p>
          </p:txBody>
        </p:sp>
        <p:sp>
          <p:nvSpPr>
            <p:cNvPr id="108573" name="Text Box 22"/>
            <p:cNvSpPr txBox="1">
              <a:spLocks noChangeArrowheads="1"/>
            </p:cNvSpPr>
            <p:nvPr/>
          </p:nvSpPr>
          <p:spPr bwMode="auto">
            <a:xfrm>
              <a:off x="2976" y="864"/>
              <a:ext cx="355" cy="212"/>
            </a:xfrm>
            <a:prstGeom prst="rect">
              <a:avLst/>
            </a:prstGeom>
            <a:noFill/>
            <a:ln w="9525">
              <a:noFill/>
              <a:miter lim="800000"/>
              <a:headEnd/>
              <a:tailEnd/>
            </a:ln>
          </p:spPr>
          <p:txBody>
            <a:bodyPr wrap="none">
              <a:spAutoFit/>
            </a:bodyPr>
            <a:lstStyle/>
            <a:p>
              <a:pPr eaLnBrk="0" hangingPunct="0"/>
              <a:r>
                <a:rPr lang="en-US" sz="1600"/>
                <a:t>.info</a:t>
              </a:r>
            </a:p>
          </p:txBody>
        </p:sp>
        <p:sp>
          <p:nvSpPr>
            <p:cNvPr id="108574" name="Text Box 23"/>
            <p:cNvSpPr txBox="1">
              <a:spLocks noChangeArrowheads="1"/>
            </p:cNvSpPr>
            <p:nvPr/>
          </p:nvSpPr>
          <p:spPr bwMode="auto">
            <a:xfrm>
              <a:off x="4042" y="873"/>
              <a:ext cx="369" cy="212"/>
            </a:xfrm>
            <a:prstGeom prst="rect">
              <a:avLst/>
            </a:prstGeom>
            <a:noFill/>
            <a:ln w="9525">
              <a:noFill/>
              <a:miter lim="800000"/>
              <a:headEnd/>
              <a:tailEnd/>
            </a:ln>
          </p:spPr>
          <p:txBody>
            <a:bodyPr wrap="none">
              <a:spAutoFit/>
            </a:bodyPr>
            <a:lstStyle/>
            <a:p>
              <a:pPr eaLnBrk="0" hangingPunct="0"/>
              <a:r>
                <a:rPr lang="en-US" sz="1600"/>
                <a:t>.next</a:t>
              </a:r>
            </a:p>
          </p:txBody>
        </p:sp>
        <p:sp>
          <p:nvSpPr>
            <p:cNvPr id="108575" name="Text Box 24"/>
            <p:cNvSpPr txBox="1">
              <a:spLocks noChangeArrowheads="1"/>
            </p:cNvSpPr>
            <p:nvPr/>
          </p:nvSpPr>
          <p:spPr bwMode="auto">
            <a:xfrm>
              <a:off x="2266" y="1017"/>
              <a:ext cx="266" cy="2598"/>
            </a:xfrm>
            <a:prstGeom prst="rect">
              <a:avLst/>
            </a:prstGeom>
            <a:noFill/>
            <a:ln w="9525">
              <a:noFill/>
              <a:miter lim="800000"/>
              <a:headEnd/>
              <a:tailEnd/>
            </a:ln>
          </p:spPr>
          <p:txBody>
            <a:bodyPr wrap="none">
              <a:spAutoFit/>
            </a:bodyPr>
            <a:lstStyle/>
            <a:p>
              <a:pPr eaLnBrk="0" hangingPunct="0">
                <a:lnSpc>
                  <a:spcPct val="165000"/>
                </a:lnSpc>
              </a:pPr>
              <a:r>
                <a:rPr lang="en-US" sz="1600"/>
                <a:t>[0]</a:t>
              </a:r>
            </a:p>
            <a:p>
              <a:pPr eaLnBrk="0" hangingPunct="0">
                <a:lnSpc>
                  <a:spcPct val="165000"/>
                </a:lnSpc>
              </a:pPr>
              <a:r>
                <a:rPr lang="en-US" sz="1600"/>
                <a:t>[1]</a:t>
              </a:r>
            </a:p>
            <a:p>
              <a:pPr eaLnBrk="0" hangingPunct="0">
                <a:lnSpc>
                  <a:spcPct val="165000"/>
                </a:lnSpc>
              </a:pPr>
              <a:r>
                <a:rPr lang="en-US" sz="1600"/>
                <a:t>[2]</a:t>
              </a:r>
            </a:p>
            <a:p>
              <a:pPr eaLnBrk="0" hangingPunct="0">
                <a:lnSpc>
                  <a:spcPct val="165000"/>
                </a:lnSpc>
              </a:pPr>
              <a:r>
                <a:rPr lang="en-US" sz="1600"/>
                <a:t>[3]</a:t>
              </a:r>
            </a:p>
            <a:p>
              <a:pPr eaLnBrk="0" hangingPunct="0">
                <a:lnSpc>
                  <a:spcPct val="165000"/>
                </a:lnSpc>
              </a:pPr>
              <a:r>
                <a:rPr lang="en-US" sz="1600"/>
                <a:t>[4]</a:t>
              </a:r>
            </a:p>
            <a:p>
              <a:pPr eaLnBrk="0" hangingPunct="0">
                <a:lnSpc>
                  <a:spcPct val="165000"/>
                </a:lnSpc>
              </a:pPr>
              <a:r>
                <a:rPr lang="en-US" sz="1600"/>
                <a:t>[5]</a:t>
              </a:r>
            </a:p>
            <a:p>
              <a:pPr eaLnBrk="0" hangingPunct="0">
                <a:lnSpc>
                  <a:spcPct val="165000"/>
                </a:lnSpc>
              </a:pPr>
              <a:r>
                <a:rPr lang="en-US" sz="1600"/>
                <a:t>[6]</a:t>
              </a:r>
            </a:p>
            <a:p>
              <a:pPr eaLnBrk="0" hangingPunct="0">
                <a:lnSpc>
                  <a:spcPct val="165000"/>
                </a:lnSpc>
              </a:pPr>
              <a:r>
                <a:rPr lang="en-US" sz="1600"/>
                <a:t>[7]</a:t>
              </a:r>
            </a:p>
            <a:p>
              <a:pPr eaLnBrk="0" hangingPunct="0">
                <a:lnSpc>
                  <a:spcPct val="165000"/>
                </a:lnSpc>
              </a:pPr>
              <a:r>
                <a:rPr lang="en-US" sz="1600"/>
                <a:t>[8]</a:t>
              </a:r>
            </a:p>
            <a:p>
              <a:pPr eaLnBrk="0" hangingPunct="0">
                <a:lnSpc>
                  <a:spcPct val="165000"/>
                </a:lnSpc>
              </a:pPr>
              <a:r>
                <a:rPr lang="en-US" sz="1600"/>
                <a:t>[9]</a:t>
              </a:r>
            </a:p>
          </p:txBody>
        </p:sp>
        <p:sp>
          <p:nvSpPr>
            <p:cNvPr id="108576" name="Text Box 25"/>
            <p:cNvSpPr txBox="1">
              <a:spLocks noChangeArrowheads="1"/>
            </p:cNvSpPr>
            <p:nvPr/>
          </p:nvSpPr>
          <p:spPr bwMode="auto">
            <a:xfrm>
              <a:off x="2956" y="1161"/>
              <a:ext cx="429" cy="212"/>
            </a:xfrm>
            <a:prstGeom prst="rect">
              <a:avLst/>
            </a:prstGeom>
            <a:noFill/>
            <a:ln w="9525">
              <a:noFill/>
              <a:miter lim="800000"/>
              <a:headEnd/>
              <a:tailEnd/>
            </a:ln>
          </p:spPr>
          <p:txBody>
            <a:bodyPr wrap="none">
              <a:spAutoFit/>
            </a:bodyPr>
            <a:lstStyle/>
            <a:p>
              <a:pPr algn="ctr" eaLnBrk="0" hangingPunct="0"/>
              <a:r>
                <a:rPr lang="en-US" sz="1600"/>
                <a:t>David</a:t>
              </a:r>
            </a:p>
          </p:txBody>
        </p:sp>
        <p:sp>
          <p:nvSpPr>
            <p:cNvPr id="108577" name="Text Box 26"/>
            <p:cNvSpPr txBox="1">
              <a:spLocks noChangeArrowheads="1"/>
            </p:cNvSpPr>
            <p:nvPr/>
          </p:nvSpPr>
          <p:spPr bwMode="auto">
            <a:xfrm>
              <a:off x="2920" y="1641"/>
              <a:ext cx="502" cy="212"/>
            </a:xfrm>
            <a:prstGeom prst="rect">
              <a:avLst/>
            </a:prstGeom>
            <a:noFill/>
            <a:ln w="9525">
              <a:noFill/>
              <a:miter lim="800000"/>
              <a:headEnd/>
              <a:tailEnd/>
            </a:ln>
          </p:spPr>
          <p:txBody>
            <a:bodyPr wrap="none">
              <a:spAutoFit/>
            </a:bodyPr>
            <a:lstStyle/>
            <a:p>
              <a:pPr algn="ctr" eaLnBrk="0" hangingPunct="0"/>
              <a:r>
                <a:rPr lang="en-US" sz="1600"/>
                <a:t>Miriam</a:t>
              </a:r>
            </a:p>
          </p:txBody>
        </p:sp>
        <p:sp>
          <p:nvSpPr>
            <p:cNvPr id="108578" name="Text Box 27"/>
            <p:cNvSpPr txBox="1">
              <a:spLocks noChangeArrowheads="1"/>
            </p:cNvSpPr>
            <p:nvPr/>
          </p:nvSpPr>
          <p:spPr bwMode="auto">
            <a:xfrm>
              <a:off x="2938" y="2169"/>
              <a:ext cx="465" cy="212"/>
            </a:xfrm>
            <a:prstGeom prst="rect">
              <a:avLst/>
            </a:prstGeom>
            <a:noFill/>
            <a:ln w="9525">
              <a:noFill/>
              <a:miter lim="800000"/>
              <a:headEnd/>
              <a:tailEnd/>
            </a:ln>
          </p:spPr>
          <p:txBody>
            <a:bodyPr wrap="none">
              <a:spAutoFit/>
            </a:bodyPr>
            <a:lstStyle/>
            <a:p>
              <a:pPr algn="ctr" eaLnBrk="0" hangingPunct="0"/>
              <a:r>
                <a:rPr lang="en-US" sz="1600"/>
                <a:t>Joshua</a:t>
              </a:r>
            </a:p>
          </p:txBody>
        </p:sp>
        <p:sp>
          <p:nvSpPr>
            <p:cNvPr id="108579" name="Text Box 28"/>
            <p:cNvSpPr txBox="1">
              <a:spLocks noChangeArrowheads="1"/>
            </p:cNvSpPr>
            <p:nvPr/>
          </p:nvSpPr>
          <p:spPr bwMode="auto">
            <a:xfrm>
              <a:off x="2938" y="2649"/>
              <a:ext cx="465" cy="212"/>
            </a:xfrm>
            <a:prstGeom prst="rect">
              <a:avLst/>
            </a:prstGeom>
            <a:noFill/>
            <a:ln w="9525">
              <a:noFill/>
              <a:miter lim="800000"/>
              <a:headEnd/>
              <a:tailEnd/>
            </a:ln>
          </p:spPr>
          <p:txBody>
            <a:bodyPr wrap="none">
              <a:spAutoFit/>
            </a:bodyPr>
            <a:lstStyle/>
            <a:p>
              <a:pPr algn="ctr" eaLnBrk="0" hangingPunct="0"/>
              <a:r>
                <a:rPr lang="en-US" sz="1600"/>
                <a:t>Robert</a:t>
              </a:r>
            </a:p>
          </p:txBody>
        </p:sp>
        <p:sp>
          <p:nvSpPr>
            <p:cNvPr id="108580" name="Text Box 29"/>
            <p:cNvSpPr txBox="1">
              <a:spLocks noChangeArrowheads="1"/>
            </p:cNvSpPr>
            <p:nvPr/>
          </p:nvSpPr>
          <p:spPr bwMode="auto">
            <a:xfrm>
              <a:off x="2985" y="2937"/>
              <a:ext cx="372" cy="212"/>
            </a:xfrm>
            <a:prstGeom prst="rect">
              <a:avLst/>
            </a:prstGeom>
            <a:noFill/>
            <a:ln w="9525">
              <a:noFill/>
              <a:miter lim="800000"/>
              <a:headEnd/>
              <a:tailEnd/>
            </a:ln>
          </p:spPr>
          <p:txBody>
            <a:bodyPr wrap="none">
              <a:spAutoFit/>
            </a:bodyPr>
            <a:lstStyle/>
            <a:p>
              <a:pPr algn="ctr" eaLnBrk="0" hangingPunct="0"/>
              <a:r>
                <a:rPr lang="en-US" sz="1600"/>
                <a:t>Leah</a:t>
              </a:r>
            </a:p>
          </p:txBody>
        </p:sp>
        <p:sp>
          <p:nvSpPr>
            <p:cNvPr id="108581" name="Text Box 30"/>
            <p:cNvSpPr txBox="1">
              <a:spLocks noChangeArrowheads="1"/>
            </p:cNvSpPr>
            <p:nvPr/>
          </p:nvSpPr>
          <p:spPr bwMode="auto">
            <a:xfrm>
              <a:off x="4138" y="1017"/>
              <a:ext cx="223" cy="2598"/>
            </a:xfrm>
            <a:prstGeom prst="rect">
              <a:avLst/>
            </a:prstGeom>
            <a:noFill/>
            <a:ln w="9525">
              <a:noFill/>
              <a:miter lim="800000"/>
              <a:headEnd/>
              <a:tailEnd/>
            </a:ln>
          </p:spPr>
          <p:txBody>
            <a:bodyPr wrap="none">
              <a:spAutoFit/>
            </a:bodyPr>
            <a:lstStyle/>
            <a:p>
              <a:pPr algn="ctr" eaLnBrk="0" hangingPunct="0">
                <a:lnSpc>
                  <a:spcPct val="165000"/>
                </a:lnSpc>
              </a:pPr>
              <a:r>
                <a:rPr lang="en-US" sz="1600"/>
                <a:t>4</a:t>
              </a:r>
            </a:p>
            <a:p>
              <a:pPr algn="ctr" eaLnBrk="0" hangingPunct="0">
                <a:lnSpc>
                  <a:spcPct val="165000"/>
                </a:lnSpc>
              </a:pPr>
              <a:r>
                <a:rPr lang="en-US" sz="1600"/>
                <a:t>5</a:t>
              </a:r>
            </a:p>
            <a:p>
              <a:pPr algn="ctr" eaLnBrk="0" hangingPunct="0">
                <a:lnSpc>
                  <a:spcPct val="165000"/>
                </a:lnSpc>
              </a:pPr>
              <a:r>
                <a:rPr lang="en-US" sz="1600"/>
                <a:t>6</a:t>
              </a:r>
            </a:p>
            <a:p>
              <a:pPr algn="ctr" eaLnBrk="0" hangingPunct="0">
                <a:lnSpc>
                  <a:spcPct val="165000"/>
                </a:lnSpc>
              </a:pPr>
              <a:r>
                <a:rPr lang="en-US" sz="1600"/>
                <a:t>8</a:t>
              </a:r>
            </a:p>
            <a:p>
              <a:pPr algn="ctr" eaLnBrk="0" hangingPunct="0">
                <a:lnSpc>
                  <a:spcPct val="165000"/>
                </a:lnSpc>
              </a:pPr>
              <a:r>
                <a:rPr lang="en-US" sz="1600"/>
                <a:t>7</a:t>
              </a:r>
            </a:p>
            <a:p>
              <a:pPr algn="ctr" eaLnBrk="0" hangingPunct="0">
                <a:lnSpc>
                  <a:spcPct val="165000"/>
                </a:lnSpc>
              </a:pPr>
              <a:r>
                <a:rPr lang="en-US" sz="1600"/>
                <a:t>3</a:t>
              </a:r>
            </a:p>
            <a:p>
              <a:pPr algn="ctr" eaLnBrk="0" hangingPunct="0">
                <a:lnSpc>
                  <a:spcPct val="165000"/>
                </a:lnSpc>
              </a:pPr>
              <a:r>
                <a:rPr lang="en-US" sz="1600"/>
                <a:t>-1</a:t>
              </a:r>
            </a:p>
            <a:p>
              <a:pPr algn="ctr" eaLnBrk="0" hangingPunct="0">
                <a:lnSpc>
                  <a:spcPct val="165000"/>
                </a:lnSpc>
              </a:pPr>
              <a:r>
                <a:rPr lang="en-US" sz="1600"/>
                <a:t>2</a:t>
              </a:r>
            </a:p>
            <a:p>
              <a:pPr algn="ctr" eaLnBrk="0" hangingPunct="0">
                <a:lnSpc>
                  <a:spcPct val="165000"/>
                </a:lnSpc>
              </a:pPr>
              <a:r>
                <a:rPr lang="en-US" sz="1600"/>
                <a:t>9</a:t>
              </a:r>
            </a:p>
            <a:p>
              <a:pPr algn="ctr" eaLnBrk="0" hangingPunct="0">
                <a:lnSpc>
                  <a:spcPct val="165000"/>
                </a:lnSpc>
              </a:pPr>
              <a:r>
                <a:rPr lang="en-US" sz="1600"/>
                <a:t>-1</a:t>
              </a:r>
            </a:p>
          </p:txBody>
        </p:sp>
        <p:sp>
          <p:nvSpPr>
            <p:cNvPr id="108582" name="Text Box 31"/>
            <p:cNvSpPr txBox="1">
              <a:spLocks noChangeArrowheads="1"/>
            </p:cNvSpPr>
            <p:nvPr/>
          </p:nvSpPr>
          <p:spPr bwMode="auto">
            <a:xfrm>
              <a:off x="1066" y="2841"/>
              <a:ext cx="316" cy="366"/>
            </a:xfrm>
            <a:prstGeom prst="rect">
              <a:avLst/>
            </a:prstGeom>
            <a:noFill/>
            <a:ln w="9525">
              <a:noFill/>
              <a:miter lim="800000"/>
              <a:headEnd/>
              <a:tailEnd/>
            </a:ln>
          </p:spPr>
          <p:txBody>
            <a:bodyPr wrap="none">
              <a:spAutoFit/>
            </a:bodyPr>
            <a:lstStyle/>
            <a:p>
              <a:pPr eaLnBrk="0" hangingPunct="0"/>
              <a:r>
                <a:rPr lang="en-US" sz="1600"/>
                <a:t>list</a:t>
              </a:r>
            </a:p>
            <a:p>
              <a:pPr eaLnBrk="0" hangingPunct="0"/>
              <a:r>
                <a:rPr lang="en-US" sz="1600"/>
                <a:t>free</a:t>
              </a:r>
            </a:p>
          </p:txBody>
        </p:sp>
        <p:sp>
          <p:nvSpPr>
            <p:cNvPr id="108583" name="Rectangle 32"/>
            <p:cNvSpPr>
              <a:spLocks noChangeArrowheads="1"/>
            </p:cNvSpPr>
            <p:nvPr/>
          </p:nvSpPr>
          <p:spPr bwMode="auto">
            <a:xfrm>
              <a:off x="1450" y="2889"/>
              <a:ext cx="288" cy="288"/>
            </a:xfrm>
            <a:prstGeom prst="rect">
              <a:avLst/>
            </a:prstGeom>
            <a:noFill/>
            <a:ln w="9525">
              <a:solidFill>
                <a:schemeClr val="tx1"/>
              </a:solidFill>
              <a:miter lim="800000"/>
              <a:headEnd/>
              <a:tailEnd/>
            </a:ln>
          </p:spPr>
          <p:txBody>
            <a:bodyPr wrap="none" anchor="ctr"/>
            <a:lstStyle/>
            <a:p>
              <a:endParaRPr lang="en-US"/>
            </a:p>
          </p:txBody>
        </p:sp>
        <p:sp>
          <p:nvSpPr>
            <p:cNvPr id="108584" name="Line 33"/>
            <p:cNvSpPr>
              <a:spLocks noChangeShapeType="1"/>
            </p:cNvSpPr>
            <p:nvPr/>
          </p:nvSpPr>
          <p:spPr bwMode="auto">
            <a:xfrm>
              <a:off x="1450" y="3033"/>
              <a:ext cx="288" cy="0"/>
            </a:xfrm>
            <a:prstGeom prst="line">
              <a:avLst/>
            </a:prstGeom>
            <a:noFill/>
            <a:ln w="9525">
              <a:solidFill>
                <a:schemeClr val="tx1"/>
              </a:solidFill>
              <a:round/>
              <a:headEnd/>
              <a:tailEnd/>
            </a:ln>
          </p:spPr>
          <p:txBody>
            <a:bodyPr wrap="none" anchor="ctr"/>
            <a:lstStyle/>
            <a:p>
              <a:endParaRPr lang="en-US"/>
            </a:p>
          </p:txBody>
        </p:sp>
        <p:sp>
          <p:nvSpPr>
            <p:cNvPr id="108585" name="Text Box 34"/>
            <p:cNvSpPr txBox="1">
              <a:spLocks noChangeArrowheads="1"/>
            </p:cNvSpPr>
            <p:nvPr/>
          </p:nvSpPr>
          <p:spPr bwMode="auto">
            <a:xfrm>
              <a:off x="1498" y="2841"/>
              <a:ext cx="180" cy="366"/>
            </a:xfrm>
            <a:prstGeom prst="rect">
              <a:avLst/>
            </a:prstGeom>
            <a:noFill/>
            <a:ln w="9525">
              <a:noFill/>
              <a:miter lim="800000"/>
              <a:headEnd/>
              <a:tailEnd/>
            </a:ln>
          </p:spPr>
          <p:txBody>
            <a:bodyPr wrap="none">
              <a:spAutoFit/>
            </a:bodyPr>
            <a:lstStyle/>
            <a:p>
              <a:pPr eaLnBrk="0" hangingPunct="0"/>
              <a:r>
                <a:rPr lang="en-US" sz="1600"/>
                <a:t>0</a:t>
              </a:r>
            </a:p>
            <a:p>
              <a:pPr eaLnBrk="0" hangingPunct="0"/>
              <a:r>
                <a:rPr lang="en-US" sz="1600"/>
                <a:t>1</a:t>
              </a:r>
            </a:p>
          </p:txBody>
        </p:sp>
      </p:grpSp>
      <p:grpSp>
        <p:nvGrpSpPr>
          <p:cNvPr id="3" name="Group 38"/>
          <p:cNvGrpSpPr>
            <a:grpSpLocks/>
          </p:cNvGrpSpPr>
          <p:nvPr/>
        </p:nvGrpSpPr>
        <p:grpSpPr bwMode="auto">
          <a:xfrm>
            <a:off x="609600" y="5562600"/>
            <a:ext cx="7477125" cy="1073150"/>
            <a:chOff x="480" y="1680"/>
            <a:chExt cx="4710" cy="676"/>
          </a:xfrm>
        </p:grpSpPr>
        <p:pic>
          <p:nvPicPr>
            <p:cNvPr id="108552" name="Picture 39"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noFill/>
            <a:ln w="9525">
              <a:noFill/>
              <a:miter lim="800000"/>
              <a:headEnd/>
              <a:tailEnd/>
            </a:ln>
          </p:spPr>
        </p:pic>
        <p:sp>
          <p:nvSpPr>
            <p:cNvPr id="108553" name="Text Box 40"/>
            <p:cNvSpPr txBox="1">
              <a:spLocks noChangeArrowheads="1"/>
            </p:cNvSpPr>
            <p:nvPr/>
          </p:nvSpPr>
          <p:spPr bwMode="auto">
            <a:xfrm>
              <a:off x="1334" y="1706"/>
              <a:ext cx="3856" cy="291"/>
            </a:xfrm>
            <a:prstGeom prst="rect">
              <a:avLst/>
            </a:prstGeom>
            <a:noFill/>
            <a:ln w="9525">
              <a:noFill/>
              <a:miter lim="800000"/>
              <a:headEnd/>
              <a:tailEnd/>
            </a:ln>
          </p:spPr>
          <p:txBody>
            <a:bodyPr wrap="none">
              <a:spAutoFit/>
            </a:bodyPr>
            <a:lstStyle/>
            <a:p>
              <a:pPr marL="457200" indent="-457200"/>
              <a:r>
                <a:rPr lang="en-US"/>
                <a:t>What would be the algorithm for adding “Eric”?</a:t>
              </a:r>
            </a:p>
          </p:txBody>
        </p:sp>
      </p:grpSp>
      <p:sp>
        <p:nvSpPr>
          <p:cNvPr id="40" name="TextBox 39"/>
          <p:cNvSpPr txBox="1">
            <a:spLocks noChangeArrowheads="1"/>
          </p:cNvSpPr>
          <p:nvPr/>
        </p:nvSpPr>
        <p:spPr bwMode="auto">
          <a:xfrm>
            <a:off x="1752600" y="6096000"/>
            <a:ext cx="6469063" cy="461963"/>
          </a:xfrm>
          <a:prstGeom prst="rect">
            <a:avLst/>
          </a:prstGeom>
          <a:noFill/>
          <a:ln w="9525">
            <a:noFill/>
            <a:miter lim="800000"/>
            <a:headEnd/>
            <a:tailEnd/>
          </a:ln>
        </p:spPr>
        <p:txBody>
          <a:bodyPr wrap="none">
            <a:spAutoFit/>
          </a:bodyPr>
          <a:lstStyle/>
          <a:p>
            <a:r>
              <a:rPr lang="en-US"/>
              <a:t>Is it easier to add to beginning of list or end of list?</a:t>
            </a:r>
          </a:p>
        </p:txBody>
      </p:sp>
      <p:sp>
        <p:nvSpPr>
          <p:cNvPr id="41" name="TextBox 40"/>
          <p:cNvSpPr txBox="1"/>
          <p:nvPr/>
        </p:nvSpPr>
        <p:spPr>
          <a:xfrm>
            <a:off x="609600" y="990600"/>
            <a:ext cx="3214341" cy="1938992"/>
          </a:xfrm>
          <a:prstGeom prst="rect">
            <a:avLst/>
          </a:prstGeom>
          <a:noFill/>
        </p:spPr>
        <p:txBody>
          <a:bodyPr wrap="none">
            <a:spAutoFit/>
          </a:bodyPr>
          <a:lstStyle/>
          <a:p>
            <a:pPr algn="l">
              <a:defRPr/>
            </a:pPr>
            <a:r>
              <a:rPr lang="en-US" sz="2000" dirty="0"/>
              <a:t>Add to beginning of list</a:t>
            </a:r>
          </a:p>
          <a:p>
            <a:pPr marL="457200" indent="-457200" algn="l">
              <a:buFontTx/>
              <a:buAutoNum type="arabicPeriod"/>
              <a:defRPr/>
            </a:pPr>
            <a:r>
              <a:rPr lang="en-US" sz="2000" dirty="0"/>
              <a:t>temp = list</a:t>
            </a:r>
          </a:p>
          <a:p>
            <a:pPr marL="457200" indent="-457200" algn="l">
              <a:buFontTx/>
              <a:buAutoNum type="arabicPeriod"/>
              <a:defRPr/>
            </a:pPr>
            <a:r>
              <a:rPr lang="en-US" sz="2000" dirty="0"/>
              <a:t>list = free</a:t>
            </a:r>
          </a:p>
          <a:p>
            <a:pPr marL="457200" indent="-457200" algn="l">
              <a:buFontTx/>
              <a:buAutoNum type="arabicPeriod"/>
              <a:defRPr/>
            </a:pPr>
            <a:r>
              <a:rPr lang="en-US" sz="2000" dirty="0"/>
              <a:t>free = nodes[free].next</a:t>
            </a:r>
          </a:p>
          <a:p>
            <a:pPr marL="457200" indent="-457200" algn="l">
              <a:buFontTx/>
              <a:buAutoNum type="arabicPeriod"/>
              <a:defRPr/>
            </a:pPr>
            <a:r>
              <a:rPr lang="en-US" sz="2000" dirty="0"/>
              <a:t>nodes[list].info = “Eric”</a:t>
            </a:r>
          </a:p>
          <a:p>
            <a:pPr marL="457200" indent="-457200" algn="l">
              <a:buFontTx/>
              <a:buAutoNum type="arabicPeriod"/>
              <a:defRPr/>
            </a:pPr>
            <a:r>
              <a:rPr lang="en-US" sz="2000" dirty="0"/>
              <a:t>nodes[list].next = temp</a:t>
            </a:r>
          </a:p>
        </p:txBody>
      </p:sp>
      <p:sp>
        <p:nvSpPr>
          <p:cNvPr id="108551" name="Rectangle 2"/>
          <p:cNvSpPr>
            <a:spLocks noChangeArrowheads="1"/>
          </p:cNvSpPr>
          <p:nvPr/>
        </p:nvSpPr>
        <p:spPr bwMode="auto">
          <a:xfrm>
            <a:off x="0" y="0"/>
            <a:ext cx="7772400" cy="1143000"/>
          </a:xfrm>
          <a:prstGeom prst="rect">
            <a:avLst/>
          </a:prstGeom>
          <a:noFill/>
          <a:ln w="9525">
            <a:noFill/>
            <a:miter lim="800000"/>
            <a:headEnd/>
            <a:tailEnd/>
          </a:ln>
        </p:spPr>
        <p:txBody>
          <a:bodyPr anchor="ctr"/>
          <a:lstStyle/>
          <a:p>
            <a:r>
              <a:rPr lang="en-US" sz="2400" b="1">
                <a:solidFill>
                  <a:srgbClr val="CC0099"/>
                </a:solidFill>
                <a:latin typeface="Lucida Sans" pitchFamily="34" charset="0"/>
              </a:rPr>
              <a:t>Linked List as an Array of Records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Slide Number Placeholder 4"/>
          <p:cNvSpPr>
            <a:spLocks noGrp="1"/>
          </p:cNvSpPr>
          <p:nvPr>
            <p:ph type="sldNum" sz="quarter" idx="12"/>
          </p:nvPr>
        </p:nvSpPr>
        <p:spPr bwMode="auto">
          <a:noFill/>
          <a:ln>
            <a:miter lim="800000"/>
            <a:headEnd/>
            <a:tailEnd/>
          </a:ln>
        </p:spPr>
        <p:txBody>
          <a:bodyPr/>
          <a:lstStyle/>
          <a:p>
            <a:fld id="{C51B8043-2345-45D4-AC7C-FEA4BDAA0D6F}" type="slidenum">
              <a:rPr lang="en-US" smtClean="0"/>
              <a:pPr/>
              <a:t>53</a:t>
            </a:fld>
            <a:endParaRPr lang="en-US"/>
          </a:p>
        </p:txBody>
      </p:sp>
      <p:grpSp>
        <p:nvGrpSpPr>
          <p:cNvPr id="2" name="Group 3"/>
          <p:cNvGrpSpPr>
            <a:grpSpLocks/>
          </p:cNvGrpSpPr>
          <p:nvPr/>
        </p:nvGrpSpPr>
        <p:grpSpPr bwMode="auto">
          <a:xfrm>
            <a:off x="3048000" y="685800"/>
            <a:ext cx="5715000" cy="4443413"/>
            <a:chOff x="1066" y="816"/>
            <a:chExt cx="3600" cy="2799"/>
          </a:xfrm>
        </p:grpSpPr>
        <p:sp>
          <p:nvSpPr>
            <p:cNvPr id="109577" name="Rectangle 4"/>
            <p:cNvSpPr>
              <a:spLocks noChangeArrowheads="1"/>
            </p:cNvSpPr>
            <p:nvPr/>
          </p:nvSpPr>
          <p:spPr bwMode="auto">
            <a:xfrm>
              <a:off x="1450" y="2889"/>
              <a:ext cx="288" cy="288"/>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29034" name="Rectangle 5"/>
            <p:cNvSpPr>
              <a:spLocks noChangeArrowheads="1"/>
            </p:cNvSpPr>
            <p:nvPr/>
          </p:nvSpPr>
          <p:spPr bwMode="auto">
            <a:xfrm>
              <a:off x="2602" y="2889"/>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9035" name="Rectangle 6"/>
            <p:cNvSpPr>
              <a:spLocks noChangeArrowheads="1"/>
            </p:cNvSpPr>
            <p:nvPr/>
          </p:nvSpPr>
          <p:spPr bwMode="auto">
            <a:xfrm>
              <a:off x="2602" y="2601"/>
              <a:ext cx="2064"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9036" name="Rectangle 7"/>
            <p:cNvSpPr>
              <a:spLocks noChangeArrowheads="1"/>
            </p:cNvSpPr>
            <p:nvPr/>
          </p:nvSpPr>
          <p:spPr bwMode="auto">
            <a:xfrm>
              <a:off x="2602" y="2121"/>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9037" name="Rectangle 8"/>
            <p:cNvSpPr>
              <a:spLocks noChangeArrowheads="1"/>
            </p:cNvSpPr>
            <p:nvPr/>
          </p:nvSpPr>
          <p:spPr bwMode="auto">
            <a:xfrm>
              <a:off x="2602" y="1593"/>
              <a:ext cx="2064"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29038" name="Rectangle 9"/>
            <p:cNvSpPr>
              <a:spLocks noChangeArrowheads="1"/>
            </p:cNvSpPr>
            <p:nvPr/>
          </p:nvSpPr>
          <p:spPr bwMode="auto">
            <a:xfrm>
              <a:off x="2602" y="1113"/>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09583" name="Rectangle 10"/>
            <p:cNvSpPr>
              <a:spLocks noChangeArrowheads="1"/>
            </p:cNvSpPr>
            <p:nvPr/>
          </p:nvSpPr>
          <p:spPr bwMode="auto">
            <a:xfrm>
              <a:off x="2602" y="1113"/>
              <a:ext cx="2064" cy="2496"/>
            </a:xfrm>
            <a:prstGeom prst="rect">
              <a:avLst/>
            </a:prstGeom>
            <a:noFill/>
            <a:ln w="9525">
              <a:solidFill>
                <a:schemeClr val="tx1"/>
              </a:solidFill>
              <a:miter lim="800000"/>
              <a:headEnd/>
              <a:tailEnd/>
            </a:ln>
          </p:spPr>
          <p:txBody>
            <a:bodyPr wrap="none" anchor="ctr"/>
            <a:lstStyle/>
            <a:p>
              <a:endParaRPr lang="en-US"/>
            </a:p>
          </p:txBody>
        </p:sp>
        <p:sp>
          <p:nvSpPr>
            <p:cNvPr id="109584" name="Line 11"/>
            <p:cNvSpPr>
              <a:spLocks noChangeShapeType="1"/>
            </p:cNvSpPr>
            <p:nvPr/>
          </p:nvSpPr>
          <p:spPr bwMode="auto">
            <a:xfrm>
              <a:off x="2602" y="2361"/>
              <a:ext cx="2064" cy="0"/>
            </a:xfrm>
            <a:prstGeom prst="line">
              <a:avLst/>
            </a:prstGeom>
            <a:noFill/>
            <a:ln w="9525">
              <a:solidFill>
                <a:schemeClr val="tx1"/>
              </a:solidFill>
              <a:round/>
              <a:headEnd/>
              <a:tailEnd/>
            </a:ln>
          </p:spPr>
          <p:txBody>
            <a:bodyPr wrap="none" anchor="ctr"/>
            <a:lstStyle/>
            <a:p>
              <a:endParaRPr lang="en-US"/>
            </a:p>
          </p:txBody>
        </p:sp>
        <p:sp>
          <p:nvSpPr>
            <p:cNvPr id="109585" name="Line 12"/>
            <p:cNvSpPr>
              <a:spLocks noChangeShapeType="1"/>
            </p:cNvSpPr>
            <p:nvPr/>
          </p:nvSpPr>
          <p:spPr bwMode="auto">
            <a:xfrm>
              <a:off x="2602" y="2601"/>
              <a:ext cx="2064" cy="0"/>
            </a:xfrm>
            <a:prstGeom prst="line">
              <a:avLst/>
            </a:prstGeom>
            <a:noFill/>
            <a:ln w="9525">
              <a:solidFill>
                <a:schemeClr val="tx1"/>
              </a:solidFill>
              <a:round/>
              <a:headEnd/>
              <a:tailEnd/>
            </a:ln>
          </p:spPr>
          <p:txBody>
            <a:bodyPr wrap="none" anchor="ctr"/>
            <a:lstStyle/>
            <a:p>
              <a:endParaRPr lang="en-US"/>
            </a:p>
          </p:txBody>
        </p:sp>
        <p:sp>
          <p:nvSpPr>
            <p:cNvPr id="109586" name="Line 13"/>
            <p:cNvSpPr>
              <a:spLocks noChangeShapeType="1"/>
            </p:cNvSpPr>
            <p:nvPr/>
          </p:nvSpPr>
          <p:spPr bwMode="auto">
            <a:xfrm>
              <a:off x="2602" y="2889"/>
              <a:ext cx="2064" cy="0"/>
            </a:xfrm>
            <a:prstGeom prst="line">
              <a:avLst/>
            </a:prstGeom>
            <a:noFill/>
            <a:ln w="9525">
              <a:solidFill>
                <a:schemeClr val="tx1"/>
              </a:solidFill>
              <a:round/>
              <a:headEnd/>
              <a:tailEnd/>
            </a:ln>
          </p:spPr>
          <p:txBody>
            <a:bodyPr wrap="none" anchor="ctr"/>
            <a:lstStyle/>
            <a:p>
              <a:endParaRPr lang="en-US"/>
            </a:p>
          </p:txBody>
        </p:sp>
        <p:sp>
          <p:nvSpPr>
            <p:cNvPr id="109587" name="Line 14"/>
            <p:cNvSpPr>
              <a:spLocks noChangeShapeType="1"/>
            </p:cNvSpPr>
            <p:nvPr/>
          </p:nvSpPr>
          <p:spPr bwMode="auto">
            <a:xfrm>
              <a:off x="2602" y="3129"/>
              <a:ext cx="2064" cy="0"/>
            </a:xfrm>
            <a:prstGeom prst="line">
              <a:avLst/>
            </a:prstGeom>
            <a:noFill/>
            <a:ln w="9525">
              <a:solidFill>
                <a:schemeClr val="tx1"/>
              </a:solidFill>
              <a:round/>
              <a:headEnd/>
              <a:tailEnd/>
            </a:ln>
          </p:spPr>
          <p:txBody>
            <a:bodyPr wrap="none" anchor="ctr"/>
            <a:lstStyle/>
            <a:p>
              <a:endParaRPr lang="en-US"/>
            </a:p>
          </p:txBody>
        </p:sp>
        <p:sp>
          <p:nvSpPr>
            <p:cNvPr id="109588" name="Line 15"/>
            <p:cNvSpPr>
              <a:spLocks noChangeShapeType="1"/>
            </p:cNvSpPr>
            <p:nvPr/>
          </p:nvSpPr>
          <p:spPr bwMode="auto">
            <a:xfrm>
              <a:off x="2602" y="3369"/>
              <a:ext cx="2064" cy="0"/>
            </a:xfrm>
            <a:prstGeom prst="line">
              <a:avLst/>
            </a:prstGeom>
            <a:noFill/>
            <a:ln w="9525">
              <a:solidFill>
                <a:schemeClr val="tx1"/>
              </a:solidFill>
              <a:round/>
              <a:headEnd/>
              <a:tailEnd/>
            </a:ln>
          </p:spPr>
          <p:txBody>
            <a:bodyPr wrap="none" anchor="ctr"/>
            <a:lstStyle/>
            <a:p>
              <a:endParaRPr lang="en-US"/>
            </a:p>
          </p:txBody>
        </p:sp>
        <p:sp>
          <p:nvSpPr>
            <p:cNvPr id="109589" name="Line 16"/>
            <p:cNvSpPr>
              <a:spLocks noChangeShapeType="1"/>
            </p:cNvSpPr>
            <p:nvPr/>
          </p:nvSpPr>
          <p:spPr bwMode="auto">
            <a:xfrm>
              <a:off x="2602" y="1353"/>
              <a:ext cx="2064" cy="0"/>
            </a:xfrm>
            <a:prstGeom prst="line">
              <a:avLst/>
            </a:prstGeom>
            <a:noFill/>
            <a:ln w="9525">
              <a:solidFill>
                <a:schemeClr val="tx1"/>
              </a:solidFill>
              <a:round/>
              <a:headEnd/>
              <a:tailEnd/>
            </a:ln>
          </p:spPr>
          <p:txBody>
            <a:bodyPr wrap="none" anchor="ctr"/>
            <a:lstStyle/>
            <a:p>
              <a:endParaRPr lang="en-US"/>
            </a:p>
          </p:txBody>
        </p:sp>
        <p:sp>
          <p:nvSpPr>
            <p:cNvPr id="109590" name="Line 17"/>
            <p:cNvSpPr>
              <a:spLocks noChangeShapeType="1"/>
            </p:cNvSpPr>
            <p:nvPr/>
          </p:nvSpPr>
          <p:spPr bwMode="auto">
            <a:xfrm>
              <a:off x="2602" y="1593"/>
              <a:ext cx="2064" cy="0"/>
            </a:xfrm>
            <a:prstGeom prst="line">
              <a:avLst/>
            </a:prstGeom>
            <a:noFill/>
            <a:ln w="9525">
              <a:solidFill>
                <a:schemeClr val="tx1"/>
              </a:solidFill>
              <a:round/>
              <a:headEnd/>
              <a:tailEnd/>
            </a:ln>
          </p:spPr>
          <p:txBody>
            <a:bodyPr wrap="none" anchor="ctr"/>
            <a:lstStyle/>
            <a:p>
              <a:endParaRPr lang="en-US"/>
            </a:p>
          </p:txBody>
        </p:sp>
        <p:sp>
          <p:nvSpPr>
            <p:cNvPr id="109591" name="Line 18"/>
            <p:cNvSpPr>
              <a:spLocks noChangeShapeType="1"/>
            </p:cNvSpPr>
            <p:nvPr/>
          </p:nvSpPr>
          <p:spPr bwMode="auto">
            <a:xfrm>
              <a:off x="2602" y="1881"/>
              <a:ext cx="2064" cy="0"/>
            </a:xfrm>
            <a:prstGeom prst="line">
              <a:avLst/>
            </a:prstGeom>
            <a:noFill/>
            <a:ln w="9525">
              <a:solidFill>
                <a:schemeClr val="tx1"/>
              </a:solidFill>
              <a:round/>
              <a:headEnd/>
              <a:tailEnd/>
            </a:ln>
          </p:spPr>
          <p:txBody>
            <a:bodyPr wrap="none" anchor="ctr"/>
            <a:lstStyle/>
            <a:p>
              <a:endParaRPr lang="en-US"/>
            </a:p>
          </p:txBody>
        </p:sp>
        <p:sp>
          <p:nvSpPr>
            <p:cNvPr id="109592" name="Line 19"/>
            <p:cNvSpPr>
              <a:spLocks noChangeShapeType="1"/>
            </p:cNvSpPr>
            <p:nvPr/>
          </p:nvSpPr>
          <p:spPr bwMode="auto">
            <a:xfrm>
              <a:off x="2602" y="2121"/>
              <a:ext cx="2064" cy="0"/>
            </a:xfrm>
            <a:prstGeom prst="line">
              <a:avLst/>
            </a:prstGeom>
            <a:noFill/>
            <a:ln w="9525">
              <a:solidFill>
                <a:schemeClr val="tx1"/>
              </a:solidFill>
              <a:round/>
              <a:headEnd/>
              <a:tailEnd/>
            </a:ln>
          </p:spPr>
          <p:txBody>
            <a:bodyPr wrap="none" anchor="ctr"/>
            <a:lstStyle/>
            <a:p>
              <a:endParaRPr lang="en-US"/>
            </a:p>
          </p:txBody>
        </p:sp>
        <p:sp>
          <p:nvSpPr>
            <p:cNvPr id="109593" name="Line 20"/>
            <p:cNvSpPr>
              <a:spLocks noChangeShapeType="1"/>
            </p:cNvSpPr>
            <p:nvPr/>
          </p:nvSpPr>
          <p:spPr bwMode="auto">
            <a:xfrm>
              <a:off x="2602" y="2361"/>
              <a:ext cx="2064" cy="0"/>
            </a:xfrm>
            <a:prstGeom prst="line">
              <a:avLst/>
            </a:prstGeom>
            <a:noFill/>
            <a:ln w="9525">
              <a:solidFill>
                <a:schemeClr val="tx1"/>
              </a:solidFill>
              <a:round/>
              <a:headEnd/>
              <a:tailEnd/>
            </a:ln>
          </p:spPr>
          <p:txBody>
            <a:bodyPr wrap="none" anchor="ctr"/>
            <a:lstStyle/>
            <a:p>
              <a:endParaRPr lang="en-US"/>
            </a:p>
          </p:txBody>
        </p:sp>
        <p:sp>
          <p:nvSpPr>
            <p:cNvPr id="109594" name="Line 21"/>
            <p:cNvSpPr>
              <a:spLocks noChangeShapeType="1"/>
            </p:cNvSpPr>
            <p:nvPr/>
          </p:nvSpPr>
          <p:spPr bwMode="auto">
            <a:xfrm>
              <a:off x="3946" y="1113"/>
              <a:ext cx="0" cy="2496"/>
            </a:xfrm>
            <a:prstGeom prst="line">
              <a:avLst/>
            </a:prstGeom>
            <a:noFill/>
            <a:ln w="9525">
              <a:solidFill>
                <a:schemeClr val="tx1"/>
              </a:solidFill>
              <a:round/>
              <a:headEnd/>
              <a:tailEnd/>
            </a:ln>
          </p:spPr>
          <p:txBody>
            <a:bodyPr wrap="none" anchor="ctr"/>
            <a:lstStyle/>
            <a:p>
              <a:endParaRPr lang="en-US"/>
            </a:p>
          </p:txBody>
        </p:sp>
        <p:sp>
          <p:nvSpPr>
            <p:cNvPr id="109595" name="Text Box 22"/>
            <p:cNvSpPr txBox="1">
              <a:spLocks noChangeArrowheads="1"/>
            </p:cNvSpPr>
            <p:nvPr/>
          </p:nvSpPr>
          <p:spPr bwMode="auto">
            <a:xfrm>
              <a:off x="2016" y="816"/>
              <a:ext cx="415" cy="212"/>
            </a:xfrm>
            <a:prstGeom prst="rect">
              <a:avLst/>
            </a:prstGeom>
            <a:noFill/>
            <a:ln w="9525">
              <a:noFill/>
              <a:miter lim="800000"/>
              <a:headEnd/>
              <a:tailEnd/>
            </a:ln>
          </p:spPr>
          <p:txBody>
            <a:bodyPr wrap="none">
              <a:spAutoFit/>
            </a:bodyPr>
            <a:lstStyle/>
            <a:p>
              <a:pPr eaLnBrk="0" hangingPunct="0"/>
              <a:r>
                <a:rPr lang="en-US" sz="1600"/>
                <a:t>nodes</a:t>
              </a:r>
            </a:p>
          </p:txBody>
        </p:sp>
        <p:sp>
          <p:nvSpPr>
            <p:cNvPr id="109596" name="Text Box 23"/>
            <p:cNvSpPr txBox="1">
              <a:spLocks noChangeArrowheads="1"/>
            </p:cNvSpPr>
            <p:nvPr/>
          </p:nvSpPr>
          <p:spPr bwMode="auto">
            <a:xfrm>
              <a:off x="2976" y="864"/>
              <a:ext cx="355" cy="212"/>
            </a:xfrm>
            <a:prstGeom prst="rect">
              <a:avLst/>
            </a:prstGeom>
            <a:noFill/>
            <a:ln w="9525">
              <a:noFill/>
              <a:miter lim="800000"/>
              <a:headEnd/>
              <a:tailEnd/>
            </a:ln>
          </p:spPr>
          <p:txBody>
            <a:bodyPr wrap="none">
              <a:spAutoFit/>
            </a:bodyPr>
            <a:lstStyle/>
            <a:p>
              <a:pPr eaLnBrk="0" hangingPunct="0"/>
              <a:r>
                <a:rPr lang="en-US" sz="1600"/>
                <a:t>.info</a:t>
              </a:r>
            </a:p>
          </p:txBody>
        </p:sp>
        <p:sp>
          <p:nvSpPr>
            <p:cNvPr id="109597" name="Text Box 24"/>
            <p:cNvSpPr txBox="1">
              <a:spLocks noChangeArrowheads="1"/>
            </p:cNvSpPr>
            <p:nvPr/>
          </p:nvSpPr>
          <p:spPr bwMode="auto">
            <a:xfrm>
              <a:off x="4042" y="873"/>
              <a:ext cx="369" cy="212"/>
            </a:xfrm>
            <a:prstGeom prst="rect">
              <a:avLst/>
            </a:prstGeom>
            <a:noFill/>
            <a:ln w="9525">
              <a:noFill/>
              <a:miter lim="800000"/>
              <a:headEnd/>
              <a:tailEnd/>
            </a:ln>
          </p:spPr>
          <p:txBody>
            <a:bodyPr wrap="none">
              <a:spAutoFit/>
            </a:bodyPr>
            <a:lstStyle/>
            <a:p>
              <a:pPr eaLnBrk="0" hangingPunct="0"/>
              <a:r>
                <a:rPr lang="en-US" sz="1600"/>
                <a:t>.next</a:t>
              </a:r>
            </a:p>
          </p:txBody>
        </p:sp>
        <p:sp>
          <p:nvSpPr>
            <p:cNvPr id="109598" name="Text Box 25"/>
            <p:cNvSpPr txBox="1">
              <a:spLocks noChangeArrowheads="1"/>
            </p:cNvSpPr>
            <p:nvPr/>
          </p:nvSpPr>
          <p:spPr bwMode="auto">
            <a:xfrm>
              <a:off x="2266" y="1017"/>
              <a:ext cx="266" cy="2598"/>
            </a:xfrm>
            <a:prstGeom prst="rect">
              <a:avLst/>
            </a:prstGeom>
            <a:noFill/>
            <a:ln w="9525">
              <a:noFill/>
              <a:miter lim="800000"/>
              <a:headEnd/>
              <a:tailEnd/>
            </a:ln>
          </p:spPr>
          <p:txBody>
            <a:bodyPr wrap="none">
              <a:spAutoFit/>
            </a:bodyPr>
            <a:lstStyle/>
            <a:p>
              <a:pPr eaLnBrk="0" hangingPunct="0">
                <a:lnSpc>
                  <a:spcPct val="165000"/>
                </a:lnSpc>
              </a:pPr>
              <a:r>
                <a:rPr lang="en-US" sz="1600"/>
                <a:t>[0]</a:t>
              </a:r>
            </a:p>
            <a:p>
              <a:pPr eaLnBrk="0" hangingPunct="0">
                <a:lnSpc>
                  <a:spcPct val="165000"/>
                </a:lnSpc>
              </a:pPr>
              <a:r>
                <a:rPr lang="en-US" sz="1600"/>
                <a:t>[1]</a:t>
              </a:r>
            </a:p>
            <a:p>
              <a:pPr eaLnBrk="0" hangingPunct="0">
                <a:lnSpc>
                  <a:spcPct val="165000"/>
                </a:lnSpc>
              </a:pPr>
              <a:r>
                <a:rPr lang="en-US" sz="1600"/>
                <a:t>[2]</a:t>
              </a:r>
            </a:p>
            <a:p>
              <a:pPr eaLnBrk="0" hangingPunct="0">
                <a:lnSpc>
                  <a:spcPct val="165000"/>
                </a:lnSpc>
              </a:pPr>
              <a:r>
                <a:rPr lang="en-US" sz="1600"/>
                <a:t>[3]</a:t>
              </a:r>
            </a:p>
            <a:p>
              <a:pPr eaLnBrk="0" hangingPunct="0">
                <a:lnSpc>
                  <a:spcPct val="165000"/>
                </a:lnSpc>
              </a:pPr>
              <a:r>
                <a:rPr lang="en-US" sz="1600"/>
                <a:t>[4]</a:t>
              </a:r>
            </a:p>
            <a:p>
              <a:pPr eaLnBrk="0" hangingPunct="0">
                <a:lnSpc>
                  <a:spcPct val="165000"/>
                </a:lnSpc>
              </a:pPr>
              <a:r>
                <a:rPr lang="en-US" sz="1600"/>
                <a:t>[5]</a:t>
              </a:r>
            </a:p>
            <a:p>
              <a:pPr eaLnBrk="0" hangingPunct="0">
                <a:lnSpc>
                  <a:spcPct val="165000"/>
                </a:lnSpc>
              </a:pPr>
              <a:r>
                <a:rPr lang="en-US" sz="1600"/>
                <a:t>[6]</a:t>
              </a:r>
            </a:p>
            <a:p>
              <a:pPr eaLnBrk="0" hangingPunct="0">
                <a:lnSpc>
                  <a:spcPct val="165000"/>
                </a:lnSpc>
              </a:pPr>
              <a:r>
                <a:rPr lang="en-US" sz="1600"/>
                <a:t>[7]</a:t>
              </a:r>
            </a:p>
            <a:p>
              <a:pPr eaLnBrk="0" hangingPunct="0">
                <a:lnSpc>
                  <a:spcPct val="165000"/>
                </a:lnSpc>
              </a:pPr>
              <a:r>
                <a:rPr lang="en-US" sz="1600"/>
                <a:t>[8]</a:t>
              </a:r>
            </a:p>
            <a:p>
              <a:pPr eaLnBrk="0" hangingPunct="0">
                <a:lnSpc>
                  <a:spcPct val="165000"/>
                </a:lnSpc>
              </a:pPr>
              <a:r>
                <a:rPr lang="en-US" sz="1600"/>
                <a:t>[9]</a:t>
              </a:r>
            </a:p>
          </p:txBody>
        </p:sp>
        <p:sp>
          <p:nvSpPr>
            <p:cNvPr id="109599" name="Text Box 26"/>
            <p:cNvSpPr txBox="1">
              <a:spLocks noChangeArrowheads="1"/>
            </p:cNvSpPr>
            <p:nvPr/>
          </p:nvSpPr>
          <p:spPr bwMode="auto">
            <a:xfrm>
              <a:off x="2956" y="1161"/>
              <a:ext cx="429" cy="212"/>
            </a:xfrm>
            <a:prstGeom prst="rect">
              <a:avLst/>
            </a:prstGeom>
            <a:noFill/>
            <a:ln w="9525">
              <a:noFill/>
              <a:miter lim="800000"/>
              <a:headEnd/>
              <a:tailEnd/>
            </a:ln>
          </p:spPr>
          <p:txBody>
            <a:bodyPr wrap="none">
              <a:spAutoFit/>
            </a:bodyPr>
            <a:lstStyle/>
            <a:p>
              <a:pPr algn="ctr" eaLnBrk="0" hangingPunct="0"/>
              <a:r>
                <a:rPr lang="en-US" sz="1600"/>
                <a:t>David</a:t>
              </a:r>
            </a:p>
          </p:txBody>
        </p:sp>
        <p:sp>
          <p:nvSpPr>
            <p:cNvPr id="109600" name="Text Box 27"/>
            <p:cNvSpPr txBox="1">
              <a:spLocks noChangeArrowheads="1"/>
            </p:cNvSpPr>
            <p:nvPr/>
          </p:nvSpPr>
          <p:spPr bwMode="auto">
            <a:xfrm>
              <a:off x="2920" y="1641"/>
              <a:ext cx="502" cy="212"/>
            </a:xfrm>
            <a:prstGeom prst="rect">
              <a:avLst/>
            </a:prstGeom>
            <a:noFill/>
            <a:ln w="9525">
              <a:noFill/>
              <a:miter lim="800000"/>
              <a:headEnd/>
              <a:tailEnd/>
            </a:ln>
          </p:spPr>
          <p:txBody>
            <a:bodyPr wrap="none">
              <a:spAutoFit/>
            </a:bodyPr>
            <a:lstStyle/>
            <a:p>
              <a:pPr algn="ctr" eaLnBrk="0" hangingPunct="0"/>
              <a:r>
                <a:rPr lang="en-US" sz="1600"/>
                <a:t>Miriam</a:t>
              </a:r>
            </a:p>
          </p:txBody>
        </p:sp>
        <p:sp>
          <p:nvSpPr>
            <p:cNvPr id="109601" name="Text Box 28"/>
            <p:cNvSpPr txBox="1">
              <a:spLocks noChangeArrowheads="1"/>
            </p:cNvSpPr>
            <p:nvPr/>
          </p:nvSpPr>
          <p:spPr bwMode="auto">
            <a:xfrm>
              <a:off x="2938" y="2169"/>
              <a:ext cx="465" cy="212"/>
            </a:xfrm>
            <a:prstGeom prst="rect">
              <a:avLst/>
            </a:prstGeom>
            <a:noFill/>
            <a:ln w="9525">
              <a:noFill/>
              <a:miter lim="800000"/>
              <a:headEnd/>
              <a:tailEnd/>
            </a:ln>
          </p:spPr>
          <p:txBody>
            <a:bodyPr wrap="none">
              <a:spAutoFit/>
            </a:bodyPr>
            <a:lstStyle/>
            <a:p>
              <a:pPr algn="ctr" eaLnBrk="0" hangingPunct="0"/>
              <a:r>
                <a:rPr lang="en-US" sz="1600"/>
                <a:t>Joshua</a:t>
              </a:r>
            </a:p>
          </p:txBody>
        </p:sp>
        <p:sp>
          <p:nvSpPr>
            <p:cNvPr id="109602" name="Text Box 29"/>
            <p:cNvSpPr txBox="1">
              <a:spLocks noChangeArrowheads="1"/>
            </p:cNvSpPr>
            <p:nvPr/>
          </p:nvSpPr>
          <p:spPr bwMode="auto">
            <a:xfrm>
              <a:off x="2938" y="2649"/>
              <a:ext cx="465" cy="212"/>
            </a:xfrm>
            <a:prstGeom prst="rect">
              <a:avLst/>
            </a:prstGeom>
            <a:noFill/>
            <a:ln w="9525">
              <a:noFill/>
              <a:miter lim="800000"/>
              <a:headEnd/>
              <a:tailEnd/>
            </a:ln>
          </p:spPr>
          <p:txBody>
            <a:bodyPr wrap="none">
              <a:spAutoFit/>
            </a:bodyPr>
            <a:lstStyle/>
            <a:p>
              <a:pPr algn="ctr" eaLnBrk="0" hangingPunct="0"/>
              <a:r>
                <a:rPr lang="en-US" sz="1600"/>
                <a:t>Robert</a:t>
              </a:r>
            </a:p>
          </p:txBody>
        </p:sp>
        <p:sp>
          <p:nvSpPr>
            <p:cNvPr id="109603" name="Text Box 30"/>
            <p:cNvSpPr txBox="1">
              <a:spLocks noChangeArrowheads="1"/>
            </p:cNvSpPr>
            <p:nvPr/>
          </p:nvSpPr>
          <p:spPr bwMode="auto">
            <a:xfrm>
              <a:off x="2985" y="2937"/>
              <a:ext cx="372" cy="212"/>
            </a:xfrm>
            <a:prstGeom prst="rect">
              <a:avLst/>
            </a:prstGeom>
            <a:noFill/>
            <a:ln w="9525">
              <a:noFill/>
              <a:miter lim="800000"/>
              <a:headEnd/>
              <a:tailEnd/>
            </a:ln>
          </p:spPr>
          <p:txBody>
            <a:bodyPr wrap="none">
              <a:spAutoFit/>
            </a:bodyPr>
            <a:lstStyle/>
            <a:p>
              <a:pPr algn="ctr" eaLnBrk="0" hangingPunct="0"/>
              <a:r>
                <a:rPr lang="en-US" sz="1600"/>
                <a:t>Leah</a:t>
              </a:r>
            </a:p>
          </p:txBody>
        </p:sp>
        <p:sp>
          <p:nvSpPr>
            <p:cNvPr id="109604" name="Text Box 31"/>
            <p:cNvSpPr txBox="1">
              <a:spLocks noChangeArrowheads="1"/>
            </p:cNvSpPr>
            <p:nvPr/>
          </p:nvSpPr>
          <p:spPr bwMode="auto">
            <a:xfrm>
              <a:off x="4138" y="1017"/>
              <a:ext cx="223" cy="2598"/>
            </a:xfrm>
            <a:prstGeom prst="rect">
              <a:avLst/>
            </a:prstGeom>
            <a:noFill/>
            <a:ln w="9525">
              <a:noFill/>
              <a:miter lim="800000"/>
              <a:headEnd/>
              <a:tailEnd/>
            </a:ln>
          </p:spPr>
          <p:txBody>
            <a:bodyPr wrap="none">
              <a:spAutoFit/>
            </a:bodyPr>
            <a:lstStyle/>
            <a:p>
              <a:pPr algn="ctr" eaLnBrk="0" hangingPunct="0">
                <a:lnSpc>
                  <a:spcPct val="165000"/>
                </a:lnSpc>
              </a:pPr>
              <a:r>
                <a:rPr lang="en-US" sz="1600"/>
                <a:t>4</a:t>
              </a:r>
            </a:p>
            <a:p>
              <a:pPr algn="ctr" eaLnBrk="0" hangingPunct="0">
                <a:lnSpc>
                  <a:spcPct val="165000"/>
                </a:lnSpc>
              </a:pPr>
              <a:r>
                <a:rPr lang="en-US" sz="1600"/>
                <a:t>5</a:t>
              </a:r>
            </a:p>
            <a:p>
              <a:pPr algn="ctr" eaLnBrk="0" hangingPunct="0">
                <a:lnSpc>
                  <a:spcPct val="165000"/>
                </a:lnSpc>
              </a:pPr>
              <a:r>
                <a:rPr lang="en-US" sz="1600"/>
                <a:t>6</a:t>
              </a:r>
            </a:p>
            <a:p>
              <a:pPr algn="ctr" eaLnBrk="0" hangingPunct="0">
                <a:lnSpc>
                  <a:spcPct val="165000"/>
                </a:lnSpc>
              </a:pPr>
              <a:r>
                <a:rPr lang="en-US" sz="1600"/>
                <a:t>8</a:t>
              </a:r>
            </a:p>
            <a:p>
              <a:pPr algn="ctr" eaLnBrk="0" hangingPunct="0">
                <a:lnSpc>
                  <a:spcPct val="165000"/>
                </a:lnSpc>
              </a:pPr>
              <a:r>
                <a:rPr lang="en-US" sz="1600"/>
                <a:t>7</a:t>
              </a:r>
            </a:p>
            <a:p>
              <a:pPr algn="ctr" eaLnBrk="0" hangingPunct="0">
                <a:lnSpc>
                  <a:spcPct val="165000"/>
                </a:lnSpc>
              </a:pPr>
              <a:r>
                <a:rPr lang="en-US" sz="1600"/>
                <a:t>3</a:t>
              </a:r>
            </a:p>
            <a:p>
              <a:pPr algn="ctr" eaLnBrk="0" hangingPunct="0">
                <a:lnSpc>
                  <a:spcPct val="165000"/>
                </a:lnSpc>
              </a:pPr>
              <a:r>
                <a:rPr lang="en-US" sz="1600"/>
                <a:t>-1</a:t>
              </a:r>
            </a:p>
            <a:p>
              <a:pPr algn="ctr" eaLnBrk="0" hangingPunct="0">
                <a:lnSpc>
                  <a:spcPct val="165000"/>
                </a:lnSpc>
              </a:pPr>
              <a:r>
                <a:rPr lang="en-US" sz="1600"/>
                <a:t>2</a:t>
              </a:r>
            </a:p>
            <a:p>
              <a:pPr algn="ctr" eaLnBrk="0" hangingPunct="0">
                <a:lnSpc>
                  <a:spcPct val="165000"/>
                </a:lnSpc>
              </a:pPr>
              <a:r>
                <a:rPr lang="en-US" sz="1600"/>
                <a:t>9</a:t>
              </a:r>
            </a:p>
            <a:p>
              <a:pPr algn="ctr" eaLnBrk="0" hangingPunct="0">
                <a:lnSpc>
                  <a:spcPct val="165000"/>
                </a:lnSpc>
              </a:pPr>
              <a:r>
                <a:rPr lang="en-US" sz="1600"/>
                <a:t>-1</a:t>
              </a:r>
            </a:p>
          </p:txBody>
        </p:sp>
        <p:sp>
          <p:nvSpPr>
            <p:cNvPr id="109605" name="Text Box 32"/>
            <p:cNvSpPr txBox="1">
              <a:spLocks noChangeArrowheads="1"/>
            </p:cNvSpPr>
            <p:nvPr/>
          </p:nvSpPr>
          <p:spPr bwMode="auto">
            <a:xfrm>
              <a:off x="1066" y="2841"/>
              <a:ext cx="316" cy="366"/>
            </a:xfrm>
            <a:prstGeom prst="rect">
              <a:avLst/>
            </a:prstGeom>
            <a:noFill/>
            <a:ln w="9525">
              <a:noFill/>
              <a:miter lim="800000"/>
              <a:headEnd/>
              <a:tailEnd/>
            </a:ln>
          </p:spPr>
          <p:txBody>
            <a:bodyPr wrap="none">
              <a:spAutoFit/>
            </a:bodyPr>
            <a:lstStyle/>
            <a:p>
              <a:pPr eaLnBrk="0" hangingPunct="0"/>
              <a:r>
                <a:rPr lang="en-US" sz="1600"/>
                <a:t>list</a:t>
              </a:r>
            </a:p>
            <a:p>
              <a:pPr eaLnBrk="0" hangingPunct="0"/>
              <a:r>
                <a:rPr lang="en-US" sz="1600"/>
                <a:t>free</a:t>
              </a:r>
            </a:p>
          </p:txBody>
        </p:sp>
        <p:sp>
          <p:nvSpPr>
            <p:cNvPr id="129062" name="Rectangle 33"/>
            <p:cNvSpPr>
              <a:spLocks noChangeArrowheads="1"/>
            </p:cNvSpPr>
            <p:nvPr/>
          </p:nvSpPr>
          <p:spPr bwMode="auto">
            <a:xfrm>
              <a:off x="1450" y="2889"/>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09607" name="Line 34"/>
            <p:cNvSpPr>
              <a:spLocks noChangeShapeType="1"/>
            </p:cNvSpPr>
            <p:nvPr/>
          </p:nvSpPr>
          <p:spPr bwMode="auto">
            <a:xfrm>
              <a:off x="1450" y="3033"/>
              <a:ext cx="288" cy="0"/>
            </a:xfrm>
            <a:prstGeom prst="line">
              <a:avLst/>
            </a:prstGeom>
            <a:noFill/>
            <a:ln w="9525">
              <a:solidFill>
                <a:schemeClr val="tx1"/>
              </a:solidFill>
              <a:round/>
              <a:headEnd/>
              <a:tailEnd/>
            </a:ln>
          </p:spPr>
          <p:txBody>
            <a:bodyPr wrap="none" anchor="ctr"/>
            <a:lstStyle/>
            <a:p>
              <a:endParaRPr lang="en-US"/>
            </a:p>
          </p:txBody>
        </p:sp>
        <p:sp>
          <p:nvSpPr>
            <p:cNvPr id="109608" name="Text Box 35"/>
            <p:cNvSpPr txBox="1">
              <a:spLocks noChangeArrowheads="1"/>
            </p:cNvSpPr>
            <p:nvPr/>
          </p:nvSpPr>
          <p:spPr bwMode="auto">
            <a:xfrm>
              <a:off x="1498" y="2841"/>
              <a:ext cx="180" cy="366"/>
            </a:xfrm>
            <a:prstGeom prst="rect">
              <a:avLst/>
            </a:prstGeom>
            <a:noFill/>
            <a:ln w="9525">
              <a:noFill/>
              <a:miter lim="800000"/>
              <a:headEnd/>
              <a:tailEnd/>
            </a:ln>
          </p:spPr>
          <p:txBody>
            <a:bodyPr wrap="none">
              <a:spAutoFit/>
            </a:bodyPr>
            <a:lstStyle/>
            <a:p>
              <a:pPr eaLnBrk="0" hangingPunct="0"/>
              <a:r>
                <a:rPr lang="en-US" sz="1600"/>
                <a:t>0</a:t>
              </a:r>
            </a:p>
            <a:p>
              <a:pPr eaLnBrk="0" hangingPunct="0"/>
              <a:r>
                <a:rPr lang="en-US" sz="1600"/>
                <a:t>1</a:t>
              </a:r>
            </a:p>
          </p:txBody>
        </p:sp>
      </p:grpSp>
      <p:grpSp>
        <p:nvGrpSpPr>
          <p:cNvPr id="3" name="Group 36"/>
          <p:cNvGrpSpPr>
            <a:grpSpLocks/>
          </p:cNvGrpSpPr>
          <p:nvPr/>
        </p:nvGrpSpPr>
        <p:grpSpPr bwMode="auto">
          <a:xfrm>
            <a:off x="609600" y="5562600"/>
            <a:ext cx="7956550" cy="1073150"/>
            <a:chOff x="480" y="1680"/>
            <a:chExt cx="5012" cy="676"/>
          </a:xfrm>
        </p:grpSpPr>
        <p:pic>
          <p:nvPicPr>
            <p:cNvPr id="109575" name="Picture 37"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noFill/>
            <a:ln w="9525">
              <a:noFill/>
              <a:miter lim="800000"/>
              <a:headEnd/>
              <a:tailEnd/>
            </a:ln>
          </p:spPr>
        </p:pic>
        <p:sp>
          <p:nvSpPr>
            <p:cNvPr id="109576" name="Text Box 38"/>
            <p:cNvSpPr txBox="1">
              <a:spLocks noChangeArrowheads="1"/>
            </p:cNvSpPr>
            <p:nvPr/>
          </p:nvSpPr>
          <p:spPr bwMode="auto">
            <a:xfrm>
              <a:off x="1334" y="1706"/>
              <a:ext cx="4158" cy="291"/>
            </a:xfrm>
            <a:prstGeom prst="rect">
              <a:avLst/>
            </a:prstGeom>
            <a:noFill/>
            <a:ln w="9525">
              <a:noFill/>
              <a:miter lim="800000"/>
              <a:headEnd/>
              <a:tailEnd/>
            </a:ln>
          </p:spPr>
          <p:txBody>
            <a:bodyPr wrap="none">
              <a:spAutoFit/>
            </a:bodyPr>
            <a:lstStyle/>
            <a:p>
              <a:pPr marL="457200" indent="-457200"/>
              <a:r>
                <a:rPr lang="en-US"/>
                <a:t>What would be the algorithm for deleting “Joshua”?</a:t>
              </a:r>
            </a:p>
          </p:txBody>
        </p:sp>
      </p:grpSp>
      <p:sp>
        <p:nvSpPr>
          <p:cNvPr id="40" name="TextBox 39"/>
          <p:cNvSpPr txBox="1">
            <a:spLocks noChangeArrowheads="1"/>
          </p:cNvSpPr>
          <p:nvPr/>
        </p:nvSpPr>
        <p:spPr bwMode="auto">
          <a:xfrm>
            <a:off x="0" y="1371600"/>
            <a:ext cx="4807726" cy="2308324"/>
          </a:xfrm>
          <a:prstGeom prst="rect">
            <a:avLst/>
          </a:prstGeom>
          <a:noFill/>
          <a:ln w="9525">
            <a:noFill/>
            <a:miter lim="800000"/>
            <a:headEnd/>
            <a:tailEnd/>
          </a:ln>
        </p:spPr>
        <p:txBody>
          <a:bodyPr wrap="none">
            <a:spAutoFit/>
          </a:bodyPr>
          <a:lstStyle/>
          <a:p>
            <a:pPr marL="457200" indent="-457200" algn="l">
              <a:buFontTx/>
              <a:buAutoNum type="arabicPeriod"/>
            </a:pPr>
            <a:r>
              <a:rPr lang="en-US" dirty="0"/>
              <a:t>Traverse to find nodes[x].info = “Joshua”</a:t>
            </a:r>
          </a:p>
          <a:p>
            <a:pPr marL="457200" indent="-457200" algn="l">
              <a:buFontTx/>
              <a:buAutoNum type="arabicPeriod"/>
            </a:pPr>
            <a:r>
              <a:rPr lang="en-US" dirty="0"/>
              <a:t>temp =  x (index of Joshua)</a:t>
            </a:r>
          </a:p>
          <a:p>
            <a:pPr marL="457200" indent="-457200" algn="l">
              <a:buFontTx/>
              <a:buAutoNum type="arabicPeriod"/>
            </a:pPr>
            <a:r>
              <a:rPr lang="en-US" dirty="0"/>
              <a:t>Traverse to find nodes[y].next = temp</a:t>
            </a:r>
          </a:p>
          <a:p>
            <a:pPr marL="457200" indent="-457200" algn="l">
              <a:buFontTx/>
              <a:buAutoNum type="arabicPeriod"/>
            </a:pPr>
            <a:r>
              <a:rPr lang="en-US" dirty="0"/>
              <a:t>before </a:t>
            </a:r>
            <a:r>
              <a:rPr lang="en-US"/>
              <a:t>= y </a:t>
            </a:r>
            <a:r>
              <a:rPr lang="en-US" dirty="0"/>
              <a:t>(index of node before Joshua)</a:t>
            </a:r>
          </a:p>
          <a:p>
            <a:pPr marL="457200" indent="-457200" algn="l">
              <a:buFontTx/>
              <a:buAutoNum type="arabicPeriod"/>
            </a:pPr>
            <a:r>
              <a:rPr lang="en-US" dirty="0"/>
              <a:t>nodes[before].next = nodes[temp].next</a:t>
            </a:r>
          </a:p>
          <a:p>
            <a:pPr marL="457200" indent="-457200" algn="l">
              <a:buFontTx/>
              <a:buAutoNum type="arabicPeriod"/>
            </a:pPr>
            <a:r>
              <a:rPr lang="en-US" dirty="0"/>
              <a:t>nodes[temp].info = “”</a:t>
            </a:r>
          </a:p>
          <a:p>
            <a:pPr marL="457200" indent="-457200" algn="l">
              <a:buFontTx/>
              <a:buAutoNum type="arabicPeriod"/>
            </a:pPr>
            <a:r>
              <a:rPr lang="en-US" dirty="0"/>
              <a:t>nodes[temp].next = free</a:t>
            </a:r>
          </a:p>
          <a:p>
            <a:pPr marL="457200" indent="-457200" algn="l">
              <a:buFontTx/>
              <a:buAutoNum type="arabicPeriod"/>
            </a:pPr>
            <a:r>
              <a:rPr lang="en-US" dirty="0"/>
              <a:t>free = temp</a:t>
            </a:r>
          </a:p>
        </p:txBody>
      </p:sp>
      <p:sp>
        <p:nvSpPr>
          <p:cNvPr id="109574" name="Rectangle 2"/>
          <p:cNvSpPr>
            <a:spLocks noChangeArrowheads="1"/>
          </p:cNvSpPr>
          <p:nvPr/>
        </p:nvSpPr>
        <p:spPr bwMode="auto">
          <a:xfrm>
            <a:off x="0" y="0"/>
            <a:ext cx="7772400" cy="1143000"/>
          </a:xfrm>
          <a:prstGeom prst="rect">
            <a:avLst/>
          </a:prstGeom>
          <a:noFill/>
          <a:ln w="9525">
            <a:noFill/>
            <a:miter lim="800000"/>
            <a:headEnd/>
            <a:tailEnd/>
          </a:ln>
        </p:spPr>
        <p:txBody>
          <a:bodyPr anchor="ctr"/>
          <a:lstStyle/>
          <a:p>
            <a:r>
              <a:rPr lang="en-US" sz="2400" b="1">
                <a:solidFill>
                  <a:srgbClr val="CC0099"/>
                </a:solidFill>
                <a:latin typeface="Lucida Sans" pitchFamily="34" charset="0"/>
              </a:rPr>
              <a:t>Linked List as an Array of Records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Slide Number Placeholder 4"/>
          <p:cNvSpPr>
            <a:spLocks noGrp="1"/>
          </p:cNvSpPr>
          <p:nvPr>
            <p:ph type="sldNum" sz="quarter" idx="12"/>
          </p:nvPr>
        </p:nvSpPr>
        <p:spPr bwMode="auto">
          <a:noFill/>
          <a:ln>
            <a:miter lim="800000"/>
            <a:headEnd/>
            <a:tailEnd/>
          </a:ln>
        </p:spPr>
        <p:txBody>
          <a:bodyPr/>
          <a:lstStyle/>
          <a:p>
            <a:fld id="{49455866-5EAD-453C-BBF7-B63AD3BD6240}" type="slidenum">
              <a:rPr lang="en-US" smtClean="0"/>
              <a:pPr/>
              <a:t>54</a:t>
            </a:fld>
            <a:endParaRPr lang="en-US"/>
          </a:p>
        </p:txBody>
      </p:sp>
      <p:grpSp>
        <p:nvGrpSpPr>
          <p:cNvPr id="2" name="Group 3"/>
          <p:cNvGrpSpPr>
            <a:grpSpLocks/>
          </p:cNvGrpSpPr>
          <p:nvPr/>
        </p:nvGrpSpPr>
        <p:grpSpPr bwMode="auto">
          <a:xfrm>
            <a:off x="1752600" y="685800"/>
            <a:ext cx="5715000" cy="4443413"/>
            <a:chOff x="1066" y="816"/>
            <a:chExt cx="3600" cy="2799"/>
          </a:xfrm>
        </p:grpSpPr>
        <p:sp>
          <p:nvSpPr>
            <p:cNvPr id="110600" name="Rectangle 4"/>
            <p:cNvSpPr>
              <a:spLocks noChangeArrowheads="1"/>
            </p:cNvSpPr>
            <p:nvPr/>
          </p:nvSpPr>
          <p:spPr bwMode="auto">
            <a:xfrm>
              <a:off x="1450" y="2889"/>
              <a:ext cx="288" cy="288"/>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130057" name="Rectangle 5"/>
            <p:cNvSpPr>
              <a:spLocks noChangeArrowheads="1"/>
            </p:cNvSpPr>
            <p:nvPr/>
          </p:nvSpPr>
          <p:spPr bwMode="auto">
            <a:xfrm>
              <a:off x="2602" y="2889"/>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30058" name="Rectangle 6"/>
            <p:cNvSpPr>
              <a:spLocks noChangeArrowheads="1"/>
            </p:cNvSpPr>
            <p:nvPr/>
          </p:nvSpPr>
          <p:spPr bwMode="auto">
            <a:xfrm>
              <a:off x="2602" y="2601"/>
              <a:ext cx="2064"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30059" name="Rectangle 7"/>
            <p:cNvSpPr>
              <a:spLocks noChangeArrowheads="1"/>
            </p:cNvSpPr>
            <p:nvPr/>
          </p:nvSpPr>
          <p:spPr bwMode="auto">
            <a:xfrm>
              <a:off x="2602" y="2121"/>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30060" name="Rectangle 8"/>
            <p:cNvSpPr>
              <a:spLocks noChangeArrowheads="1"/>
            </p:cNvSpPr>
            <p:nvPr/>
          </p:nvSpPr>
          <p:spPr bwMode="auto">
            <a:xfrm>
              <a:off x="2602" y="1593"/>
              <a:ext cx="2064"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30061" name="Rectangle 9"/>
            <p:cNvSpPr>
              <a:spLocks noChangeArrowheads="1"/>
            </p:cNvSpPr>
            <p:nvPr/>
          </p:nvSpPr>
          <p:spPr bwMode="auto">
            <a:xfrm>
              <a:off x="2602" y="1113"/>
              <a:ext cx="2064" cy="240"/>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10606" name="Rectangle 10"/>
            <p:cNvSpPr>
              <a:spLocks noChangeArrowheads="1"/>
            </p:cNvSpPr>
            <p:nvPr/>
          </p:nvSpPr>
          <p:spPr bwMode="auto">
            <a:xfrm>
              <a:off x="2602" y="1113"/>
              <a:ext cx="2064" cy="2496"/>
            </a:xfrm>
            <a:prstGeom prst="rect">
              <a:avLst/>
            </a:prstGeom>
            <a:noFill/>
            <a:ln w="9525">
              <a:solidFill>
                <a:schemeClr val="tx1"/>
              </a:solidFill>
              <a:miter lim="800000"/>
              <a:headEnd/>
              <a:tailEnd/>
            </a:ln>
          </p:spPr>
          <p:txBody>
            <a:bodyPr wrap="none" anchor="ctr"/>
            <a:lstStyle/>
            <a:p>
              <a:endParaRPr lang="en-US"/>
            </a:p>
          </p:txBody>
        </p:sp>
        <p:sp>
          <p:nvSpPr>
            <p:cNvPr id="110607" name="Line 11"/>
            <p:cNvSpPr>
              <a:spLocks noChangeShapeType="1"/>
            </p:cNvSpPr>
            <p:nvPr/>
          </p:nvSpPr>
          <p:spPr bwMode="auto">
            <a:xfrm>
              <a:off x="2602" y="2361"/>
              <a:ext cx="2064" cy="0"/>
            </a:xfrm>
            <a:prstGeom prst="line">
              <a:avLst/>
            </a:prstGeom>
            <a:noFill/>
            <a:ln w="9525">
              <a:solidFill>
                <a:schemeClr val="tx1"/>
              </a:solidFill>
              <a:round/>
              <a:headEnd/>
              <a:tailEnd/>
            </a:ln>
          </p:spPr>
          <p:txBody>
            <a:bodyPr wrap="none" anchor="ctr"/>
            <a:lstStyle/>
            <a:p>
              <a:endParaRPr lang="en-US"/>
            </a:p>
          </p:txBody>
        </p:sp>
        <p:sp>
          <p:nvSpPr>
            <p:cNvPr id="110608" name="Line 12"/>
            <p:cNvSpPr>
              <a:spLocks noChangeShapeType="1"/>
            </p:cNvSpPr>
            <p:nvPr/>
          </p:nvSpPr>
          <p:spPr bwMode="auto">
            <a:xfrm>
              <a:off x="2602" y="2601"/>
              <a:ext cx="2064" cy="0"/>
            </a:xfrm>
            <a:prstGeom prst="line">
              <a:avLst/>
            </a:prstGeom>
            <a:noFill/>
            <a:ln w="9525">
              <a:solidFill>
                <a:schemeClr val="tx1"/>
              </a:solidFill>
              <a:round/>
              <a:headEnd/>
              <a:tailEnd/>
            </a:ln>
          </p:spPr>
          <p:txBody>
            <a:bodyPr wrap="none" anchor="ctr"/>
            <a:lstStyle/>
            <a:p>
              <a:endParaRPr lang="en-US"/>
            </a:p>
          </p:txBody>
        </p:sp>
        <p:sp>
          <p:nvSpPr>
            <p:cNvPr id="110609" name="Line 13"/>
            <p:cNvSpPr>
              <a:spLocks noChangeShapeType="1"/>
            </p:cNvSpPr>
            <p:nvPr/>
          </p:nvSpPr>
          <p:spPr bwMode="auto">
            <a:xfrm>
              <a:off x="2602" y="2889"/>
              <a:ext cx="2064" cy="0"/>
            </a:xfrm>
            <a:prstGeom prst="line">
              <a:avLst/>
            </a:prstGeom>
            <a:noFill/>
            <a:ln w="9525">
              <a:solidFill>
                <a:schemeClr val="tx1"/>
              </a:solidFill>
              <a:round/>
              <a:headEnd/>
              <a:tailEnd/>
            </a:ln>
          </p:spPr>
          <p:txBody>
            <a:bodyPr wrap="none" anchor="ctr"/>
            <a:lstStyle/>
            <a:p>
              <a:endParaRPr lang="en-US"/>
            </a:p>
          </p:txBody>
        </p:sp>
        <p:sp>
          <p:nvSpPr>
            <p:cNvPr id="110610" name="Line 14"/>
            <p:cNvSpPr>
              <a:spLocks noChangeShapeType="1"/>
            </p:cNvSpPr>
            <p:nvPr/>
          </p:nvSpPr>
          <p:spPr bwMode="auto">
            <a:xfrm>
              <a:off x="2602" y="3129"/>
              <a:ext cx="2064" cy="0"/>
            </a:xfrm>
            <a:prstGeom prst="line">
              <a:avLst/>
            </a:prstGeom>
            <a:noFill/>
            <a:ln w="9525">
              <a:solidFill>
                <a:schemeClr val="tx1"/>
              </a:solidFill>
              <a:round/>
              <a:headEnd/>
              <a:tailEnd/>
            </a:ln>
          </p:spPr>
          <p:txBody>
            <a:bodyPr wrap="none" anchor="ctr"/>
            <a:lstStyle/>
            <a:p>
              <a:endParaRPr lang="en-US"/>
            </a:p>
          </p:txBody>
        </p:sp>
        <p:sp>
          <p:nvSpPr>
            <p:cNvPr id="110611" name="Line 15"/>
            <p:cNvSpPr>
              <a:spLocks noChangeShapeType="1"/>
            </p:cNvSpPr>
            <p:nvPr/>
          </p:nvSpPr>
          <p:spPr bwMode="auto">
            <a:xfrm>
              <a:off x="2602" y="3369"/>
              <a:ext cx="2064" cy="0"/>
            </a:xfrm>
            <a:prstGeom prst="line">
              <a:avLst/>
            </a:prstGeom>
            <a:noFill/>
            <a:ln w="9525">
              <a:solidFill>
                <a:schemeClr val="tx1"/>
              </a:solidFill>
              <a:round/>
              <a:headEnd/>
              <a:tailEnd/>
            </a:ln>
          </p:spPr>
          <p:txBody>
            <a:bodyPr wrap="none" anchor="ctr"/>
            <a:lstStyle/>
            <a:p>
              <a:endParaRPr lang="en-US"/>
            </a:p>
          </p:txBody>
        </p:sp>
        <p:sp>
          <p:nvSpPr>
            <p:cNvPr id="110612" name="Line 16"/>
            <p:cNvSpPr>
              <a:spLocks noChangeShapeType="1"/>
            </p:cNvSpPr>
            <p:nvPr/>
          </p:nvSpPr>
          <p:spPr bwMode="auto">
            <a:xfrm>
              <a:off x="2602" y="1353"/>
              <a:ext cx="2064" cy="0"/>
            </a:xfrm>
            <a:prstGeom prst="line">
              <a:avLst/>
            </a:prstGeom>
            <a:noFill/>
            <a:ln w="9525">
              <a:solidFill>
                <a:schemeClr val="tx1"/>
              </a:solidFill>
              <a:round/>
              <a:headEnd/>
              <a:tailEnd/>
            </a:ln>
          </p:spPr>
          <p:txBody>
            <a:bodyPr wrap="none" anchor="ctr"/>
            <a:lstStyle/>
            <a:p>
              <a:endParaRPr lang="en-US"/>
            </a:p>
          </p:txBody>
        </p:sp>
        <p:sp>
          <p:nvSpPr>
            <p:cNvPr id="110613" name="Line 17"/>
            <p:cNvSpPr>
              <a:spLocks noChangeShapeType="1"/>
            </p:cNvSpPr>
            <p:nvPr/>
          </p:nvSpPr>
          <p:spPr bwMode="auto">
            <a:xfrm>
              <a:off x="2602" y="1593"/>
              <a:ext cx="2064" cy="0"/>
            </a:xfrm>
            <a:prstGeom prst="line">
              <a:avLst/>
            </a:prstGeom>
            <a:noFill/>
            <a:ln w="9525">
              <a:solidFill>
                <a:schemeClr val="tx1"/>
              </a:solidFill>
              <a:round/>
              <a:headEnd/>
              <a:tailEnd/>
            </a:ln>
          </p:spPr>
          <p:txBody>
            <a:bodyPr wrap="none" anchor="ctr"/>
            <a:lstStyle/>
            <a:p>
              <a:endParaRPr lang="en-US"/>
            </a:p>
          </p:txBody>
        </p:sp>
        <p:sp>
          <p:nvSpPr>
            <p:cNvPr id="110614" name="Line 18"/>
            <p:cNvSpPr>
              <a:spLocks noChangeShapeType="1"/>
            </p:cNvSpPr>
            <p:nvPr/>
          </p:nvSpPr>
          <p:spPr bwMode="auto">
            <a:xfrm>
              <a:off x="2602" y="1881"/>
              <a:ext cx="2064" cy="0"/>
            </a:xfrm>
            <a:prstGeom prst="line">
              <a:avLst/>
            </a:prstGeom>
            <a:noFill/>
            <a:ln w="9525">
              <a:solidFill>
                <a:schemeClr val="tx1"/>
              </a:solidFill>
              <a:round/>
              <a:headEnd/>
              <a:tailEnd/>
            </a:ln>
          </p:spPr>
          <p:txBody>
            <a:bodyPr wrap="none" anchor="ctr"/>
            <a:lstStyle/>
            <a:p>
              <a:endParaRPr lang="en-US"/>
            </a:p>
          </p:txBody>
        </p:sp>
        <p:sp>
          <p:nvSpPr>
            <p:cNvPr id="110615" name="Line 19"/>
            <p:cNvSpPr>
              <a:spLocks noChangeShapeType="1"/>
            </p:cNvSpPr>
            <p:nvPr/>
          </p:nvSpPr>
          <p:spPr bwMode="auto">
            <a:xfrm>
              <a:off x="2602" y="2121"/>
              <a:ext cx="2064" cy="0"/>
            </a:xfrm>
            <a:prstGeom prst="line">
              <a:avLst/>
            </a:prstGeom>
            <a:noFill/>
            <a:ln w="9525">
              <a:solidFill>
                <a:schemeClr val="tx1"/>
              </a:solidFill>
              <a:round/>
              <a:headEnd/>
              <a:tailEnd/>
            </a:ln>
          </p:spPr>
          <p:txBody>
            <a:bodyPr wrap="none" anchor="ctr"/>
            <a:lstStyle/>
            <a:p>
              <a:endParaRPr lang="en-US"/>
            </a:p>
          </p:txBody>
        </p:sp>
        <p:sp>
          <p:nvSpPr>
            <p:cNvPr id="110616" name="Line 20"/>
            <p:cNvSpPr>
              <a:spLocks noChangeShapeType="1"/>
            </p:cNvSpPr>
            <p:nvPr/>
          </p:nvSpPr>
          <p:spPr bwMode="auto">
            <a:xfrm>
              <a:off x="2602" y="2361"/>
              <a:ext cx="2064" cy="0"/>
            </a:xfrm>
            <a:prstGeom prst="line">
              <a:avLst/>
            </a:prstGeom>
            <a:noFill/>
            <a:ln w="9525">
              <a:solidFill>
                <a:schemeClr val="tx1"/>
              </a:solidFill>
              <a:round/>
              <a:headEnd/>
              <a:tailEnd/>
            </a:ln>
          </p:spPr>
          <p:txBody>
            <a:bodyPr wrap="none" anchor="ctr"/>
            <a:lstStyle/>
            <a:p>
              <a:endParaRPr lang="en-US"/>
            </a:p>
          </p:txBody>
        </p:sp>
        <p:sp>
          <p:nvSpPr>
            <p:cNvPr id="110617" name="Line 21"/>
            <p:cNvSpPr>
              <a:spLocks noChangeShapeType="1"/>
            </p:cNvSpPr>
            <p:nvPr/>
          </p:nvSpPr>
          <p:spPr bwMode="auto">
            <a:xfrm>
              <a:off x="3946" y="1113"/>
              <a:ext cx="0" cy="2496"/>
            </a:xfrm>
            <a:prstGeom prst="line">
              <a:avLst/>
            </a:prstGeom>
            <a:noFill/>
            <a:ln w="9525">
              <a:solidFill>
                <a:schemeClr val="tx1"/>
              </a:solidFill>
              <a:round/>
              <a:headEnd/>
              <a:tailEnd/>
            </a:ln>
          </p:spPr>
          <p:txBody>
            <a:bodyPr wrap="none" anchor="ctr"/>
            <a:lstStyle/>
            <a:p>
              <a:endParaRPr lang="en-US"/>
            </a:p>
          </p:txBody>
        </p:sp>
        <p:sp>
          <p:nvSpPr>
            <p:cNvPr id="110618" name="Text Box 22"/>
            <p:cNvSpPr txBox="1">
              <a:spLocks noChangeArrowheads="1"/>
            </p:cNvSpPr>
            <p:nvPr/>
          </p:nvSpPr>
          <p:spPr bwMode="auto">
            <a:xfrm>
              <a:off x="2016" y="816"/>
              <a:ext cx="415" cy="212"/>
            </a:xfrm>
            <a:prstGeom prst="rect">
              <a:avLst/>
            </a:prstGeom>
            <a:noFill/>
            <a:ln w="9525">
              <a:noFill/>
              <a:miter lim="800000"/>
              <a:headEnd/>
              <a:tailEnd/>
            </a:ln>
          </p:spPr>
          <p:txBody>
            <a:bodyPr wrap="none">
              <a:spAutoFit/>
            </a:bodyPr>
            <a:lstStyle/>
            <a:p>
              <a:pPr eaLnBrk="0" hangingPunct="0"/>
              <a:r>
                <a:rPr lang="en-US" sz="1600"/>
                <a:t>nodes</a:t>
              </a:r>
            </a:p>
          </p:txBody>
        </p:sp>
        <p:sp>
          <p:nvSpPr>
            <p:cNvPr id="110619" name="Text Box 23"/>
            <p:cNvSpPr txBox="1">
              <a:spLocks noChangeArrowheads="1"/>
            </p:cNvSpPr>
            <p:nvPr/>
          </p:nvSpPr>
          <p:spPr bwMode="auto">
            <a:xfrm>
              <a:off x="2976" y="864"/>
              <a:ext cx="355" cy="212"/>
            </a:xfrm>
            <a:prstGeom prst="rect">
              <a:avLst/>
            </a:prstGeom>
            <a:noFill/>
            <a:ln w="9525">
              <a:noFill/>
              <a:miter lim="800000"/>
              <a:headEnd/>
              <a:tailEnd/>
            </a:ln>
          </p:spPr>
          <p:txBody>
            <a:bodyPr wrap="none">
              <a:spAutoFit/>
            </a:bodyPr>
            <a:lstStyle/>
            <a:p>
              <a:pPr eaLnBrk="0" hangingPunct="0"/>
              <a:r>
                <a:rPr lang="en-US" sz="1600"/>
                <a:t>.info</a:t>
              </a:r>
            </a:p>
          </p:txBody>
        </p:sp>
        <p:sp>
          <p:nvSpPr>
            <p:cNvPr id="110620" name="Text Box 24"/>
            <p:cNvSpPr txBox="1">
              <a:spLocks noChangeArrowheads="1"/>
            </p:cNvSpPr>
            <p:nvPr/>
          </p:nvSpPr>
          <p:spPr bwMode="auto">
            <a:xfrm>
              <a:off x="4042" y="873"/>
              <a:ext cx="369" cy="212"/>
            </a:xfrm>
            <a:prstGeom prst="rect">
              <a:avLst/>
            </a:prstGeom>
            <a:noFill/>
            <a:ln w="9525">
              <a:noFill/>
              <a:miter lim="800000"/>
              <a:headEnd/>
              <a:tailEnd/>
            </a:ln>
          </p:spPr>
          <p:txBody>
            <a:bodyPr wrap="none">
              <a:spAutoFit/>
            </a:bodyPr>
            <a:lstStyle/>
            <a:p>
              <a:pPr eaLnBrk="0" hangingPunct="0"/>
              <a:r>
                <a:rPr lang="en-US" sz="1600"/>
                <a:t>.next</a:t>
              </a:r>
            </a:p>
          </p:txBody>
        </p:sp>
        <p:sp>
          <p:nvSpPr>
            <p:cNvPr id="110621" name="Text Box 25"/>
            <p:cNvSpPr txBox="1">
              <a:spLocks noChangeArrowheads="1"/>
            </p:cNvSpPr>
            <p:nvPr/>
          </p:nvSpPr>
          <p:spPr bwMode="auto">
            <a:xfrm>
              <a:off x="2266" y="1017"/>
              <a:ext cx="266" cy="2598"/>
            </a:xfrm>
            <a:prstGeom prst="rect">
              <a:avLst/>
            </a:prstGeom>
            <a:noFill/>
            <a:ln w="9525">
              <a:noFill/>
              <a:miter lim="800000"/>
              <a:headEnd/>
              <a:tailEnd/>
            </a:ln>
          </p:spPr>
          <p:txBody>
            <a:bodyPr wrap="none">
              <a:spAutoFit/>
            </a:bodyPr>
            <a:lstStyle/>
            <a:p>
              <a:pPr eaLnBrk="0" hangingPunct="0">
                <a:lnSpc>
                  <a:spcPct val="165000"/>
                </a:lnSpc>
              </a:pPr>
              <a:r>
                <a:rPr lang="en-US" sz="1600"/>
                <a:t>[0]</a:t>
              </a:r>
            </a:p>
            <a:p>
              <a:pPr eaLnBrk="0" hangingPunct="0">
                <a:lnSpc>
                  <a:spcPct val="165000"/>
                </a:lnSpc>
              </a:pPr>
              <a:r>
                <a:rPr lang="en-US" sz="1600"/>
                <a:t>[1]</a:t>
              </a:r>
            </a:p>
            <a:p>
              <a:pPr eaLnBrk="0" hangingPunct="0">
                <a:lnSpc>
                  <a:spcPct val="165000"/>
                </a:lnSpc>
              </a:pPr>
              <a:r>
                <a:rPr lang="en-US" sz="1600"/>
                <a:t>[2]</a:t>
              </a:r>
            </a:p>
            <a:p>
              <a:pPr eaLnBrk="0" hangingPunct="0">
                <a:lnSpc>
                  <a:spcPct val="165000"/>
                </a:lnSpc>
              </a:pPr>
              <a:r>
                <a:rPr lang="en-US" sz="1600"/>
                <a:t>[3]</a:t>
              </a:r>
            </a:p>
            <a:p>
              <a:pPr eaLnBrk="0" hangingPunct="0">
                <a:lnSpc>
                  <a:spcPct val="165000"/>
                </a:lnSpc>
              </a:pPr>
              <a:r>
                <a:rPr lang="en-US" sz="1600"/>
                <a:t>[4]</a:t>
              </a:r>
            </a:p>
            <a:p>
              <a:pPr eaLnBrk="0" hangingPunct="0">
                <a:lnSpc>
                  <a:spcPct val="165000"/>
                </a:lnSpc>
              </a:pPr>
              <a:r>
                <a:rPr lang="en-US" sz="1600"/>
                <a:t>[5]</a:t>
              </a:r>
            </a:p>
            <a:p>
              <a:pPr eaLnBrk="0" hangingPunct="0">
                <a:lnSpc>
                  <a:spcPct val="165000"/>
                </a:lnSpc>
              </a:pPr>
              <a:r>
                <a:rPr lang="en-US" sz="1600"/>
                <a:t>[6]</a:t>
              </a:r>
            </a:p>
            <a:p>
              <a:pPr eaLnBrk="0" hangingPunct="0">
                <a:lnSpc>
                  <a:spcPct val="165000"/>
                </a:lnSpc>
              </a:pPr>
              <a:r>
                <a:rPr lang="en-US" sz="1600"/>
                <a:t>[7]</a:t>
              </a:r>
            </a:p>
            <a:p>
              <a:pPr eaLnBrk="0" hangingPunct="0">
                <a:lnSpc>
                  <a:spcPct val="165000"/>
                </a:lnSpc>
              </a:pPr>
              <a:r>
                <a:rPr lang="en-US" sz="1600"/>
                <a:t>[8]</a:t>
              </a:r>
            </a:p>
            <a:p>
              <a:pPr eaLnBrk="0" hangingPunct="0">
                <a:lnSpc>
                  <a:spcPct val="165000"/>
                </a:lnSpc>
              </a:pPr>
              <a:r>
                <a:rPr lang="en-US" sz="1600"/>
                <a:t>[9]</a:t>
              </a:r>
            </a:p>
          </p:txBody>
        </p:sp>
        <p:sp>
          <p:nvSpPr>
            <p:cNvPr id="110622" name="Text Box 26"/>
            <p:cNvSpPr txBox="1">
              <a:spLocks noChangeArrowheads="1"/>
            </p:cNvSpPr>
            <p:nvPr/>
          </p:nvSpPr>
          <p:spPr bwMode="auto">
            <a:xfrm>
              <a:off x="2956" y="1161"/>
              <a:ext cx="429" cy="212"/>
            </a:xfrm>
            <a:prstGeom prst="rect">
              <a:avLst/>
            </a:prstGeom>
            <a:noFill/>
            <a:ln w="9525">
              <a:noFill/>
              <a:miter lim="800000"/>
              <a:headEnd/>
              <a:tailEnd/>
            </a:ln>
          </p:spPr>
          <p:txBody>
            <a:bodyPr wrap="none">
              <a:spAutoFit/>
            </a:bodyPr>
            <a:lstStyle/>
            <a:p>
              <a:pPr algn="ctr" eaLnBrk="0" hangingPunct="0"/>
              <a:r>
                <a:rPr lang="en-US" sz="1600"/>
                <a:t>David</a:t>
              </a:r>
            </a:p>
          </p:txBody>
        </p:sp>
        <p:sp>
          <p:nvSpPr>
            <p:cNvPr id="110623" name="Text Box 27"/>
            <p:cNvSpPr txBox="1">
              <a:spLocks noChangeArrowheads="1"/>
            </p:cNvSpPr>
            <p:nvPr/>
          </p:nvSpPr>
          <p:spPr bwMode="auto">
            <a:xfrm>
              <a:off x="2920" y="1641"/>
              <a:ext cx="502" cy="212"/>
            </a:xfrm>
            <a:prstGeom prst="rect">
              <a:avLst/>
            </a:prstGeom>
            <a:noFill/>
            <a:ln w="9525">
              <a:noFill/>
              <a:miter lim="800000"/>
              <a:headEnd/>
              <a:tailEnd/>
            </a:ln>
          </p:spPr>
          <p:txBody>
            <a:bodyPr wrap="none">
              <a:spAutoFit/>
            </a:bodyPr>
            <a:lstStyle/>
            <a:p>
              <a:pPr algn="ctr" eaLnBrk="0" hangingPunct="0"/>
              <a:r>
                <a:rPr lang="en-US" sz="1600"/>
                <a:t>Miriam</a:t>
              </a:r>
            </a:p>
          </p:txBody>
        </p:sp>
        <p:sp>
          <p:nvSpPr>
            <p:cNvPr id="110624" name="Text Box 28"/>
            <p:cNvSpPr txBox="1">
              <a:spLocks noChangeArrowheads="1"/>
            </p:cNvSpPr>
            <p:nvPr/>
          </p:nvSpPr>
          <p:spPr bwMode="auto">
            <a:xfrm>
              <a:off x="2938" y="2169"/>
              <a:ext cx="465" cy="212"/>
            </a:xfrm>
            <a:prstGeom prst="rect">
              <a:avLst/>
            </a:prstGeom>
            <a:noFill/>
            <a:ln w="9525">
              <a:noFill/>
              <a:miter lim="800000"/>
              <a:headEnd/>
              <a:tailEnd/>
            </a:ln>
          </p:spPr>
          <p:txBody>
            <a:bodyPr wrap="none">
              <a:spAutoFit/>
            </a:bodyPr>
            <a:lstStyle/>
            <a:p>
              <a:pPr algn="ctr" eaLnBrk="0" hangingPunct="0"/>
              <a:r>
                <a:rPr lang="en-US" sz="1600"/>
                <a:t>Joshua</a:t>
              </a:r>
            </a:p>
          </p:txBody>
        </p:sp>
        <p:sp>
          <p:nvSpPr>
            <p:cNvPr id="110625" name="Text Box 29"/>
            <p:cNvSpPr txBox="1">
              <a:spLocks noChangeArrowheads="1"/>
            </p:cNvSpPr>
            <p:nvPr/>
          </p:nvSpPr>
          <p:spPr bwMode="auto">
            <a:xfrm>
              <a:off x="2938" y="2649"/>
              <a:ext cx="465" cy="212"/>
            </a:xfrm>
            <a:prstGeom prst="rect">
              <a:avLst/>
            </a:prstGeom>
            <a:noFill/>
            <a:ln w="9525">
              <a:noFill/>
              <a:miter lim="800000"/>
              <a:headEnd/>
              <a:tailEnd/>
            </a:ln>
          </p:spPr>
          <p:txBody>
            <a:bodyPr wrap="none">
              <a:spAutoFit/>
            </a:bodyPr>
            <a:lstStyle/>
            <a:p>
              <a:pPr algn="ctr" eaLnBrk="0" hangingPunct="0"/>
              <a:r>
                <a:rPr lang="en-US" sz="1600"/>
                <a:t>Robert</a:t>
              </a:r>
            </a:p>
          </p:txBody>
        </p:sp>
        <p:sp>
          <p:nvSpPr>
            <p:cNvPr id="110626" name="Text Box 30"/>
            <p:cNvSpPr txBox="1">
              <a:spLocks noChangeArrowheads="1"/>
            </p:cNvSpPr>
            <p:nvPr/>
          </p:nvSpPr>
          <p:spPr bwMode="auto">
            <a:xfrm>
              <a:off x="2985" y="2937"/>
              <a:ext cx="372" cy="212"/>
            </a:xfrm>
            <a:prstGeom prst="rect">
              <a:avLst/>
            </a:prstGeom>
            <a:noFill/>
            <a:ln w="9525">
              <a:noFill/>
              <a:miter lim="800000"/>
              <a:headEnd/>
              <a:tailEnd/>
            </a:ln>
          </p:spPr>
          <p:txBody>
            <a:bodyPr wrap="none">
              <a:spAutoFit/>
            </a:bodyPr>
            <a:lstStyle/>
            <a:p>
              <a:pPr algn="ctr" eaLnBrk="0" hangingPunct="0"/>
              <a:r>
                <a:rPr lang="en-US" sz="1600"/>
                <a:t>Leah</a:t>
              </a:r>
            </a:p>
          </p:txBody>
        </p:sp>
        <p:sp>
          <p:nvSpPr>
            <p:cNvPr id="110627" name="Text Box 31"/>
            <p:cNvSpPr txBox="1">
              <a:spLocks noChangeArrowheads="1"/>
            </p:cNvSpPr>
            <p:nvPr/>
          </p:nvSpPr>
          <p:spPr bwMode="auto">
            <a:xfrm>
              <a:off x="4138" y="1017"/>
              <a:ext cx="223" cy="2598"/>
            </a:xfrm>
            <a:prstGeom prst="rect">
              <a:avLst/>
            </a:prstGeom>
            <a:noFill/>
            <a:ln w="9525">
              <a:noFill/>
              <a:miter lim="800000"/>
              <a:headEnd/>
              <a:tailEnd/>
            </a:ln>
          </p:spPr>
          <p:txBody>
            <a:bodyPr wrap="none">
              <a:spAutoFit/>
            </a:bodyPr>
            <a:lstStyle/>
            <a:p>
              <a:pPr algn="ctr" eaLnBrk="0" hangingPunct="0">
                <a:lnSpc>
                  <a:spcPct val="165000"/>
                </a:lnSpc>
              </a:pPr>
              <a:r>
                <a:rPr lang="en-US" sz="1600"/>
                <a:t>4</a:t>
              </a:r>
            </a:p>
            <a:p>
              <a:pPr algn="ctr" eaLnBrk="0" hangingPunct="0">
                <a:lnSpc>
                  <a:spcPct val="165000"/>
                </a:lnSpc>
              </a:pPr>
              <a:r>
                <a:rPr lang="en-US" sz="1600"/>
                <a:t>5</a:t>
              </a:r>
            </a:p>
            <a:p>
              <a:pPr algn="ctr" eaLnBrk="0" hangingPunct="0">
                <a:lnSpc>
                  <a:spcPct val="165000"/>
                </a:lnSpc>
              </a:pPr>
              <a:r>
                <a:rPr lang="en-US" sz="1600"/>
                <a:t>6</a:t>
              </a:r>
            </a:p>
            <a:p>
              <a:pPr algn="ctr" eaLnBrk="0" hangingPunct="0">
                <a:lnSpc>
                  <a:spcPct val="165000"/>
                </a:lnSpc>
              </a:pPr>
              <a:r>
                <a:rPr lang="en-US" sz="1600"/>
                <a:t>8</a:t>
              </a:r>
            </a:p>
            <a:p>
              <a:pPr algn="ctr" eaLnBrk="0" hangingPunct="0">
                <a:lnSpc>
                  <a:spcPct val="165000"/>
                </a:lnSpc>
              </a:pPr>
              <a:r>
                <a:rPr lang="en-US" sz="1600"/>
                <a:t>7</a:t>
              </a:r>
            </a:p>
            <a:p>
              <a:pPr algn="ctr" eaLnBrk="0" hangingPunct="0">
                <a:lnSpc>
                  <a:spcPct val="165000"/>
                </a:lnSpc>
              </a:pPr>
              <a:r>
                <a:rPr lang="en-US" sz="1600"/>
                <a:t>3</a:t>
              </a:r>
            </a:p>
            <a:p>
              <a:pPr algn="ctr" eaLnBrk="0" hangingPunct="0">
                <a:lnSpc>
                  <a:spcPct val="165000"/>
                </a:lnSpc>
              </a:pPr>
              <a:r>
                <a:rPr lang="en-US" sz="1600"/>
                <a:t>-1</a:t>
              </a:r>
            </a:p>
            <a:p>
              <a:pPr algn="ctr" eaLnBrk="0" hangingPunct="0">
                <a:lnSpc>
                  <a:spcPct val="165000"/>
                </a:lnSpc>
              </a:pPr>
              <a:r>
                <a:rPr lang="en-US" sz="1600"/>
                <a:t>2</a:t>
              </a:r>
            </a:p>
            <a:p>
              <a:pPr algn="ctr" eaLnBrk="0" hangingPunct="0">
                <a:lnSpc>
                  <a:spcPct val="165000"/>
                </a:lnSpc>
              </a:pPr>
              <a:r>
                <a:rPr lang="en-US" sz="1600"/>
                <a:t>9</a:t>
              </a:r>
            </a:p>
            <a:p>
              <a:pPr algn="ctr" eaLnBrk="0" hangingPunct="0">
                <a:lnSpc>
                  <a:spcPct val="165000"/>
                </a:lnSpc>
              </a:pPr>
              <a:r>
                <a:rPr lang="en-US" sz="1600"/>
                <a:t>-1</a:t>
              </a:r>
            </a:p>
          </p:txBody>
        </p:sp>
        <p:sp>
          <p:nvSpPr>
            <p:cNvPr id="110628" name="Text Box 32"/>
            <p:cNvSpPr txBox="1">
              <a:spLocks noChangeArrowheads="1"/>
            </p:cNvSpPr>
            <p:nvPr/>
          </p:nvSpPr>
          <p:spPr bwMode="auto">
            <a:xfrm>
              <a:off x="1066" y="2841"/>
              <a:ext cx="316" cy="366"/>
            </a:xfrm>
            <a:prstGeom prst="rect">
              <a:avLst/>
            </a:prstGeom>
            <a:noFill/>
            <a:ln w="9525">
              <a:noFill/>
              <a:miter lim="800000"/>
              <a:headEnd/>
              <a:tailEnd/>
            </a:ln>
          </p:spPr>
          <p:txBody>
            <a:bodyPr wrap="none">
              <a:spAutoFit/>
            </a:bodyPr>
            <a:lstStyle/>
            <a:p>
              <a:pPr eaLnBrk="0" hangingPunct="0"/>
              <a:r>
                <a:rPr lang="en-US" sz="1600"/>
                <a:t>list</a:t>
              </a:r>
            </a:p>
            <a:p>
              <a:pPr eaLnBrk="0" hangingPunct="0"/>
              <a:r>
                <a:rPr lang="en-US" sz="1600"/>
                <a:t>free</a:t>
              </a:r>
            </a:p>
          </p:txBody>
        </p:sp>
        <p:sp>
          <p:nvSpPr>
            <p:cNvPr id="130085" name="Rectangle 33"/>
            <p:cNvSpPr>
              <a:spLocks noChangeArrowheads="1"/>
            </p:cNvSpPr>
            <p:nvPr/>
          </p:nvSpPr>
          <p:spPr bwMode="auto">
            <a:xfrm>
              <a:off x="1450" y="2889"/>
              <a:ext cx="288" cy="288"/>
            </a:xfrm>
            <a:prstGeom prst="rect">
              <a:avLst/>
            </a:prstGeom>
            <a:solidFill>
              <a:schemeClr val="tx2">
                <a:lumMod val="40000"/>
                <a:lumOff val="60000"/>
              </a:schemeClr>
            </a:solidFill>
            <a:ln w="9525">
              <a:solidFill>
                <a:schemeClr val="tx1"/>
              </a:solidFill>
              <a:miter lim="800000"/>
              <a:headEnd/>
              <a:tailEnd/>
            </a:ln>
          </p:spPr>
          <p:txBody>
            <a:bodyPr wrap="none" anchor="ctr"/>
            <a:lstStyle/>
            <a:p>
              <a:pPr>
                <a:defRPr/>
              </a:pPr>
              <a:endParaRPr lang="en-US"/>
            </a:p>
          </p:txBody>
        </p:sp>
        <p:sp>
          <p:nvSpPr>
            <p:cNvPr id="110630" name="Line 34"/>
            <p:cNvSpPr>
              <a:spLocks noChangeShapeType="1"/>
            </p:cNvSpPr>
            <p:nvPr/>
          </p:nvSpPr>
          <p:spPr bwMode="auto">
            <a:xfrm>
              <a:off x="1450" y="3033"/>
              <a:ext cx="288" cy="0"/>
            </a:xfrm>
            <a:prstGeom prst="line">
              <a:avLst/>
            </a:prstGeom>
            <a:noFill/>
            <a:ln w="9525">
              <a:solidFill>
                <a:schemeClr val="tx1"/>
              </a:solidFill>
              <a:round/>
              <a:headEnd/>
              <a:tailEnd/>
            </a:ln>
          </p:spPr>
          <p:txBody>
            <a:bodyPr wrap="none" anchor="ctr"/>
            <a:lstStyle/>
            <a:p>
              <a:endParaRPr lang="en-US"/>
            </a:p>
          </p:txBody>
        </p:sp>
        <p:sp>
          <p:nvSpPr>
            <p:cNvPr id="110631" name="Text Box 35"/>
            <p:cNvSpPr txBox="1">
              <a:spLocks noChangeArrowheads="1"/>
            </p:cNvSpPr>
            <p:nvPr/>
          </p:nvSpPr>
          <p:spPr bwMode="auto">
            <a:xfrm>
              <a:off x="1498" y="2841"/>
              <a:ext cx="180" cy="366"/>
            </a:xfrm>
            <a:prstGeom prst="rect">
              <a:avLst/>
            </a:prstGeom>
            <a:noFill/>
            <a:ln w="9525">
              <a:noFill/>
              <a:miter lim="800000"/>
              <a:headEnd/>
              <a:tailEnd/>
            </a:ln>
          </p:spPr>
          <p:txBody>
            <a:bodyPr wrap="none">
              <a:spAutoFit/>
            </a:bodyPr>
            <a:lstStyle/>
            <a:p>
              <a:pPr eaLnBrk="0" hangingPunct="0"/>
              <a:r>
                <a:rPr lang="en-US" sz="1600"/>
                <a:t>0</a:t>
              </a:r>
            </a:p>
            <a:p>
              <a:pPr eaLnBrk="0" hangingPunct="0"/>
              <a:r>
                <a:rPr lang="en-US" sz="1600"/>
                <a:t>1</a:t>
              </a:r>
            </a:p>
          </p:txBody>
        </p:sp>
      </p:grpSp>
      <p:grpSp>
        <p:nvGrpSpPr>
          <p:cNvPr id="3" name="Group 37"/>
          <p:cNvGrpSpPr>
            <a:grpSpLocks/>
          </p:cNvGrpSpPr>
          <p:nvPr/>
        </p:nvGrpSpPr>
        <p:grpSpPr bwMode="auto">
          <a:xfrm>
            <a:off x="609600" y="5562600"/>
            <a:ext cx="7877175" cy="1073150"/>
            <a:chOff x="480" y="1680"/>
            <a:chExt cx="4962" cy="676"/>
          </a:xfrm>
        </p:grpSpPr>
        <p:pic>
          <p:nvPicPr>
            <p:cNvPr id="110598" name="Picture 38" descr="MCj04039650000[1]"/>
            <p:cNvPicPr>
              <a:picLocks noChangeAspect="1" noChangeArrowheads="1"/>
            </p:cNvPicPr>
            <p:nvPr/>
          </p:nvPicPr>
          <p:blipFill>
            <a:blip r:embed="rId2" cstate="print"/>
            <a:srcRect/>
            <a:stretch>
              <a:fillRect/>
            </a:stretch>
          </p:blipFill>
          <p:spPr bwMode="auto">
            <a:xfrm>
              <a:off x="480" y="1680"/>
              <a:ext cx="674" cy="676"/>
            </a:xfrm>
            <a:prstGeom prst="rect">
              <a:avLst/>
            </a:prstGeom>
            <a:noFill/>
            <a:ln w="9525">
              <a:noFill/>
              <a:miter lim="800000"/>
              <a:headEnd/>
              <a:tailEnd/>
            </a:ln>
          </p:spPr>
        </p:pic>
        <p:sp>
          <p:nvSpPr>
            <p:cNvPr id="110599" name="Text Box 39"/>
            <p:cNvSpPr txBox="1">
              <a:spLocks noChangeArrowheads="1"/>
            </p:cNvSpPr>
            <p:nvPr/>
          </p:nvSpPr>
          <p:spPr bwMode="auto">
            <a:xfrm>
              <a:off x="1334" y="1706"/>
              <a:ext cx="4108" cy="518"/>
            </a:xfrm>
            <a:prstGeom prst="rect">
              <a:avLst/>
            </a:prstGeom>
            <a:noFill/>
            <a:ln w="9525">
              <a:noFill/>
              <a:miter lim="800000"/>
              <a:headEnd/>
              <a:tailEnd/>
            </a:ln>
          </p:spPr>
          <p:txBody>
            <a:bodyPr wrap="none">
              <a:spAutoFit/>
            </a:bodyPr>
            <a:lstStyle/>
            <a:p>
              <a:pPr marL="457200" indent="-457200"/>
              <a:r>
                <a:rPr lang="en-US"/>
                <a:t>How would they differ between unsorted and sorted</a:t>
              </a:r>
            </a:p>
            <a:p>
              <a:pPr marL="457200" indent="-457200"/>
              <a:r>
                <a:rPr lang="en-US"/>
                <a:t>lists?</a:t>
              </a:r>
            </a:p>
          </p:txBody>
        </p:sp>
      </p:grpSp>
      <p:sp>
        <p:nvSpPr>
          <p:cNvPr id="110597" name="Rectangle 2"/>
          <p:cNvSpPr>
            <a:spLocks noChangeArrowheads="1"/>
          </p:cNvSpPr>
          <p:nvPr/>
        </p:nvSpPr>
        <p:spPr bwMode="auto">
          <a:xfrm>
            <a:off x="0" y="0"/>
            <a:ext cx="7772400" cy="1143000"/>
          </a:xfrm>
          <a:prstGeom prst="rect">
            <a:avLst/>
          </a:prstGeom>
          <a:noFill/>
          <a:ln w="9525">
            <a:noFill/>
            <a:miter lim="800000"/>
            <a:headEnd/>
            <a:tailEnd/>
          </a:ln>
        </p:spPr>
        <p:txBody>
          <a:bodyPr anchor="ctr"/>
          <a:lstStyle/>
          <a:p>
            <a:r>
              <a:rPr lang="en-US" sz="2400" b="1">
                <a:solidFill>
                  <a:srgbClr val="CC0099"/>
                </a:solidFill>
                <a:latin typeface="Lucida Sans" pitchFamily="34" charset="0"/>
              </a:rPr>
              <a:t>Linked List as an Array of Records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Slide Number Placeholder 4"/>
          <p:cNvSpPr>
            <a:spLocks noGrp="1"/>
          </p:cNvSpPr>
          <p:nvPr>
            <p:ph type="sldNum" sz="quarter" idx="12"/>
          </p:nvPr>
        </p:nvSpPr>
        <p:spPr bwMode="auto">
          <a:noFill/>
          <a:ln>
            <a:miter lim="800000"/>
            <a:headEnd/>
            <a:tailEnd/>
          </a:ln>
        </p:spPr>
        <p:txBody>
          <a:bodyPr/>
          <a:lstStyle/>
          <a:p>
            <a:fld id="{71BFF821-2417-47F9-BB49-80779BDA2810}" type="slidenum">
              <a:rPr lang="en-US" smtClean="0"/>
              <a:pPr/>
              <a:t>55</a:t>
            </a:fld>
            <a:endParaRPr lang="en-US"/>
          </a:p>
        </p:txBody>
      </p:sp>
      <p:sp>
        <p:nvSpPr>
          <p:cNvPr id="105475" name="Text Box 3"/>
          <p:cNvSpPr txBox="1">
            <a:spLocks noChangeArrowheads="1"/>
          </p:cNvSpPr>
          <p:nvPr/>
        </p:nvSpPr>
        <p:spPr bwMode="auto">
          <a:xfrm>
            <a:off x="46967" y="1295400"/>
            <a:ext cx="3281091" cy="523220"/>
          </a:xfrm>
          <a:prstGeom prst="rect">
            <a:avLst/>
          </a:prstGeom>
          <a:noFill/>
          <a:ln w="9525">
            <a:noFill/>
            <a:miter lim="800000"/>
            <a:headEnd/>
            <a:tailEnd/>
          </a:ln>
        </p:spPr>
        <p:txBody>
          <a:bodyPr wrap="none">
            <a:spAutoFit/>
          </a:bodyPr>
          <a:lstStyle/>
          <a:p>
            <a:pPr eaLnBrk="0" hangingPunct="0"/>
            <a:r>
              <a:rPr lang="en-US" sz="2800" dirty="0"/>
              <a:t>Why Use an Array?</a:t>
            </a:r>
          </a:p>
        </p:txBody>
      </p:sp>
      <p:sp>
        <p:nvSpPr>
          <p:cNvPr id="105476" name="Text Box 4"/>
          <p:cNvSpPr txBox="1">
            <a:spLocks noChangeArrowheads="1"/>
          </p:cNvSpPr>
          <p:nvPr/>
        </p:nvSpPr>
        <p:spPr bwMode="auto">
          <a:xfrm>
            <a:off x="228600" y="2098430"/>
            <a:ext cx="8686800" cy="3785652"/>
          </a:xfrm>
          <a:prstGeom prst="rect">
            <a:avLst/>
          </a:prstGeom>
          <a:noFill/>
          <a:ln w="9525">
            <a:noFill/>
            <a:miter lim="800000"/>
            <a:headEnd/>
            <a:tailEnd/>
          </a:ln>
        </p:spPr>
        <p:txBody>
          <a:bodyPr wrap="square">
            <a:spAutoFit/>
          </a:bodyPr>
          <a:lstStyle/>
          <a:p>
            <a:pPr algn="l" eaLnBrk="0" hangingPunct="0">
              <a:buFontTx/>
              <a:buChar char="•"/>
            </a:pPr>
            <a:r>
              <a:rPr lang="en-US" sz="2400" dirty="0"/>
              <a:t>  Some programming languages do not support dynamic</a:t>
            </a:r>
          </a:p>
          <a:p>
            <a:pPr lvl="1" algn="l" eaLnBrk="0" hangingPunct="0"/>
            <a:r>
              <a:rPr lang="en-US" sz="2400" dirty="0"/>
              <a:t>allocation or pointer types.   Can still use linked structures, but pointer values are represented as array indexes. </a:t>
            </a:r>
          </a:p>
          <a:p>
            <a:pPr algn="l" eaLnBrk="0" hangingPunct="0">
              <a:buFontTx/>
              <a:buChar char="•"/>
            </a:pPr>
            <a:r>
              <a:rPr lang="en-US" sz="2400" dirty="0"/>
              <a:t> If we want to write the nodes into a file as input for the next</a:t>
            </a:r>
          </a:p>
          <a:p>
            <a:pPr lvl="1" algn="l" eaLnBrk="0" hangingPunct="0"/>
            <a:r>
              <a:rPr lang="en-US" sz="2400" dirty="0"/>
              <a:t>time we run the program. Pointer addresses are meaningless after the execution of the program and would have to be set up each time the program is run.  An index, however remains valid on the next run of the program</a:t>
            </a:r>
          </a:p>
          <a:p>
            <a:pPr algn="l" eaLnBrk="0" hangingPunct="0">
              <a:buFontTx/>
              <a:buChar char="•"/>
            </a:pPr>
            <a:r>
              <a:rPr lang="en-US" sz="2400" dirty="0"/>
              <a:t> Perhaps dynamic allocation is too costly in terms of time (to</a:t>
            </a:r>
          </a:p>
          <a:p>
            <a:pPr lvl="1" algn="l" eaLnBrk="0" hangingPunct="0"/>
            <a:r>
              <a:rPr lang="en-US" sz="2400" dirty="0"/>
              <a:t>allocate each node individually)</a:t>
            </a:r>
          </a:p>
        </p:txBody>
      </p:sp>
      <p:sp>
        <p:nvSpPr>
          <p:cNvPr id="105477" name="Rectangle 2"/>
          <p:cNvSpPr>
            <a:spLocks noChangeArrowheads="1"/>
          </p:cNvSpPr>
          <p:nvPr/>
        </p:nvSpPr>
        <p:spPr bwMode="auto">
          <a:xfrm>
            <a:off x="0" y="0"/>
            <a:ext cx="7772400" cy="1143000"/>
          </a:xfrm>
          <a:prstGeom prst="rect">
            <a:avLst/>
          </a:prstGeom>
          <a:noFill/>
          <a:ln w="9525">
            <a:noFill/>
            <a:miter lim="800000"/>
            <a:headEnd/>
            <a:tailEnd/>
          </a:ln>
        </p:spPr>
        <p:txBody>
          <a:bodyPr anchor="ctr"/>
          <a:lstStyle/>
          <a:p>
            <a:r>
              <a:rPr lang="en-US" sz="2400" b="1">
                <a:solidFill>
                  <a:srgbClr val="CC0099"/>
                </a:solidFill>
                <a:latin typeface="Lucida Sans" pitchFamily="34" charset="0"/>
              </a:rPr>
              <a:t>Linked List as an Array of Records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DDB2-E071-42F5-AB51-91BFBD7CE4C6}"/>
              </a:ext>
            </a:extLst>
          </p:cNvPr>
          <p:cNvSpPr>
            <a:spLocks noGrp="1"/>
          </p:cNvSpPr>
          <p:nvPr>
            <p:ph type="title"/>
          </p:nvPr>
        </p:nvSpPr>
        <p:spPr/>
        <p:txBody>
          <a:bodyPr/>
          <a:lstStyle/>
          <a:p>
            <a:r>
              <a:rPr lang="en-US" dirty="0"/>
              <a:t>Noncontiguous Structures </a:t>
            </a:r>
          </a:p>
        </p:txBody>
      </p:sp>
      <p:sp>
        <p:nvSpPr>
          <p:cNvPr id="4" name="Rectangle 3">
            <a:extLst>
              <a:ext uri="{FF2B5EF4-FFF2-40B4-BE49-F238E27FC236}">
                <a16:creationId xmlns:a16="http://schemas.microsoft.com/office/drawing/2014/main" id="{F97901DE-F09A-461E-B924-81FBAE55A59C}"/>
              </a:ext>
            </a:extLst>
          </p:cNvPr>
          <p:cNvSpPr txBox="1">
            <a:spLocks noChangeArrowheads="1"/>
          </p:cNvSpPr>
          <p:nvPr/>
        </p:nvSpPr>
        <p:spPr bwMode="auto">
          <a:xfrm>
            <a:off x="237716" y="1195750"/>
            <a:ext cx="8609951"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0" cap="none" spc="0" normalizeH="0" baseline="0" noProof="0" dirty="0">
                <a:ln>
                  <a:noFill/>
                </a:ln>
                <a:solidFill>
                  <a:srgbClr val="000000"/>
                </a:solidFill>
                <a:effectLst/>
                <a:uLnTx/>
                <a:uFillTx/>
                <a:latin typeface="Arial"/>
                <a:ea typeface="+mn-ea"/>
                <a:cs typeface="+mn-cs"/>
              </a:rPr>
              <a:t>Do not require contiguous (sequential) memory</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rPr>
              <a:t>Client need not specify the maximum number of nodes to be stored in the structure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800" b="0" i="0" u="none" strike="noStrike" kern="0" cap="none" spc="0" normalizeH="0" baseline="0" noProof="0" dirty="0">
                <a:ln>
                  <a:noFill/>
                </a:ln>
                <a:solidFill>
                  <a:srgbClr val="000000"/>
                </a:solidFill>
                <a:effectLst/>
                <a:uLnTx/>
                <a:uFillTx/>
                <a:latin typeface="Arial"/>
              </a:rPr>
              <a:t>They can utilize fragmented memory,</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a:ln>
                  <a:noFill/>
                </a:ln>
                <a:solidFill>
                  <a:srgbClr val="000000"/>
                </a:solidFill>
                <a:effectLst/>
                <a:uLnTx/>
                <a:uFillTx/>
                <a:latin typeface="Arial"/>
              </a:rPr>
              <a:t>   </a:t>
            </a:r>
          </a:p>
        </p:txBody>
      </p:sp>
      <p:grpSp>
        <p:nvGrpSpPr>
          <p:cNvPr id="5" name="Group 24">
            <a:extLst>
              <a:ext uri="{FF2B5EF4-FFF2-40B4-BE49-F238E27FC236}">
                <a16:creationId xmlns:a16="http://schemas.microsoft.com/office/drawing/2014/main" id="{761F2C13-8ABE-4B7C-ABB8-75907BA8ED5B}"/>
              </a:ext>
            </a:extLst>
          </p:cNvPr>
          <p:cNvGrpSpPr>
            <a:grpSpLocks noChangeAspect="1"/>
          </p:cNvGrpSpPr>
          <p:nvPr/>
        </p:nvGrpSpPr>
        <p:grpSpPr bwMode="auto">
          <a:xfrm>
            <a:off x="4949825" y="3783380"/>
            <a:ext cx="2386013" cy="2800350"/>
            <a:chOff x="4545" y="6186"/>
            <a:chExt cx="2926" cy="4167"/>
          </a:xfrm>
        </p:grpSpPr>
        <p:sp>
          <p:nvSpPr>
            <p:cNvPr id="6" name="AutoShape 25">
              <a:extLst>
                <a:ext uri="{FF2B5EF4-FFF2-40B4-BE49-F238E27FC236}">
                  <a16:creationId xmlns:a16="http://schemas.microsoft.com/office/drawing/2014/main" id="{CD6A4DA1-061C-4E4D-9A56-F1267201D62E}"/>
                </a:ext>
              </a:extLst>
            </p:cNvPr>
            <p:cNvSpPr>
              <a:spLocks noChangeAspect="1" noChangeArrowheads="1"/>
            </p:cNvSpPr>
            <p:nvPr/>
          </p:nvSpPr>
          <p:spPr bwMode="auto">
            <a:xfrm>
              <a:off x="4545" y="6186"/>
              <a:ext cx="2926" cy="4167"/>
            </a:xfrm>
            <a:prstGeom prst="rect">
              <a:avLst/>
            </a:prstGeom>
            <a:noFill/>
            <a:ln w="9525">
              <a:no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7" name="Text Box 26">
              <a:extLst>
                <a:ext uri="{FF2B5EF4-FFF2-40B4-BE49-F238E27FC236}">
                  <a16:creationId xmlns:a16="http://schemas.microsoft.com/office/drawing/2014/main" id="{93C67487-4603-4B68-9258-DA342E8EE9C0}"/>
                </a:ext>
              </a:extLst>
            </p:cNvPr>
            <p:cNvSpPr txBox="1">
              <a:spLocks noChangeArrowheads="1"/>
            </p:cNvSpPr>
            <p:nvPr/>
          </p:nvSpPr>
          <p:spPr bwMode="auto">
            <a:xfrm>
              <a:off x="4770" y="6572"/>
              <a:ext cx="1650" cy="925"/>
            </a:xfrm>
            <a:prstGeom prst="rect">
              <a:avLst/>
            </a:prstGeom>
            <a:solidFill>
              <a:srgbClr val="C0C0C0"/>
            </a:solidFill>
            <a:ln w="952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ysClr val="windowText" lastClr="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Application A</a:t>
              </a:r>
              <a:endParaRPr kumimoji="0" lang="en-US" sz="1800" b="0" i="0" u="none" strike="noStrike" kern="1200" cap="none" spc="0" normalizeH="0" baseline="0" noProof="0">
                <a:ln>
                  <a:noFill/>
                </a:ln>
                <a:solidFill>
                  <a:sysClr val="windowText" lastClr="000000"/>
                </a:solidFill>
                <a:effectLst/>
                <a:uLnTx/>
                <a:uFillTx/>
              </a:endParaRPr>
            </a:p>
          </p:txBody>
        </p:sp>
        <p:sp>
          <p:nvSpPr>
            <p:cNvPr id="8" name="Text Box 27">
              <a:extLst>
                <a:ext uri="{FF2B5EF4-FFF2-40B4-BE49-F238E27FC236}">
                  <a16:creationId xmlns:a16="http://schemas.microsoft.com/office/drawing/2014/main" id="{BD671098-5C03-4C3C-B542-1E6F28D1D07D}"/>
                </a:ext>
              </a:extLst>
            </p:cNvPr>
            <p:cNvSpPr txBox="1">
              <a:spLocks noChangeArrowheads="1"/>
            </p:cNvSpPr>
            <p:nvPr/>
          </p:nvSpPr>
          <p:spPr bwMode="auto">
            <a:xfrm>
              <a:off x="4770" y="7498"/>
              <a:ext cx="1650" cy="514"/>
            </a:xfrm>
            <a:prstGeom prst="rect">
              <a:avLst/>
            </a:prstGeom>
            <a:solidFill>
              <a:srgbClr val="FFFFFF"/>
            </a:solidFill>
            <a:ln w="9525">
              <a:solidFill>
                <a:srgbClr val="000000"/>
              </a:solidFill>
              <a:miter lim="800000"/>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20 Kbytes</a:t>
              </a:r>
              <a:endParaRPr kumimoji="0" lang="en-US" sz="1800" b="0" i="0" u="none" strike="noStrike" kern="1200" cap="none" spc="0" normalizeH="0" baseline="0" noProof="0">
                <a:ln>
                  <a:noFill/>
                </a:ln>
                <a:solidFill>
                  <a:sysClr val="windowText" lastClr="000000"/>
                </a:solidFill>
                <a:effectLst/>
                <a:uLnTx/>
                <a:uFillTx/>
              </a:endParaRPr>
            </a:p>
          </p:txBody>
        </p:sp>
        <p:sp>
          <p:nvSpPr>
            <p:cNvPr id="9" name="Text Box 28">
              <a:extLst>
                <a:ext uri="{FF2B5EF4-FFF2-40B4-BE49-F238E27FC236}">
                  <a16:creationId xmlns:a16="http://schemas.microsoft.com/office/drawing/2014/main" id="{F30AB24E-C4F7-44B7-928B-BEBB21B2A9C3}"/>
                </a:ext>
              </a:extLst>
            </p:cNvPr>
            <p:cNvSpPr txBox="1">
              <a:spLocks noChangeArrowheads="1"/>
            </p:cNvSpPr>
            <p:nvPr/>
          </p:nvSpPr>
          <p:spPr bwMode="auto">
            <a:xfrm>
              <a:off x="4770" y="8012"/>
              <a:ext cx="1650" cy="656"/>
            </a:xfrm>
            <a:prstGeom prst="rect">
              <a:avLst/>
            </a:prstGeom>
            <a:solidFill>
              <a:srgbClr val="C0C0C0"/>
            </a:solidFill>
            <a:ln w="9525">
              <a:solidFill>
                <a:srgbClr val="000000"/>
              </a:solidFill>
              <a:miter lim="800000"/>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Application B</a:t>
              </a:r>
              <a:endParaRPr kumimoji="0" lang="en-US" sz="1800" b="0" i="0" u="none" strike="noStrike" kern="1200" cap="none" spc="0" normalizeH="0" baseline="0" noProof="0">
                <a:ln>
                  <a:noFill/>
                </a:ln>
                <a:solidFill>
                  <a:sysClr val="windowText" lastClr="000000"/>
                </a:solidFill>
                <a:effectLst/>
                <a:uLnTx/>
                <a:uFillTx/>
              </a:endParaRPr>
            </a:p>
          </p:txBody>
        </p:sp>
        <p:sp>
          <p:nvSpPr>
            <p:cNvPr id="10" name="Text Box 29">
              <a:extLst>
                <a:ext uri="{FF2B5EF4-FFF2-40B4-BE49-F238E27FC236}">
                  <a16:creationId xmlns:a16="http://schemas.microsoft.com/office/drawing/2014/main" id="{846855A4-E212-4C13-A2A1-29BACC07F427}"/>
                </a:ext>
              </a:extLst>
            </p:cNvPr>
            <p:cNvSpPr txBox="1">
              <a:spLocks noChangeArrowheads="1"/>
            </p:cNvSpPr>
            <p:nvPr/>
          </p:nvSpPr>
          <p:spPr bwMode="auto">
            <a:xfrm>
              <a:off x="4770" y="8668"/>
              <a:ext cx="1650" cy="527"/>
            </a:xfrm>
            <a:prstGeom prst="rect">
              <a:avLst/>
            </a:prstGeom>
            <a:solidFill>
              <a:srgbClr val="FFFFFF"/>
            </a:solidFill>
            <a:ln w="9525">
              <a:solidFill>
                <a:srgbClr val="000000"/>
              </a:solidFill>
              <a:miter lim="800000"/>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20 Kbytes</a:t>
              </a:r>
              <a:endParaRPr kumimoji="0" lang="en-US" sz="1800" b="0" i="0" u="none" strike="noStrike" kern="1200" cap="none" spc="0" normalizeH="0" baseline="0" noProof="0">
                <a:ln>
                  <a:noFill/>
                </a:ln>
                <a:solidFill>
                  <a:sysClr val="windowText" lastClr="000000"/>
                </a:solidFill>
                <a:effectLst/>
                <a:uLnTx/>
                <a:uFillTx/>
              </a:endParaRPr>
            </a:p>
          </p:txBody>
        </p:sp>
        <p:sp>
          <p:nvSpPr>
            <p:cNvPr id="11" name="Text Box 30">
              <a:extLst>
                <a:ext uri="{FF2B5EF4-FFF2-40B4-BE49-F238E27FC236}">
                  <a16:creationId xmlns:a16="http://schemas.microsoft.com/office/drawing/2014/main" id="{6FAB92AA-4348-417D-9BE1-9B7D02F65F76}"/>
                </a:ext>
              </a:extLst>
            </p:cNvPr>
            <p:cNvSpPr txBox="1">
              <a:spLocks noChangeArrowheads="1"/>
            </p:cNvSpPr>
            <p:nvPr/>
          </p:nvSpPr>
          <p:spPr bwMode="auto">
            <a:xfrm>
              <a:off x="4770" y="9195"/>
              <a:ext cx="1650" cy="579"/>
            </a:xfrm>
            <a:prstGeom prst="rect">
              <a:avLst/>
            </a:prstGeom>
            <a:solidFill>
              <a:srgbClr val="C0C0C0"/>
            </a:solidFill>
            <a:ln w="952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Application C</a:t>
              </a:r>
              <a:endParaRPr kumimoji="0" lang="en-US" sz="1800" b="0" i="0" u="none" strike="noStrike" kern="1200" cap="none" spc="0" normalizeH="0" baseline="0" noProof="0">
                <a:ln>
                  <a:noFill/>
                </a:ln>
                <a:solidFill>
                  <a:sysClr val="windowText" lastClr="000000"/>
                </a:solidFill>
                <a:effectLst/>
                <a:uLnTx/>
                <a:uFillTx/>
              </a:endParaRPr>
            </a:p>
          </p:txBody>
        </p:sp>
        <p:sp>
          <p:nvSpPr>
            <p:cNvPr id="12" name="Text Box 31">
              <a:extLst>
                <a:ext uri="{FF2B5EF4-FFF2-40B4-BE49-F238E27FC236}">
                  <a16:creationId xmlns:a16="http://schemas.microsoft.com/office/drawing/2014/main" id="{36CD19EF-BF63-47C8-B7E4-7BAFEE262CD2}"/>
                </a:ext>
              </a:extLst>
            </p:cNvPr>
            <p:cNvSpPr txBox="1">
              <a:spLocks noChangeArrowheads="1"/>
            </p:cNvSpPr>
            <p:nvPr/>
          </p:nvSpPr>
          <p:spPr bwMode="auto">
            <a:xfrm>
              <a:off x="4545" y="6186"/>
              <a:ext cx="2688" cy="463"/>
            </a:xfrm>
            <a:prstGeom prst="rect">
              <a:avLst/>
            </a:prstGeom>
            <a:solidFill>
              <a:srgbClr val="FFFFFF">
                <a:alpha val="0"/>
              </a:srgbClr>
            </a:solidFill>
            <a:ln w="9525">
              <a:no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Fragmented RAM Memory</a:t>
              </a:r>
              <a:endParaRPr kumimoji="0" lang="en-US" sz="1800" b="0" i="0" u="none" strike="noStrike" kern="1200" cap="none" spc="0" normalizeH="0" baseline="0" noProof="0">
                <a:ln>
                  <a:noFill/>
                </a:ln>
                <a:solidFill>
                  <a:sysClr val="windowText" lastClr="000000"/>
                </a:solidFill>
                <a:effectLst/>
                <a:uLnTx/>
                <a:uFillTx/>
              </a:endParaRPr>
            </a:p>
          </p:txBody>
        </p:sp>
        <p:sp>
          <p:nvSpPr>
            <p:cNvPr id="13" name="Text Box 32">
              <a:extLst>
                <a:ext uri="{FF2B5EF4-FFF2-40B4-BE49-F238E27FC236}">
                  <a16:creationId xmlns:a16="http://schemas.microsoft.com/office/drawing/2014/main" id="{C77CBCA9-A9E1-4134-B95E-19E001EFB2D2}"/>
                </a:ext>
              </a:extLst>
            </p:cNvPr>
            <p:cNvSpPr txBox="1">
              <a:spLocks noChangeArrowheads="1"/>
            </p:cNvSpPr>
            <p:nvPr/>
          </p:nvSpPr>
          <p:spPr bwMode="auto">
            <a:xfrm>
              <a:off x="6546" y="7381"/>
              <a:ext cx="913" cy="491"/>
            </a:xfrm>
            <a:prstGeom prst="rect">
              <a:avLst/>
            </a:prstGeom>
            <a:solidFill>
              <a:srgbClr val="FFFFFF">
                <a:alpha val="0"/>
              </a:srgbClr>
            </a:solidFill>
            <a:ln w="9525">
              <a:noFill/>
              <a:miter lim="800000"/>
              <a:headEnd/>
              <a:tailEnd/>
            </a:ln>
          </p:spPr>
          <p:txBody>
            <a:bodyPr tIns="0" bIns="0"/>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ysClr val="windowText" lastClr="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Unused</a:t>
              </a:r>
              <a:endParaRPr kumimoji="0" lang="en-US" sz="1800" b="0" i="0" u="none" strike="noStrike" kern="1200" cap="none" spc="0" normalizeH="0" baseline="0" noProof="0">
                <a:ln>
                  <a:noFill/>
                </a:ln>
                <a:solidFill>
                  <a:sysClr val="windowText" lastClr="000000"/>
                </a:solidFill>
                <a:effectLst/>
                <a:uLnTx/>
                <a:uFillTx/>
              </a:endParaRPr>
            </a:p>
          </p:txBody>
        </p:sp>
        <p:sp>
          <p:nvSpPr>
            <p:cNvPr id="14" name="AutoShape 33">
              <a:extLst>
                <a:ext uri="{FF2B5EF4-FFF2-40B4-BE49-F238E27FC236}">
                  <a16:creationId xmlns:a16="http://schemas.microsoft.com/office/drawing/2014/main" id="{5367C442-F7C3-4805-B4B6-69EB8CEA8956}"/>
                </a:ext>
              </a:extLst>
            </p:cNvPr>
            <p:cNvSpPr>
              <a:spLocks/>
            </p:cNvSpPr>
            <p:nvPr/>
          </p:nvSpPr>
          <p:spPr bwMode="auto">
            <a:xfrm>
              <a:off x="6470" y="7517"/>
              <a:ext cx="119" cy="476"/>
            </a:xfrm>
            <a:prstGeom prst="rightBrace">
              <a:avLst>
                <a:gd name="adj1" fmla="val 33333"/>
                <a:gd name="adj2" fmla="val 50000"/>
              </a:avLst>
            </a:prstGeom>
            <a:no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5" name="AutoShape 34">
              <a:extLst>
                <a:ext uri="{FF2B5EF4-FFF2-40B4-BE49-F238E27FC236}">
                  <a16:creationId xmlns:a16="http://schemas.microsoft.com/office/drawing/2014/main" id="{F305F570-B6A9-4D20-9B47-233C53AF1CF2}"/>
                </a:ext>
              </a:extLst>
            </p:cNvPr>
            <p:cNvSpPr>
              <a:spLocks/>
            </p:cNvSpPr>
            <p:nvPr/>
          </p:nvSpPr>
          <p:spPr bwMode="auto">
            <a:xfrm>
              <a:off x="6471" y="8674"/>
              <a:ext cx="106" cy="489"/>
            </a:xfrm>
            <a:prstGeom prst="rightBrace">
              <a:avLst>
                <a:gd name="adj1" fmla="val 38443"/>
                <a:gd name="adj2" fmla="val 50000"/>
              </a:avLst>
            </a:prstGeom>
            <a:no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6" name="Text Box 35">
              <a:extLst>
                <a:ext uri="{FF2B5EF4-FFF2-40B4-BE49-F238E27FC236}">
                  <a16:creationId xmlns:a16="http://schemas.microsoft.com/office/drawing/2014/main" id="{315918EF-FA7E-41DF-BA86-B6A3331C261A}"/>
                </a:ext>
              </a:extLst>
            </p:cNvPr>
            <p:cNvSpPr txBox="1">
              <a:spLocks noChangeArrowheads="1"/>
            </p:cNvSpPr>
            <p:nvPr/>
          </p:nvSpPr>
          <p:spPr bwMode="auto">
            <a:xfrm>
              <a:off x="4771" y="9774"/>
              <a:ext cx="1650" cy="527"/>
            </a:xfrm>
            <a:prstGeom prst="rect">
              <a:avLst/>
            </a:prstGeom>
            <a:solidFill>
              <a:srgbClr val="FFFFFF"/>
            </a:solidFill>
            <a:ln w="9525">
              <a:solidFill>
                <a:srgbClr val="000000"/>
              </a:solidFill>
              <a:miter lim="800000"/>
              <a:headEnd/>
              <a:tailEnd/>
            </a:ln>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20 Kbytes</a:t>
              </a:r>
              <a:endParaRPr kumimoji="0" lang="en-US" sz="1800" b="0" i="0" u="none" strike="noStrike" kern="1200" cap="none" spc="0" normalizeH="0" baseline="0" noProof="0">
                <a:ln>
                  <a:noFill/>
                </a:ln>
                <a:solidFill>
                  <a:sysClr val="windowText" lastClr="000000"/>
                </a:solidFill>
                <a:effectLst/>
                <a:uLnTx/>
                <a:uFillTx/>
              </a:endParaRPr>
            </a:p>
          </p:txBody>
        </p:sp>
        <p:sp>
          <p:nvSpPr>
            <p:cNvPr id="17" name="AutoShape 36">
              <a:extLst>
                <a:ext uri="{FF2B5EF4-FFF2-40B4-BE49-F238E27FC236}">
                  <a16:creationId xmlns:a16="http://schemas.microsoft.com/office/drawing/2014/main" id="{8D892491-57D8-4A1E-8D79-B1C45CD92050}"/>
                </a:ext>
              </a:extLst>
            </p:cNvPr>
            <p:cNvSpPr>
              <a:spLocks/>
            </p:cNvSpPr>
            <p:nvPr/>
          </p:nvSpPr>
          <p:spPr bwMode="auto">
            <a:xfrm>
              <a:off x="6468" y="9774"/>
              <a:ext cx="119" cy="540"/>
            </a:xfrm>
            <a:prstGeom prst="rightBrace">
              <a:avLst>
                <a:gd name="adj1" fmla="val 37815"/>
                <a:gd name="adj2" fmla="val 50000"/>
              </a:avLst>
            </a:prstGeom>
            <a:noFill/>
            <a:ln w="9525">
              <a:solidFill>
                <a:srgbClr val="000000"/>
              </a:solidFill>
              <a:round/>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18" name="Text Box 37">
              <a:extLst>
                <a:ext uri="{FF2B5EF4-FFF2-40B4-BE49-F238E27FC236}">
                  <a16:creationId xmlns:a16="http://schemas.microsoft.com/office/drawing/2014/main" id="{38ACEBD2-B4B9-42DC-BAE6-FFF648670DA0}"/>
                </a:ext>
              </a:extLst>
            </p:cNvPr>
            <p:cNvSpPr txBox="1">
              <a:spLocks noChangeArrowheads="1"/>
            </p:cNvSpPr>
            <p:nvPr/>
          </p:nvSpPr>
          <p:spPr bwMode="auto">
            <a:xfrm>
              <a:off x="6546" y="8526"/>
              <a:ext cx="913" cy="490"/>
            </a:xfrm>
            <a:prstGeom prst="rect">
              <a:avLst/>
            </a:prstGeom>
            <a:solidFill>
              <a:srgbClr val="FFFFFF">
                <a:alpha val="0"/>
              </a:srgbClr>
            </a:solidFill>
            <a:ln w="9525">
              <a:noFill/>
              <a:miter lim="800000"/>
              <a:headEnd/>
              <a:tailEnd/>
            </a:ln>
          </p:spPr>
          <p:txBody>
            <a:bodyPr tIns="0" bIns="0"/>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ysClr val="windowText" lastClr="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Unused</a:t>
              </a:r>
              <a:endParaRPr kumimoji="0" lang="en-US" sz="1800" b="0" i="0" u="none" strike="noStrike" kern="1200" cap="none" spc="0" normalizeH="0" baseline="0" noProof="0">
                <a:ln>
                  <a:noFill/>
                </a:ln>
                <a:solidFill>
                  <a:sysClr val="windowText" lastClr="000000"/>
                </a:solidFill>
                <a:effectLst/>
                <a:uLnTx/>
                <a:uFillTx/>
              </a:endParaRPr>
            </a:p>
          </p:txBody>
        </p:sp>
        <p:sp>
          <p:nvSpPr>
            <p:cNvPr id="19" name="Text Box 38">
              <a:extLst>
                <a:ext uri="{FF2B5EF4-FFF2-40B4-BE49-F238E27FC236}">
                  <a16:creationId xmlns:a16="http://schemas.microsoft.com/office/drawing/2014/main" id="{89B37960-22CD-417D-87DD-CE2D0FA2EA95}"/>
                </a:ext>
              </a:extLst>
            </p:cNvPr>
            <p:cNvSpPr txBox="1">
              <a:spLocks noChangeArrowheads="1"/>
            </p:cNvSpPr>
            <p:nvPr/>
          </p:nvSpPr>
          <p:spPr bwMode="auto">
            <a:xfrm>
              <a:off x="6559" y="9683"/>
              <a:ext cx="912" cy="490"/>
            </a:xfrm>
            <a:prstGeom prst="rect">
              <a:avLst/>
            </a:prstGeom>
            <a:solidFill>
              <a:srgbClr val="FFFFFF">
                <a:alpha val="0"/>
              </a:srgbClr>
            </a:solidFill>
            <a:ln w="9525">
              <a:noFill/>
              <a:miter lim="800000"/>
              <a:headEnd/>
              <a:tailEnd/>
            </a:ln>
          </p:spPr>
          <p:txBody>
            <a:bodyPr tIns="0" bIns="0"/>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ysClr val="windowText" lastClr="000000"/>
                </a:solidFill>
                <a:effectLst/>
                <a:uLnTx/>
                <a:uFillTx/>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rPr>
                <a:t>Unused</a:t>
              </a:r>
              <a:endParaRPr kumimoji="0" lang="en-US" sz="1800" b="0" i="0" u="none" strike="noStrike" kern="1200" cap="none" spc="0" normalizeH="0" baseline="0" noProof="0">
                <a:ln>
                  <a:noFill/>
                </a:ln>
                <a:solidFill>
                  <a:sysClr val="windowText" lastClr="000000"/>
                </a:solidFill>
                <a:effectLst/>
                <a:uLnTx/>
                <a:uFillTx/>
              </a:endParaRPr>
            </a:p>
          </p:txBody>
        </p:sp>
      </p:grpSp>
      <p:sp>
        <p:nvSpPr>
          <p:cNvPr id="20" name="Line 39">
            <a:extLst>
              <a:ext uri="{FF2B5EF4-FFF2-40B4-BE49-F238E27FC236}">
                <a16:creationId xmlns:a16="http://schemas.microsoft.com/office/drawing/2014/main" id="{BB9B2418-A9C8-4E31-B151-2C3E89A011E3}"/>
              </a:ext>
            </a:extLst>
          </p:cNvPr>
          <p:cNvSpPr>
            <a:spLocks noChangeShapeType="1"/>
          </p:cNvSpPr>
          <p:nvPr/>
        </p:nvSpPr>
        <p:spPr bwMode="auto">
          <a:xfrm>
            <a:off x="3432175" y="4205655"/>
            <a:ext cx="1660525" cy="592138"/>
          </a:xfrm>
          <a:prstGeom prst="line">
            <a:avLst/>
          </a:prstGeom>
          <a:noFill/>
          <a:ln w="9525">
            <a:solidFill>
              <a:srgbClr val="000000"/>
            </a:solidFill>
            <a:round/>
            <a:headEnd/>
            <a:tailEnd type="triangle" w="med" len="med"/>
          </a:ln>
          <a:effectLst>
            <a:prstShdw prst="shdw13" dist="53882" dir="13500000">
              <a:srgbClr val="808080">
                <a:alpha val="50000"/>
              </a:srgbClr>
            </a:prst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21" name="Line 40">
            <a:extLst>
              <a:ext uri="{FF2B5EF4-FFF2-40B4-BE49-F238E27FC236}">
                <a16:creationId xmlns:a16="http://schemas.microsoft.com/office/drawing/2014/main" id="{9883214E-A9BA-4767-80ED-69A52D40032E}"/>
              </a:ext>
            </a:extLst>
          </p:cNvPr>
          <p:cNvSpPr>
            <a:spLocks noChangeShapeType="1"/>
          </p:cNvSpPr>
          <p:nvPr/>
        </p:nvSpPr>
        <p:spPr bwMode="auto">
          <a:xfrm>
            <a:off x="3446463" y="4205655"/>
            <a:ext cx="1631950" cy="1379538"/>
          </a:xfrm>
          <a:prstGeom prst="line">
            <a:avLst/>
          </a:prstGeom>
          <a:noFill/>
          <a:ln w="9525">
            <a:solidFill>
              <a:srgbClr val="000000"/>
            </a:solidFill>
            <a:round/>
            <a:headEnd/>
            <a:tailEnd type="triangle" w="med" len="med"/>
          </a:ln>
          <a:effectLst>
            <a:prstShdw prst="shdw13" dist="53882" dir="13500000">
              <a:srgbClr val="808080">
                <a:alpha val="50000"/>
              </a:srgbClr>
            </a:prst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22" name="Line 41">
            <a:extLst>
              <a:ext uri="{FF2B5EF4-FFF2-40B4-BE49-F238E27FC236}">
                <a16:creationId xmlns:a16="http://schemas.microsoft.com/office/drawing/2014/main" id="{57C6FB86-AE2C-45E2-A78A-554A55E71157}"/>
              </a:ext>
            </a:extLst>
          </p:cNvPr>
          <p:cNvSpPr>
            <a:spLocks noChangeShapeType="1"/>
          </p:cNvSpPr>
          <p:nvPr/>
        </p:nvSpPr>
        <p:spPr bwMode="auto">
          <a:xfrm>
            <a:off x="3460750" y="4205655"/>
            <a:ext cx="1631950" cy="2152650"/>
          </a:xfrm>
          <a:prstGeom prst="line">
            <a:avLst/>
          </a:prstGeom>
          <a:noFill/>
          <a:ln w="9525">
            <a:solidFill>
              <a:srgbClr val="000000"/>
            </a:solidFill>
            <a:round/>
            <a:headEnd/>
            <a:tailEnd type="triangle" w="med" len="med"/>
          </a:ln>
          <a:effectLst>
            <a:prstShdw prst="shdw13" dist="53882" dir="13500000">
              <a:srgbClr val="808080">
                <a:alpha val="50000"/>
              </a:srgbClr>
            </a:prstShdw>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ysClr val="windowText" lastClr="000000"/>
              </a:solidFill>
              <a:effectLst/>
              <a:uLnTx/>
              <a:uFillTx/>
            </a:endParaRPr>
          </a:p>
        </p:txBody>
      </p:sp>
      <p:sp>
        <p:nvSpPr>
          <p:cNvPr id="24" name="TextBox 23">
            <a:extLst>
              <a:ext uri="{FF2B5EF4-FFF2-40B4-BE49-F238E27FC236}">
                <a16:creationId xmlns:a16="http://schemas.microsoft.com/office/drawing/2014/main" id="{1CED021B-2A96-4AE5-B00A-3F26F945D5C0}"/>
              </a:ext>
            </a:extLst>
          </p:cNvPr>
          <p:cNvSpPr txBox="1"/>
          <p:nvPr/>
        </p:nvSpPr>
        <p:spPr>
          <a:xfrm>
            <a:off x="2687594" y="3888896"/>
            <a:ext cx="1405191"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Arial"/>
              </a:rPr>
              <a:t>Unused memory</a:t>
            </a:r>
          </a:p>
        </p:txBody>
      </p:sp>
    </p:spTree>
    <p:extLst>
      <p:ext uri="{BB962C8B-B14F-4D97-AF65-F5344CB8AC3E}">
        <p14:creationId xmlns:p14="http://schemas.microsoft.com/office/powerpoint/2010/main" val="1418734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EE9A-39A1-4306-B167-C7E96FF34ACC}"/>
              </a:ext>
            </a:extLst>
          </p:cNvPr>
          <p:cNvSpPr>
            <a:spLocks noGrp="1"/>
          </p:cNvSpPr>
          <p:nvPr>
            <p:ph type="title"/>
          </p:nvPr>
        </p:nvSpPr>
        <p:spPr/>
        <p:txBody>
          <a:bodyPr/>
          <a:lstStyle/>
          <a:p>
            <a:r>
              <a:rPr lang="en-US" dirty="0"/>
              <a:t>Linked Lists</a:t>
            </a:r>
          </a:p>
        </p:txBody>
      </p:sp>
      <p:sp>
        <p:nvSpPr>
          <p:cNvPr id="10" name="Rectangle 3">
            <a:extLst>
              <a:ext uri="{FF2B5EF4-FFF2-40B4-BE49-F238E27FC236}">
                <a16:creationId xmlns:a16="http://schemas.microsoft.com/office/drawing/2014/main" id="{51AB943B-512B-46FD-88DA-EEAF845708A0}"/>
              </a:ext>
            </a:extLst>
          </p:cNvPr>
          <p:cNvSpPr txBox="1">
            <a:spLocks noChangeArrowheads="1"/>
          </p:cNvSpPr>
          <p:nvPr/>
        </p:nvSpPr>
        <p:spPr bwMode="auto">
          <a:xfrm>
            <a:off x="457200" y="142435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a:ln>
                  <a:noFill/>
                </a:ln>
                <a:solidFill>
                  <a:srgbClr val="000000"/>
                </a:solidFill>
                <a:effectLst/>
                <a:uLnTx/>
                <a:uFillTx/>
                <a:latin typeface="Arial"/>
                <a:ea typeface="+mn-ea"/>
                <a:cs typeface="+mn-cs"/>
              </a:rPr>
              <a:t>Noncontiguous dynamic structures</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a:ln>
                  <a:noFill/>
                </a:ln>
                <a:solidFill>
                  <a:srgbClr val="000000"/>
                </a:solidFill>
                <a:effectLst/>
                <a:uLnTx/>
                <a:uFillTx/>
                <a:latin typeface="Arial"/>
              </a:rPr>
              <a:t>Expand </a:t>
            </a:r>
            <a:r>
              <a:rPr kumimoji="0" lang="en-US" sz="2400" b="0" i="1" u="none" strike="noStrike" kern="0" cap="none" spc="0" normalizeH="0" baseline="0" noProof="0">
                <a:ln>
                  <a:noFill/>
                </a:ln>
                <a:solidFill>
                  <a:srgbClr val="000000"/>
                </a:solidFill>
                <a:effectLst/>
                <a:uLnTx/>
                <a:uFillTx/>
                <a:latin typeface="Arial"/>
              </a:rPr>
              <a:t>and</a:t>
            </a:r>
            <a:r>
              <a:rPr kumimoji="0" lang="en-US" sz="2400" b="0" i="0" u="none" strike="noStrike" kern="0" cap="none" spc="0" normalizeH="0" baseline="0" noProof="0">
                <a:ln>
                  <a:noFill/>
                </a:ln>
                <a:solidFill>
                  <a:srgbClr val="000000"/>
                </a:solidFill>
                <a:effectLst/>
                <a:uLnTx/>
                <a:uFillTx/>
                <a:latin typeface="Arial"/>
              </a:rPr>
              <a:t> contract at runtime during </a:t>
            </a:r>
            <a:r>
              <a:rPr kumimoji="0" lang="en-US" sz="2400" b="0" i="1" u="none" strike="noStrike" kern="0" cap="none" spc="0" normalizeH="0" baseline="0" noProof="0">
                <a:ln>
                  <a:noFill/>
                </a:ln>
                <a:solidFill>
                  <a:srgbClr val="000000"/>
                </a:solidFill>
                <a:effectLst/>
                <a:uLnTx/>
                <a:uFillTx/>
                <a:latin typeface="Arial"/>
              </a:rPr>
              <a:t>every</a:t>
            </a:r>
            <a:r>
              <a:rPr kumimoji="0" lang="en-US" sz="2400" b="0" i="0" u="none" strike="noStrike" kern="0" cap="none" spc="0" normalizeH="0" baseline="0" noProof="0">
                <a:ln>
                  <a:noFill/>
                </a:ln>
                <a:solidFill>
                  <a:srgbClr val="000000"/>
                </a:solidFill>
                <a:effectLst/>
                <a:uLnTx/>
                <a:uFillTx/>
                <a:latin typeface="Arial"/>
              </a:rPr>
              <a:t> Insert/Delete operation, therefore</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a:ln>
                  <a:noFill/>
                </a:ln>
                <a:solidFill>
                  <a:srgbClr val="FF0000"/>
                </a:solidFill>
                <a:effectLst/>
                <a:uLnTx/>
                <a:uFillTx/>
                <a:latin typeface="Arial"/>
              </a:rPr>
              <a:t>Memory frugal</a:t>
            </a:r>
          </a:p>
          <a:p>
            <a:pPr marL="1143000" marR="0" lvl="2" indent="-228600" algn="l" defTabSz="914400" rtl="0" eaLnBrk="0" fontAlgn="base" latinLnBrk="0" hangingPunct="0">
              <a:lnSpc>
                <a:spcPct val="90000"/>
              </a:lnSpc>
              <a:spcBef>
                <a:spcPct val="20000"/>
              </a:spcBef>
              <a:spcAft>
                <a:spcPct val="0"/>
              </a:spcAft>
              <a:buClrTx/>
              <a:buSzTx/>
              <a:buFontTx/>
              <a:buChar char="•"/>
              <a:tabLst/>
              <a:defRPr/>
            </a:pPr>
            <a:r>
              <a:rPr kumimoji="0" lang="en-US" sz="2000" b="0" i="0" u="none" strike="noStrike" kern="0" cap="none" spc="0" normalizeH="0" baseline="0" noProof="0">
                <a:ln>
                  <a:noFill/>
                </a:ln>
                <a:solidFill>
                  <a:srgbClr val="000000"/>
                </a:solidFill>
                <a:effectLst/>
                <a:uLnTx/>
                <a:uFillTx/>
                <a:latin typeface="Arial"/>
              </a:rPr>
              <a:t>Never assigned more memory than they need</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a:ln>
                  <a:noFill/>
                </a:ln>
                <a:solidFill>
                  <a:srgbClr val="000000"/>
                </a:solidFill>
                <a:effectLst/>
                <a:uLnTx/>
                <a:uFillTx/>
                <a:latin typeface="Arial"/>
                <a:ea typeface="+mn-ea"/>
                <a:cs typeface="+mn-cs"/>
              </a:rPr>
              <a:t>Share two common characteristics</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a:ln>
                  <a:noFill/>
                </a:ln>
                <a:solidFill>
                  <a:srgbClr val="000000"/>
                </a:solidFill>
                <a:effectLst/>
                <a:uLnTx/>
                <a:uFillTx/>
                <a:latin typeface="Arial"/>
              </a:rPr>
              <a:t>Every node has a field that is a node reference, called a </a:t>
            </a:r>
            <a:r>
              <a:rPr kumimoji="0" lang="en-US" sz="2400" b="0" i="1" u="none" strike="noStrike" kern="0" cap="none" spc="0" normalizeH="0" baseline="0" noProof="0">
                <a:ln>
                  <a:noFill/>
                </a:ln>
                <a:solidFill>
                  <a:srgbClr val="FF0000"/>
                </a:solidFill>
                <a:effectLst/>
                <a:uLnTx/>
                <a:uFillTx/>
                <a:latin typeface="Arial"/>
              </a:rPr>
              <a:t>link</a:t>
            </a:r>
            <a:r>
              <a:rPr kumimoji="0" lang="en-US" sz="2400" b="0" i="0" u="none" strike="noStrike" kern="0" cap="none" spc="0" normalizeH="0" baseline="0" noProof="0">
                <a:ln>
                  <a:noFill/>
                </a:ln>
                <a:solidFill>
                  <a:srgbClr val="000000"/>
                </a:solidFill>
                <a:effectLst/>
                <a:uLnTx/>
                <a:uFillTx/>
                <a:latin typeface="Arial"/>
              </a:rPr>
              <a:t> field</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0" cap="none" spc="0" normalizeH="0" baseline="0" noProof="0">
                <a:ln>
                  <a:noFill/>
                </a:ln>
                <a:solidFill>
                  <a:srgbClr val="000000"/>
                </a:solidFill>
                <a:effectLst/>
                <a:uLnTx/>
                <a:uFillTx/>
                <a:latin typeface="Arial"/>
              </a:rPr>
              <a:t>Every node’s address is stored in at least one other node (except perhaps the unique first node)</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800" b="0" i="0" u="none" strike="noStrike" kern="0" cap="none" spc="0" normalizeH="0" baseline="0" noProof="0">
                <a:ln>
                  <a:noFill/>
                </a:ln>
                <a:solidFill>
                  <a:srgbClr val="000000"/>
                </a:solidFill>
                <a:effectLst/>
                <a:uLnTx/>
                <a:uFillTx/>
                <a:latin typeface="Arial"/>
                <a:ea typeface="+mn-ea"/>
                <a:cs typeface="+mn-cs"/>
              </a:rPr>
              <a:t>The link fields </a:t>
            </a:r>
            <a:r>
              <a:rPr kumimoji="0" lang="en-US" sz="2800" b="0" i="0" u="none" strike="noStrike" kern="0" cap="none" spc="0" normalizeH="0" baseline="0" noProof="0">
                <a:ln>
                  <a:noFill/>
                </a:ln>
                <a:solidFill>
                  <a:srgbClr val="FF0000"/>
                </a:solidFill>
                <a:effectLst/>
                <a:uLnTx/>
                <a:uFillTx/>
                <a:latin typeface="Arial"/>
                <a:ea typeface="+mn-ea"/>
                <a:cs typeface="+mn-cs"/>
              </a:rPr>
              <a:t>locate</a:t>
            </a:r>
            <a:r>
              <a:rPr kumimoji="0" lang="en-US" sz="2800" b="0" i="0" u="none" strike="noStrike" kern="0" cap="none" spc="0" normalizeH="0" baseline="0" noProof="0">
                <a:ln>
                  <a:noFill/>
                </a:ln>
                <a:solidFill>
                  <a:srgbClr val="000000"/>
                </a:solidFill>
                <a:effectLst/>
                <a:uLnTx/>
                <a:uFillTx/>
                <a:latin typeface="Arial"/>
                <a:ea typeface="+mn-ea"/>
                <a:cs typeface="+mn-cs"/>
              </a:rPr>
              <a:t> and </a:t>
            </a:r>
            <a:r>
              <a:rPr kumimoji="0" lang="en-US" sz="2800" b="0" i="0" u="none" strike="noStrike" kern="0" cap="none" spc="0" normalizeH="0" baseline="0" noProof="0">
                <a:ln>
                  <a:noFill/>
                </a:ln>
                <a:solidFill>
                  <a:srgbClr val="FF0000"/>
                </a:solidFill>
                <a:effectLst/>
                <a:uLnTx/>
                <a:uFillTx/>
                <a:latin typeface="Arial"/>
                <a:ea typeface="+mn-ea"/>
                <a:cs typeface="+mn-cs"/>
              </a:rPr>
              <a:t>order</a:t>
            </a:r>
            <a:r>
              <a:rPr kumimoji="0" lang="en-US" sz="2800" b="0" i="0" u="none" strike="noStrike" kern="0" cap="none" spc="0" normalizeH="0" baseline="0" noProof="0">
                <a:ln>
                  <a:noFill/>
                </a:ln>
                <a:solidFill>
                  <a:srgbClr val="000000"/>
                </a:solidFill>
                <a:effectLst/>
                <a:uLnTx/>
                <a:uFillTx/>
                <a:latin typeface="Arial"/>
                <a:ea typeface="+mn-ea"/>
                <a:cs typeface="+mn-cs"/>
              </a:rPr>
              <a:t> the nodes</a:t>
            </a:r>
            <a:endParaRPr kumimoji="0" lang="en-US" sz="28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9512747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1"/>
          <p:cNvSpPr txBox="1">
            <a:spLocks noGrp="1"/>
          </p:cNvSpPr>
          <p:nvPr>
            <p:ph type="title"/>
          </p:nvPr>
        </p:nvSpPr>
        <p:spPr>
          <a:xfrm>
            <a:off x="173235" y="0"/>
            <a:ext cx="8513565" cy="837448"/>
          </a:xfrm>
          <a:prstGeom prst="rect">
            <a:avLst/>
          </a:prstGeom>
        </p:spPr>
        <p:txBody>
          <a:bodyPr/>
          <a:lstStyle>
            <a:lvl1pPr defTabSz="713231">
              <a:defRPr sz="3432"/>
            </a:lvl1pPr>
          </a:lstStyle>
          <a:p>
            <a:r>
              <a:t>Forming a Chain by Adding to Its Beginning</a:t>
            </a:r>
          </a:p>
        </p:txBody>
      </p:sp>
      <p:sp>
        <p:nvSpPr>
          <p:cNvPr id="69" name="Text Placeholder 2"/>
          <p:cNvSpPr txBox="1">
            <a:spLocks noGrp="1"/>
          </p:cNvSpPr>
          <p:nvPr>
            <p:ph type="body" sz="quarter" idx="1"/>
          </p:nvPr>
        </p:nvSpPr>
        <p:spPr>
          <a:prstGeom prst="rect">
            <a:avLst/>
          </a:prstGeom>
        </p:spPr>
        <p:txBody>
          <a:bodyPr/>
          <a:lstStyle>
            <a:lvl1pPr defTabSz="530351">
              <a:defRPr sz="2551" b="1">
                <a:solidFill>
                  <a:srgbClr val="007FA3"/>
                </a:solidFill>
                <a:latin typeface="Times New Roman"/>
                <a:ea typeface="Times New Roman"/>
                <a:cs typeface="Times New Roman"/>
                <a:sym typeface="Times New Roman"/>
              </a:defRPr>
            </a:lvl1pPr>
          </a:lstStyle>
          <a:p>
            <a:r>
              <a:t>Pseudocode detailing steps taken to form a chain of desks</a:t>
            </a:r>
          </a:p>
        </p:txBody>
      </p:sp>
      <p:sp>
        <p:nvSpPr>
          <p:cNvPr id="70" name="// Process the first student…"/>
          <p:cNvSpPr txBox="1"/>
          <p:nvPr/>
        </p:nvSpPr>
        <p:spPr>
          <a:xfrm>
            <a:off x="651156" y="1580592"/>
            <a:ext cx="7278602" cy="3380279"/>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marL="454025" indent="-454025" defTabSz="457200">
              <a:lnSpc>
                <a:spcPct val="110000"/>
              </a:lnSpc>
              <a:spcBef>
                <a:spcPts val="600"/>
              </a:spcBef>
              <a:defRPr sz="1800" i="1">
                <a:latin typeface="Times New Roman"/>
                <a:ea typeface="Times New Roman"/>
                <a:cs typeface="Times New Roman"/>
                <a:sym typeface="Times New Roman"/>
              </a:defRPr>
            </a:pPr>
            <a:r>
              <a:rPr i="0">
                <a:latin typeface="+mn-lt"/>
                <a:ea typeface="+mn-ea"/>
                <a:cs typeface="+mn-cs"/>
                <a:sym typeface="Arial"/>
              </a:rPr>
              <a:t>//</a:t>
            </a:r>
            <a:r>
              <a:rPr i="0" spc="-435">
                <a:latin typeface="+mn-lt"/>
                <a:ea typeface="+mn-ea"/>
                <a:cs typeface="+mn-cs"/>
                <a:sym typeface="Arial"/>
              </a:rPr>
              <a:t> </a:t>
            </a:r>
            <a:r>
              <a:t>Process the </a:t>
            </a:r>
            <a:r>
              <a:rPr spc="-30"/>
              <a:t>first </a:t>
            </a:r>
            <a:r>
              <a:t>student</a:t>
            </a:r>
          </a:p>
          <a:p>
            <a:pPr marL="454025" marR="3862070" indent="-454025" defTabSz="457200">
              <a:lnSpc>
                <a:spcPct val="110000"/>
              </a:lnSpc>
              <a:defRPr sz="1800" i="1">
                <a:latin typeface="Times New Roman"/>
                <a:ea typeface="Times New Roman"/>
                <a:cs typeface="Times New Roman"/>
                <a:sym typeface="Times New Roman"/>
              </a:defRPr>
            </a:pPr>
            <a:r>
              <a:rPr i="0">
                <a:latin typeface="+mn-lt"/>
                <a:ea typeface="+mn-ea"/>
                <a:cs typeface="+mn-cs"/>
                <a:sym typeface="Arial"/>
              </a:rPr>
              <a:t>newDesk</a:t>
            </a:r>
            <a:r>
              <a:rPr i="0" spc="-202">
                <a:latin typeface="+mn-lt"/>
                <a:ea typeface="+mn-ea"/>
                <a:cs typeface="+mn-cs"/>
                <a:sym typeface="Arial"/>
              </a:rPr>
              <a:t> </a:t>
            </a:r>
            <a:r>
              <a:t>represents</a:t>
            </a:r>
            <a:r>
              <a:rPr spc="-195"/>
              <a:t> </a:t>
            </a:r>
            <a:r>
              <a:t>the</a:t>
            </a:r>
            <a:r>
              <a:rPr spc="-195"/>
              <a:t> </a:t>
            </a:r>
            <a:r>
              <a:t>new</a:t>
            </a:r>
            <a:r>
              <a:rPr spc="-195"/>
              <a:t> </a:t>
            </a:r>
            <a:r>
              <a:t>student’s</a:t>
            </a:r>
            <a:r>
              <a:rPr spc="-195"/>
              <a:t> </a:t>
            </a:r>
            <a:r>
              <a:t>desk New student sits at</a:t>
            </a:r>
            <a:r>
              <a:rPr spc="-104"/>
              <a:t> </a:t>
            </a:r>
            <a:r>
              <a:rPr i="0">
                <a:latin typeface="+mn-lt"/>
                <a:ea typeface="+mn-ea"/>
                <a:cs typeface="+mn-cs"/>
                <a:sym typeface="Arial"/>
              </a:rPr>
              <a:t>newDesk</a:t>
            </a:r>
          </a:p>
          <a:p>
            <a:pPr marL="454025" indent="-454025" defTabSz="457200">
              <a:lnSpc>
                <a:spcPct val="110000"/>
              </a:lnSpc>
              <a:defRPr sz="1800" i="1">
                <a:latin typeface="Times New Roman"/>
                <a:ea typeface="Times New Roman"/>
                <a:cs typeface="Times New Roman"/>
                <a:sym typeface="Times New Roman"/>
              </a:defRPr>
            </a:pPr>
            <a:r>
              <a:t>Instructor memorizes the address of </a:t>
            </a:r>
            <a:r>
              <a:rPr i="0">
                <a:latin typeface="+mn-lt"/>
                <a:ea typeface="+mn-ea"/>
                <a:cs typeface="+mn-cs"/>
                <a:sym typeface="Arial"/>
              </a:rPr>
              <a:t>newDesk</a:t>
            </a:r>
          </a:p>
          <a:p>
            <a:pPr defTabSz="457200">
              <a:lnSpc>
                <a:spcPct val="110000"/>
              </a:lnSpc>
              <a:spcBef>
                <a:spcPts val="400"/>
              </a:spcBef>
              <a:defRPr sz="1800" i="1">
                <a:latin typeface="Times New Roman"/>
                <a:ea typeface="Times New Roman"/>
                <a:cs typeface="Times New Roman"/>
                <a:sym typeface="Times New Roman"/>
              </a:defRPr>
            </a:pPr>
            <a:r>
              <a:rPr i="0">
                <a:latin typeface="+mn-lt"/>
                <a:ea typeface="+mn-ea"/>
                <a:cs typeface="+mn-cs"/>
                <a:sym typeface="Arial"/>
              </a:rPr>
              <a:t>// </a:t>
            </a:r>
            <a:r>
              <a:t>Process the remaining students</a:t>
            </a:r>
          </a:p>
          <a:p>
            <a:pPr defTabSz="457200">
              <a:lnSpc>
                <a:spcPct val="110000"/>
              </a:lnSpc>
              <a:defRPr sz="1800" i="1">
                <a:latin typeface="Times New Roman"/>
                <a:ea typeface="Times New Roman"/>
                <a:cs typeface="Times New Roman"/>
                <a:sym typeface="Times New Roman"/>
              </a:defRPr>
            </a:pPr>
            <a:r>
              <a:rPr b="1" i="0">
                <a:latin typeface="+mn-lt"/>
                <a:ea typeface="+mn-ea"/>
                <a:cs typeface="+mn-cs"/>
                <a:sym typeface="Arial"/>
              </a:rPr>
              <a:t>while </a:t>
            </a:r>
            <a:r>
              <a:rPr i="0">
                <a:latin typeface="+mn-lt"/>
                <a:ea typeface="+mn-ea"/>
                <a:cs typeface="+mn-cs"/>
                <a:sym typeface="Arial"/>
              </a:rPr>
              <a:t>(</a:t>
            </a:r>
            <a:r>
              <a:t>students arrive</a:t>
            </a:r>
            <a:r>
              <a:rPr i="0">
                <a:latin typeface="+mn-lt"/>
                <a:ea typeface="+mn-ea"/>
                <a:cs typeface="+mn-cs"/>
                <a:sym typeface="Arial"/>
              </a:rPr>
              <a:t>)</a:t>
            </a:r>
            <a:endParaRPr i="0"/>
          </a:p>
          <a:p>
            <a:pPr defTabSz="457200">
              <a:lnSpc>
                <a:spcPct val="110000"/>
              </a:lnSpc>
              <a:defRPr sz="1800">
                <a:latin typeface="Times New Roman"/>
                <a:ea typeface="Times New Roman"/>
                <a:cs typeface="Times New Roman"/>
                <a:sym typeface="Times New Roman"/>
              </a:defRPr>
            </a:pPr>
            <a:r>
              <a:t>{</a:t>
            </a:r>
          </a:p>
          <a:p>
            <a:pPr marR="3451859" defTabSz="457200">
              <a:lnSpc>
                <a:spcPct val="110000"/>
              </a:lnSpc>
              <a:defRPr sz="1800" i="1">
                <a:latin typeface="Times New Roman"/>
                <a:ea typeface="Times New Roman"/>
                <a:cs typeface="Times New Roman"/>
                <a:sym typeface="Times New Roman"/>
              </a:defRPr>
            </a:pPr>
            <a:r>
              <a:t>	</a:t>
            </a:r>
            <a:r>
              <a:rPr i="0">
                <a:latin typeface="+mn-lt"/>
                <a:ea typeface="+mn-ea"/>
                <a:cs typeface="+mn-cs"/>
                <a:sym typeface="Arial"/>
              </a:rPr>
              <a:t>newDesk</a:t>
            </a:r>
            <a:r>
              <a:rPr i="0" spc="-202">
                <a:latin typeface="+mn-lt"/>
                <a:ea typeface="+mn-ea"/>
                <a:cs typeface="+mn-cs"/>
                <a:sym typeface="Arial"/>
              </a:rPr>
              <a:t> </a:t>
            </a:r>
            <a:r>
              <a:t>represents</a:t>
            </a:r>
            <a:r>
              <a:rPr spc="-195"/>
              <a:t> </a:t>
            </a:r>
            <a:r>
              <a:t>the</a:t>
            </a:r>
            <a:r>
              <a:rPr spc="-195"/>
              <a:t> </a:t>
            </a:r>
            <a:r>
              <a:t>new</a:t>
            </a:r>
            <a:r>
              <a:rPr spc="-195"/>
              <a:t> </a:t>
            </a:r>
            <a:r>
              <a:t>student’s</a:t>
            </a:r>
            <a:r>
              <a:rPr spc="-195"/>
              <a:t> </a:t>
            </a:r>
            <a:r>
              <a:t>desk New student sits at</a:t>
            </a:r>
            <a:r>
              <a:rPr spc="-112"/>
              <a:t> </a:t>
            </a:r>
            <a:r>
              <a:rPr i="0">
                <a:latin typeface="+mn-lt"/>
                <a:ea typeface="+mn-ea"/>
                <a:cs typeface="+mn-cs"/>
                <a:sym typeface="Arial"/>
              </a:rPr>
              <a:t>newDesk</a:t>
            </a:r>
          </a:p>
          <a:p>
            <a:pPr defTabSz="457200">
              <a:lnSpc>
                <a:spcPct val="110000"/>
              </a:lnSpc>
              <a:defRPr sz="1800" i="1">
                <a:latin typeface="Times New Roman"/>
                <a:ea typeface="Times New Roman"/>
                <a:cs typeface="Times New Roman"/>
                <a:sym typeface="Times New Roman"/>
              </a:defRPr>
            </a:pPr>
            <a:r>
              <a:rPr i="0">
                <a:latin typeface="+mn-lt"/>
                <a:ea typeface="+mn-ea"/>
                <a:cs typeface="+mn-cs"/>
                <a:sym typeface="Arial"/>
              </a:rPr>
              <a:t>	</a:t>
            </a:r>
            <a:r>
              <a:t>Write the instructor’s memorized address on </a:t>
            </a:r>
            <a:r>
              <a:rPr i="0">
                <a:latin typeface="+mn-lt"/>
                <a:ea typeface="+mn-ea"/>
                <a:cs typeface="+mn-cs"/>
                <a:sym typeface="Arial"/>
              </a:rPr>
              <a:t>newDesk</a:t>
            </a:r>
          </a:p>
          <a:p>
            <a:pPr defTabSz="457200">
              <a:lnSpc>
                <a:spcPct val="110000"/>
              </a:lnSpc>
              <a:defRPr sz="1800" i="1">
                <a:latin typeface="Times New Roman"/>
                <a:ea typeface="Times New Roman"/>
                <a:cs typeface="Times New Roman"/>
                <a:sym typeface="Times New Roman"/>
              </a:defRPr>
            </a:pPr>
            <a:r>
              <a:rPr i="0">
                <a:latin typeface="+mn-lt"/>
                <a:ea typeface="+mn-ea"/>
                <a:cs typeface="+mn-cs"/>
                <a:sym typeface="Arial"/>
              </a:rPr>
              <a:t>	</a:t>
            </a:r>
            <a:r>
              <a:t>Instructor memorizes the address of </a:t>
            </a:r>
            <a:r>
              <a:rPr i="0">
                <a:latin typeface="+mn-lt"/>
                <a:ea typeface="+mn-ea"/>
                <a:cs typeface="+mn-cs"/>
                <a:sym typeface="Arial"/>
              </a:rPr>
              <a:t>newDesk</a:t>
            </a:r>
            <a:endParaRPr i="0"/>
          </a:p>
          <a:p>
            <a:pPr defTabSz="457200">
              <a:lnSpc>
                <a:spcPct val="110000"/>
              </a:lnSpc>
              <a:defRPr sz="1800">
                <a:latin typeface="Times New Roman"/>
                <a:ea typeface="Times New Roman"/>
                <a:cs typeface="Times New Roman"/>
                <a:sym typeface="Times New Roman"/>
              </a:defRPr>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1"/>
          <p:cNvSpPr txBox="1">
            <a:spLocks noGrp="1"/>
          </p:cNvSpPr>
          <p:nvPr>
            <p:ph type="title"/>
          </p:nvPr>
        </p:nvSpPr>
        <p:spPr>
          <a:prstGeom prst="rect">
            <a:avLst/>
          </a:prstGeom>
        </p:spPr>
        <p:txBody>
          <a:bodyPr>
            <a:normAutofit fontScale="90000"/>
          </a:bodyPr>
          <a:lstStyle/>
          <a:p>
            <a:r>
              <a:t>The Private Class Node</a:t>
            </a:r>
          </a:p>
        </p:txBody>
      </p:sp>
      <p:sp>
        <p:nvSpPr>
          <p:cNvPr id="73" name="Text Placeholder 2"/>
          <p:cNvSpPr txBox="1">
            <a:spLocks noGrp="1"/>
          </p:cNvSpPr>
          <p:nvPr>
            <p:ph type="body" sz="quarter" idx="1"/>
          </p:nvPr>
        </p:nvSpPr>
        <p:spPr>
          <a:xfrm>
            <a:off x="42729" y="4108518"/>
            <a:ext cx="5138871" cy="438437"/>
          </a:xfrm>
          <a:prstGeom prst="rect">
            <a:avLst/>
          </a:prstGeom>
        </p:spPr>
        <p:txBody>
          <a:bodyPr>
            <a:normAutofit lnSpcReduction="10000"/>
          </a:bodyPr>
          <a:lstStyle>
            <a:lvl1pPr defTabSz="384047">
              <a:defRPr sz="1848" b="1">
                <a:solidFill>
                  <a:srgbClr val="007FA3"/>
                </a:solidFill>
                <a:latin typeface="Times New Roman"/>
                <a:ea typeface="Times New Roman"/>
                <a:cs typeface="Times New Roman"/>
                <a:sym typeface="Times New Roman"/>
              </a:defRPr>
            </a:lvl1pPr>
          </a:lstStyle>
          <a:p>
            <a:r>
              <a:t>LISTING 3-1 The private inner class Node</a:t>
            </a:r>
          </a:p>
        </p:txBody>
      </p:sp>
      <p:pic>
        <p:nvPicPr>
          <p:cNvPr id="74" name="An illustration represents linked nodes comprising of 2 nodes linked together. Each node has a data and a next. The data parts point to an object in a bag. A next part point to the next node.&#10;&#10;Picture 2" descr="An illustration represents linked nodes comprising of 2 nodes linked together. Each node has a data and a next. The data parts point to an object in a bag. A next part point to the next node.Picture 2"/>
          <p:cNvPicPr>
            <a:picLocks noChangeAspect="1"/>
          </p:cNvPicPr>
          <p:nvPr/>
        </p:nvPicPr>
        <p:blipFill>
          <a:blip r:embed="rId2">
            <a:extLst/>
          </a:blip>
          <a:stretch>
            <a:fillRect/>
          </a:stretch>
        </p:blipFill>
        <p:spPr>
          <a:xfrm>
            <a:off x="5064759" y="1361547"/>
            <a:ext cx="3845203" cy="1296383"/>
          </a:xfrm>
          <a:prstGeom prst="rect">
            <a:avLst/>
          </a:prstGeom>
          <a:ln w="12700">
            <a:miter lim="400000"/>
          </a:ln>
        </p:spPr>
      </p:pic>
      <p:sp>
        <p:nvSpPr>
          <p:cNvPr id="75" name="Title 1"/>
          <p:cNvSpPr txBox="1"/>
          <p:nvPr/>
        </p:nvSpPr>
        <p:spPr>
          <a:xfrm>
            <a:off x="5741234" y="2818068"/>
            <a:ext cx="3043206" cy="104273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chor="b">
            <a:normAutofit lnSpcReduction="10000"/>
          </a:bodyPr>
          <a:lstStyle/>
          <a:p>
            <a:pPr defTabSz="402336">
              <a:defRPr sz="1936" b="1">
                <a:solidFill>
                  <a:srgbClr val="007FA3"/>
                </a:solidFill>
                <a:latin typeface="Times New Roman"/>
                <a:ea typeface="Times New Roman"/>
                <a:cs typeface="Times New Roman"/>
                <a:sym typeface="Times New Roman"/>
              </a:defRPr>
            </a:pPr>
            <a:r>
              <a:t>FIGURE 3-5 </a:t>
            </a:r>
            <a:br/>
            <a:r>
              <a:t>Two linked nodes that each reference object data</a:t>
            </a:r>
          </a:p>
        </p:txBody>
      </p:sp>
      <p:sp>
        <p:nvSpPr>
          <p:cNvPr id="76" name="private class Node…"/>
          <p:cNvSpPr txBox="1"/>
          <p:nvPr/>
        </p:nvSpPr>
        <p:spPr>
          <a:xfrm>
            <a:off x="-157424" y="756496"/>
            <a:ext cx="5339024" cy="35712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defTabSz="344804">
              <a:tabLst>
                <a:tab pos="342900" algn="l"/>
              </a:tabLst>
              <a:defRPr>
                <a:solidFill>
                  <a:srgbClr val="BA2DA2"/>
                </a:solidFill>
                <a:latin typeface="Menlo"/>
                <a:ea typeface="Menlo"/>
                <a:cs typeface="Menlo"/>
                <a:sym typeface="Menlo"/>
              </a:defRPr>
            </a:pPr>
            <a:r>
              <a:rPr>
                <a:solidFill>
                  <a:srgbClr val="000000"/>
                </a:solidFill>
              </a:rPr>
              <a:t>	</a:t>
            </a:r>
            <a:r>
              <a:t>private</a:t>
            </a:r>
            <a:r>
              <a:rPr>
                <a:solidFill>
                  <a:srgbClr val="000000"/>
                </a:solidFill>
              </a:rPr>
              <a:t> </a:t>
            </a:r>
            <a:r>
              <a:t>class</a:t>
            </a:r>
            <a:r>
              <a:rPr>
                <a:solidFill>
                  <a:srgbClr val="000000"/>
                </a:solidFill>
              </a:rPr>
              <a:t> Node</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rPr>
                <a:solidFill>
                  <a:srgbClr val="BA2DA2"/>
                </a:solidFill>
              </a:rPr>
              <a:t>private</a:t>
            </a:r>
            <a:r>
              <a:rPr>
                <a:solidFill>
                  <a:srgbClr val="000000"/>
                </a:solidFill>
              </a:rPr>
              <a:t> T    data; </a:t>
            </a:r>
            <a:r>
              <a:t>// Entry in bag</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a:t>
            </a:r>
            <a:r>
              <a:rPr>
                <a:solidFill>
                  <a:srgbClr val="BA2DA2"/>
                </a:solidFill>
              </a:rPr>
              <a:t>private</a:t>
            </a:r>
            <a:r>
              <a:rPr>
                <a:solidFill>
                  <a:srgbClr val="000000"/>
                </a:solidFill>
              </a:rPr>
              <a:t> Node next; </a:t>
            </a:r>
            <a:r>
              <a:t>// Link to next node</a:t>
            </a:r>
            <a:endParaRPr>
              <a:solidFill>
                <a:srgbClr val="000000"/>
              </a:solidFill>
              <a:latin typeface="+mj-lt"/>
              <a:ea typeface="+mj-ea"/>
              <a:cs typeface="+mj-cs"/>
              <a:sym typeface="Helvetica"/>
            </a:endParaRPr>
          </a:p>
          <a:p>
            <a:pPr defTabSz="344804">
              <a:tabLst>
                <a:tab pos="342900" algn="l"/>
              </a:tabLst>
              <a:defRPr>
                <a:latin typeface="+mj-lt"/>
                <a:ea typeface="+mj-ea"/>
                <a:cs typeface="+mj-cs"/>
                <a:sym typeface="Helvetica"/>
              </a:defRPr>
            </a:pP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Node(T dataPortion)</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this</a:t>
            </a:r>
            <a:r>
              <a:t>(dataPortion, </a:t>
            </a:r>
            <a:r>
              <a:rPr>
                <a:solidFill>
                  <a:srgbClr val="BA2DA2"/>
                </a:solidFill>
              </a:rPr>
              <a:t>null</a:t>
            </a:r>
            <a:r>
              <a:t>);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r>
              <a:rPr>
                <a:solidFill>
                  <a:srgbClr val="BA2DA2"/>
                </a:solidFill>
              </a:rPr>
              <a:t>private</a:t>
            </a:r>
            <a:r>
              <a:t> Node(T dataPortion, Node nextNode)</a:t>
            </a:r>
            <a:endParaRPr>
              <a:latin typeface="+mj-lt"/>
              <a:ea typeface="+mj-ea"/>
              <a:cs typeface="+mj-cs"/>
              <a:sym typeface="Helvetica"/>
            </a:endParaRPr>
          </a:p>
          <a:p>
            <a:pPr defTabSz="344804">
              <a:tabLst>
                <a:tab pos="342900" algn="l"/>
              </a:tabLst>
              <a:defRPr>
                <a:latin typeface="Menlo"/>
                <a:ea typeface="Menlo"/>
                <a:cs typeface="Menlo"/>
                <a:sym typeface="Menlo"/>
              </a:defRPr>
            </a:pPr>
            <a:r>
              <a:t>		{</a:t>
            </a:r>
            <a:endParaRPr>
              <a:latin typeface="+mj-lt"/>
              <a:ea typeface="+mj-ea"/>
              <a:cs typeface="+mj-cs"/>
              <a:sym typeface="Helvetica"/>
            </a:endParaRPr>
          </a:p>
          <a:p>
            <a:pPr defTabSz="344804">
              <a:tabLst>
                <a:tab pos="342900" algn="l"/>
              </a:tabLst>
              <a:defRPr>
                <a:latin typeface="Menlo"/>
                <a:ea typeface="Menlo"/>
                <a:cs typeface="Menlo"/>
                <a:sym typeface="Menlo"/>
              </a:defRPr>
            </a:pPr>
            <a:r>
              <a:t>			data = dataPortion;</a:t>
            </a:r>
            <a:endParaRPr>
              <a:latin typeface="+mj-lt"/>
              <a:ea typeface="+mj-ea"/>
              <a:cs typeface="+mj-cs"/>
              <a:sym typeface="Helvetica"/>
            </a:endParaRPr>
          </a:p>
          <a:p>
            <a:pPr defTabSz="344804">
              <a:tabLst>
                <a:tab pos="342900" algn="l"/>
              </a:tabLst>
              <a:defRPr>
                <a:latin typeface="Menlo"/>
                <a:ea typeface="Menlo"/>
                <a:cs typeface="Menlo"/>
                <a:sym typeface="Menlo"/>
              </a:defRPr>
            </a:pPr>
            <a:r>
              <a:t>			next = nextNode;	</a:t>
            </a:r>
            <a:endParaRPr>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constructor</a:t>
            </a:r>
            <a:endParaRPr>
              <a:solidFill>
                <a:srgbClr val="000000"/>
              </a:solidFill>
              <a:latin typeface="+mj-lt"/>
              <a:ea typeface="+mj-ea"/>
              <a:cs typeface="+mj-cs"/>
              <a:sym typeface="Helvetica"/>
            </a:endParaRPr>
          </a:p>
          <a:p>
            <a:pPr defTabSz="344804">
              <a:tabLst>
                <a:tab pos="342900" algn="l"/>
              </a:tabLst>
              <a:defRPr>
                <a:solidFill>
                  <a:srgbClr val="008400"/>
                </a:solidFill>
                <a:latin typeface="Menlo"/>
                <a:ea typeface="Menlo"/>
                <a:cs typeface="Menlo"/>
                <a:sym typeface="Menlo"/>
              </a:defRPr>
            </a:pPr>
            <a:r>
              <a:rPr>
                <a:solidFill>
                  <a:srgbClr val="000000"/>
                </a:solidFill>
              </a:rPr>
              <a:t>	} </a:t>
            </a:r>
            <a:r>
              <a:t>// end Node</a:t>
            </a:r>
            <a:endParaRPr>
              <a:solidFill>
                <a:srgbClr val="000000"/>
              </a:solidFill>
              <a:latin typeface="+mj-lt"/>
              <a:ea typeface="+mj-ea"/>
              <a:cs typeface="+mj-cs"/>
              <a:sym typeface="Helvetica"/>
            </a:endParaRPr>
          </a:p>
        </p:txBody>
      </p:sp>
    </p:spTree>
  </p:cSld>
  <p:clrMapOvr>
    <a:masterClrMapping/>
  </p:clrMapOvr>
  <p:transition spd="med"/>
</p:sld>
</file>

<file path=ppt/theme/theme1.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508 Lecture">
  <a:themeElements>
    <a:clrScheme name="508 Lecture">
      <a:dk1>
        <a:srgbClr val="000000"/>
      </a:dk1>
      <a:lt1>
        <a:srgbClr val="FFFFFF"/>
      </a:lt1>
      <a:dk2>
        <a:srgbClr val="A7A7A7"/>
      </a:dk2>
      <a:lt2>
        <a:srgbClr val="535353"/>
      </a:lt2>
      <a:accent1>
        <a:srgbClr val="3C1581"/>
      </a:accent1>
      <a:accent2>
        <a:srgbClr val="1A6C7C"/>
      </a:accent2>
      <a:accent3>
        <a:srgbClr val="CC730D"/>
      </a:accent3>
      <a:accent4>
        <a:srgbClr val="B2AA00"/>
      </a:accent4>
      <a:accent5>
        <a:srgbClr val="1B9332"/>
      </a:accent5>
      <a:accent6>
        <a:srgbClr val="7F7F7F"/>
      </a:accent6>
      <a:hlink>
        <a:srgbClr val="0000FF"/>
      </a:hlink>
      <a:folHlink>
        <a:srgbClr val="FF00FF"/>
      </a:folHlink>
    </a:clrScheme>
    <a:fontScheme name="508 Lecture">
      <a:majorFont>
        <a:latin typeface="Helvetica"/>
        <a:ea typeface="Helvetica"/>
        <a:cs typeface="Helvetica"/>
      </a:majorFont>
      <a:minorFont>
        <a:latin typeface="Arial"/>
        <a:ea typeface="Arial"/>
        <a:cs typeface="Arial"/>
      </a:minorFont>
    </a:fontScheme>
    <a:fmtScheme name="508 Lectur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53</TotalTime>
  <Words>3108</Words>
  <Application>Microsoft Office PowerPoint</Application>
  <PresentationFormat>On-screen Show (4:3)</PresentationFormat>
  <Paragraphs>1058</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Courier New</vt:lpstr>
      <vt:lpstr>Helvetica</vt:lpstr>
      <vt:lpstr>Lucida Sans</vt:lpstr>
      <vt:lpstr>Menlo</vt:lpstr>
      <vt:lpstr>Times New Roman</vt:lpstr>
      <vt:lpstr>Verdana</vt:lpstr>
      <vt:lpstr>Wingdings</vt:lpstr>
      <vt:lpstr>508 Lecture</vt:lpstr>
      <vt:lpstr>Data Structures and Abstractions with Java™</vt:lpstr>
      <vt:lpstr>What Is an Iterator?</vt:lpstr>
      <vt:lpstr>Problems with Array Implementation</vt:lpstr>
      <vt:lpstr>Analogy</vt:lpstr>
      <vt:lpstr>Forming a Chain by Adding to Its Beginning</vt:lpstr>
      <vt:lpstr>Noncontiguous Structures </vt:lpstr>
      <vt:lpstr>Linked Lists</vt:lpstr>
      <vt:lpstr>Forming a Chain by Adding to Its Beginning</vt:lpstr>
      <vt:lpstr>The Private Class Node</vt:lpstr>
      <vt:lpstr>An Outline of the Class LinkedBag (Part 1)</vt:lpstr>
      <vt:lpstr>An Outline of the Class LinkedBag (Part 2)</vt:lpstr>
      <vt:lpstr>Beginning a Chain of Nodes</vt:lpstr>
      <vt:lpstr>Beginning a Chain of Nodes</vt:lpstr>
      <vt:lpstr>Beginning a Chain of Nodes</vt:lpstr>
      <vt:lpstr>Method toArray</vt:lpstr>
      <vt:lpstr>LinkedBag Test Program (Part 1)</vt:lpstr>
      <vt:lpstr>LinkedBag Test Program (Part 2)</vt:lpstr>
      <vt:lpstr>LinkedBag Test Program (Part 3)</vt:lpstr>
      <vt:lpstr>LinkedBag Test Program (Part 4)</vt:lpstr>
      <vt:lpstr>Method getFrequencyOf</vt:lpstr>
      <vt:lpstr>Method contains</vt:lpstr>
      <vt:lpstr>Removing an Item from a Linked Chain</vt:lpstr>
      <vt:lpstr>Removing an Item from a Linked Chain</vt:lpstr>
      <vt:lpstr>Removing an Item from a Linked Chain</vt:lpstr>
      <vt:lpstr>Removing an Item from a Linked Chain</vt:lpstr>
      <vt:lpstr>Method remove</vt:lpstr>
      <vt:lpstr>Method remove</vt:lpstr>
      <vt:lpstr>Method clear</vt:lpstr>
      <vt:lpstr>Class Node That Has Set and Get Methods</vt:lpstr>
      <vt:lpstr>A Class within A Package</vt:lpstr>
      <vt:lpstr>When Node Is in Same Package</vt:lpstr>
      <vt:lpstr>Pros of Using a Chain</vt:lpstr>
      <vt:lpstr>Cons of Using a Chain</vt:lpstr>
      <vt:lpstr>Other Types Of Linked Lists</vt:lpstr>
      <vt:lpstr>Circular Singly Linked List</vt:lpstr>
      <vt:lpstr>Circular Singly Linked List Algorithms</vt:lpstr>
      <vt:lpstr>Double-Ended Singly Linked List</vt:lpstr>
      <vt:lpstr>Double-Ended Singly Linked List Algorithms</vt:lpstr>
      <vt:lpstr>Sorted Singly Linked list</vt:lpstr>
      <vt:lpstr>Sorted Singly Linked List Algorithms</vt:lpstr>
      <vt:lpstr>Other Types Of Linked Lists</vt:lpstr>
      <vt:lpstr>Doubly Linked List</vt:lpstr>
      <vt:lpstr>Doubly Linked List Operation Algorithms</vt:lpstr>
      <vt:lpstr>Multilinked List Implemented As Two Singly Linked Lists</vt:lpstr>
      <vt:lpstr>PowerPoint Presentation</vt:lpstr>
      <vt:lpstr>PowerPoint Presentation</vt:lpstr>
      <vt:lpstr>PowerPoint Presentation</vt:lpstr>
      <vt:lpstr>Linked List as an Array of Records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Abstractions with Java™</dc:title>
  <cp:lastModifiedBy>Jeannette Kartchner</cp:lastModifiedBy>
  <cp:revision>11</cp:revision>
  <dcterms:modified xsi:type="dcterms:W3CDTF">2018-07-30T21:14:07Z</dcterms:modified>
</cp:coreProperties>
</file>