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900FC92-44B8-4705-AB91-ABB23D252725}">
  <a:tblStyle styleId="{5900FC92-44B8-4705-AB91-ABB23D252725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wholeTbl>
    <a:band1H>
      <a:tcTxStyle/>
      <a:tcStyle>
        <a:fill>
          <a:solidFill>
            <a:srgbClr val="D4D4D4"/>
          </a:solidFill>
        </a:fill>
      </a:tcStyle>
    </a:band1H>
    <a:band2H>
      <a:tcTxStyle/>
    </a:band2H>
    <a:band1V>
      <a:tcTxStyle/>
      <a:tcStyle>
        <a:fill>
          <a:solidFill>
            <a:srgbClr val="D4D4D4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50c1ebea0_4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550c1ebea0_4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50c1ebea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550c1ebea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50c1ebea0_4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50c1ebea0_4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50c1ebea0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550c1ebea0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0c1ebea0_4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AREAS OF INVESTIGATION</a:t>
            </a:r>
            <a:endParaRPr/>
          </a:p>
        </p:txBody>
      </p:sp>
      <p:sp>
        <p:nvSpPr>
          <p:cNvPr id="137" name="Google Shape;137;g550c1ebea0_4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the hypothetical users of this data.</a:t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analyzed departure delays</a:t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departure delays. With more time, we would look at flights that left NYC facilities on time but arrived late at destinations. (User=airport operations)</a:t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Embraer &lt; 100 = regional jets. Often used for flights to smaller regional airports. May be correlations to data in slide 5 noting shorter distance = increased likelihood of delays.</a:t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nocchipi.shinyapps.io/design_contest_dashboar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occhipi.shinyapps.io/design_contest_dashboard/#section-nyc-airports-analysis" TargetMode="External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occhipi.shinyapps.io/design_contest_dashboard/#section-destination-analysis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nocchipi.shinyapps.io/design_contest_dashboard/#section-plane-analysis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occhipi.shinyapps.io/design_contest_dashboard/#section-airline-analysis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ctrTitle"/>
          </p:nvPr>
        </p:nvSpPr>
        <p:spPr>
          <a:xfrm>
            <a:off x="544286" y="1017036"/>
            <a:ext cx="11103428" cy="17665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/>
              <a:t>VISUALIZING 2013 NYC FLIGHT DELAYS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1757889" y="3219061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 u="sng"/>
              <a:t>Group 7</a:t>
            </a:r>
            <a:endParaRPr/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2100"/>
              <a:buNone/>
            </a:pPr>
            <a:r>
              <a:rPr lang="en-US"/>
              <a:t>Karyn Cook</a:t>
            </a:r>
            <a:endParaRPr/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2100"/>
              <a:buNone/>
            </a:pPr>
            <a:r>
              <a:rPr lang="en-US"/>
              <a:t>Ziyin Lui</a:t>
            </a:r>
            <a:endParaRPr/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2100"/>
              <a:buNone/>
            </a:pPr>
            <a:r>
              <a:rPr lang="en-US"/>
              <a:t>Nicholas Occhipinti</a:t>
            </a:r>
            <a:endParaRPr/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212334" y="5559489"/>
            <a:ext cx="11979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https://nocchipi.shinyapps.io/design_contest_dashboard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061" y="503478"/>
            <a:ext cx="11426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/>
              <a:t>WEATHER ANALYSIS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90100" y="1658381"/>
            <a:ext cx="9906000" cy="22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/>
              <a:t>Assumptions</a:t>
            </a:r>
            <a:endParaRPr sz="1800"/>
          </a:p>
          <a:p>
            <a:pPr indent="-114300" lvl="1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 </a:t>
            </a:r>
            <a:r>
              <a:rPr lang="en-US" sz="1800"/>
              <a:t>lengthy delays (&gt;60 min) and cancellations would be associated with poor weather conditions</a:t>
            </a:r>
            <a:endParaRPr sz="1800"/>
          </a:p>
          <a:p>
            <a:pPr indent="-114300" lvl="1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 weather conditions would be similar at all 3 airports.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packages</a:t>
            </a:r>
            <a:endParaRPr sz="1800"/>
          </a:p>
          <a:p>
            <a:pPr indent="-114300" lvl="1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 </a:t>
            </a:r>
            <a:r>
              <a:rPr lang="en-US" sz="1800"/>
              <a:t>dplyr, ggplot, lubridate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11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Process</a:t>
            </a:r>
            <a:endParaRPr sz="1800"/>
          </a:p>
          <a:p>
            <a:pPr indent="-114300" lvl="1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 </a:t>
            </a:r>
            <a:r>
              <a:rPr lang="en-US" sz="1800"/>
              <a:t>Examined hourly weather readings for visibility, barometric pressure, and wind speed.</a:t>
            </a:r>
            <a:endParaRPr sz="1800"/>
          </a:p>
          <a:p>
            <a:pPr indent="-114300" lvl="1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 identified days with the most cancellations and delays &gt; 60 min.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228811" y="289703"/>
            <a:ext cx="11426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/>
              <a:t>FEBRUARY 8 - GREATEST NUMBER OF CANCELLATIONS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5100"/>
            <a:ext cx="5268824" cy="30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9600" y="985100"/>
            <a:ext cx="5339026" cy="30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169062"/>
            <a:ext cx="5268824" cy="249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4700" y="4127950"/>
            <a:ext cx="5268824" cy="257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228811" y="289703"/>
            <a:ext cx="11426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/>
              <a:t>MARCH</a:t>
            </a:r>
            <a:r>
              <a:rPr lang="en-US"/>
              <a:t> 8 - GREATEST NUMBER OF DELAYS &gt; 60 MIN</a:t>
            </a:r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2325"/>
            <a:ext cx="5268824" cy="30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9600" y="766475"/>
            <a:ext cx="5339026" cy="311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029275"/>
            <a:ext cx="5268824" cy="27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4700" y="4029275"/>
            <a:ext cx="5268824" cy="27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DATA ISSUES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LAT/LON DATA WAS USED FOR PLOTTING DESTINATION, BUT</a:t>
            </a:r>
            <a:r>
              <a:rPr lang="en-US"/>
              <a:t> EXCLUDED MOST INTERNATIONAL DESTINATIONS.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MISSING WEATHER OBSERVATIONS.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Best chance to avoid delays was in Autumn and early in the morning (5am)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you are traveling a relatively short distance you are more likely to face delays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busiest destination airports plays a factor in delays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Plane attributes for delays follow similar patterns as the total flights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Most delays occur in planes with less than 100 seats</a:t>
            </a:r>
            <a:endParaRPr/>
          </a:p>
          <a:p>
            <a:pPr indent="-158750" lvl="0" marL="28575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WHAT IF WE HAD MORE TIME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Compare NYC airport data for other years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Examine the weather data in more detail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Explore other busy airports</a:t>
            </a:r>
            <a:endParaRPr/>
          </a:p>
          <a:p>
            <a:pPr indent="-2730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Explore non-overlapping departure delays vs arrival delays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Research different events that occurred in NYC at that would effect air travel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Weather, Emergency, Special Events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Look into flights outside of the US for destination analysis</a:t>
            </a:r>
            <a:endParaRPr/>
          </a:p>
          <a:p>
            <a:pPr indent="-158750" lvl="0" marL="28575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RESEARCH QUESTION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What factors can determine the cause of flight delays that occurred in 2013 NYC airports?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NYC airports flight delay information throughout the year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Destination airports locations and distance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Plane information such as the year of the plane, manufacturer and seats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Compare different airlines performance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Weather conditions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POTENTIAL USER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1143000" y="2042049"/>
            <a:ext cx="99060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FLIGHT OPERATIONS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AIRLINE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AIRPORT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GOVERNMENT ENTITIES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PROCESS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141425" y="2105100"/>
            <a:ext cx="99060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2" marL="1200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DPLYR</a:t>
            </a:r>
            <a:endParaRPr/>
          </a:p>
          <a:p>
            <a:pPr indent="-171450" lvl="3" marL="1543050" rtl="0" algn="l">
              <a:lnSpc>
                <a:spcPct val="90000"/>
              </a:lnSpc>
              <a:spcBef>
                <a:spcPts val="859"/>
              </a:spcBef>
              <a:spcAft>
                <a:spcPts val="0"/>
              </a:spcAft>
              <a:buSzPts val="1295"/>
              <a:buChar char="•"/>
            </a:pPr>
            <a:r>
              <a:rPr b="1" lang="en-US" sz="1295"/>
              <a:t>Joining</a:t>
            </a:r>
            <a:r>
              <a:rPr lang="en-US" sz="1295"/>
              <a:t> flight data with other datasets (planes, airports, airlines) to see if they factor into causing delays</a:t>
            </a:r>
            <a:endParaRPr/>
          </a:p>
          <a:p>
            <a:pPr indent="-171450" lvl="3" marL="1543050" rtl="0" algn="l">
              <a:lnSpc>
                <a:spcPct val="90000"/>
              </a:lnSpc>
              <a:spcBef>
                <a:spcPts val="859"/>
              </a:spcBef>
              <a:spcAft>
                <a:spcPts val="0"/>
              </a:spcAft>
              <a:buSzPts val="1295"/>
              <a:buChar char="•"/>
            </a:pPr>
            <a:r>
              <a:rPr b="1" lang="en-US" sz="1295"/>
              <a:t>Filtering</a:t>
            </a:r>
            <a:r>
              <a:rPr lang="en-US" sz="1295"/>
              <a:t> out delayed flights</a:t>
            </a:r>
            <a:endParaRPr/>
          </a:p>
          <a:p>
            <a:pPr indent="-171450" lvl="3" marL="1543050" rtl="0" algn="l">
              <a:lnSpc>
                <a:spcPct val="90000"/>
              </a:lnSpc>
              <a:spcBef>
                <a:spcPts val="859"/>
              </a:spcBef>
              <a:spcAft>
                <a:spcPts val="0"/>
              </a:spcAft>
              <a:buSzPts val="1295"/>
              <a:buChar char="•"/>
            </a:pPr>
            <a:r>
              <a:rPr b="1" lang="en-US" sz="1295"/>
              <a:t>Grouping</a:t>
            </a:r>
            <a:r>
              <a:rPr lang="en-US" sz="1295"/>
              <a:t> by different variables and performing counts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HTML Widgets</a:t>
            </a:r>
            <a:endParaRPr/>
          </a:p>
          <a:p>
            <a:pPr indent="-171450" lvl="3" marL="1543050" rtl="0" algn="l">
              <a:lnSpc>
                <a:spcPct val="90000"/>
              </a:lnSpc>
              <a:spcBef>
                <a:spcPts val="859"/>
              </a:spcBef>
              <a:spcAft>
                <a:spcPts val="0"/>
              </a:spcAft>
              <a:buSzPts val="1295"/>
              <a:buChar char="•"/>
            </a:pPr>
            <a:r>
              <a:rPr b="1" lang="en-US" sz="1295"/>
              <a:t>Flexdashboard</a:t>
            </a:r>
            <a:r>
              <a:rPr lang="en-US" sz="1295"/>
              <a:t> for the Layout</a:t>
            </a:r>
            <a:endParaRPr/>
          </a:p>
          <a:p>
            <a:pPr indent="-171450" lvl="3" marL="1543050" rtl="0" algn="l">
              <a:lnSpc>
                <a:spcPct val="90000"/>
              </a:lnSpc>
              <a:spcBef>
                <a:spcPts val="859"/>
              </a:spcBef>
              <a:spcAft>
                <a:spcPts val="0"/>
              </a:spcAft>
              <a:buSzPts val="1295"/>
              <a:buChar char="•"/>
            </a:pPr>
            <a:r>
              <a:rPr b="1" lang="en-US" sz="1295"/>
              <a:t>Leaflet</a:t>
            </a:r>
            <a:r>
              <a:rPr lang="en-US" sz="1295"/>
              <a:t> for the destination map</a:t>
            </a:r>
            <a:endParaRPr/>
          </a:p>
          <a:p>
            <a:pPr indent="-171450" lvl="3" marL="1543050" rtl="0" algn="l">
              <a:lnSpc>
                <a:spcPct val="90000"/>
              </a:lnSpc>
              <a:spcBef>
                <a:spcPts val="859"/>
              </a:spcBef>
              <a:spcAft>
                <a:spcPts val="0"/>
              </a:spcAft>
              <a:buSzPts val="1295"/>
              <a:buChar char="•"/>
            </a:pPr>
            <a:r>
              <a:rPr b="1" lang="en-US" sz="1295"/>
              <a:t>Plotly</a:t>
            </a:r>
            <a:r>
              <a:rPr lang="en-US" sz="1295"/>
              <a:t> for the interactive plots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Application</a:t>
            </a:r>
            <a:endParaRPr/>
          </a:p>
          <a:p>
            <a:pPr indent="-171450" lvl="3" marL="1543050" rtl="0" algn="l">
              <a:lnSpc>
                <a:spcPct val="90000"/>
              </a:lnSpc>
              <a:spcBef>
                <a:spcPts val="859"/>
              </a:spcBef>
              <a:spcAft>
                <a:spcPts val="0"/>
              </a:spcAft>
              <a:buSzPts val="1295"/>
              <a:buChar char="•"/>
            </a:pPr>
            <a:r>
              <a:rPr b="1" lang="en-US" sz="1295"/>
              <a:t>Shiny</a:t>
            </a:r>
            <a:r>
              <a:rPr lang="en-US" sz="1295"/>
              <a:t> to host dashboards and create user interface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79486" y="4631453"/>
            <a:ext cx="11426824" cy="542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/>
              <a:t>NYC AIRPORTS ANALYSIS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35482" y="5243619"/>
            <a:ext cx="9906000" cy="1063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Font typeface="Arial"/>
              <a:buChar char="•"/>
            </a:pPr>
            <a:r>
              <a:rPr lang="en-US" sz="1190"/>
              <a:t>Peaks of delays during summer and the end of year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838"/>
              </a:spcBef>
              <a:spcAft>
                <a:spcPts val="0"/>
              </a:spcAft>
              <a:buSzPts val="1190"/>
              <a:buFont typeface="Arial"/>
              <a:buChar char="•"/>
            </a:pPr>
            <a:r>
              <a:rPr lang="en-US" sz="1190"/>
              <a:t>All three airports had low delays in Autumn.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838"/>
              </a:spcBef>
              <a:spcAft>
                <a:spcPts val="0"/>
              </a:spcAft>
              <a:buSzPts val="1190"/>
              <a:buFont typeface="Arial"/>
              <a:buChar char="•"/>
            </a:pPr>
            <a:r>
              <a:rPr lang="en-US" sz="1190"/>
              <a:t>Percentage of delays in 2013 ranged from about 13% to almost 17% based on delays of over 30 minutes or longer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838"/>
              </a:spcBef>
              <a:spcAft>
                <a:spcPts val="0"/>
              </a:spcAft>
              <a:buSzPts val="1190"/>
              <a:buFont typeface="Arial"/>
              <a:buChar char="•"/>
            </a:pPr>
            <a:r>
              <a:rPr lang="en-US" sz="1190"/>
              <a:t>As the day progresses delays get worse until then end of the night</a:t>
            </a:r>
            <a:endParaRPr/>
          </a:p>
        </p:txBody>
      </p:sp>
      <p:pic>
        <p:nvPicPr>
          <p:cNvPr id="159" name="Google Shape;159;p23">
            <a:hlinkClick r:id="rId3"/>
          </p:cNvPr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29" r="19" t="0"/>
          <a:stretch/>
        </p:blipFill>
        <p:spPr>
          <a:xfrm>
            <a:off x="1592623" y="215866"/>
            <a:ext cx="9006900" cy="44073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179486" y="4631453"/>
            <a:ext cx="11426824" cy="542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/>
              <a:t>DESTINATION ANALYSIS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35482" y="5243619"/>
            <a:ext cx="9906000" cy="1063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Font typeface="Arial"/>
              <a:buChar char="•"/>
            </a:pPr>
            <a:r>
              <a:rPr lang="en-US" sz="1190"/>
              <a:t>Analysis on flights within the US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838"/>
              </a:spcBef>
              <a:spcAft>
                <a:spcPts val="0"/>
              </a:spcAft>
              <a:buSzPts val="1190"/>
              <a:buFont typeface="Arial"/>
              <a:buChar char="•"/>
            </a:pPr>
            <a:r>
              <a:rPr lang="en-US" sz="1190"/>
              <a:t>A large number of delays occur in destination airports that rank as the top US busiest airports in 2013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838"/>
              </a:spcBef>
              <a:spcAft>
                <a:spcPts val="0"/>
              </a:spcAft>
              <a:buSzPts val="1190"/>
              <a:buFont typeface="Arial"/>
              <a:buChar char="•"/>
            </a:pPr>
            <a:r>
              <a:rPr lang="en-US" sz="1190"/>
              <a:t>EWR (13), JFK (6) &amp; LGA (20) also ranked as the top busiest US airports in 2013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838"/>
              </a:spcBef>
              <a:spcAft>
                <a:spcPts val="0"/>
              </a:spcAft>
              <a:buSzPts val="1190"/>
              <a:buFont typeface="Arial"/>
              <a:buChar char="•"/>
            </a:pPr>
            <a:r>
              <a:rPr lang="en-US" sz="1190"/>
              <a:t>The shorter the distance the more delays</a:t>
            </a:r>
            <a:endParaRPr/>
          </a:p>
        </p:txBody>
      </p:sp>
      <p:pic>
        <p:nvPicPr>
          <p:cNvPr id="166" name="Google Shape;166;p24">
            <a:hlinkClick r:id="rId3"/>
          </p:cNvPr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0518" y="208776"/>
            <a:ext cx="9090964" cy="442134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DESTINATION ANALYSIS</a:t>
            </a:r>
            <a:endParaRPr/>
          </a:p>
        </p:txBody>
      </p:sp>
      <p:graphicFrame>
        <p:nvGraphicFramePr>
          <p:cNvPr id="172" name="Google Shape;172;p25"/>
          <p:cNvGraphicFramePr/>
          <p:nvPr/>
        </p:nvGraphicFramePr>
        <p:xfrm>
          <a:off x="666628" y="26800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{5900FC92-44B8-4705-AB91-ABB23D252725}</a:tableStyleId>
              </a:tblPr>
              <a:tblGrid>
                <a:gridCol w="1539450"/>
                <a:gridCol w="1539450"/>
              </a:tblGrid>
              <a:tr h="27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FAA Code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Delays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ORD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1180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ATL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952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SFO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939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BOS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891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LAX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827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CLT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804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MCO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730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FLL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710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DTW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650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IAH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625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Google Shape;173;p25"/>
          <p:cNvGraphicFramePr/>
          <p:nvPr/>
        </p:nvGraphicFramePr>
        <p:xfrm>
          <a:off x="4554964" y="2652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{5900FC92-44B8-4705-AB91-ABB23D252725}</a:tableStyleId>
              </a:tblPr>
              <a:tblGrid>
                <a:gridCol w="1539450"/>
                <a:gridCol w="1539450"/>
              </a:tblGrid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FAA Code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Delays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LAX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1567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SFO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1323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BOS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928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MCO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920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FLL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797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SJU</a:t>
                      </a:r>
                      <a:endParaRPr/>
                    </a:p>
                  </a:txBody>
                  <a:tcPr marT="9525" marB="0" marR="9525" marL="95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762</a:t>
                      </a:r>
                      <a:endParaRPr/>
                    </a:p>
                  </a:txBody>
                  <a:tcPr marT="9525" marB="0" marR="9525" marL="9525" anchor="ctr">
                    <a:solidFill>
                      <a:schemeClr val="lt1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BUF</a:t>
                      </a:r>
                      <a:endParaRPr/>
                    </a:p>
                  </a:txBody>
                  <a:tcPr marT="9525" marB="0" marR="9525" marL="95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628</a:t>
                      </a:r>
                      <a:endParaRPr/>
                    </a:p>
                  </a:txBody>
                  <a:tcPr marT="9525" marB="0" marR="9525" marL="9525" anchor="ctr">
                    <a:solidFill>
                      <a:schemeClr val="lt1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RDU</a:t>
                      </a:r>
                      <a:endParaRPr/>
                    </a:p>
                  </a:txBody>
                  <a:tcPr marT="9525" marB="0" marR="9525" marL="95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611</a:t>
                      </a:r>
                      <a:endParaRPr/>
                    </a:p>
                  </a:txBody>
                  <a:tcPr marT="9525" marB="0" marR="9525" marL="9525" anchor="ctr">
                    <a:solidFill>
                      <a:schemeClr val="lt1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ORD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572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DCA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571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Google Shape;174;p25"/>
          <p:cNvGraphicFramePr/>
          <p:nvPr/>
        </p:nvGraphicFramePr>
        <p:xfrm>
          <a:off x="8443300" y="26325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{5900FC92-44B8-4705-AB91-ABB23D252725}</a:tableStyleId>
              </a:tblPr>
              <a:tblGrid>
                <a:gridCol w="1539450"/>
                <a:gridCol w="1539450"/>
              </a:tblGrid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FAA Code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Delays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ATL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1712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1423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CLT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1031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FLL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773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MIA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737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BNA</a:t>
                      </a:r>
                      <a:endParaRPr/>
                    </a:p>
                  </a:txBody>
                  <a:tcPr marT="9525" marB="0" marR="9525" marL="9525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684</a:t>
                      </a:r>
                      <a:endParaRPr/>
                    </a:p>
                  </a:txBody>
                  <a:tcPr marT="9525" marB="0" marR="9525" marL="9525" anchor="ctr">
                    <a:solidFill>
                      <a:schemeClr val="lt1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681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MCO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645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DTW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640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DCA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strike="noStrike">
                          <a:solidFill>
                            <a:srgbClr val="000000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622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25"/>
          <p:cNvSpPr txBox="1"/>
          <p:nvPr/>
        </p:nvSpPr>
        <p:spPr>
          <a:xfrm>
            <a:off x="666627" y="2263178"/>
            <a:ext cx="3078896" cy="369332"/>
          </a:xfrm>
          <a:prstGeom prst="rect">
            <a:avLst/>
          </a:prstGeom>
          <a:solidFill>
            <a:srgbClr val="0C0C0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EWR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4554964" y="2263178"/>
            <a:ext cx="3078896" cy="369332"/>
          </a:xfrm>
          <a:prstGeom prst="rect">
            <a:avLst/>
          </a:prstGeom>
          <a:solidFill>
            <a:srgbClr val="0C0C0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JFK</a:t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8443300" y="2263178"/>
            <a:ext cx="3078896" cy="369332"/>
          </a:xfrm>
          <a:prstGeom prst="rect">
            <a:avLst/>
          </a:prstGeom>
          <a:solidFill>
            <a:srgbClr val="0C0C0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LGA</a:t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666627" y="6295292"/>
            <a:ext cx="555504" cy="281354"/>
          </a:xfrm>
          <a:prstGeom prst="rect">
            <a:avLst/>
          </a:prstGeom>
          <a:solidFill>
            <a:srgbClr val="FFFF00"/>
          </a:solidFill>
          <a:ln cap="rnd" cmpd="sng" w="19050">
            <a:solidFill>
              <a:srgbClr val="515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222131" y="6301154"/>
            <a:ext cx="30788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2013 Top 30 Busiest Airport in the US</a:t>
            </a:r>
            <a:endParaRPr/>
          </a:p>
        </p:txBody>
      </p:sp>
      <p:sp>
        <p:nvSpPr>
          <p:cNvPr id="180" name="Google Shape;180;p25"/>
          <p:cNvSpPr txBox="1"/>
          <p:nvPr>
            <p:ph idx="11" type="ftr"/>
          </p:nvPr>
        </p:nvSpPr>
        <p:spPr>
          <a:xfrm>
            <a:off x="1222131" y="6435969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https://en.wikipedia.org/wiki/List_of_the_busiest_airports_in_the_United_States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79486" y="4631453"/>
            <a:ext cx="11426824" cy="542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/>
              <a:t>PLANE ANALYSIS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735482" y="5243619"/>
            <a:ext cx="9906000" cy="1063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Out of the top 5 manufacturers Embraer had the most manufacturer delays and all occurred in planes </a:t>
            </a:r>
            <a:r>
              <a:rPr lang="en-US"/>
              <a:t>with</a:t>
            </a:r>
            <a:r>
              <a:rPr lang="en-US"/>
              <a:t> </a:t>
            </a:r>
            <a:r>
              <a:rPr lang="en-US"/>
              <a:t>less than</a:t>
            </a:r>
            <a:r>
              <a:rPr lang="en-US"/>
              <a:t> 100 seats</a:t>
            </a:r>
            <a:endParaRPr/>
          </a:p>
          <a:p>
            <a:pPr indent="-285750" lvl="0" marL="285750" rtl="0" algn="l">
              <a:spcBef>
                <a:spcPts val="8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Most planes that were flown out of the NYC airports were built in 2001 and 2002 - Embraer had the most delays of planes built in that time</a:t>
            </a:r>
            <a:endParaRPr/>
          </a:p>
          <a:p>
            <a:pPr indent="-196850" lvl="0" marL="285750" rtl="0" algn="l">
              <a:spcBef>
                <a:spcPts val="88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87" name="Google Shape;187;p26">
            <a:hlinkClick r:id="rId3"/>
          </p:cNvPr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79" l="0" r="0" t="79"/>
          <a:stretch/>
        </p:blipFill>
        <p:spPr>
          <a:xfrm>
            <a:off x="1565867" y="207440"/>
            <a:ext cx="9060300" cy="44241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79486" y="4631453"/>
            <a:ext cx="11426824" cy="542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/>
              <a:t>AIRLINE ANALYSIS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735482" y="5243619"/>
            <a:ext cx="9906000" cy="1063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ExpressJet, JetBlue, United, Delta and Endeavor have the most delays</a:t>
            </a:r>
            <a:endParaRPr/>
          </a:p>
          <a:p>
            <a:pPr indent="-285750" lvl="0" marL="285750" rtl="0" algn="l">
              <a:spcBef>
                <a:spcPts val="8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Out of these airlines they are mostly using planes from manufacturers with the most delays (Embraer, Boeing, Airbus)</a:t>
            </a:r>
            <a:endParaRPr/>
          </a:p>
        </p:txBody>
      </p:sp>
      <p:pic>
        <p:nvPicPr>
          <p:cNvPr id="194" name="Google Shape;194;p27">
            <a:hlinkClick r:id="rId3"/>
          </p:cNvPr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5403" y="207440"/>
            <a:ext cx="9041193" cy="4424013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