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Virtualization Management </a:t>
            </a:r>
          </a:p>
          <a:p>
            <a:pPr>
              <a:defRPr sz="3700"/>
            </a:pPr>
            <a:r>
              <a:t>and the </a:t>
            </a:r>
          </a:p>
          <a:p>
            <a:pPr>
              <a:defRPr sz="5600"/>
            </a:pPr>
            <a:r>
              <a:t>Open Source World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192106"/>
            <a:ext cx="10464800" cy="1279213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Samuel Barton</a:t>
            </a:r>
          </a:p>
          <a:p>
            <a:pPr>
              <a:defRPr i="1" sz="2100"/>
            </a:pPr>
            <a:r>
              <a:t>Maine Cyber Security Cluster</a:t>
            </a:r>
          </a:p>
          <a:p>
            <a:pPr>
              <a:defRPr i="1" sz="2100"/>
            </a:pPr>
            <a:r>
              <a:t>Department of Computer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Open source?</a:t>
            </a:r>
          </a:p>
        </p:txBody>
      </p:sp>
      <p:sp>
        <p:nvSpPr>
          <p:cNvPr id="123" name="Shape 123"/>
          <p:cNvSpPr/>
          <p:nvPr/>
        </p:nvSpPr>
        <p:spPr>
          <a:xfrm>
            <a:off x="1410968" y="2253415"/>
            <a:ext cx="10182865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Definition</a:t>
            </a:r>
            <a:r>
              <a:t>: A piece of software whose source code has been released to the public by its developer.</a:t>
            </a:r>
          </a:p>
        </p:txBody>
      </p:sp>
      <p:sp>
        <p:nvSpPr>
          <p:cNvPr id="124" name="Shape 124"/>
          <p:cNvSpPr/>
          <p:nvPr/>
        </p:nvSpPr>
        <p:spPr>
          <a:xfrm>
            <a:off x="1329754" y="4105814"/>
            <a:ext cx="10345292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The paradigm</a:t>
            </a:r>
            <a:r>
              <a:t>: massively collaborative decentralized development of software by a community</a:t>
            </a:r>
          </a:p>
        </p:txBody>
      </p:sp>
      <p:sp>
        <p:nvSpPr>
          <p:cNvPr id="125" name="Shape 125"/>
          <p:cNvSpPr/>
          <p:nvPr/>
        </p:nvSpPr>
        <p:spPr>
          <a:xfrm>
            <a:off x="1299329" y="5958213"/>
            <a:ext cx="4676180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Notable examples</a:t>
            </a:r>
            <a:r>
              <a:t>: </a:t>
            </a:r>
          </a:p>
          <a:p>
            <a:pPr algn="l"/>
            <a:r>
              <a:t> - Firefox web browser </a:t>
            </a:r>
          </a:p>
          <a:p>
            <a:pPr algn="l"/>
            <a:r>
              <a:t> - VLC media player</a:t>
            </a:r>
          </a:p>
          <a:p>
            <a:pPr algn="l"/>
            <a:r>
              <a:t> - Linux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Virtualization Technology</a:t>
            </a:r>
          </a:p>
        </p:txBody>
      </p:sp>
      <p:sp>
        <p:nvSpPr>
          <p:cNvPr id="128" name="Shape 128"/>
          <p:cNvSpPr/>
          <p:nvPr>
            <p:ph type="body" sz="half" idx="1"/>
          </p:nvPr>
        </p:nvSpPr>
        <p:spPr>
          <a:xfrm>
            <a:off x="952500" y="2609850"/>
            <a:ext cx="6527683" cy="6675384"/>
          </a:xfrm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t>Has grown tremendously in last decade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Enables</a:t>
            </a:r>
          </a:p>
          <a:p>
            <a:pPr lvl="1" marL="808990" indent="-404495" defTabSz="531622">
              <a:spcBef>
                <a:spcPts val="3800"/>
              </a:spcBef>
              <a:defRPr sz="3276"/>
            </a:pPr>
            <a:r>
              <a:t>massive systems without the hardware and energy costs</a:t>
            </a:r>
          </a:p>
          <a:p>
            <a:pPr lvl="1" marL="808990" indent="-404495" defTabSz="531622">
              <a:spcBef>
                <a:spcPts val="3800"/>
              </a:spcBef>
              <a:defRPr sz="3276"/>
            </a:pPr>
            <a:r>
              <a:t>Multiple operating systems on one physical machine.</a:t>
            </a:r>
          </a:p>
          <a:p>
            <a:pPr lvl="1" marL="808990" indent="-404495" defTabSz="531622">
              <a:spcBef>
                <a:spcPts val="3800"/>
              </a:spcBef>
              <a:defRPr sz="3276"/>
            </a:pPr>
            <a:r>
              <a:t>Simulation of physical infrastructure</a:t>
            </a:r>
          </a:p>
        </p:txBody>
      </p:sp>
      <p:pic>
        <p:nvPicPr>
          <p:cNvPr id="129" name="virtual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1973" y="3695700"/>
            <a:ext cx="4445001" cy="2362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Simulating Infrastructure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simulate the infrastructure of a town or city</a:t>
            </a:r>
          </a:p>
          <a:p>
            <a:pPr lvl="1"/>
            <a:r>
              <a:t>Hundreds or thousands of virtual machines</a:t>
            </a:r>
          </a:p>
          <a:p>
            <a:pPr lvl="1"/>
            <a:r>
              <a:t>dozens or hundreds of virtual networks</a:t>
            </a:r>
          </a:p>
          <a:p>
            <a:pPr/>
            <a:r>
              <a:t>This has many applications in research and education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7440"/>
            </a:pPr>
            <a:r>
              <a:t>The Problem - </a:t>
            </a:r>
            <a:r>
              <a:rPr i="1">
                <a:solidFill>
                  <a:srgbClr val="53585F"/>
                </a:solidFill>
              </a:rPr>
              <a:t>Complexity</a:t>
            </a:r>
          </a:p>
        </p:txBody>
      </p:sp>
      <p:sp>
        <p:nvSpPr>
          <p:cNvPr id="135" name="Shape 135"/>
          <p:cNvSpPr/>
          <p:nvPr>
            <p:ph type="body" sz="half" idx="1"/>
          </p:nvPr>
        </p:nvSpPr>
        <p:spPr>
          <a:xfrm>
            <a:off x="952500" y="5155368"/>
            <a:ext cx="11099800" cy="4044790"/>
          </a:xfrm>
          <a:prstGeom prst="rect">
            <a:avLst/>
          </a:prstGeom>
        </p:spPr>
        <p:txBody>
          <a:bodyPr/>
          <a:lstStyle/>
          <a:p>
            <a:pPr/>
            <a:r>
              <a:t>Managing large numbers of virtual machines across individual servers is untenable</a:t>
            </a:r>
          </a:p>
          <a:p>
            <a:pPr lvl="1"/>
            <a:r>
              <a:t>Error prone and not scalable</a:t>
            </a:r>
          </a:p>
          <a:p>
            <a:pPr lvl="1"/>
            <a:r>
              <a:t>Insufficiently allocates resources</a:t>
            </a:r>
          </a:p>
        </p:txBody>
      </p:sp>
      <p:pic>
        <p:nvPicPr>
          <p:cNvPr id="136" name="unmanaged_col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2827441"/>
            <a:ext cx="5080000" cy="1803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39271" dir="5400000">
              <a:srgbClr val="000000">
                <a:alpha val="58353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The Solution - </a:t>
            </a:r>
            <a:r>
              <a:rPr i="1">
                <a:solidFill>
                  <a:srgbClr val="53585F"/>
                </a:solidFill>
              </a:rPr>
              <a:t>Management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952500" y="5186679"/>
            <a:ext cx="11099800" cy="3890700"/>
          </a:xfrm>
          <a:prstGeom prst="rect">
            <a:avLst/>
          </a:prstGeom>
        </p:spPr>
        <p:txBody>
          <a:bodyPr/>
          <a:lstStyle/>
          <a:p>
            <a:pPr/>
            <a:r>
              <a:t>Virtual machine managers provide</a:t>
            </a:r>
          </a:p>
          <a:p>
            <a:pPr lvl="1"/>
            <a:r>
              <a:t>Resource allocation</a:t>
            </a:r>
          </a:p>
          <a:p>
            <a:pPr lvl="1"/>
            <a:r>
              <a:t>Provide a single point of management</a:t>
            </a:r>
          </a:p>
          <a:p>
            <a:pPr lvl="1"/>
            <a:r>
              <a:t>Reduction of human error</a:t>
            </a:r>
          </a:p>
        </p:txBody>
      </p:sp>
      <p:pic>
        <p:nvPicPr>
          <p:cNvPr id="140" name="Managed_col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2450" y="2267417"/>
            <a:ext cx="4279900" cy="2743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oVirt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source project developed by Red Hat</a:t>
            </a:r>
          </a:p>
          <a:p>
            <a:pPr/>
            <a:r>
              <a:t>Fully featured virtual machine manager</a:t>
            </a:r>
          </a:p>
          <a:p>
            <a:pPr/>
            <a:r>
              <a:t>Highly coupled to Red Hat Linux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story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Ubuntu-based system isolated from the internet</a:t>
            </a:r>
          </a:p>
          <a:p>
            <a:pPr/>
            <a:r>
              <a:t>Attempted port of oVirt to Ubuntu</a:t>
            </a:r>
          </a:p>
          <a:p>
            <a:pPr/>
            <a:r>
              <a:t>Realized that it was untenable within our timeframe</a:t>
            </a:r>
          </a:p>
          <a:p>
            <a:pPr/>
            <a:r>
              <a:t>Converted some of our system to CentOS</a:t>
            </a:r>
          </a:p>
          <a:p>
            <a:pPr/>
            <a:r>
              <a:t>oVirt now runs our virtual infrastructure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Virtualization is a powerful technology with many interesting applications</a:t>
            </a:r>
          </a:p>
          <a:p>
            <a:pPr/>
            <a:r>
              <a:t>Open source is a paradigm of software development based on community collaboration</a:t>
            </a:r>
          </a:p>
          <a:p>
            <a:pPr/>
            <a:r>
              <a:t>Research takes perseverance, insight, and humility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