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79BFF"/>
            </a:gs>
            <a:gs pos="25000">
              <a:srgbClr val="4993F0"/>
            </a:gs>
            <a:gs pos="100000">
              <a:srgbClr val="001C4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rgbClr val="C0D88C"/>
              </a:buClr>
              <a:buFont typeface="Calibri"/>
              <a:buNone/>
              <a:defRPr sz="5600" b="1" i="0" u="none" strike="noStrike" cap="none" baseline="0">
                <a:solidFill>
                  <a:srgbClr val="C0D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indent="0" algn="r" rtl="0">
              <a:spcBef>
                <a:spcPts val="520"/>
              </a:spcBef>
              <a:buClr>
                <a:schemeClr val="accent3"/>
              </a:buClr>
              <a:buFont typeface="Arial"/>
              <a:buNone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20"/>
              </a:spcBef>
              <a:buClr>
                <a:schemeClr val="accent2"/>
              </a:buClr>
              <a:buFont typeface="Arial"/>
              <a:buNone/>
              <a:defRPr sz="21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60"/>
              </a:spcBef>
              <a:buClr>
                <a:schemeClr val="accent5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lt2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Arial"/>
              <a:buNone/>
              <a:defRPr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E4E2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E4E2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E4E2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bg>
      <p:bgPr>
        <a:gradFill>
          <a:gsLst>
            <a:gs pos="0">
              <a:srgbClr val="479BFF"/>
            </a:gs>
            <a:gs pos="25000">
              <a:srgbClr val="4993F0"/>
            </a:gs>
            <a:gs pos="100000">
              <a:srgbClr val="001C4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AB95C7"/>
              </a:buClr>
              <a:buFont typeface="Calibri"/>
              <a:buNone/>
              <a:defRPr sz="5600" b="1" cap="none" baseline="0">
                <a:solidFill>
                  <a:srgbClr val="AB95C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lt1"/>
              </a:buClr>
              <a:buNone/>
              <a:defRPr sz="2200">
                <a:solidFill>
                  <a:schemeClr val="lt1"/>
                </a:solidFill>
              </a:defRPr>
            </a:lvl1pPr>
            <a:lvl2pPr rtl="0"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rtl="0">
              <a:buClr>
                <a:schemeClr val="lt1"/>
              </a:buClr>
              <a:buNone/>
              <a:defRPr sz="1600">
                <a:solidFill>
                  <a:schemeClr val="lt1"/>
                </a:solidFill>
              </a:defRPr>
            </a:lvl3pPr>
            <a:lvl4pPr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4pPr>
            <a:lvl5pPr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E4E2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E4E2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E4E2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None/>
              <a:defRPr sz="2400" b="1" cap="none" baseline="0">
                <a:solidFill>
                  <a:schemeClr val="dk2"/>
                </a:solidFill>
              </a:defRPr>
            </a:lvl1pPr>
            <a:lvl2pPr rtl="0">
              <a:buNone/>
              <a:defRPr sz="2000" b="1"/>
            </a:lvl2pPr>
            <a:lvl3pPr rtl="0">
              <a:buNone/>
              <a:defRPr sz="1800" b="1"/>
            </a:lvl3pPr>
            <a:lvl4pPr rtl="0">
              <a:buNone/>
              <a:defRPr sz="1600" b="1"/>
            </a:lvl4pPr>
            <a:lvl5pPr rtl="0"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None/>
              <a:defRPr sz="2400" b="1" cap="none" baseline="0">
                <a:solidFill>
                  <a:schemeClr val="dk2"/>
                </a:solidFill>
              </a:defRPr>
            </a:lvl1pPr>
            <a:lvl2pPr rtl="0">
              <a:buNone/>
              <a:defRPr sz="2000" b="1"/>
            </a:lvl2pPr>
            <a:lvl3pPr rtl="0">
              <a:buNone/>
              <a:defRPr sz="1800" b="1"/>
            </a:lvl3pPr>
            <a:lvl4pPr rtl="0">
              <a:buNone/>
              <a:defRPr sz="1600" b="1"/>
            </a:lvl4pPr>
            <a:lvl5pPr rtl="0"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None/>
              <a:defRPr sz="1400"/>
            </a:lvl1pPr>
            <a:lvl2pPr indent="0" algn="l" rtl="0">
              <a:buNone/>
              <a:defRPr sz="1200"/>
            </a:lvl2pPr>
            <a:lvl3pPr indent="0" algn="l" rtl="0">
              <a:buNone/>
              <a:defRPr sz="1000"/>
            </a:lvl3pPr>
            <a:lvl4pPr indent="0" algn="l" rtl="0">
              <a:buNone/>
              <a:defRPr sz="900"/>
            </a:lvl4pPr>
            <a:lvl5pPr indent="0" algn="l" rtl="0"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600"/>
            </a:lvl2pPr>
            <a:lvl3pPr rtl="0">
              <a:defRPr sz="2400"/>
            </a:lvl3pPr>
            <a:lvl4pPr rtl="0">
              <a:defRPr sz="20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rot="-10380000" flipH="1">
            <a:off x="3165753" y="1108076"/>
            <a:ext cx="5257800" cy="4114799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7" name="Shape 67"/>
          <p:cNvSpPr/>
          <p:nvPr/>
        </p:nvSpPr>
        <p:spPr>
          <a:xfrm rot="-10379999" flipH="1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Clr>
                <a:schemeClr val="dk2"/>
              </a:buClr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250"/>
              </a:spcBef>
              <a:buNone/>
              <a:defRPr sz="13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rgbClr val="1D4677"/>
              </a:buClr>
              <a:buFont typeface="Arial"/>
              <a:buNone/>
              <a:defRPr sz="3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94312F">
                  <a:alpha val="44705"/>
                </a:srgbClr>
              </a:gs>
              <a:gs pos="100000">
                <a:srgbClr val="94C23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4381500" y="6219825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49336">
                  <a:alpha val="29803"/>
                </a:srgbClr>
              </a:gs>
              <a:gs pos="80000">
                <a:srgbClr val="BD322E">
                  <a:alpha val="44705"/>
                </a:srgbClr>
              </a:gs>
              <a:gs pos="100000">
                <a:srgbClr val="BD322E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94312F">
                  <a:alpha val="44705"/>
                </a:srgbClr>
              </a:gs>
              <a:gs pos="100000">
                <a:srgbClr val="94C23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4381500" y="-7144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49336">
                  <a:alpha val="29803"/>
                </a:srgbClr>
              </a:gs>
              <a:gs pos="80000">
                <a:srgbClr val="BD322E">
                  <a:alpha val="44705"/>
                </a:srgbClr>
              </a:gs>
              <a:gs pos="100000">
                <a:srgbClr val="BD322E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080" marR="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88720" marR="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3040" marR="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37360" marR="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1D467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-29294" y="-16113"/>
            <a:ext cx="9198254" cy="1086266"/>
            <a:chOff x="-29322" y="-1971"/>
            <a:chExt cx="9198254" cy="1086266"/>
          </a:xfrm>
        </p:grpSpPr>
        <p:sp>
          <p:nvSpPr>
            <p:cNvPr id="13" name="Shape 13"/>
            <p:cNvSpPr/>
            <p:nvPr/>
          </p:nvSpPr>
          <p:spPr>
            <a:xfrm rot="-164307">
              <a:off x="-19044" y="216549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>
              <a:solidFill>
                <a:srgbClr val="88A54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164308">
              <a:off x="-14309" y="290002"/>
              <a:ext cx="9175811" cy="530351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gwilson@usm.maine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fana@usm.maine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7848600" y="5943600"/>
            <a:ext cx="993914" cy="6857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0" name="Shape 90"/>
          <p:cNvSpPr txBox="1"/>
          <p:nvPr/>
        </p:nvSpPr>
        <p:spPr>
          <a:xfrm>
            <a:off x="152400" y="1143000"/>
            <a:ext cx="89916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4000" b="0" i="0" u="sng" strike="noStrike" cap="none" baseline="0" dirty="0">
                <a:solidFill>
                  <a:schemeClr val="bg1"/>
                </a:solidFill>
                <a:latin typeface="Arial Black"/>
                <a:ea typeface="Arial Black"/>
                <a:cs typeface="Arial Black"/>
                <a:sym typeface="Arial Black"/>
              </a:rPr>
              <a:t>Maine Cyber Security Cluster</a:t>
            </a:r>
          </a:p>
        </p:txBody>
      </p:sp>
      <p:sp>
        <p:nvSpPr>
          <p:cNvPr id="91" name="Shape 91"/>
          <p:cNvSpPr/>
          <p:nvPr/>
        </p:nvSpPr>
        <p:spPr>
          <a:xfrm>
            <a:off x="1066800" y="2286000"/>
            <a:ext cx="5334000" cy="371452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2" name="Shape 92"/>
          <p:cNvSpPr/>
          <p:nvPr/>
        </p:nvSpPr>
        <p:spPr>
          <a:xfrm>
            <a:off x="7924800" y="4876800"/>
            <a:ext cx="886558" cy="8381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530352" y="2133600"/>
            <a:ext cx="8004047" cy="4038599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l" rtl="0">
              <a:spcBef>
                <a:spcPts val="520"/>
              </a:spcBef>
              <a:buClr>
                <a:schemeClr val="accent3"/>
              </a:buClr>
              <a:buSzPct val="124999"/>
            </a:pPr>
            <a:r>
              <a:rPr lang="en-US" sz="2800" dirty="0" smtClean="0">
                <a:solidFill>
                  <a:schemeClr val="bg1"/>
                </a:solidFill>
              </a:rPr>
              <a:t>Network Security and</a:t>
            </a:r>
            <a:r>
              <a:rPr lang="en-US" sz="28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Ethics</a:t>
            </a:r>
          </a:p>
          <a:p>
            <a:endParaRPr sz="1800">
              <a:solidFill>
                <a:schemeClr val="bg1"/>
              </a:solidFill>
            </a:endParaRPr>
          </a:p>
          <a:p>
            <a:pPr marL="0" marR="45720" lvl="0" indent="0" algn="l" rtl="0">
              <a:spcBef>
                <a:spcPts val="520"/>
              </a:spcBef>
              <a:buClr>
                <a:schemeClr val="accent3"/>
              </a:buClr>
              <a:buSzPct val="124999"/>
            </a:pPr>
            <a:r>
              <a:rPr lang="en-US" sz="2800" dirty="0" smtClean="0">
                <a:solidFill>
                  <a:schemeClr val="bg1"/>
                </a:solidFill>
              </a:rPr>
              <a:t>Introduction to Cyber Security</a:t>
            </a:r>
            <a:endParaRPr lang="en-US" sz="28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800">
              <a:solidFill>
                <a:schemeClr val="bg1"/>
              </a:solidFill>
            </a:endParaRPr>
          </a:p>
          <a:p>
            <a:pPr marL="0" marR="45720" lvl="0" indent="0" algn="l" rtl="0">
              <a:spcBef>
                <a:spcPts val="520"/>
              </a:spcBef>
              <a:buClr>
                <a:schemeClr val="accent3"/>
              </a:buClr>
              <a:buSzPct val="124999"/>
            </a:pPr>
            <a:r>
              <a:rPr lang="en-US" sz="2800" dirty="0" smtClean="0">
                <a:solidFill>
                  <a:schemeClr val="bg1"/>
                </a:solidFill>
              </a:rPr>
              <a:t>Introduction to Network Security</a:t>
            </a:r>
            <a:endParaRPr lang="en-US" sz="28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800">
              <a:solidFill>
                <a:schemeClr val="bg1"/>
              </a:solidFill>
            </a:endParaRPr>
          </a:p>
          <a:p>
            <a:pPr marL="0" marR="45720" lvl="0" indent="0" algn="l" rtl="0">
              <a:spcBef>
                <a:spcPts val="520"/>
              </a:spcBef>
              <a:buClr>
                <a:schemeClr val="accent3"/>
              </a:buClr>
              <a:buSzPct val="124999"/>
            </a:pPr>
            <a:r>
              <a:rPr lang="en-US" sz="2800" dirty="0" smtClean="0">
                <a:solidFill>
                  <a:schemeClr val="bg1"/>
                </a:solidFill>
              </a:rPr>
              <a:t>Information Assurance and Cyber Security</a:t>
            </a:r>
          </a:p>
          <a:p>
            <a:pPr marL="0" marR="45720" lvl="0" indent="0" algn="l" rtl="0">
              <a:spcBef>
                <a:spcPts val="520"/>
              </a:spcBef>
              <a:buClr>
                <a:schemeClr val="accent3"/>
              </a:buClr>
              <a:buSzPct val="124999"/>
            </a:pPr>
            <a:r>
              <a:rPr lang="en-US" sz="28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Ethics</a:t>
            </a:r>
            <a:r>
              <a:rPr lang="en-US" sz="28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in Computer Science</a:t>
            </a:r>
            <a:endParaRPr lang="en-US" sz="28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/>
          </a:p>
          <a:p>
            <a:endParaRPr/>
          </a:p>
          <a:p>
            <a:endParaRPr/>
          </a:p>
          <a:p>
            <a:pPr marL="0" marR="45720" lvl="0" indent="0" algn="l" rtl="0">
              <a:spcBef>
                <a:spcPts val="52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0" y="990600"/>
            <a:ext cx="5333999" cy="842664"/>
          </a:xfrm>
          <a:prstGeom prst="rect">
            <a:avLst/>
          </a:prstGeom>
          <a:solidFill>
            <a:schemeClr val="accent3"/>
          </a:solidFill>
          <a:ln w="25400" cap="flat">
            <a:solidFill>
              <a:srgbClr val="7189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buSzPct val="25000"/>
              <a:buNone/>
            </a:pPr>
            <a:r>
              <a:rPr lang="en-US" sz="24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CURRICULUM DEVELOPMENT</a:t>
            </a:r>
            <a:endParaRPr lang="en-US" sz="24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381000" y="914400"/>
            <a:ext cx="8381999" cy="41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buSzPct val="25000"/>
              <a:buNone/>
            </a:pPr>
            <a:endParaRPr lang="en-US" sz="4800" dirty="0" smtClean="0">
              <a:solidFill>
                <a:schemeClr val="bg1"/>
              </a:solidFill>
            </a:endParaRPr>
          </a:p>
          <a:p>
            <a:pPr marL="0" marR="0" lvl="0" indent="0" rtl="0">
              <a:buSzPct val="25000"/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0" marR="0" lvl="0" indent="0" rtl="0">
              <a:buSzPct val="25000"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Dave, Melissa, and Kim will talk about the CSO, the Anti-Hacker Toolkits, </a:t>
            </a:r>
            <a:r>
              <a:rPr lang="en-US" sz="3200" smtClean="0">
                <a:solidFill>
                  <a:schemeClr val="bg1"/>
                </a:solidFill>
              </a:rPr>
              <a:t>and the </a:t>
            </a:r>
            <a:r>
              <a:rPr lang="en-US" sz="3200" dirty="0" smtClean="0">
                <a:solidFill>
                  <a:schemeClr val="bg1"/>
                </a:solidFill>
              </a:rPr>
              <a:t>Small Business Cyber Security Guide that grew out of courses at USM. </a:t>
            </a:r>
          </a:p>
          <a:p>
            <a:pPr marL="0" marR="0" lvl="0" indent="0" rtl="0">
              <a:buSzPct val="25000"/>
              <a:buNone/>
            </a:pPr>
            <a:endParaRPr lang="en-US" sz="4800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140"/>
          <p:cNvSpPr txBox="1"/>
          <p:nvPr/>
        </p:nvSpPr>
        <p:spPr>
          <a:xfrm>
            <a:off x="0" y="990600"/>
            <a:ext cx="5943600" cy="842664"/>
          </a:xfrm>
          <a:prstGeom prst="rect">
            <a:avLst/>
          </a:prstGeom>
          <a:solidFill>
            <a:schemeClr val="accent3"/>
          </a:solidFill>
          <a:ln w="25400" cap="flat">
            <a:solidFill>
              <a:srgbClr val="7189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STUDENT PRESENTATION</a:t>
            </a:r>
            <a:endParaRPr lang="en-US" sz="3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381000" y="914400"/>
            <a:ext cx="8381999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endParaRPr lang="en-US" sz="4800" dirty="0" smtClean="0">
              <a:solidFill>
                <a:schemeClr val="bg1"/>
              </a:solidFill>
            </a:endParaRPr>
          </a:p>
          <a:p>
            <a:pPr marL="0" marR="0" lvl="0" indent="0" algn="ctr" rtl="0">
              <a:buSzPct val="25000"/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Thank You!</a:t>
            </a:r>
          </a:p>
          <a:p>
            <a:pPr marL="0" marR="0" lvl="0" indent="0" algn="ctr" rtl="0">
              <a:buSzPct val="25000"/>
              <a:buNone/>
            </a:pPr>
            <a:endParaRPr lang="en-US" sz="4800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buSzPct val="25000"/>
              <a:buNone/>
            </a:pPr>
            <a:r>
              <a:rPr lang="en-US" sz="3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r>
              <a:rPr lang="en-US" sz="32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Information:</a:t>
            </a:r>
          </a:p>
          <a:p>
            <a:pPr marL="0" marR="0" lvl="0" indent="0" algn="ctr" rtl="0">
              <a:buSzPct val="25000"/>
              <a:buNone/>
            </a:pPr>
            <a:r>
              <a:rPr lang="en-US" sz="3200" dirty="0" smtClean="0">
                <a:solidFill>
                  <a:schemeClr val="bg1"/>
                </a:solidFill>
                <a:hlinkClick r:id="rId3"/>
              </a:rPr>
              <a:t>gwilson@usm.maine.edu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marR="0" lvl="0" indent="0" algn="ctr" rtl="0">
              <a:buSzPct val="25000"/>
              <a:buNone/>
            </a:pPr>
            <a:r>
              <a:rPr lang="en-US" sz="3200" dirty="0" smtClean="0">
                <a:solidFill>
                  <a:schemeClr val="bg1"/>
                </a:solidFill>
                <a:hlinkClick r:id="rId4"/>
              </a:rPr>
              <a:t>cfana@usm.maine.edu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marR="0" lvl="0" indent="0" algn="ctr" rtl="0">
              <a:buSzPct val="25000"/>
              <a:buNone/>
            </a:pPr>
            <a:endParaRPr lang="en-US" sz="3200" b="0" i="0" u="none" strike="noStrike" cap="none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buSzPct val="25000"/>
              <a:buNone/>
            </a:pPr>
            <a:endParaRPr lang="en-US" sz="48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0" y="1219200"/>
            <a:ext cx="5791200" cy="685800"/>
          </a:xfrm>
          <a:prstGeom prst="rect">
            <a:avLst/>
          </a:prstGeom>
          <a:solidFill>
            <a:schemeClr val="accent3"/>
          </a:solidFill>
          <a:ln w="25400" cap="flat">
            <a:solidFill>
              <a:srgbClr val="7189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3600" b="1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WHO WE </a:t>
            </a:r>
            <a:r>
              <a:rPr lang="en-US" sz="3600" b="1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ARE…</a:t>
            </a:r>
            <a:endParaRPr lang="en-US" sz="3600" b="1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9200" y="2133600"/>
            <a:ext cx="66294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buSzPct val="25000"/>
            </a:pPr>
            <a:r>
              <a:rPr lang="en-US" sz="28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r>
              <a:rPr lang="en-US" sz="28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of Southern Maine and the Maine System</a:t>
            </a:r>
          </a:p>
          <a:p>
            <a:pPr marL="0" marR="0" lvl="0" indent="0" rtl="0">
              <a:buSzPct val="25000"/>
              <a:buFont typeface="Wingdings" pitchFamily="2" charset="2"/>
              <a:buChar char="§"/>
            </a:pPr>
            <a:endParaRPr lang="en-US" sz="2800" b="0" i="0" u="none" strike="noStrike" cap="none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buSzPct val="25000"/>
            </a:pPr>
            <a:r>
              <a:rPr lang="en-US" sz="2800" baseline="0" dirty="0" smtClean="0">
                <a:solidFill>
                  <a:schemeClr val="bg1"/>
                </a:solidFill>
              </a:rPr>
              <a:t>State</a:t>
            </a:r>
            <a:r>
              <a:rPr lang="en-US" sz="2800" dirty="0" smtClean="0">
                <a:solidFill>
                  <a:schemeClr val="bg1"/>
                </a:solidFill>
              </a:rPr>
              <a:t> and Local Government</a:t>
            </a:r>
          </a:p>
          <a:p>
            <a:pPr marL="0" marR="0" lvl="0" indent="0" rtl="0">
              <a:buSzPct val="25000"/>
              <a:buFont typeface="Wingdings" pitchFamily="2" charset="2"/>
              <a:buChar char="§"/>
            </a:pPr>
            <a:endParaRPr lang="en-US" sz="2800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buSzPct val="25000"/>
            </a:pPr>
            <a:r>
              <a:rPr lang="en-US" sz="28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lang="en-US" sz="28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Industry</a:t>
            </a:r>
          </a:p>
          <a:p>
            <a:pPr marL="0" marR="0" lvl="0" indent="0" rtl="0">
              <a:buSzPct val="25000"/>
              <a:buFont typeface="Wingdings" pitchFamily="2" charset="2"/>
              <a:buChar char="§"/>
            </a:pPr>
            <a:endParaRPr lang="en-US" sz="2800" baseline="0" dirty="0" smtClean="0">
              <a:solidFill>
                <a:schemeClr val="bg1"/>
              </a:solidFill>
            </a:endParaRPr>
          </a:p>
          <a:p>
            <a:pPr marL="0" marR="0" lvl="0" indent="0" rtl="0">
              <a:buSzPct val="25000"/>
            </a:pPr>
            <a:r>
              <a:rPr lang="en-US" sz="2800" baseline="0" dirty="0" smtClean="0">
                <a:solidFill>
                  <a:schemeClr val="bg1"/>
                </a:solidFill>
              </a:rPr>
              <a:t>National</a:t>
            </a:r>
            <a:r>
              <a:rPr lang="en-US" sz="2800" dirty="0" smtClean="0">
                <a:solidFill>
                  <a:schemeClr val="bg1"/>
                </a:solidFill>
              </a:rPr>
              <a:t> Guard</a:t>
            </a:r>
          </a:p>
          <a:p>
            <a:pPr marL="0" marR="0" lvl="0" indent="0" algn="ctr" rtl="0">
              <a:buSzPct val="25000"/>
              <a:buFont typeface="Arial" pitchFamily="34" charset="0"/>
              <a:buChar char="•"/>
            </a:pPr>
            <a:r>
              <a:rPr lang="en-US" sz="18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0" y="1219200"/>
            <a:ext cx="5791200" cy="685800"/>
          </a:xfrm>
          <a:prstGeom prst="rect">
            <a:avLst/>
          </a:prstGeom>
          <a:solidFill>
            <a:schemeClr val="accent3"/>
          </a:solidFill>
          <a:ln w="25400" cap="flat">
            <a:solidFill>
              <a:srgbClr val="7189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3600" b="1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we do</a:t>
            </a:r>
            <a:r>
              <a:rPr lang="en-US" sz="3600" b="1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sz="3600" b="1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9200" y="2133600"/>
            <a:ext cx="66294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Cyber risk is increasing in Maine. </a:t>
            </a:r>
            <a: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4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combat and mitigate the risk, MCSC will</a:t>
            </a:r>
            <a: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rtl="0">
              <a:buSzPct val="25000"/>
            </a:pPr>
            <a: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Train </a:t>
            </a:r>
            <a:r>
              <a:rPr lang="en-US" sz="24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cyber security </a:t>
            </a:r>
            <a: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personnel </a:t>
            </a:r>
            <a:b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buSzPct val="25000"/>
            </a:pPr>
            <a: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Conduct </a:t>
            </a:r>
            <a:r>
              <a:rPr lang="en-US" sz="24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assessments in lab and at </a:t>
            </a:r>
            <a: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sites</a:t>
            </a:r>
          </a:p>
          <a:p>
            <a:pPr marL="0" marR="0" lvl="0" indent="0" rtl="0">
              <a:buSzPct val="25000"/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marR="0" lvl="0" indent="0" rtl="0">
              <a:buSzPct val="25000"/>
            </a:pPr>
            <a: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Provide </a:t>
            </a:r>
            <a:r>
              <a:rPr lang="en-US" sz="24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space, resources, and </a:t>
            </a:r>
            <a: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expertise </a:t>
            </a:r>
            <a:r>
              <a:rPr lang="en-US" sz="24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for Cyber Security Research </a:t>
            </a:r>
            <a:r>
              <a:rPr lang="en-US" sz="24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and Development</a:t>
            </a:r>
            <a:endParaRPr lang="en-US" sz="24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buSzPct val="25000"/>
              <a:buFont typeface="Arial" pitchFamily="34" charset="0"/>
              <a:buChar char="•"/>
            </a:pPr>
            <a:r>
              <a:rPr lang="en-US" sz="18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990600" y="1828800"/>
            <a:ext cx="72390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To e</a:t>
            </a:r>
            <a:r>
              <a:rPr lang="en-US" sz="18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stablish </a:t>
            </a:r>
            <a:r>
              <a:rPr lang="en-US" sz="18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the Maine Cyber Security Cluster brand, as a Center of Excellence in Cyber Security, within 5 to 10 years </a:t>
            </a:r>
            <a:r>
              <a:rPr lang="en-US" sz="18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as: </a:t>
            </a:r>
            <a:endParaRPr lang="en-US" sz="18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>
              <a:solidFill>
                <a:schemeClr val="bg1"/>
              </a:solidFill>
            </a:endParaRPr>
          </a:p>
          <a:p>
            <a:pPr marL="342900" marR="0" lvl="0" indent="-342900" algn="l" rtl="0">
              <a:buClr>
                <a:schemeClr val="dk1"/>
              </a:buClr>
              <a:buSzPct val="100000"/>
            </a:pPr>
            <a:r>
              <a:rPr lang="en-US" sz="18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sustainable national resource for cyber security education, testing, risk analysis, penetration testing, and independent verification</a:t>
            </a:r>
          </a:p>
          <a:p>
            <a:endParaRPr sz="1600">
              <a:solidFill>
                <a:schemeClr val="bg1"/>
              </a:solidFill>
            </a:endParaRPr>
          </a:p>
          <a:p>
            <a:pPr marL="342900" marR="0" lvl="0" indent="-342900" algn="l" rtl="0">
              <a:buClr>
                <a:schemeClr val="dk1"/>
              </a:buClr>
              <a:buSzPct val="100000"/>
            </a:pPr>
            <a:r>
              <a:rPr lang="en-US" sz="20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the </a:t>
            </a:r>
            <a:r>
              <a:rPr lang="en-US" sz="20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primary host for cyber security events and demonstrations</a:t>
            </a:r>
          </a:p>
          <a:p>
            <a:endParaRPr sz="1600">
              <a:solidFill>
                <a:schemeClr val="bg1"/>
              </a:solidFill>
            </a:endParaRPr>
          </a:p>
          <a:p>
            <a:pPr marL="342900" marR="0" lvl="0" indent="-342900" algn="l" rtl="0">
              <a:buClr>
                <a:schemeClr val="dk1"/>
              </a:buClr>
              <a:buSzPct val="100000"/>
            </a:pPr>
            <a:r>
              <a:rPr lang="en-US" sz="20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cyber security business incubator</a:t>
            </a:r>
          </a:p>
          <a:p>
            <a:endParaRPr sz="1600">
              <a:solidFill>
                <a:schemeClr val="bg1"/>
              </a:solidFill>
            </a:endParaRPr>
          </a:p>
          <a:p>
            <a:pPr marL="342900" marR="0" lvl="0" indent="-342900" algn="l" rtl="0">
              <a:buClr>
                <a:schemeClr val="dk1"/>
              </a:buClr>
              <a:buSzPct val="100000"/>
            </a:pPr>
            <a:r>
              <a:rPr lang="en-US" sz="20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proactive and trusted repository of cyber security information</a:t>
            </a:r>
          </a:p>
          <a:p>
            <a:pPr marL="342900" marR="0" lvl="0" indent="-342900" algn="l" rtl="0"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</a:p>
          <a:p>
            <a:pPr marL="342900" marR="0" lvl="0" indent="-342900" algn="l" rtl="0">
              <a:buSzPct val="25000"/>
              <a:buNone/>
            </a:pPr>
            <a:r>
              <a:rPr lang="en-US" sz="20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magnet for students wishing to obtain degrees and certifications in cyber security technologies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0" y="990600"/>
            <a:ext cx="5333999" cy="609600"/>
          </a:xfrm>
          <a:prstGeom prst="rect">
            <a:avLst/>
          </a:prstGeom>
          <a:solidFill>
            <a:schemeClr val="accent3"/>
          </a:solidFill>
          <a:ln w="25400" cap="flat">
            <a:solidFill>
              <a:srgbClr val="7189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buSzPct val="25000"/>
              <a:buNone/>
            </a:pPr>
            <a:r>
              <a:rPr lang="en-US" sz="40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8004047" cy="43434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342900" marR="0" lvl="0" indent="-342900" algn="l" rtl="0">
              <a:spcBef>
                <a:spcPts val="440"/>
              </a:spcBef>
              <a:buClr>
                <a:schemeClr val="accent3"/>
              </a:buClr>
              <a:buSzPct val="94696"/>
            </a:pP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Funded 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 2012 by The Maine Technology </a:t>
            </a: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Institute, MEIF, and Business and Industry 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-US" sz="22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limitations 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within the Maine </a:t>
            </a: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workforce and enhance economic development in IT 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for a three-year period .  </a:t>
            </a: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bg1"/>
              </a:solidFill>
            </a:endParaRPr>
          </a:p>
          <a:p>
            <a:pPr marL="342900" marR="0" lvl="0" indent="-342900" algn="l" rtl="0">
              <a:spcBef>
                <a:spcPts val="440"/>
              </a:spcBef>
              <a:buClr>
                <a:schemeClr val="accent3"/>
              </a:buClr>
              <a:buSzPct val="94696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en-US" sz="22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research 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and development and </a:t>
            </a:r>
            <a:r>
              <a:rPr lang="en-US" sz="2200" b="1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cyber security workforce education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endParaRPr>
              <a:solidFill>
                <a:schemeClr val="bg1"/>
              </a:solidFill>
            </a:endParaRPr>
          </a:p>
          <a:p>
            <a:pPr marL="342900" marR="0" lvl="0" indent="-342900" algn="l" rtl="0">
              <a:spcBef>
                <a:spcPts val="440"/>
              </a:spcBef>
              <a:buClr>
                <a:schemeClr val="accent3"/>
              </a:buClr>
              <a:buSzPct val="94696"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Develop the </a:t>
            </a: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Cluster to 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be self-sustaining at the conclusion of the grant.  </a:t>
            </a:r>
          </a:p>
          <a:p>
            <a:endParaRPr/>
          </a:p>
          <a:p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0" y="990600"/>
            <a:ext cx="5562600" cy="842664"/>
          </a:xfrm>
          <a:prstGeom prst="rect">
            <a:avLst/>
          </a:prstGeom>
          <a:solidFill>
            <a:schemeClr val="accent3"/>
          </a:solidFill>
          <a:ln w="25400" cap="flat">
            <a:solidFill>
              <a:srgbClr val="7189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Funding and Charge…</a:t>
            </a:r>
            <a:endParaRPr lang="en-US" sz="3200" b="1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0" y="1371600"/>
            <a:ext cx="5333999" cy="461664"/>
          </a:xfrm>
          <a:prstGeom prst="rect">
            <a:avLst/>
          </a:prstGeom>
          <a:solidFill>
            <a:schemeClr val="accent3"/>
          </a:solidFill>
          <a:ln w="25400" cap="flat">
            <a:solidFill>
              <a:srgbClr val="7189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Cyber Security Laboratory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1000" y="2133600"/>
            <a:ext cx="8004047" cy="38862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82980" marR="0" lvl="1" indent="-347980" algn="l" rtl="0">
              <a:spcBef>
                <a:spcPts val="360"/>
              </a:spcBef>
              <a:buClr>
                <a:schemeClr val="accent1"/>
              </a:buClr>
              <a:buSzPct val="68181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The first in Maine, as a shared and secure testing and evaluation environment </a:t>
            </a:r>
          </a:p>
          <a:p>
            <a:endParaRPr/>
          </a:p>
          <a:p>
            <a:pPr marL="982980" marR="0" lvl="1" indent="-347980" algn="l" rtl="0">
              <a:spcBef>
                <a:spcPts val="360"/>
              </a:spcBef>
              <a:buClr>
                <a:schemeClr val="accent1"/>
              </a:buClr>
              <a:buSzPct val="83333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Will allow private and public entities to refine their technology infrastructures and code on the fly</a:t>
            </a:r>
          </a:p>
          <a:p>
            <a:endParaRPr/>
          </a:p>
          <a:p>
            <a:pPr marL="982980" marR="0" lvl="1" indent="-347980" algn="l" rtl="0">
              <a:spcBef>
                <a:spcPts val="360"/>
              </a:spcBef>
              <a:buClr>
                <a:schemeClr val="accent1"/>
              </a:buClr>
              <a:buSzPct val="83333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The laboratory is one of three areas of MCSC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533400" y="1905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rtl="0">
              <a:lnSpc>
                <a:spcPct val="200000"/>
              </a:lnSpc>
              <a:spcBef>
                <a:spcPts val="440"/>
              </a:spcBef>
              <a:buClr>
                <a:schemeClr val="accent3"/>
              </a:buClr>
              <a:buSzPct val="94696"/>
            </a:pP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Federal 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and State Government Involvement</a:t>
            </a:r>
          </a:p>
          <a:p>
            <a:pPr marL="0" marR="0" lvl="0" indent="0" rtl="0">
              <a:lnSpc>
                <a:spcPct val="200000"/>
              </a:lnSpc>
              <a:spcBef>
                <a:spcPts val="440"/>
              </a:spcBef>
              <a:buClr>
                <a:schemeClr val="accent3"/>
              </a:buClr>
              <a:buSzPct val="94696"/>
            </a:pP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Maine 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Office of Information Technology (OIT) </a:t>
            </a:r>
          </a:p>
          <a:p>
            <a:pPr marL="0" marR="0" lvl="0" indent="0" rtl="0">
              <a:lnSpc>
                <a:spcPct val="200000"/>
              </a:lnSpc>
              <a:spcBef>
                <a:spcPts val="440"/>
              </a:spcBef>
              <a:buClr>
                <a:schemeClr val="accent3"/>
              </a:buClr>
              <a:buSzPct val="94696"/>
            </a:pP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Admiral 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William </a:t>
            </a:r>
            <a:r>
              <a:rPr lang="en-US" sz="2200" b="0" i="0" u="none" strike="noStrike" cap="none" baseline="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Leigher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(Pentagon) </a:t>
            </a:r>
          </a:p>
          <a:p>
            <a:pPr marL="0" marR="0" lvl="0" indent="0" rtl="0">
              <a:lnSpc>
                <a:spcPct val="200000"/>
              </a:lnSpc>
              <a:spcBef>
                <a:spcPts val="440"/>
              </a:spcBef>
              <a:buClr>
                <a:schemeClr val="accent3"/>
              </a:buClr>
              <a:buSzPct val="94696"/>
            </a:pP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US </a:t>
            </a:r>
            <a:r>
              <a:rPr lang="en-US" sz="2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Secret Service and the Maine State </a:t>
            </a:r>
            <a:r>
              <a:rPr lang="en-US" sz="2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Police</a:t>
            </a:r>
            <a:endParaRPr lang="en-US" sz="22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0" y="990600"/>
            <a:ext cx="6400800" cy="685800"/>
          </a:xfrm>
          <a:prstGeom prst="rect">
            <a:avLst/>
          </a:prstGeom>
          <a:solidFill>
            <a:schemeClr val="accent3"/>
          </a:solidFill>
          <a:ln w="25400" cap="flat">
            <a:solidFill>
              <a:srgbClr val="7189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buSzPct val="25000"/>
              <a:buNone/>
            </a:pPr>
            <a:r>
              <a:rPr lang="en-US" sz="2400" b="1" dirty="0" smtClean="0">
                <a:solidFill>
                  <a:schemeClr val="lt1"/>
                </a:solidFill>
              </a:rPr>
              <a:t>Current Active Partners and Relationships</a:t>
            </a:r>
            <a:endParaRPr lang="en-US" sz="24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81000" y="2057400"/>
            <a:ext cx="8458200" cy="3924735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ctr" rtl="0">
              <a:spcBef>
                <a:spcPts val="40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Annual </a:t>
            </a:r>
            <a:r>
              <a:rPr lang="en-US" sz="3200" b="1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Conference: </a:t>
            </a:r>
            <a:r>
              <a:rPr lang="en-US" sz="3200" b="1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State </a:t>
            </a:r>
            <a:r>
              <a:rPr lang="en-US" sz="3200" b="1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of IT in Maine</a:t>
            </a:r>
          </a:p>
          <a:p>
            <a:endParaRPr sz="1600">
              <a:solidFill>
                <a:schemeClr val="bg1"/>
              </a:solidFill>
            </a:endParaRPr>
          </a:p>
          <a:p>
            <a:pPr marL="0" marR="45720" lvl="0" indent="0" algn="ctr" rtl="0">
              <a:spcBef>
                <a:spcPts val="40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Save the Date!  </a:t>
            </a:r>
          </a:p>
          <a:p>
            <a:endParaRPr sz="1600">
              <a:solidFill>
                <a:schemeClr val="bg1"/>
              </a:solidFill>
            </a:endParaRPr>
          </a:p>
          <a:p>
            <a:pPr marL="0" marR="45720" lvl="0" indent="0" algn="ctr" rtl="0">
              <a:spcBef>
                <a:spcPts val="40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November 8, 2013</a:t>
            </a:r>
          </a:p>
          <a:p>
            <a:pPr marL="0" marR="45720" lvl="0" indent="0" algn="ctr" rtl="0">
              <a:spcBef>
                <a:spcPts val="40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Abromson</a:t>
            </a:r>
            <a:r>
              <a:rPr lang="en-US" sz="24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Center</a:t>
            </a:r>
          </a:p>
          <a:p>
            <a:pPr marL="0" marR="45720" lvl="0" indent="0" algn="ctr" rtl="0">
              <a:spcBef>
                <a:spcPts val="40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University of Southern Maine</a:t>
            </a:r>
          </a:p>
          <a:p>
            <a:endParaRPr/>
          </a:p>
          <a:p>
            <a:endParaRPr/>
          </a:p>
          <a:p>
            <a:endParaRPr/>
          </a:p>
          <a:p>
            <a:pPr marL="0" marR="45720" lvl="0" indent="0" algn="l" rtl="0">
              <a:spcBef>
                <a:spcPts val="40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0" y="914400"/>
            <a:ext cx="6476999" cy="762000"/>
          </a:xfrm>
          <a:prstGeom prst="rect">
            <a:avLst/>
          </a:prstGeom>
          <a:solidFill>
            <a:schemeClr val="accent3"/>
          </a:solidFill>
          <a:ln w="25400" cap="flat">
            <a:solidFill>
              <a:srgbClr val="7189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OUTREACH AND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DEVELOPMENT</a:t>
            </a:r>
            <a:endParaRPr lang="en-US" sz="2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530352" y="1905000"/>
            <a:ext cx="8004047" cy="3657600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l" rtl="0">
              <a:spcBef>
                <a:spcPts val="1920"/>
              </a:spcBef>
              <a:buClr>
                <a:schemeClr val="accent3"/>
              </a:buClr>
              <a:buSzPct val="378472"/>
            </a:pPr>
            <a:r>
              <a:rPr lang="en-US" sz="3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 strong </a:t>
            </a:r>
            <a:r>
              <a:rPr lang="en-US" sz="3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commitment to </a:t>
            </a:r>
            <a:r>
              <a:rPr lang="en-US" sz="3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32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education </a:t>
            </a:r>
            <a:r>
              <a:rPr lang="en-US" sz="3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of students in the area of Cyber Security </a:t>
            </a:r>
            <a:r>
              <a:rPr lang="en-US" sz="3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32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of primary importance.</a:t>
            </a:r>
            <a:endParaRPr lang="en-US" sz="32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800">
              <a:solidFill>
                <a:schemeClr val="bg1"/>
              </a:solidFill>
            </a:endParaRPr>
          </a:p>
          <a:p>
            <a:pPr marL="0" marR="45720" lvl="0" indent="0" algn="l" rtl="0">
              <a:spcBef>
                <a:spcPts val="1920"/>
              </a:spcBef>
              <a:buClr>
                <a:schemeClr val="accent3"/>
              </a:buClr>
              <a:buSzPct val="378472"/>
            </a:pPr>
            <a:r>
              <a:rPr lang="en-US" sz="3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3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organization: Cyber Security </a:t>
            </a:r>
            <a:r>
              <a:rPr lang="en-US" sz="32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Organization (CSO) </a:t>
            </a:r>
            <a:r>
              <a:rPr lang="en-US" sz="32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at USM</a:t>
            </a:r>
          </a:p>
          <a:p>
            <a:endParaRPr/>
          </a:p>
          <a:p>
            <a:endParaRPr/>
          </a:p>
          <a:p>
            <a:endParaRPr/>
          </a:p>
          <a:p>
            <a:pPr marL="0" marR="45720" lvl="0" indent="0" algn="l" rtl="0">
              <a:spcBef>
                <a:spcPts val="52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6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990600"/>
            <a:ext cx="6934200" cy="842664"/>
          </a:xfrm>
          <a:prstGeom prst="rect">
            <a:avLst/>
          </a:prstGeom>
          <a:solidFill>
            <a:schemeClr val="accent3"/>
          </a:solidFill>
          <a:ln w="25400" cap="flat">
            <a:solidFill>
              <a:srgbClr val="7189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 FOCUS &amp; 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INVOLVEMENT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211</Words>
  <PresentationFormat>On-screen Show (4:3)</PresentationFormat>
  <Paragraphs>88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/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gwilson</cp:lastModifiedBy>
  <cp:revision>12</cp:revision>
  <dcterms:modified xsi:type="dcterms:W3CDTF">2013-05-31T13:53:05Z</dcterms:modified>
</cp:coreProperties>
</file>