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420"/>
    <a:srgbClr val="E8E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7E88-D60D-4898-986C-623A6E55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6F7AD-2A60-4F88-8117-50DA1EF78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0005-8FAD-43FC-BF3F-7C810FE8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9636-61F9-484A-B0C9-62372A27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BA93-35C3-459A-98B5-3E522D5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C51A-4227-4245-B431-40272820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419F4-5A03-445D-88DB-C9D52F50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0ACE-9E6F-4069-A3D3-0C2EB150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4E09-6780-48DB-97D3-44865178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99A3-42EB-4502-8CFC-6E9F93AA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6FE2E-2CB8-4D56-90D9-5EB558B1D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CF26-EEE0-4944-B6FF-B7CA1D383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C47CE-D3E3-411C-9B93-5E941E8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8AE4-94C7-4505-AB51-2DCD0A91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BBFD-1D28-444F-9C74-5117EAC4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1847-DF6C-46D7-8759-6E87E351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1918-8376-409C-AC0A-17D8F415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D6F3-7861-491D-ACF7-CD8815D9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F5FB-D39B-445D-81E0-72433D1D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807B-2A21-441D-A1CC-999813F9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E819-5072-4550-9A79-012F1A53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6C58-C6AA-4CF5-A9FC-DA7D0F17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92BF-7FB0-471F-BA74-7EFEA5E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02D6-23AD-4D52-9EF9-AA086BF2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E8DA-A22E-4253-B35D-914F590D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BA1-466F-4806-8FCC-B3ECEFFA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6238-72B5-4166-8292-B1D739A20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D9677-C4DB-40B5-8529-D83F38CB8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C3F3-0480-407E-8738-DCAF5ED9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E350-1828-4F9A-A2EB-ABB90920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AB6AC-2518-438A-AF8E-0190EC07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A4AA-ACDF-41E3-9A9E-672E2718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E95F6-5267-4238-9CD3-49B4655D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8F07F-72E2-474F-B016-5F87B61F0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7D68F-7641-459D-89B0-19455288F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8B8FE-CE18-42D1-A842-AC07FA759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F358E-EDC0-4981-8116-EF6DDFC6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1AA19-8AC4-43D0-A6D5-9F4A7779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F96C7-0C95-493C-A5AF-05ED0650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3F6C-5909-4C0C-87D6-5605F112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B2B6B-2A58-49C1-919A-469CAA5B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629C8-7714-4E14-A078-8FAAA267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DB98-19E0-4E32-B5BE-A1FFC28B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08BEC-9890-4CEE-90A6-6A95B15C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2A963-8A5C-47EB-AD43-9A16903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DEB5F-0A6F-4694-BA2D-79C79FAC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B412-97BE-4F26-B0BA-87D1581D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69B9-8A68-4A1A-A9CB-BBD6F2F7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66CE7-5BA4-4718-92D6-17270152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A8CC-A95F-4BC8-A652-A17F0373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DDEF8-136B-4794-AD3E-CFD940FA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9E9BE-29A5-4AE1-83FB-730F880F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4B45-57FB-47B2-9646-94B853FB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C6173-BFE0-48C6-9ED8-F87E5CD6F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537D6-9F35-4108-A779-EB8AEFAC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E824E-E522-4328-A8A6-95192B4F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0F47-475D-42F3-805F-A1AEF77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A584C-55B6-4378-BAA7-98AAE348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9226F-9546-4501-9841-A48242DB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114BE-3C36-482C-82B0-800C4EEA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AFCB-E872-40E4-8501-DB86E99C2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C9DD-2AA1-4393-9C1B-96BA99DB258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D658-DA9D-452C-B468-A3FA9B35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64C7-C9DB-4C8A-A333-61262CD2C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408B-273F-486E-B8EF-605E0D17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63911-C58B-4F77-9A7A-8FB530113DD6}"/>
              </a:ext>
            </a:extLst>
          </p:cNvPr>
          <p:cNvSpPr txBox="1">
            <a:spLocks/>
          </p:cNvSpPr>
          <p:nvPr/>
        </p:nvSpPr>
        <p:spPr>
          <a:xfrm>
            <a:off x="838200" y="1956734"/>
            <a:ext cx="11063288" cy="508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 </a:t>
            </a:r>
            <a:r>
              <a:rPr lang="lo-LA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ກຳໜົດໃຫ້ພາບອິນພຸດມີຂະໜາດ </a:t>
            </a:r>
            <a:r>
              <a:rPr lang="en-US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4x4 </a:t>
            </a:r>
            <a:r>
              <a:rPr lang="lo-LA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ແລະຕ້ອງການແບ່ງກຸ່ມສີໃນພາບອອກເປັນ </a:t>
            </a:r>
            <a:r>
              <a:rPr lang="en-US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4 </a:t>
            </a:r>
            <a:r>
              <a:rPr lang="lo-LA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ກຸ່ມ</a:t>
            </a:r>
            <a:r>
              <a:rPr lang="en-US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. </a:t>
            </a:r>
            <a:endParaRPr lang="en-US" dirty="0">
              <a:solidFill>
                <a:srgbClr val="FF0000"/>
              </a:solidFill>
              <a:latin typeface="Saysettha OT" panose="020B0504020207020204" pitchFamily="34" charset="-34"/>
              <a:ea typeface="Cambria Math" panose="02040503050406030204" pitchFamily="18" charset="0"/>
              <a:cs typeface="Saysettha OT" panose="020B0504020207020204" pitchFamily="34" charset="-34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0000"/>
              </a:solidFill>
              <a:latin typeface="Saysettha OT" panose="020B0504020207020204" pitchFamily="34" charset="-34"/>
              <a:ea typeface="Cambria Math" panose="02040503050406030204" pitchFamily="18" charset="0"/>
              <a:cs typeface="Saysettha OT" panose="020B0504020207020204" pitchFamily="34" charset="-34"/>
            </a:endParaRPr>
          </a:p>
          <a:p>
            <a:pPr>
              <a:lnSpc>
                <a:spcPct val="100000"/>
              </a:lnSpc>
            </a:pP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CB821-7481-4DAB-877B-F3916C60C053}"/>
              </a:ext>
            </a:extLst>
          </p:cNvPr>
          <p:cNvGrpSpPr/>
          <p:nvPr/>
        </p:nvGrpSpPr>
        <p:grpSpPr>
          <a:xfrm>
            <a:off x="2611490" y="2740397"/>
            <a:ext cx="2840842" cy="3086643"/>
            <a:chOff x="1082728" y="2626097"/>
            <a:chExt cx="2840842" cy="30866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E4439C-9988-49D5-B445-2D0A6B8A361B}"/>
                </a:ext>
              </a:extLst>
            </p:cNvPr>
            <p:cNvSpPr txBox="1"/>
            <p:nvPr/>
          </p:nvSpPr>
          <p:spPr>
            <a:xfrm>
              <a:off x="1082728" y="5251075"/>
              <a:ext cx="28408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o-LA" sz="2400" dirty="0">
                  <a:latin typeface="Saysettha OT" panose="020B0504020207020204" pitchFamily="34" charset="-34"/>
                  <a:cs typeface="Saysettha OT" panose="020B0504020207020204" pitchFamily="34" charset="-34"/>
                </a:rPr>
                <a:t>ອິນພຸດມີຂະໜາດ </a:t>
              </a:r>
              <a:r>
                <a:rPr lang="en-US" sz="2400" dirty="0">
                  <a:latin typeface="Saysettha OT" panose="020B0504020207020204" pitchFamily="34" charset="-34"/>
                  <a:cs typeface="Saysettha OT" panose="020B0504020207020204" pitchFamily="34" charset="-34"/>
                </a:rPr>
                <a:t>4x4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27045E-F4C0-457F-9E0C-6A465C228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2728" y="2626097"/>
              <a:ext cx="2600041" cy="251693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ECE919-8C16-4390-8DA4-CBD69F510867}"/>
              </a:ext>
            </a:extLst>
          </p:cNvPr>
          <p:cNvGrpSpPr/>
          <p:nvPr/>
        </p:nvGrpSpPr>
        <p:grpSpPr>
          <a:xfrm>
            <a:off x="6873817" y="2740398"/>
            <a:ext cx="4235455" cy="3086642"/>
            <a:chOff x="4561165" y="2626098"/>
            <a:chExt cx="4235455" cy="30866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CB29B-2CC9-4994-95E5-D5D573917BE6}"/>
                </a:ext>
              </a:extLst>
            </p:cNvPr>
            <p:cNvSpPr txBox="1"/>
            <p:nvPr/>
          </p:nvSpPr>
          <p:spPr>
            <a:xfrm>
              <a:off x="4561165" y="5251075"/>
              <a:ext cx="4235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o-LA" sz="2400" dirty="0">
                  <a:latin typeface="Saysettha OT" panose="020B0504020207020204" pitchFamily="34" charset="-34"/>
                  <a:cs typeface="Saysettha OT" panose="020B0504020207020204" pitchFamily="34" charset="-34"/>
                </a:rPr>
                <a:t>ກຳນົດຊື່ຂອງຟິກເຊວຕ່າງໆໃນພາບ</a:t>
              </a:r>
              <a:endParaRPr lang="en-US" sz="2400" dirty="0">
                <a:latin typeface="Saysettha OT" panose="020B0504020207020204" pitchFamily="34" charset="-34"/>
                <a:cs typeface="Saysettha OT" panose="020B0504020207020204" pitchFamily="34" charset="-34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3327AF-EFC1-481D-AE5E-C5F605F7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1432" y="2626098"/>
              <a:ext cx="2528699" cy="2429534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167E3E8-4D6A-4E40-BA3A-B0506CFA3BD3}"/>
              </a:ext>
            </a:extLst>
          </p:cNvPr>
          <p:cNvSpPr txBox="1">
            <a:spLocks/>
          </p:cNvSpPr>
          <p:nvPr/>
        </p:nvSpPr>
        <p:spPr>
          <a:xfrm>
            <a:off x="838200" y="4357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4000" b="1" u="sng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ວຽກບ້ານ</a:t>
            </a:r>
            <a:endParaRPr lang="en-US" sz="4000" b="1" u="sng" dirty="0">
              <a:solidFill>
                <a:srgbClr val="002060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D2541-8FA3-4A19-BEEA-DCEC963CB3EF}"/>
              </a:ext>
            </a:extLst>
          </p:cNvPr>
          <p:cNvSpPr txBox="1"/>
          <p:nvPr/>
        </p:nvSpPr>
        <p:spPr>
          <a:xfrm>
            <a:off x="1082728" y="460180"/>
            <a:ext cx="418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ນາງ ໃຈປະສົງ ວົງພັນສີ </a:t>
            </a:r>
            <a:r>
              <a:rPr lang="en-US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3CS2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375EF-4A00-428E-A491-407DB4BEE88A}"/>
              </a:ext>
            </a:extLst>
          </p:cNvPr>
          <p:cNvSpPr txBox="1"/>
          <p:nvPr/>
        </p:nvSpPr>
        <p:spPr>
          <a:xfrm>
            <a:off x="5768827" y="6144725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266194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EAE506-81ED-46D6-9010-933BA53E1A9C}"/>
              </a:ext>
            </a:extLst>
          </p:cNvPr>
          <p:cNvSpPr txBox="1">
            <a:spLocks/>
          </p:cNvSpPr>
          <p:nvPr/>
        </p:nvSpPr>
        <p:spPr>
          <a:xfrm>
            <a:off x="838200" y="293559"/>
            <a:ext cx="10515600" cy="508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lo-LA" b="1" dirty="0">
                <a:solidFill>
                  <a:srgbClr val="00B050"/>
                </a:solidFill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ຄັ້ງທີ</a:t>
            </a:r>
            <a:r>
              <a:rPr lang="en-US" b="1" dirty="0">
                <a:solidFill>
                  <a:srgbClr val="00B050"/>
                </a:solidFill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 1</a:t>
            </a:r>
            <a:r>
              <a:rPr lang="en-US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: </a:t>
            </a:r>
            <a:r>
              <a:rPr lang="lo-LA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ໃຫ້ແບ່ງພາບອອກເປັນ </a:t>
            </a:r>
            <a:r>
              <a:rPr lang="en-US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K=4 </a:t>
            </a:r>
            <a:r>
              <a:rPr lang="lo-LA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ກຸ່ມ ກຸ່ມລະເທົ່າໆກັນ, ແລ້ວຄຳນວນຫາຄ່າສະເລ່ຍສີຂອງແຕ່ລະກຸ່ມ</a:t>
            </a:r>
            <a:endParaRPr lang="en-US" dirty="0">
              <a:solidFill>
                <a:srgbClr val="FF0000"/>
              </a:solidFill>
              <a:latin typeface="Saysettha OT" panose="020B0504020207020204" pitchFamily="34" charset="-34"/>
              <a:ea typeface="Cambria Math" panose="02040503050406030204" pitchFamily="18" charset="0"/>
              <a:cs typeface="Saysettha OT" panose="020B0504020207020204" pitchFamily="34" charset="-34"/>
            </a:endParaRPr>
          </a:p>
          <a:p>
            <a:pPr>
              <a:lnSpc>
                <a:spcPct val="100000"/>
              </a:lnSpc>
            </a:pP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DB1845-1482-4B11-BF17-998F481C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81034"/>
              </p:ext>
            </p:extLst>
          </p:nvPr>
        </p:nvGraphicFramePr>
        <p:xfrm>
          <a:off x="838200" y="1118278"/>
          <a:ext cx="10307427" cy="26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6431">
                  <a:extLst>
                    <a:ext uri="{9D8B030D-6E8A-4147-A177-3AD203B41FA5}">
                      <a16:colId xmlns:a16="http://schemas.microsoft.com/office/drawing/2014/main" val="96913351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081135962"/>
                    </a:ext>
                  </a:extLst>
                </a:gridCol>
              </a:tblGrid>
              <a:tr h="256526"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P5 = 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P9 =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P13 = 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P2 = 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P6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P10 = 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P14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P3 =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P7 =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P15 =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P4 =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P8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P12 =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P16 =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A = 58.75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B = 87.5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C = 55.5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D = 95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1A8E11-37A8-44D1-81F6-A2703B058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02855"/>
              </p:ext>
            </p:extLst>
          </p:nvPr>
        </p:nvGraphicFramePr>
        <p:xfrm>
          <a:off x="838200" y="3938961"/>
          <a:ext cx="10307427" cy="26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6431">
                  <a:extLst>
                    <a:ext uri="{9D8B030D-6E8A-4147-A177-3AD203B41FA5}">
                      <a16:colId xmlns:a16="http://schemas.microsoft.com/office/drawing/2014/main" val="96913351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081135962"/>
                    </a:ext>
                  </a:extLst>
                </a:gridCol>
              </a:tblGrid>
              <a:tr h="364158"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P5 = 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P9 =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P13 = 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P2 = 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P6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P10 = 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P14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P3 =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P7 =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P15 =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15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P4 =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P8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P12 =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P16 =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A = 58.75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B = 87.5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C = 55.5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D = 95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884B-61A9-49A7-ABA1-F67BBFF0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278375"/>
            <a:ext cx="10515600" cy="5086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lo-LA" sz="2400" b="1" dirty="0">
                <a:solidFill>
                  <a:srgbClr val="00B050"/>
                </a:solidFill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ຄັ້ງທີ</a:t>
            </a:r>
            <a:r>
              <a:rPr lang="en-US" sz="2400" b="1" dirty="0">
                <a:solidFill>
                  <a:srgbClr val="00B050"/>
                </a:solidFill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 2</a:t>
            </a:r>
            <a:r>
              <a:rPr lang="en-US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: </a:t>
            </a:r>
            <a:r>
              <a:rPr lang="lo-LA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ຈັດລຽງກຸ່ມໃໝ່ຕາມຄວາມໃກ້ຄຽງຂອງຄ່າສະເລ່ຍທີ່ໄດ້ຈາກຄັ້ງທຳອິດ. ຈາກນັ້ນໃຫ້ຫາຄ່າສະເລ່ຍຂອງກຸ່ມທີ່ຈັດໃໝ່ນີ້ ແລ້ວປຽບທຽບຄ່າສີຂອງທຸກໆຟິກເຊວ ວ່າໃກ້ຄຽງກັບຄ່າສະເລ່ຍຂອງກຸ່ມໃດຫຼາຍທີ່ສຸດ ແລ້ວຍ້າຍກຸ່ມໄປຕາມນັ້ນ.</a:t>
            </a:r>
            <a:endParaRPr lang="en-US" sz="2400" b="0" dirty="0">
              <a:solidFill>
                <a:srgbClr val="FF0000"/>
              </a:solidFill>
              <a:latin typeface="Saysettha OT" panose="020B0504020207020204" pitchFamily="34" charset="-34"/>
              <a:ea typeface="Cambria Math" panose="02040503050406030204" pitchFamily="18" charset="0"/>
              <a:cs typeface="Saysettha OT" panose="020B0504020207020204" pitchFamily="34" charset="-34"/>
            </a:endParaRPr>
          </a:p>
          <a:p>
            <a:pPr>
              <a:lnSpc>
                <a:spcPct val="100000"/>
              </a:lnSpc>
            </a:pP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497D73-A0D6-4F37-BC00-D7286F64B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3132"/>
              </p:ext>
            </p:extLst>
          </p:nvPr>
        </p:nvGraphicFramePr>
        <p:xfrm>
          <a:off x="1109662" y="1850652"/>
          <a:ext cx="922972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1401963207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18159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P2 = 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P9 =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P4 =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P10 = 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P3 =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P5 = 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P6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P7 =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P8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P13 = 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P16 =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P12 =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P14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P15 =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692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A = 59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B = 79.5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C = 20.5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D = 161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2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740F86-1C1D-4E41-92B2-50791EBC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383430"/>
            <a:ext cx="10515600" cy="5086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lo-LA" sz="2400" b="1" dirty="0">
                <a:solidFill>
                  <a:srgbClr val="00B050"/>
                </a:solidFill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ຄັ້ງທີ</a:t>
            </a:r>
            <a:r>
              <a:rPr lang="en-US" sz="2400" b="1" dirty="0">
                <a:solidFill>
                  <a:srgbClr val="00B050"/>
                </a:solidFill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 3</a:t>
            </a:r>
            <a:r>
              <a:rPr lang="en-US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: </a:t>
            </a:r>
            <a:r>
              <a:rPr lang="lo-LA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ຈັດລຽງກຸ່ມໃໝ່ຕາມຄວາມໃກ້ຄຽງຂອງຄ່າສະເລ່ຍທີ່ໄດ້ຈາກຄັ້ງທີ </a:t>
            </a:r>
            <a:r>
              <a:rPr lang="en-US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2</a:t>
            </a:r>
            <a:r>
              <a:rPr lang="lo-LA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. ຈາກນັ້ນໃຫ້ຫາຄ່າສະເລ່ຍຂອງກຸ່ມທີ່ຈັດໃໝ່ນີ້ ແລ້ວປຽບທຽບຄ່າສີຂອງທຸກໆຟິກເຊວ ວ່າໃກ້ຄຽງກັບຄ່າສະເລ່ຍຂອງກຸ່ມໃດຫຼາຍທີ່ສຸດ ແລ້ວຍ້າຍກຸ່ມໄປຕາມນັ້ນ.</a:t>
            </a:r>
            <a:endParaRPr lang="en-US" sz="2400" b="0" dirty="0">
              <a:solidFill>
                <a:srgbClr val="FF0000"/>
              </a:solidFill>
              <a:latin typeface="Saysettha OT" panose="020B0504020207020204" pitchFamily="34" charset="-34"/>
              <a:ea typeface="Cambria Math" panose="02040503050406030204" pitchFamily="18" charset="0"/>
              <a:cs typeface="Saysettha OT" panose="020B0504020207020204" pitchFamily="34" charset="-34"/>
            </a:endParaRPr>
          </a:p>
          <a:p>
            <a:pPr>
              <a:lnSpc>
                <a:spcPct val="100000"/>
              </a:lnSpc>
            </a:pP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35E3F1-51DC-4309-88C8-6F75C009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91189"/>
              </p:ext>
            </p:extLst>
          </p:nvPr>
        </p:nvGraphicFramePr>
        <p:xfrm>
          <a:off x="1109662" y="1850652"/>
          <a:ext cx="922972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1401963207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18159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P2 = 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P9 =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P5 = 248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P3 =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P10 = 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P6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P13 = 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P4 =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P8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P16 =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P7 =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P12 =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P14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P15 =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692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A = 52.5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B = 89.75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C = 16.85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D = 201.66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96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31822-DC61-47D1-8342-FEBFD5EE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383430"/>
            <a:ext cx="10515600" cy="5086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lo-LA" sz="2400" b="1" dirty="0">
                <a:solidFill>
                  <a:srgbClr val="00B050"/>
                </a:solidFill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ຄັ້ງທີ</a:t>
            </a:r>
            <a:r>
              <a:rPr lang="en-US" sz="2400" b="1" dirty="0">
                <a:solidFill>
                  <a:srgbClr val="00B050"/>
                </a:solidFill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 4</a:t>
            </a:r>
            <a:r>
              <a:rPr lang="en-US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: </a:t>
            </a:r>
            <a:r>
              <a:rPr lang="lo-LA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ຈັດລຽງກຸ່ມໃໝ່ຕາມຄວາມໃກ້ຄຽງຂອງຄ່າສະເລ່ຍທີ່ໄດ້ຈາກຄັ້ງທີ </a:t>
            </a:r>
            <a:r>
              <a:rPr lang="en-US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3</a:t>
            </a:r>
            <a:r>
              <a:rPr lang="lo-LA" sz="2400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. ຈາກນັ້ນໃຫ້ຫາຄ່າສະເລ່ຍຂອງກຸ່ມທີ່ຈັດໃໝ່ນີ້ ແລ້ວປຽບທຽບຄ່າສີຂອງທຸກໆຟິກເຊວ ວ່າໃກ້ຄຽງກັບຄ່າສະເລ່ຍຂອງກຸ່ມໃດຫຼາຍທີ່ສຸດ ແລ້ວຍ້າຍກຸ່ມໄປຕາມນັ້ນ.</a:t>
            </a:r>
            <a:endParaRPr lang="en-US" sz="2400" b="0" dirty="0">
              <a:solidFill>
                <a:srgbClr val="FF0000"/>
              </a:solidFill>
              <a:latin typeface="Saysettha OT" panose="020B0504020207020204" pitchFamily="34" charset="-34"/>
              <a:ea typeface="Cambria Math" panose="02040503050406030204" pitchFamily="18" charset="0"/>
              <a:cs typeface="Saysettha OT" panose="020B0504020207020204" pitchFamily="34" charset="-34"/>
            </a:endParaRPr>
          </a:p>
          <a:p>
            <a:pPr>
              <a:lnSpc>
                <a:spcPct val="100000"/>
              </a:lnSpc>
            </a:pP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DA30A3-7433-4BE9-9C20-CFE658D05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7119"/>
              </p:ext>
            </p:extLst>
          </p:nvPr>
        </p:nvGraphicFramePr>
        <p:xfrm>
          <a:off x="1109662" y="1850652"/>
          <a:ext cx="922972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1401963207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18159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ໃກ້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P2 = 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P9 =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P5 = 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P3 =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P10 = 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P6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P16 =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P12 =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P4 =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P8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P7 =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P13 = 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P14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P15 =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692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A = 46.66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B = 96.8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C = 13.83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Mean D = 240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66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727A63-5C87-4144-9788-FA46AFC4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454867"/>
            <a:ext cx="10515600" cy="5086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ຈະເຫັນໄດ້ວ່າການຄຳນວນຄັ້ງທີ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4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ນີ້ບໍ່ມີການປ່ຽນແປງກຸ່ມ. ສະແດງວ່າວິທີ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K-Means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ສີ້ນສຸດແລ້ວ. </a:t>
            </a:r>
            <a:r>
              <a:rPr lang="lo-LA" dirty="0">
                <a:latin typeface="Saysettha OT" panose="020B0504020207020204" pitchFamily="34" charset="-34"/>
                <a:ea typeface="Cambria Math" panose="02040503050406030204" pitchFamily="18" charset="0"/>
                <a:cs typeface="Saysettha OT" panose="020B0504020207020204" pitchFamily="34" charset="-34"/>
              </a:rPr>
              <a:t>ດັ່ງນັ້ນເຮົາສາມາດສະຫຼຸບໄດ້ວ່າ ແຕ່ລະຟິກເຊວຈະຖືກຈັດໃຫ້ຢູ່ໃນກຸ່ມໃດ. </a:t>
            </a: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F5164B-032A-4DBC-80D2-EA634F4B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43186"/>
              </p:ext>
            </p:extLst>
          </p:nvPr>
        </p:nvGraphicFramePr>
        <p:xfrm>
          <a:off x="409574" y="2196987"/>
          <a:ext cx="5505451" cy="2726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955843717"/>
                    </a:ext>
                  </a:extLst>
                </a:gridCol>
              </a:tblGrid>
              <a:tr h="399845">
                <a:tc>
                  <a:txBody>
                    <a:bodyPr/>
                    <a:lstStyle/>
                    <a:p>
                      <a:pPr algn="ctr"/>
                      <a:r>
                        <a:rPr lang="lo-LA" sz="2000" b="1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b="1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b="1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b="1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b="1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b="1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b="1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ກຸ່ມ </a:t>
                      </a:r>
                      <a:r>
                        <a:rPr lang="en-US" sz="2000" b="1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>
                    <a:solidFill>
                      <a:srgbClr val="66E4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P2 = 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P4 =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P5 = 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P3 =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P7 =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P6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P16 = 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P12 =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P9 =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P8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P10 = 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P11 =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P13 = 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P14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P15 =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60B2455-2C4C-4597-88EA-592FC43A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5898"/>
            <a:ext cx="2523751" cy="2456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25EC7-97AD-46CD-A296-22064776A225}"/>
              </a:ext>
            </a:extLst>
          </p:cNvPr>
          <p:cNvSpPr txBox="1"/>
          <p:nvPr/>
        </p:nvSpPr>
        <p:spPr>
          <a:xfrm>
            <a:off x="5935991" y="5806261"/>
            <a:ext cx="597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ຜົນການຈັດກຸ່ມຟິກເຊວດ້ວຍວິທີ 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K-Means, K=4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6D257EC-F6B8-41B7-906F-C4B9619E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61133"/>
              </p:ext>
            </p:extLst>
          </p:nvPr>
        </p:nvGraphicFramePr>
        <p:xfrm>
          <a:off x="8800726" y="2705898"/>
          <a:ext cx="2629276" cy="245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19">
                  <a:extLst>
                    <a:ext uri="{9D8B030D-6E8A-4147-A177-3AD203B41FA5}">
                      <a16:colId xmlns:a16="http://schemas.microsoft.com/office/drawing/2014/main" val="253640862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317059278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79886566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3526167722"/>
                    </a:ext>
                  </a:extLst>
                </a:gridCol>
              </a:tblGrid>
              <a:tr h="6142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4205"/>
                  </a:ext>
                </a:extLst>
              </a:tr>
              <a:tr h="6142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>
                    <a:solidFill>
                      <a:srgbClr val="66E4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73627"/>
                  </a:ext>
                </a:extLst>
              </a:tr>
              <a:tr h="6142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396010"/>
                  </a:ext>
                </a:extLst>
              </a:tr>
              <a:tr h="6142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D</a:t>
                      </a:r>
                    </a:p>
                  </a:txBody>
                  <a:tcPr>
                    <a:solidFill>
                      <a:srgbClr val="66E4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7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23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823</Words>
  <Application>Microsoft Office PowerPoint</Application>
  <PresentationFormat>Widescreen</PresentationFormat>
  <Paragraphs>252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Saysettha OT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chaipasong.vongphansy2001@outlook.com</dc:creator>
  <cp:lastModifiedBy>chaipasong.vongphansy2001@outlook.com</cp:lastModifiedBy>
  <cp:revision>4</cp:revision>
  <dcterms:created xsi:type="dcterms:W3CDTF">2022-01-09T10:59:46Z</dcterms:created>
  <dcterms:modified xsi:type="dcterms:W3CDTF">2022-01-09T12:00:38Z</dcterms:modified>
</cp:coreProperties>
</file>