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57100" y="124500"/>
            <a:ext cx="8520600" cy="50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1900">
                <a:solidFill>
                  <a:srgbClr val="1F1F1F"/>
                </a:solidFill>
                <a:highlight>
                  <a:srgbClr val="FFFFFF"/>
                </a:highlight>
              </a:rPr>
              <a:t>Data Modeling and Strategic Planning for Product Spoilage Prediction</a:t>
            </a:r>
            <a:endParaRPr sz="5900"/>
          </a:p>
        </p:txBody>
      </p:sp>
      <p:sp>
        <p:nvSpPr>
          <p:cNvPr id="55" name="Google Shape;55;p13"/>
          <p:cNvSpPr txBox="1"/>
          <p:nvPr>
            <p:ph idx="1" type="subTitle"/>
          </p:nvPr>
        </p:nvSpPr>
        <p:spPr>
          <a:xfrm>
            <a:off x="810300" y="687600"/>
            <a:ext cx="1878300" cy="45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a:solidFill>
                  <a:srgbClr val="1F1F1F"/>
                </a:solidFill>
                <a:highlight>
                  <a:srgbClr val="FFFFFF"/>
                </a:highlight>
              </a:rPr>
              <a:t>[Client name]</a:t>
            </a:r>
            <a:endParaRPr sz="3300"/>
          </a:p>
        </p:txBody>
      </p:sp>
      <p:sp>
        <p:nvSpPr>
          <p:cNvPr id="56" name="Google Shape;56;p13"/>
          <p:cNvSpPr txBox="1"/>
          <p:nvPr/>
        </p:nvSpPr>
        <p:spPr>
          <a:xfrm>
            <a:off x="371275" y="1463300"/>
            <a:ext cx="7515300" cy="765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 sz="1800">
                <a:solidFill>
                  <a:srgbClr val="1F1F1F"/>
                </a:solidFill>
                <a:highlight>
                  <a:srgbClr val="FFFFFF"/>
                </a:highlight>
              </a:rPr>
              <a:t>Data:</a:t>
            </a:r>
            <a:endParaRPr sz="18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en" sz="1200">
                <a:solidFill>
                  <a:srgbClr val="1F1F1F"/>
                </a:solidFill>
                <a:highlight>
                  <a:srgbClr val="FFFFFF"/>
                </a:highlight>
              </a:rPr>
              <a:t>Sales data (product ID, category, quantity, unit price, total price)</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Sensor storage temperature data (sensor ID, product ID, temperature reading)</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Estimated stock level data (sensor ID, product ID, estimated stock level)</a:t>
            </a:r>
            <a:endParaRPr sz="1200">
              <a:solidFill>
                <a:srgbClr val="1F1F1F"/>
              </a:solidFill>
              <a:highlight>
                <a:srgbClr val="FFFFFF"/>
              </a:highlight>
            </a:endParaRPr>
          </a:p>
          <a:p>
            <a:pPr indent="0" lvl="0" marL="0" rtl="0" algn="l">
              <a:lnSpc>
                <a:spcPct val="115000"/>
              </a:lnSpc>
              <a:spcBef>
                <a:spcPts val="1800"/>
              </a:spcBef>
              <a:spcAft>
                <a:spcPts val="0"/>
              </a:spcAft>
              <a:buNone/>
            </a:pPr>
            <a:r>
              <a:rPr lang="en" sz="1200">
                <a:solidFill>
                  <a:srgbClr val="1F1F1F"/>
                </a:solidFill>
                <a:highlight>
                  <a:srgbClr val="FFFFFF"/>
                </a:highlight>
              </a:rPr>
              <a:t>Strategic plan:</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AutoNum type="arabicPeriod"/>
            </a:pPr>
            <a:r>
              <a:rPr lang="en" sz="1200">
                <a:solidFill>
                  <a:srgbClr val="1F1F1F"/>
                </a:solidFill>
                <a:highlight>
                  <a:srgbClr val="FFFFFF"/>
                </a:highlight>
              </a:rPr>
              <a:t>Merge the three tables together using the </a:t>
            </a:r>
            <a:r>
              <a:rPr lang="en" sz="1200">
                <a:solidFill>
                  <a:srgbClr val="1F1F1F"/>
                </a:solidFill>
                <a:highlight>
                  <a:srgbClr val="FFFFFF"/>
                </a:highlight>
                <a:latin typeface="Courier New"/>
                <a:ea typeface="Courier New"/>
                <a:cs typeface="Courier New"/>
                <a:sym typeface="Courier New"/>
              </a:rPr>
              <a:t>product_id</a:t>
            </a:r>
            <a:r>
              <a:rPr lang="en" sz="1200">
                <a:solidFill>
                  <a:srgbClr val="1F1F1F"/>
                </a:solidFill>
                <a:highlight>
                  <a:srgbClr val="FFFFFF"/>
                </a:highlight>
              </a:rPr>
              <a:t> column to get a complete view of the data for each product.</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AutoNum type="arabicPeriod"/>
            </a:pPr>
            <a:r>
              <a:rPr lang="en" sz="1200">
                <a:solidFill>
                  <a:srgbClr val="1F1F1F"/>
                </a:solidFill>
                <a:highlight>
                  <a:srgbClr val="FFFFFF"/>
                </a:highlight>
              </a:rPr>
              <a:t>Clean and prepare the data.</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AutoNum type="arabicPeriod"/>
            </a:pPr>
            <a:r>
              <a:rPr lang="en" sz="1200">
                <a:solidFill>
                  <a:srgbClr val="1F1F1F"/>
                </a:solidFill>
                <a:highlight>
                  <a:srgbClr val="FFFFFF"/>
                </a:highlight>
              </a:rPr>
              <a:t>Analyze the data to identify patterns and trends.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AutoNum type="arabicPeriod"/>
            </a:pPr>
            <a:r>
              <a:rPr lang="en" sz="1200">
                <a:solidFill>
                  <a:srgbClr val="1F1F1F"/>
                </a:solidFill>
                <a:highlight>
                  <a:srgbClr val="FFFFFF"/>
                </a:highlight>
              </a:rPr>
              <a:t>Develop a predictive model to forecast future sales.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AutoNum type="arabicPeriod"/>
            </a:pPr>
            <a:r>
              <a:rPr lang="en" sz="1200">
                <a:solidFill>
                  <a:srgbClr val="1F1F1F"/>
                </a:solidFill>
                <a:highlight>
                  <a:srgbClr val="FFFFFF"/>
                </a:highlight>
              </a:rPr>
              <a:t>Use the predictive model to optimize the product ordering and inventory management processes.</a:t>
            </a:r>
            <a:endParaRPr sz="1200">
              <a:solidFill>
                <a:srgbClr val="1F1F1F"/>
              </a:solidFill>
              <a:highlight>
                <a:srgbClr val="FFFFFF"/>
              </a:highlight>
            </a:endParaRPr>
          </a:p>
          <a:p>
            <a:pPr indent="0" lvl="0" marL="0" rtl="0" algn="l">
              <a:lnSpc>
                <a:spcPct val="115000"/>
              </a:lnSpc>
              <a:spcBef>
                <a:spcPts val="1800"/>
              </a:spcBef>
              <a:spcAft>
                <a:spcPts val="0"/>
              </a:spcAft>
              <a:buNone/>
            </a:pPr>
            <a:r>
              <a:rPr lang="en" sz="1200">
                <a:solidFill>
                  <a:srgbClr val="1F1F1F"/>
                </a:solidFill>
                <a:highlight>
                  <a:srgbClr val="FFFFFF"/>
                </a:highlight>
              </a:rPr>
              <a:t>Benefits:</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en" sz="1200">
                <a:solidFill>
                  <a:srgbClr val="1F1F1F"/>
                </a:solidFill>
                <a:highlight>
                  <a:srgbClr val="FFFFFF"/>
                </a:highlight>
              </a:rPr>
              <a:t>Reduce product spoilage</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Improve inventory management</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Increase sales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Reduce costs</a:t>
            </a:r>
            <a:endParaRPr sz="1200">
              <a:solidFill>
                <a:srgbClr val="1F1F1F"/>
              </a:solidFill>
              <a:highlight>
                <a:srgbClr val="FFFFFF"/>
              </a:highlight>
            </a:endParaRPr>
          </a:p>
          <a:p>
            <a:pPr indent="0" lvl="0" marL="0" rtl="0" algn="l">
              <a:lnSpc>
                <a:spcPct val="115000"/>
              </a:lnSpc>
              <a:spcBef>
                <a:spcPts val="1800"/>
              </a:spcBef>
              <a:spcAft>
                <a:spcPts val="0"/>
              </a:spcAft>
              <a:buNone/>
            </a:pPr>
            <a:r>
              <a:rPr lang="en" sz="1200">
                <a:solidFill>
                  <a:srgbClr val="1F1F1F"/>
                </a:solidFill>
                <a:highlight>
                  <a:srgbClr val="FFFFFF"/>
                </a:highlight>
              </a:rPr>
              <a:t>Conclusion:</a:t>
            </a:r>
            <a:endParaRPr sz="1200">
              <a:solidFill>
                <a:srgbClr val="1F1F1F"/>
              </a:solidFill>
              <a:highlight>
                <a:srgbClr val="FFFFFF"/>
              </a:highlight>
            </a:endParaRPr>
          </a:p>
          <a:p>
            <a:pPr indent="0" lvl="0" marL="0" rtl="0" algn="l">
              <a:lnSpc>
                <a:spcPct val="115000"/>
              </a:lnSpc>
              <a:spcBef>
                <a:spcPts val="1800"/>
              </a:spcBef>
              <a:spcAft>
                <a:spcPts val="0"/>
              </a:spcAft>
              <a:buNone/>
            </a:pPr>
            <a:r>
              <a:rPr lang="en" sz="1200">
                <a:solidFill>
                  <a:srgbClr val="1F1F1F"/>
                </a:solidFill>
                <a:highlight>
                  <a:srgbClr val="FFFFFF"/>
                </a:highlight>
              </a:rPr>
              <a:t>We believe that our data modeling and strategic planning approach will help [client name] to reduce product spoilage, improve inventory management, increase sales, and reduce costs. We are excited to work with you on this project and help you to achieve your business goals.</a:t>
            </a:r>
            <a:endParaRPr sz="1200">
              <a:solidFill>
                <a:srgbClr val="1F1F1F"/>
              </a:solidFill>
              <a:highlight>
                <a:srgbClr val="FFFFFF"/>
              </a:highlight>
            </a:endParaRPr>
          </a:p>
          <a:p>
            <a:pPr indent="0" lvl="0" marL="0" rtl="0" algn="l">
              <a:lnSpc>
                <a:spcPct val="115000"/>
              </a:lnSpc>
              <a:spcBef>
                <a:spcPts val="1800"/>
              </a:spcBef>
              <a:spcAft>
                <a:spcPts val="0"/>
              </a:spcAft>
              <a:buNone/>
            </a:pPr>
            <a:r>
              <a:rPr lang="en" sz="1200">
                <a:solidFill>
                  <a:srgbClr val="1F1F1F"/>
                </a:solidFill>
                <a:highlight>
                  <a:srgbClr val="FFFFFF"/>
                </a:highlight>
              </a:rPr>
              <a:t>Next steps:</a:t>
            </a:r>
            <a:endParaRPr sz="1200">
              <a:solidFill>
                <a:srgbClr val="1F1F1F"/>
              </a:solidFill>
              <a:highlight>
                <a:srgbClr val="FFFFFF"/>
              </a:highlight>
            </a:endParaRPr>
          </a:p>
          <a:p>
            <a:pPr indent="0" lvl="0" marL="0" rtl="0" algn="l">
              <a:lnSpc>
                <a:spcPct val="115000"/>
              </a:lnSpc>
              <a:spcBef>
                <a:spcPts val="1800"/>
              </a:spcBef>
              <a:spcAft>
                <a:spcPts val="1800"/>
              </a:spcAft>
              <a:buNone/>
            </a:pPr>
            <a:r>
              <a:rPr lang="en" sz="1200">
                <a:solidFill>
                  <a:srgbClr val="1F1F1F"/>
                </a:solidFill>
                <a:highlight>
                  <a:srgbClr val="FFFFFF"/>
                </a:highlight>
              </a:rPr>
              <a:t>We will now begin the process of cleaning and preparing the data. Once the data is ready, we will begin to analyze it to identify patterns and trends. We will then develop a predictive model to forecast future sales. Finally, we will use the predictive model to develop recommendations for optimizing the product ordering and inventory management processes.</a:t>
            </a:r>
            <a:endParaRPr sz="1200">
              <a:solidFill>
                <a:srgbClr val="1F1F1F"/>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