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26" d="100"/>
          <a:sy n="126" d="100"/>
        </p:scale>
        <p:origin x="1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22T13:23:40.196"/>
    </inkml:context>
    <inkml:brush xml:id="br0">
      <inkml:brushProperty name="width" value="0.02857" units="cm"/>
      <inkml:brushProperty name="height" value="0.02857" units="cm"/>
    </inkml:brush>
  </inkml:definitions>
  <inkml:trace contextRef="#ctx0" brushRef="#br0">16841 9805 3968,'0'0'1568,"14"0"-832,-14 14-928,0-14 256,0 13 0,0 1 32,0 14-128,0-14-32,0 27-64,0-13 96,0 13 64,0-13 128,0 0-128,0-15-96,0 1 32,0 0 64,0-1-64,0 2-64,0-15-1568,13 13-704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22T13:24:00.867"/>
    </inkml:context>
    <inkml:brush xml:id="br0">
      <inkml:brushProperty name="width" value="0.02857" units="cm"/>
      <inkml:brushProperty name="height" value="0.02857" units="cm"/>
    </inkml:brush>
  </inkml:definitions>
  <inkml:trace contextRef="#ctx0" brushRef="#br0">16589 13263 5376,'-24'-48'2112,"24"48"-1152,0 0-992,0 0 384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22T13:23:32.074"/>
    </inkml:context>
    <inkml:brush xml:id="br0">
      <inkml:brushProperty name="width" value="0.02857" units="cm"/>
      <inkml:brushProperty name="height" value="0.02857" units="cm"/>
    </inkml:brush>
  </inkml:definitions>
  <inkml:trace contextRef="#ctx0" brushRef="#br0">11237 12056 1408,'0'0'608,"0"0"-320,0 0-352,0 0 128,0 0-704,0 0-224</inkml:trace>
  <inkml:trace contextRef="#ctx0" brushRef="#br0" timeOffset="13621">16980 11696 1536,'14'-13'608,"-14"13"-320,14 0-480,-14 0 96,0 0-544,13 0-128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1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4472" y="118468"/>
            <a:ext cx="9144000" cy="2387600"/>
          </a:xfrm>
        </p:spPr>
        <p:txBody>
          <a:bodyPr anchor="t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Präsentationstitel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3BA5FA-4342-4E29-8C13-7F73C249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3085-8790-402B-84ED-E412BAA70CF0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3D8414B-71BF-4870-8D18-9A874037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8E4B3B3-EA12-4DC9-8460-7E8AAEEE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E3F1-08DF-C74A-927E-5C6C9D90C4B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964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72" y="1468222"/>
            <a:ext cx="10984102" cy="470874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4472" y="6358973"/>
            <a:ext cx="2743200" cy="365125"/>
          </a:xfrm>
        </p:spPr>
        <p:txBody>
          <a:bodyPr/>
          <a:lstStyle/>
          <a:p>
            <a:fld id="{5EA8A796-179A-46EB-AF5F-91B6A8EC32F3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9548" y="6356350"/>
            <a:ext cx="547314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8472" y="6356350"/>
            <a:ext cx="2743200" cy="365125"/>
          </a:xfrm>
        </p:spPr>
        <p:txBody>
          <a:bodyPr/>
          <a:lstStyle/>
          <a:p>
            <a:fld id="{1E33E3F1-08DF-C74A-927E-5C6C9D90C4B7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34472" y="717415"/>
            <a:ext cx="10515600" cy="56515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Zeile</a:t>
            </a:r>
            <a:r>
              <a:rPr lang="en-US" dirty="0"/>
              <a:t> 28pt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34472" y="118468"/>
            <a:ext cx="10515600" cy="67209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Zeile</a:t>
            </a:r>
            <a:r>
              <a:rPr lang="en-US" dirty="0"/>
              <a:t> 40pt</a:t>
            </a:r>
          </a:p>
        </p:txBody>
      </p:sp>
    </p:spTree>
    <p:extLst>
      <p:ext uri="{BB962C8B-B14F-4D97-AF65-F5344CB8AC3E}">
        <p14:creationId xmlns:p14="http://schemas.microsoft.com/office/powerpoint/2010/main" val="201281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72" y="1468222"/>
            <a:ext cx="10984102" cy="470874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4472" y="6358973"/>
            <a:ext cx="2743200" cy="365125"/>
          </a:xfrm>
        </p:spPr>
        <p:txBody>
          <a:bodyPr/>
          <a:lstStyle/>
          <a:p>
            <a:fld id="{FBD924E3-BE32-4F8E-9EFA-4B9A66C53CAF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9548" y="6356350"/>
            <a:ext cx="547314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8472" y="6356350"/>
            <a:ext cx="2743200" cy="365125"/>
          </a:xfrm>
        </p:spPr>
        <p:txBody>
          <a:bodyPr/>
          <a:lstStyle/>
          <a:p>
            <a:fld id="{1E33E3F1-08DF-C74A-927E-5C6C9D90C4B7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34472" y="717415"/>
            <a:ext cx="10515600" cy="56515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Zeile</a:t>
            </a:r>
            <a:r>
              <a:rPr lang="en-US" dirty="0"/>
              <a:t> 28pt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34472" y="118468"/>
            <a:ext cx="10515600" cy="67209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Zeile</a:t>
            </a:r>
            <a:r>
              <a:rPr lang="en-US" dirty="0"/>
              <a:t> 40pt</a:t>
            </a:r>
          </a:p>
        </p:txBody>
      </p:sp>
    </p:spTree>
    <p:extLst>
      <p:ext uri="{BB962C8B-B14F-4D97-AF65-F5344CB8AC3E}">
        <p14:creationId xmlns:p14="http://schemas.microsoft.com/office/powerpoint/2010/main" val="111080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6217220" y="0"/>
            <a:ext cx="597478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6215063" y="0"/>
            <a:ext cx="5976937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err="1"/>
              <a:t>Platzhalter</a:t>
            </a:r>
            <a:r>
              <a:rPr lang="en-US" dirty="0"/>
              <a:t> Bild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72" y="1468222"/>
            <a:ext cx="5958653" cy="470874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4472" y="6358973"/>
            <a:ext cx="2743200" cy="365125"/>
          </a:xfrm>
        </p:spPr>
        <p:txBody>
          <a:bodyPr/>
          <a:lstStyle/>
          <a:p>
            <a:fld id="{B075F081-24AE-4EA1-8F4D-9F5CE01B4E45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9548" y="6356350"/>
            <a:ext cx="547314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8472" y="6356350"/>
            <a:ext cx="2743200" cy="365125"/>
          </a:xfrm>
        </p:spPr>
        <p:txBody>
          <a:bodyPr/>
          <a:lstStyle/>
          <a:p>
            <a:fld id="{1E33E3F1-08DF-C74A-927E-5C6C9D90C4B7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34472" y="717415"/>
            <a:ext cx="5958653" cy="56515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Zeile</a:t>
            </a:r>
            <a:r>
              <a:rPr lang="en-US" dirty="0"/>
              <a:t> 28pt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34472" y="118468"/>
            <a:ext cx="5958653" cy="67209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Zeile</a:t>
            </a:r>
            <a:r>
              <a:rPr lang="en-US" dirty="0"/>
              <a:t> 40pt</a:t>
            </a:r>
          </a:p>
        </p:txBody>
      </p:sp>
    </p:spTree>
    <p:extLst>
      <p:ext uri="{BB962C8B-B14F-4D97-AF65-F5344CB8AC3E}">
        <p14:creationId xmlns:p14="http://schemas.microsoft.com/office/powerpoint/2010/main" val="126932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1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967" y="254643"/>
            <a:ext cx="10515600" cy="918430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9967" y="117307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Short Content Description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34472" y="6358973"/>
            <a:ext cx="2743200" cy="365125"/>
          </a:xfrm>
        </p:spPr>
        <p:txBody>
          <a:bodyPr/>
          <a:lstStyle/>
          <a:p>
            <a:fld id="{5CD56F81-6236-43EC-B83B-C08CDA45A7F6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9548" y="6356350"/>
            <a:ext cx="547314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8472" y="6356350"/>
            <a:ext cx="2743200" cy="365125"/>
          </a:xfrm>
        </p:spPr>
        <p:txBody>
          <a:bodyPr/>
          <a:lstStyle/>
          <a:p>
            <a:fld id="{1E33E3F1-08DF-C74A-927E-5C6C9D90C4B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03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4472" y="6358973"/>
            <a:ext cx="2743200" cy="365125"/>
          </a:xfrm>
        </p:spPr>
        <p:txBody>
          <a:bodyPr/>
          <a:lstStyle/>
          <a:p>
            <a:fld id="{28C0B349-22AD-4D88-AC69-9EB889EE78E8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9548" y="6356350"/>
            <a:ext cx="547314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8472" y="6356350"/>
            <a:ext cx="2743200" cy="365125"/>
          </a:xfrm>
        </p:spPr>
        <p:txBody>
          <a:bodyPr/>
          <a:lstStyle/>
          <a:p>
            <a:fld id="{1E33E3F1-08DF-C74A-927E-5C6C9D90C4B7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34472" y="717415"/>
            <a:ext cx="10515600" cy="56515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Zeile</a:t>
            </a:r>
            <a:r>
              <a:rPr lang="en-US" dirty="0"/>
              <a:t> 28pt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34472" y="118468"/>
            <a:ext cx="10515600" cy="67209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Zeile</a:t>
            </a:r>
            <a:r>
              <a:rPr lang="en-US" dirty="0"/>
              <a:t> 40pt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34471" y="1468222"/>
            <a:ext cx="5391686" cy="47024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5706328" y="1468222"/>
            <a:ext cx="5391686" cy="47024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46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4472" y="6358973"/>
            <a:ext cx="2743200" cy="365125"/>
          </a:xfrm>
        </p:spPr>
        <p:txBody>
          <a:bodyPr/>
          <a:lstStyle/>
          <a:p>
            <a:fld id="{6668DBEB-99FE-459C-B3F7-C6CC3EAEE4C8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9548" y="6356350"/>
            <a:ext cx="547314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8472" y="6356350"/>
            <a:ext cx="2743200" cy="365125"/>
          </a:xfrm>
        </p:spPr>
        <p:txBody>
          <a:bodyPr/>
          <a:lstStyle/>
          <a:p>
            <a:fld id="{1E33E3F1-08DF-C74A-927E-5C6C9D90C4B7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34472" y="717415"/>
            <a:ext cx="10515600" cy="56515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Zeile</a:t>
            </a:r>
            <a:r>
              <a:rPr lang="en-US" dirty="0"/>
              <a:t> 28pt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34472" y="118468"/>
            <a:ext cx="10515600" cy="67209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Zeile</a:t>
            </a:r>
            <a:r>
              <a:rPr lang="en-US" dirty="0"/>
              <a:t> 40pt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34471" y="1468222"/>
            <a:ext cx="5391686" cy="47024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5706328" y="1468222"/>
            <a:ext cx="5391686" cy="47024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1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83D9AD5C-D0A6-4C29-A440-7424EC099B19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1E33E3F1-08DF-C74A-927E-5C6C9D90C4B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16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4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customXml" Target="../ink/ink2.xml"/><Relationship Id="rId5" Type="http://schemas.openxmlformats.org/officeDocument/2006/relationships/image" Target="../media/image15.png"/><Relationship Id="rId4" Type="http://schemas.openxmlformats.org/officeDocument/2006/relationships/customXml" Target="../ink/ink1.xml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1188EED-ACB5-425A-9982-C894CE5B6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795" t="6177" r="625" b="8079"/>
          <a:stretch/>
        </p:blipFill>
        <p:spPr>
          <a:xfrm>
            <a:off x="2022694" y="1282565"/>
            <a:ext cx="8250988" cy="5234871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562C8B-30D9-4240-8BC3-CE2102A433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Focus on hobby hiker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64ACE0-5827-49A3-A33D-C15A52E874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Personas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465FDC-3FFD-4770-88FE-EB92F76AAA55}"/>
              </a:ext>
            </a:extLst>
          </p:cNvPr>
          <p:cNvSpPr txBox="1"/>
          <p:nvPr/>
        </p:nvSpPr>
        <p:spPr>
          <a:xfrm>
            <a:off x="2122759" y="2139078"/>
            <a:ext cx="2493407" cy="374571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Annemarie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AF05CA2-F75C-47C2-8E4D-F2C4EDD53157}"/>
              </a:ext>
            </a:extLst>
          </p:cNvPr>
          <p:cNvSpPr txBox="1"/>
          <p:nvPr/>
        </p:nvSpPr>
        <p:spPr>
          <a:xfrm>
            <a:off x="4725790" y="2139078"/>
            <a:ext cx="2493407" cy="2700338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-26 years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-Female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-Works in a advertising agency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-In relationship with Tom (31)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-Sporty person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-Likes yoga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-Likes weekend trips combined with hiking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-Advanced tech savviness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23F221D-312B-40CB-B352-B8AFDE851138}"/>
              </a:ext>
            </a:extLst>
          </p:cNvPr>
          <p:cNvSpPr txBox="1"/>
          <p:nvPr/>
        </p:nvSpPr>
        <p:spPr>
          <a:xfrm>
            <a:off x="7362038" y="2139078"/>
            <a:ext cx="2493407" cy="3549015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-Wants minimize the planning and navigation efforts before and during the hiking trip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-Wants to have actual 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-Does not want to spent money for unnecessary information (like comprehensive hiking guide)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(-Wants to push her Instagram channel with personal impressions and experiences)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57DC18E-B471-4F42-9F0A-CEA377C6AF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718" r="9558"/>
          <a:stretch/>
        </p:blipFill>
        <p:spPr>
          <a:xfrm>
            <a:off x="2122759" y="2512117"/>
            <a:ext cx="2493407" cy="2995745"/>
          </a:xfrm>
          <a:prstGeom prst="rect">
            <a:avLst/>
          </a:prstGeom>
        </p:spPr>
      </p:pic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4FD7C7-48B4-419E-86D1-05083891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33E3F1-08DF-C74A-927E-5C6C9D90C4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742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CD9C5B-E4BF-40E5-85A3-EE372DA2FB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472" y="717415"/>
            <a:ext cx="10515600" cy="56515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Hobby hiker view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887591-BF48-494F-9BB0-6F98895EEA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4472" y="118468"/>
            <a:ext cx="10515600" cy="67209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Empathy map canvas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B24CF99-AC74-4DBD-ADDD-139E48DE749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08" t="8165" r="2353" b="7342"/>
          <a:stretch/>
        </p:blipFill>
        <p:spPr>
          <a:xfrm>
            <a:off x="2659511" y="1685925"/>
            <a:ext cx="6905626" cy="395287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A942419-A9D4-41BC-8EEF-2E1309A7FF24}"/>
              </a:ext>
            </a:extLst>
          </p:cNvPr>
          <p:cNvSpPr txBox="1"/>
          <p:nvPr/>
        </p:nvSpPr>
        <p:spPr>
          <a:xfrm>
            <a:off x="4060973" y="1957857"/>
            <a:ext cx="1420375" cy="374571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-Hobby hiker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942419-A9D4-41BC-8EEF-2E1309A7FF24}"/>
              </a:ext>
            </a:extLst>
          </p:cNvPr>
          <p:cNvSpPr txBox="1"/>
          <p:nvPr/>
        </p:nvSpPr>
        <p:spPr>
          <a:xfrm>
            <a:off x="6351968" y="1935404"/>
            <a:ext cx="1940734" cy="646986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-Information about a hiking trail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A942419-A9D4-41BC-8EEF-2E1309A7FF24}"/>
              </a:ext>
            </a:extLst>
          </p:cNvPr>
          <p:cNvSpPr txBox="1"/>
          <p:nvPr/>
        </p:nvSpPr>
        <p:spPr>
          <a:xfrm>
            <a:off x="4622506" y="4972752"/>
            <a:ext cx="3062398" cy="1191816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-Buy hiking guides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-Use expensive apps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-Prepare their trips with lot of effort via internet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A942419-A9D4-41BC-8EEF-2E1309A7FF24}"/>
              </a:ext>
            </a:extLst>
          </p:cNvPr>
          <p:cNvSpPr txBox="1"/>
          <p:nvPr/>
        </p:nvSpPr>
        <p:spPr>
          <a:xfrm>
            <a:off x="8874499" y="3953139"/>
            <a:ext cx="3027327" cy="919401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“I just want to go for an easy trip into the mountains without much effort for planning”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A942419-A9D4-41BC-8EEF-2E1309A7FF24}"/>
              </a:ext>
            </a:extLst>
          </p:cNvPr>
          <p:cNvSpPr txBox="1"/>
          <p:nvPr/>
        </p:nvSpPr>
        <p:spPr>
          <a:xfrm>
            <a:off x="8874499" y="2636442"/>
            <a:ext cx="3046846" cy="919401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-Guiding and exploration service for hiking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-Physical maps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A942419-A9D4-41BC-8EEF-2E1309A7FF24}"/>
              </a:ext>
            </a:extLst>
          </p:cNvPr>
          <p:cNvSpPr txBox="1"/>
          <p:nvPr/>
        </p:nvSpPr>
        <p:spPr>
          <a:xfrm>
            <a:off x="211908" y="3338869"/>
            <a:ext cx="3132472" cy="646986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-Hiking is dangerous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-Restaurants are overcrowded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8F16067-6197-4CF4-8E30-DC55C10B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8472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33E3F1-08DF-C74A-927E-5C6C9D90C4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839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1321C1B-07B6-4985-A670-0CA4A8867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9615" y="1179053"/>
            <a:ext cx="9630457" cy="1790157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4769C3-DBE0-473A-B194-BCC1185ED6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Jobs to be done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80E7173-E1BF-47AD-A710-3B71399E5572}"/>
              </a:ext>
            </a:extLst>
          </p:cNvPr>
          <p:cNvSpPr txBox="1"/>
          <p:nvPr/>
        </p:nvSpPr>
        <p:spPr>
          <a:xfrm>
            <a:off x="1083874" y="2979602"/>
            <a:ext cx="2238780" cy="646986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…hike in the mountains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811132A-483B-44D3-B9AB-C439C11C5A21}"/>
              </a:ext>
            </a:extLst>
          </p:cNvPr>
          <p:cNvSpPr txBox="1"/>
          <p:nvPr/>
        </p:nvSpPr>
        <p:spPr>
          <a:xfrm>
            <a:off x="3503279" y="2979602"/>
            <a:ext cx="2238780" cy="646986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…vacation or free time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914BA4EA-0340-4CEF-8E83-34184AE4BBE7}"/>
              </a:ext>
            </a:extLst>
          </p:cNvPr>
          <p:cNvSpPr txBox="1"/>
          <p:nvPr/>
        </p:nvSpPr>
        <p:spPr>
          <a:xfrm>
            <a:off x="8342090" y="2979602"/>
            <a:ext cx="2238780" cy="1191816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…relaxed during the preparation process and excited and secure while hiking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2EDD30E5-9D42-4073-B42E-C74CC4CB87B9}"/>
              </a:ext>
            </a:extLst>
          </p:cNvPr>
          <p:cNvSpPr txBox="1"/>
          <p:nvPr/>
        </p:nvSpPr>
        <p:spPr>
          <a:xfrm>
            <a:off x="5922684" y="2979602"/>
            <a:ext cx="2238780" cy="3484305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…prepare their hiking trips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…find the best route depending on their preferences e.g. fitness or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…get specific map material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…spend money for one time map material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…find the best fitting hiking track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9" name="Freihand 108">
                <a:extLst>
                  <a:ext uri="{FF2B5EF4-FFF2-40B4-BE49-F238E27FC236}">
                    <a16:creationId xmlns:a16="http://schemas.microsoft.com/office/drawing/2014/main" id="{F208FFA1-77A7-4AA3-8372-6054F0D989BD}"/>
                  </a:ext>
                </a:extLst>
              </p14:cNvPr>
              <p14:cNvContentPartPr/>
              <p14:nvPr/>
            </p14:nvContentPartPr>
            <p14:xfrm>
              <a:off x="7593213" y="4611024"/>
              <a:ext cx="10080" cy="119520"/>
            </p14:xfrm>
          </p:contentPart>
        </mc:Choice>
        <mc:Fallback xmlns="">
          <p:pic>
            <p:nvPicPr>
              <p:cNvPr id="109" name="Freihand 108">
                <a:extLst>
                  <a:ext uri="{FF2B5EF4-FFF2-40B4-BE49-F238E27FC236}">
                    <a16:creationId xmlns:a16="http://schemas.microsoft.com/office/drawing/2014/main" id="{F208FFA1-77A7-4AA3-8372-6054F0D989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88173" y="4605984"/>
                <a:ext cx="2016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9" name="Freihand 118">
                <a:extLst>
                  <a:ext uri="{FF2B5EF4-FFF2-40B4-BE49-F238E27FC236}">
                    <a16:creationId xmlns:a16="http://schemas.microsoft.com/office/drawing/2014/main" id="{261553EE-9DD6-41FE-928F-3C0E1D1C3E59}"/>
                  </a:ext>
                </a:extLst>
              </p14:cNvPr>
              <p14:cNvContentPartPr/>
              <p14:nvPr/>
            </p14:nvContentPartPr>
            <p14:xfrm>
              <a:off x="7493853" y="5838624"/>
              <a:ext cx="9000" cy="17640"/>
            </p14:xfrm>
          </p:contentPart>
        </mc:Choice>
        <mc:Fallback xmlns="">
          <p:pic>
            <p:nvPicPr>
              <p:cNvPr id="119" name="Freihand 118">
                <a:extLst>
                  <a:ext uri="{FF2B5EF4-FFF2-40B4-BE49-F238E27FC236}">
                    <a16:creationId xmlns:a16="http://schemas.microsoft.com/office/drawing/2014/main" id="{261553EE-9DD6-41FE-928F-3C0E1D1C3E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88813" y="5833584"/>
                <a:ext cx="190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7" name="Freihand 136">
                <a:extLst>
                  <a:ext uri="{FF2B5EF4-FFF2-40B4-BE49-F238E27FC236}">
                    <a16:creationId xmlns:a16="http://schemas.microsoft.com/office/drawing/2014/main" id="{177D840B-FBD2-43C0-8806-205A7B832E1E}"/>
                  </a:ext>
                </a:extLst>
              </p14:cNvPr>
              <p14:cNvContentPartPr/>
              <p14:nvPr/>
            </p14:nvContentPartPr>
            <p14:xfrm>
              <a:off x="5575773" y="5287104"/>
              <a:ext cx="2082600" cy="134640"/>
            </p14:xfrm>
          </p:contentPart>
        </mc:Choice>
        <mc:Fallback xmlns="">
          <p:pic>
            <p:nvPicPr>
              <p:cNvPr id="137" name="Freihand 136">
                <a:extLst>
                  <a:ext uri="{FF2B5EF4-FFF2-40B4-BE49-F238E27FC236}">
                    <a16:creationId xmlns:a16="http://schemas.microsoft.com/office/drawing/2014/main" id="{177D840B-FBD2-43C0-8806-205A7B832E1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70733" y="5282064"/>
                <a:ext cx="2092680" cy="1447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B4A56C8-5CE3-4334-A21B-93CC5361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33E3F1-08DF-C74A-927E-5C6C9D90C4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C602F50-81F4-40A5-9B12-44AE2F1C3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Jobs for the customer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421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D07B4D8-3294-4DDB-8E5C-E0DA5F3D0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2537" y="1511765"/>
            <a:ext cx="10338635" cy="1500171"/>
          </a:xfrm>
          <a:ln w="12700">
            <a:solidFill>
              <a:schemeClr val="tx1"/>
            </a:solidFill>
          </a:ln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F60922-3086-401F-949E-1A2614F088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When is was tired of searching, I learned to find.” - Goethe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60E5A8-627F-4B5B-9DFD-E92D470278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Customer innovation process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80E7173-E1BF-47AD-A710-3B71399E5572}"/>
              </a:ext>
            </a:extLst>
          </p:cNvPr>
          <p:cNvSpPr txBox="1"/>
          <p:nvPr/>
        </p:nvSpPr>
        <p:spPr>
          <a:xfrm>
            <a:off x="630735" y="3059133"/>
            <a:ext cx="1703435" cy="715089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Outdoor activities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Hiking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Outdoor navigation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80E7173-E1BF-47AD-A710-3B71399E5572}"/>
              </a:ext>
            </a:extLst>
          </p:cNvPr>
          <p:cNvSpPr txBox="1"/>
          <p:nvPr/>
        </p:nvSpPr>
        <p:spPr>
          <a:xfrm>
            <a:off x="4084815" y="3054794"/>
            <a:ext cx="1703435" cy="1123712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Rang from 1 – 6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3 -4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4-5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80E7173-E1BF-47AD-A710-3B71399E5572}"/>
              </a:ext>
            </a:extLst>
          </p:cNvPr>
          <p:cNvSpPr txBox="1"/>
          <p:nvPr/>
        </p:nvSpPr>
        <p:spPr>
          <a:xfrm>
            <a:off x="5811855" y="3072048"/>
            <a:ext cx="1703435" cy="1721465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Seamless navigation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On-site 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More 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Customized information about trails according to the customer need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80E7173-E1BF-47AD-A710-3B71399E5572}"/>
              </a:ext>
            </a:extLst>
          </p:cNvPr>
          <p:cNvSpPr txBox="1"/>
          <p:nvPr/>
        </p:nvSpPr>
        <p:spPr>
          <a:xfrm>
            <a:off x="9265934" y="3093156"/>
            <a:ext cx="1703435" cy="3194328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“Wanderlust” offers: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On-site installed information “spots” via Beacons which are able to interact with the hiker in a seamless, natural and comfortable way. Optional functionality to provide real-time information in accordance to the current location and hiker’s individual needs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80E7173-E1BF-47AD-A710-3B71399E5572}"/>
              </a:ext>
            </a:extLst>
          </p:cNvPr>
          <p:cNvSpPr txBox="1"/>
          <p:nvPr/>
        </p:nvSpPr>
        <p:spPr>
          <a:xfrm>
            <a:off x="7538895" y="3075905"/>
            <a:ext cx="1703435" cy="2089011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Hiking – navigation apps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-&gt; just app based information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Maps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-&gt; Comprehensive planning effort required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Signs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-&gt; static and limited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80E7173-E1BF-47AD-A710-3B71399E5572}"/>
              </a:ext>
            </a:extLst>
          </p:cNvPr>
          <p:cNvSpPr txBox="1"/>
          <p:nvPr/>
        </p:nvSpPr>
        <p:spPr>
          <a:xfrm>
            <a:off x="2357775" y="3059132"/>
            <a:ext cx="1703435" cy="1328023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 Easy planning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2. On-site 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3. Navigation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4. Real-time information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EDA89BA-37DB-4372-9957-408C7BCD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33E3F1-08DF-C74A-927E-5C6C9D90C4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875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C641FBB-08FC-4E78-8796-E180D84F87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60" b="7970"/>
          <a:stretch/>
        </p:blipFill>
        <p:spPr>
          <a:xfrm>
            <a:off x="1183584" y="755373"/>
            <a:ext cx="9987999" cy="6059015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9EC569-0DF7-4DEE-A4A1-0A97EC1F6C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Product vision board</a:t>
            </a:r>
          </a:p>
        </p:txBody>
      </p:sp>
      <p:sp>
        <p:nvSpPr>
          <p:cNvPr id="7" name="conceptText1">
            <a:extLst>
              <a:ext uri="{FF2B5EF4-FFF2-40B4-BE49-F238E27FC236}">
                <a16:creationId xmlns:a16="http://schemas.microsoft.com/office/drawing/2014/main" id="{CBA9E0A0-457F-42B2-8643-54B8198159C7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881578" y="888861"/>
            <a:ext cx="8046737" cy="742232"/>
          </a:xfrm>
          <a:prstGeom prst="roundRect">
            <a:avLst/>
          </a:prstGeom>
          <a:solidFill>
            <a:schemeClr val="accent1"/>
          </a:solidFill>
        </p:spPr>
        <p:txBody>
          <a:bodyPr vert="horz" lIns="0" tIns="36000" rIns="0" bIns="0" rtlCol="0" anchor="ctr">
            <a:noAutofit/>
          </a:bodyPr>
          <a:lstStyle>
            <a:lvl1pPr marL="0" marR="0" indent="0" algn="l" defTabSz="7805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29200"/>
              </a:buClr>
              <a:buSzTx/>
              <a:buFont typeface="Wingdings 2" panose="05020102010507070707" pitchFamily="18" charset="2"/>
              <a:buNone/>
              <a:tabLst/>
              <a:defRPr lang="de-DE" sz="1400" kern="1200" dirty="0" smtClean="0">
                <a:solidFill>
                  <a:schemeClr val="accent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177800" marR="0" indent="-177800" algn="l" defTabSz="7805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29200"/>
              </a:buClr>
              <a:buSzTx/>
              <a:buFont typeface="Wingdings 2" panose="05020102010507070707" pitchFamily="18" charset="2"/>
              <a:buChar char=""/>
              <a:tabLst/>
              <a:defRPr lang="de-DE" sz="14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Calibri" panose="020F0502020204030204" pitchFamily="34" charset="0"/>
              </a:defRPr>
            </a:lvl2pPr>
            <a:lvl3pPr marL="361950" marR="0" indent="-184150" algn="l" defTabSz="7805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29200"/>
              </a:buClr>
              <a:buSzTx/>
              <a:buFont typeface="Wingdings 2" panose="05020102010507070707" pitchFamily="18" charset="2"/>
              <a:buChar char=""/>
              <a:tabLst/>
              <a:defRPr lang="de-DE" sz="1400" kern="1200" dirty="0" smtClean="0">
                <a:solidFill>
                  <a:schemeClr val="accent1"/>
                </a:solidFill>
                <a:latin typeface="+mn-lt"/>
                <a:ea typeface="+mn-ea"/>
                <a:cs typeface="Calibri" panose="020F0502020204030204" pitchFamily="34" charset="0"/>
              </a:defRPr>
            </a:lvl3pPr>
            <a:lvl4pPr marL="536575" marR="0" indent="-174625" algn="l" defTabSz="7805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29200"/>
              </a:buClr>
              <a:buSzTx/>
              <a:buFont typeface="Wingdings 2" panose="05020102010507070707" pitchFamily="18" charset="2"/>
              <a:buChar char=""/>
              <a:tabLst/>
              <a:defRPr lang="de-DE" sz="1400" kern="1200" dirty="0" smtClean="0">
                <a:solidFill>
                  <a:schemeClr val="accent1"/>
                </a:solidFill>
                <a:latin typeface="+mn-lt"/>
                <a:ea typeface="+mn-ea"/>
                <a:cs typeface="Calibri" panose="020F0502020204030204" pitchFamily="34" charset="0"/>
              </a:defRPr>
            </a:lvl4pPr>
            <a:lvl5pPr marL="719138" marR="0" indent="-184150" algn="l" defTabSz="7805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 pitchFamily="18" charset="2"/>
              <a:buChar char="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6373" indent="-195124" algn="l" defTabSz="780500" rtl="0" eaLnBrk="1" latinLnBrk="0" hangingPunct="1">
              <a:lnSpc>
                <a:spcPct val="90000"/>
              </a:lnSpc>
              <a:spcBef>
                <a:spcPts val="42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6623" indent="-195124" algn="l" defTabSz="780500" rtl="0" eaLnBrk="1" latinLnBrk="0" hangingPunct="1">
              <a:lnSpc>
                <a:spcPct val="90000"/>
              </a:lnSpc>
              <a:spcBef>
                <a:spcPts val="42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6873" indent="-195124" algn="l" defTabSz="780500" rtl="0" eaLnBrk="1" latinLnBrk="0" hangingPunct="1">
              <a:lnSpc>
                <a:spcPct val="90000"/>
              </a:lnSpc>
              <a:spcBef>
                <a:spcPts val="42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7123" indent="-195124" algn="l" defTabSz="780500" rtl="0" eaLnBrk="1" latinLnBrk="0" hangingPunct="1">
              <a:lnSpc>
                <a:spcPct val="90000"/>
              </a:lnSpc>
              <a:spcBef>
                <a:spcPts val="42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marR="0" lvl="1" indent="-177800" algn="l" defTabSz="7805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Calibri" panose="020F0502020204030204" pitchFamily="34" charset="0"/>
              </a:rPr>
              <a:t>Providing information and services in an natural environment enabled by the merger of the physical web and the web of things.</a:t>
            </a:r>
          </a:p>
          <a:p>
            <a:pPr marL="177800" marR="0" lvl="1" indent="-177800" algn="l" defTabSz="7805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Calibri" panose="020F0502020204030204" pitchFamily="34" charset="0"/>
              </a:rPr>
              <a:t>Easy and seamless information provision and usage.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0E7173-E1BF-47AD-A710-3B71399E5572}"/>
              </a:ext>
            </a:extLst>
          </p:cNvPr>
          <p:cNvSpPr txBox="1"/>
          <p:nvPr/>
        </p:nvSpPr>
        <p:spPr>
          <a:xfrm>
            <a:off x="1305189" y="2423376"/>
            <a:ext cx="2334603" cy="715089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Hobby hiker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Outdoor explorer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Micro adventurer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80E7173-E1BF-47AD-A710-3B71399E5572}"/>
              </a:ext>
            </a:extLst>
          </p:cNvPr>
          <p:cNvSpPr txBox="1"/>
          <p:nvPr/>
        </p:nvSpPr>
        <p:spPr>
          <a:xfrm>
            <a:off x="3761396" y="2423376"/>
            <a:ext cx="2334603" cy="919401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Easy planning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On-site information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Navigation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Real-time information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80E7173-E1BF-47AD-A710-3B71399E5572}"/>
              </a:ext>
            </a:extLst>
          </p:cNvPr>
          <p:cNvSpPr txBox="1"/>
          <p:nvPr/>
        </p:nvSpPr>
        <p:spPr>
          <a:xfrm>
            <a:off x="6246464" y="2403168"/>
            <a:ext cx="2334603" cy="4355902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“Wanderlust” offers: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On-site installed information “spots” via Beacons which are able to interact with the hiker in a seamless, natural and comfortable way.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Platform for individual service offerings form ourselves and partners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Location-based, seamless, embedded in the real world and providing real-time information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Easy to use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Supports an agile “leisure time design”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YES – Standard components aligned in a smart real-world embedded way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80E7173-E1BF-47AD-A710-3B71399E5572}"/>
              </a:ext>
            </a:extLst>
          </p:cNvPr>
          <p:cNvSpPr txBox="1"/>
          <p:nvPr/>
        </p:nvSpPr>
        <p:spPr>
          <a:xfrm>
            <a:off x="8694132" y="2423376"/>
            <a:ext cx="2334603" cy="3083778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Sell an unprecedented service to large and growing customer segment which is able to satisfy an unmet customer need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Platform role in the market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Generate early revenues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Sell up advertising space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Cross sales opportunities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Revenue via partner fees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On-site option for sales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Get wide reach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Early market entrance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CAB9CD6-0946-47D6-9ACE-2D511EE5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33E3F1-08DF-C74A-927E-5C6C9D90C4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692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98A76A5-CB04-41CF-A7D1-CB2E7C091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40638" y="1927800"/>
            <a:ext cx="6627239" cy="3246764"/>
          </a:xfr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FAB5EC-023F-4E19-B804-8160626AFC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Hiking as a Service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1AC948-5B89-4801-917E-4C54B32740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Value proposition canvas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0E7173-E1BF-47AD-A710-3B71399E5572}"/>
              </a:ext>
            </a:extLst>
          </p:cNvPr>
          <p:cNvSpPr txBox="1"/>
          <p:nvPr/>
        </p:nvSpPr>
        <p:spPr>
          <a:xfrm>
            <a:off x="3448228" y="1389514"/>
            <a:ext cx="2049328" cy="1736646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Reduced effort for information gathering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Seamless usage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Proactive interaction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 installation required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Free choice of devices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80E7173-E1BF-47AD-A710-3B71399E5572}"/>
              </a:ext>
            </a:extLst>
          </p:cNvPr>
          <p:cNvSpPr txBox="1"/>
          <p:nvPr/>
        </p:nvSpPr>
        <p:spPr>
          <a:xfrm>
            <a:off x="8633368" y="3091481"/>
            <a:ext cx="1833824" cy="919401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 Planning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2. Gathering actual on-site 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3. Navigation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80E7173-E1BF-47AD-A710-3B71399E5572}"/>
              </a:ext>
            </a:extLst>
          </p:cNvPr>
          <p:cNvSpPr txBox="1"/>
          <p:nvPr/>
        </p:nvSpPr>
        <p:spPr>
          <a:xfrm>
            <a:off x="6169440" y="1633723"/>
            <a:ext cx="1960605" cy="1123712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 Easy planning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2. Actual on-site 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3. Navigation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4. Real-time information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80E7173-E1BF-47AD-A710-3B71399E5572}"/>
              </a:ext>
            </a:extLst>
          </p:cNvPr>
          <p:cNvSpPr txBox="1"/>
          <p:nvPr/>
        </p:nvSpPr>
        <p:spPr>
          <a:xfrm>
            <a:off x="3152302" y="4724302"/>
            <a:ext cx="2457718" cy="1328023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Low planning efforts via provision on-site information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Route recommendation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Specific information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Low cost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Actual information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80E7173-E1BF-47AD-A710-3B71399E5572}"/>
              </a:ext>
            </a:extLst>
          </p:cNvPr>
          <p:cNvSpPr txBox="1"/>
          <p:nvPr/>
        </p:nvSpPr>
        <p:spPr>
          <a:xfrm>
            <a:off x="1361250" y="3257529"/>
            <a:ext cx="1644001" cy="510778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Information service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Platform for partners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EDD30E5-9D42-4073-B42E-C74CC4CB87B9}"/>
              </a:ext>
            </a:extLst>
          </p:cNvPr>
          <p:cNvSpPr txBox="1"/>
          <p:nvPr/>
        </p:nvSpPr>
        <p:spPr>
          <a:xfrm>
            <a:off x="6096000" y="4696802"/>
            <a:ext cx="4768425" cy="1532334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 Exhausting preparation of hiking trips required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2. Finding the best route depending on personal preferences e.g. fitness or time is just possible in an limited way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3. Specific map material in accordance to the real needs is not available (just comprehensive stuff like big maps or hiking guides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4. Relatively high cost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5. Information often outdated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51FAEF6-6588-40B0-AC19-2FE72E88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33E3F1-08DF-C74A-927E-5C6C9D90C4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52071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LANGUAGE" val="msoLanguageIDEnglishU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LANGUAGE" val="msoLanguageIDEnglishU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LANGUAGE" val="msoLanguageIDEnglishU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LANGUAGE" val="msoLanguageIDEnglishU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LANGUAGE" val="msoLanguageIDEnglishU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99,9999"/>
  <p:tag name="HOEHE" val="18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LANGUAGE" val="msoLanguageIDEnglishUS"/>
</p:tagLst>
</file>

<file path=ppt/theme/theme1.xml><?xml version="1.0" encoding="utf-8"?>
<a:theme xmlns:a="http://schemas.openxmlformats.org/drawingml/2006/main" name="1_Office">
  <a:themeElements>
    <a:clrScheme name="Custom 1">
      <a:dk1>
        <a:srgbClr val="000000"/>
      </a:dk1>
      <a:lt1>
        <a:srgbClr val="FFFFFF"/>
      </a:lt1>
      <a:dk2>
        <a:srgbClr val="7E7F7E"/>
      </a:dk2>
      <a:lt2>
        <a:srgbClr val="FFDD16"/>
      </a:lt2>
      <a:accent1>
        <a:srgbClr val="D5D5D5"/>
      </a:accent1>
      <a:accent2>
        <a:srgbClr val="424242"/>
      </a:accent2>
      <a:accent3>
        <a:srgbClr val="A5A5A5"/>
      </a:accent3>
      <a:accent4>
        <a:srgbClr val="FFDD16"/>
      </a:accent4>
      <a:accent5>
        <a:srgbClr val="D5D7FF"/>
      </a:accent5>
      <a:accent6>
        <a:srgbClr val="3DABFF"/>
      </a:accent6>
      <a:hlink>
        <a:srgbClr val="0052FF"/>
      </a:hlink>
      <a:folHlink>
        <a:srgbClr val="7A104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8FB2A78-CC44-B94A-A281-24C99CA48183}" vid="{1AA2CD39-F8C3-EB44-929C-8AE466F746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Microsoft Office PowerPoint</Application>
  <PresentationFormat>Benutzerdefiniert</PresentationFormat>
  <Paragraphs>121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 Neue</vt:lpstr>
      <vt:lpstr>1_Office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Oldach, Lukas</dc:creator>
  <cp:lastModifiedBy>Oldach, Lukas</cp:lastModifiedBy>
  <cp:revision>1</cp:revision>
  <dcterms:created xsi:type="dcterms:W3CDTF">2018-01-30T09:05:06Z</dcterms:created>
  <dcterms:modified xsi:type="dcterms:W3CDTF">2018-01-30T09:05:06Z</dcterms:modified>
</cp:coreProperties>
</file>