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3" autoAdjust="0"/>
    <p:restoredTop sz="94660"/>
  </p:normalViewPr>
  <p:slideViewPr>
    <p:cSldViewPr snapToGrid="0">
      <p:cViewPr>
        <p:scale>
          <a:sx n="50" d="100"/>
          <a:sy n="50" d="100"/>
        </p:scale>
        <p:origin x="660" y="36"/>
      </p:cViewPr>
      <p:guideLst>
        <p:guide orient="horz" pos="9535"/>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smtClean="0"/>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4450D6-E9BB-49BF-996B-B548546E23DD}"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336443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4450D6-E9BB-49BF-996B-B548546E23DD}"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8481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4450D6-E9BB-49BF-996B-B548546E23DD}"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280303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4450D6-E9BB-49BF-996B-B548546E23DD}"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43469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smtClean="0"/>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4450D6-E9BB-49BF-996B-B548546E23DD}"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349843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4450D6-E9BB-49BF-996B-B548546E23DD}"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352505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4450D6-E9BB-49BF-996B-B548546E23DD}"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118076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4450D6-E9BB-49BF-996B-B548546E23DD}"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218689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450D6-E9BB-49BF-996B-B548546E23DD}"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199818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smtClean="0"/>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Edit Master text styles</a:t>
            </a:r>
          </a:p>
        </p:txBody>
      </p:sp>
      <p:sp>
        <p:nvSpPr>
          <p:cNvPr id="5" name="Date Placeholder 4"/>
          <p:cNvSpPr>
            <a:spLocks noGrp="1"/>
          </p:cNvSpPr>
          <p:nvPr>
            <p:ph type="dt" sz="half" idx="10"/>
          </p:nvPr>
        </p:nvSpPr>
        <p:spPr/>
        <p:txBody>
          <a:bodyPr/>
          <a:lstStyle/>
          <a:p>
            <a:fld id="{914450D6-E9BB-49BF-996B-B548546E23DD}"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193525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smtClean="0"/>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Edit Master text styles</a:t>
            </a:r>
          </a:p>
        </p:txBody>
      </p:sp>
      <p:sp>
        <p:nvSpPr>
          <p:cNvPr id="5" name="Date Placeholder 4"/>
          <p:cNvSpPr>
            <a:spLocks noGrp="1"/>
          </p:cNvSpPr>
          <p:nvPr>
            <p:ph type="dt" sz="half" idx="10"/>
          </p:nvPr>
        </p:nvSpPr>
        <p:spPr/>
        <p:txBody>
          <a:bodyPr/>
          <a:lstStyle/>
          <a:p>
            <a:fld id="{914450D6-E9BB-49BF-996B-B548546E23DD}"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D6EE9-D551-4B37-9F56-56423EB963B7}" type="slidenum">
              <a:rPr lang="en-US" smtClean="0"/>
              <a:t>‹#›</a:t>
            </a:fld>
            <a:endParaRPr lang="en-US"/>
          </a:p>
        </p:txBody>
      </p:sp>
    </p:spTree>
    <p:extLst>
      <p:ext uri="{BB962C8B-B14F-4D97-AF65-F5344CB8AC3E}">
        <p14:creationId xmlns:p14="http://schemas.microsoft.com/office/powerpoint/2010/main" val="101946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14450D6-E9BB-49BF-996B-B548546E23DD}" type="datetimeFigureOut">
              <a:rPr lang="en-US" smtClean="0"/>
              <a:t>6/8/2020</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A5D6EE9-D551-4B37-9F56-56423EB963B7}" type="slidenum">
              <a:rPr lang="en-US" smtClean="0"/>
              <a:t>‹#›</a:t>
            </a:fld>
            <a:endParaRPr lang="en-US"/>
          </a:p>
        </p:txBody>
      </p:sp>
    </p:spTree>
    <p:extLst>
      <p:ext uri="{BB962C8B-B14F-4D97-AF65-F5344CB8AC3E}">
        <p14:creationId xmlns:p14="http://schemas.microsoft.com/office/powerpoint/2010/main" val="242687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6"/>
          <p:cNvSpPr/>
          <p:nvPr/>
        </p:nvSpPr>
        <p:spPr>
          <a:xfrm>
            <a:off x="13542037" y="0"/>
            <a:ext cx="7841588" cy="3238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800" b="1" dirty="0" smtClean="0">
                <a:solidFill>
                  <a:schemeClr val="bg1"/>
                </a:solidFill>
                <a:latin typeface="Times New Roman" panose="02020603050405020304" pitchFamily="18" charset="0"/>
                <a:cs typeface="Times New Roman" panose="02020603050405020304" pitchFamily="18" charset="0"/>
              </a:rPr>
              <a:t>Department of Computer</a:t>
            </a:r>
          </a:p>
          <a:p>
            <a:pPr algn="r"/>
            <a:r>
              <a:rPr lang="en-US" altLang="zh-CN" sz="2800" b="1" dirty="0" smtClean="0">
                <a:solidFill>
                  <a:schemeClr val="bg1"/>
                </a:solidFill>
                <a:latin typeface="Times New Roman" panose="02020603050405020304" pitchFamily="18" charset="0"/>
                <a:cs typeface="Times New Roman" panose="02020603050405020304" pitchFamily="18" charset="0"/>
              </a:rPr>
              <a:t>And </a:t>
            </a:r>
            <a:r>
              <a:rPr lang="en-US" altLang="zh-CN" sz="2800" b="1" dirty="0">
                <a:solidFill>
                  <a:schemeClr val="bg1"/>
                </a:solidFill>
                <a:latin typeface="Times New Roman" panose="02020603050405020304" pitchFamily="18" charset="0"/>
                <a:cs typeface="Times New Roman" panose="02020603050405020304" pitchFamily="18" charset="0"/>
              </a:rPr>
              <a:t>I</a:t>
            </a:r>
            <a:r>
              <a:rPr lang="en-US" altLang="zh-CN" sz="2800" b="1" dirty="0" smtClean="0">
                <a:solidFill>
                  <a:schemeClr val="bg1"/>
                </a:solidFill>
                <a:latin typeface="Times New Roman" panose="02020603050405020304" pitchFamily="18" charset="0"/>
                <a:cs typeface="Times New Roman" panose="02020603050405020304" pitchFamily="18" charset="0"/>
              </a:rPr>
              <a:t>nformation Science</a:t>
            </a:r>
          </a:p>
          <a:p>
            <a:pPr algn="r"/>
            <a:r>
              <a:rPr lang="en-US" altLang="zh-CN" sz="2800" b="1" dirty="0" smtClean="0">
                <a:solidFill>
                  <a:schemeClr val="bg1"/>
                </a:solidFill>
                <a:latin typeface="Times New Roman" panose="02020603050405020304" pitchFamily="18" charset="0"/>
                <a:cs typeface="Times New Roman" panose="02020603050405020304" pitchFamily="18" charset="0"/>
              </a:rPr>
              <a:t>Faculty Of Science</a:t>
            </a:r>
          </a:p>
          <a:p>
            <a:pPr algn="r"/>
            <a:r>
              <a:rPr lang="en-US" altLang="zh-CN" sz="2800" b="1" dirty="0" smtClean="0">
                <a:solidFill>
                  <a:schemeClr val="bg1"/>
                </a:solidFill>
                <a:latin typeface="Times New Roman" panose="02020603050405020304" pitchFamily="18" charset="0"/>
                <a:cs typeface="Times New Roman" panose="02020603050405020304" pitchFamily="18" charset="0"/>
              </a:rPr>
              <a:t> And Technology</a:t>
            </a:r>
          </a:p>
          <a:p>
            <a:pPr algn="r"/>
            <a:r>
              <a:rPr lang="en-US" altLang="zh-CN" sz="2800" b="1" dirty="0" smtClean="0">
                <a:solidFill>
                  <a:schemeClr val="bg1"/>
                </a:solidFill>
                <a:latin typeface="Times New Roman" panose="02020603050405020304" pitchFamily="18" charset="0"/>
                <a:cs typeface="Times New Roman" panose="02020603050405020304" pitchFamily="18" charset="0"/>
              </a:rPr>
              <a:t>University of Macau</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5" name="矩形 6"/>
          <p:cNvSpPr/>
          <p:nvPr/>
        </p:nvSpPr>
        <p:spPr>
          <a:xfrm>
            <a:off x="1" y="0"/>
            <a:ext cx="13716000" cy="3238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chemeClr val="bg1"/>
                </a:solidFill>
              </a:rPr>
              <a:t>Traffic Flow Forecasting </a:t>
            </a:r>
            <a:r>
              <a:rPr lang="en-GB" sz="4000" b="1" dirty="0" smtClean="0">
                <a:solidFill>
                  <a:schemeClr val="bg1"/>
                </a:solidFill>
              </a:rPr>
              <a:t>with Deep </a:t>
            </a:r>
            <a:r>
              <a:rPr lang="en-GB" sz="4000" b="1" dirty="0">
                <a:solidFill>
                  <a:schemeClr val="bg1"/>
                </a:solidFill>
              </a:rPr>
              <a:t>Graph Convolution </a:t>
            </a:r>
            <a:r>
              <a:rPr lang="en-GB" sz="4000" b="1" dirty="0" smtClean="0">
                <a:solidFill>
                  <a:schemeClr val="bg1"/>
                </a:solidFill>
              </a:rPr>
              <a:t>Network</a:t>
            </a:r>
          </a:p>
          <a:p>
            <a:r>
              <a:rPr lang="en-US" altLang="zh-CN" sz="2800" b="1" dirty="0">
                <a:solidFill>
                  <a:schemeClr val="bg1"/>
                </a:solidFill>
                <a:latin typeface="Times New Roman" panose="02020603050405020304" pitchFamily="18" charset="0"/>
                <a:cs typeface="Times New Roman" panose="02020603050405020304" pitchFamily="18" charset="0"/>
              </a:rPr>
              <a:t>An exploration on the feasibility of stacked Deep GCN on traffic forecasting</a:t>
            </a:r>
            <a:r>
              <a:rPr lang="en-US" altLang="zh-CN" sz="2800" b="1" dirty="0" smtClean="0">
                <a:solidFill>
                  <a:schemeClr val="bg1"/>
                </a:solidFill>
                <a:latin typeface="Times New Roman" panose="02020603050405020304" pitchFamily="18" charset="0"/>
                <a:cs typeface="Times New Roman" panose="02020603050405020304" pitchFamily="18" charset="0"/>
              </a:rPr>
              <a:t>.</a:t>
            </a:r>
          </a:p>
          <a:p>
            <a:endParaRPr lang="en-US" altLang="zh-CN" sz="2800" b="1" dirty="0" smtClean="0">
              <a:solidFill>
                <a:schemeClr val="bg1"/>
              </a:solidFill>
              <a:latin typeface="Times New Roman" panose="02020603050405020304" pitchFamily="18" charset="0"/>
              <a:cs typeface="Times New Roman" panose="02020603050405020304" pitchFamily="18" charset="0"/>
            </a:endParaRPr>
          </a:p>
          <a:p>
            <a:r>
              <a:rPr lang="en-US" altLang="zh-CN" sz="2800" b="1" dirty="0">
                <a:solidFill>
                  <a:schemeClr val="bg1"/>
                </a:solidFill>
                <a:latin typeface="Times New Roman" panose="02020603050405020304" pitchFamily="18" charset="0"/>
                <a:cs typeface="Times New Roman" panose="02020603050405020304" pitchFamily="18" charset="0"/>
              </a:rPr>
              <a:t>Student: Ip Pak Lon DB625471</a:t>
            </a:r>
          </a:p>
          <a:p>
            <a:r>
              <a:rPr lang="en-US" altLang="zh-CN" sz="2800" b="1" dirty="0">
                <a:solidFill>
                  <a:schemeClr val="bg1"/>
                </a:solidFill>
                <a:latin typeface="Times New Roman" panose="02020603050405020304" pitchFamily="18" charset="0"/>
                <a:cs typeface="Times New Roman" panose="02020603050405020304" pitchFamily="18" charset="0"/>
              </a:rPr>
              <a:t>Supervisor: </a:t>
            </a:r>
            <a:r>
              <a:rPr lang="en-US" altLang="zh-CN" sz="2800" b="1" dirty="0" smtClean="0">
                <a:solidFill>
                  <a:schemeClr val="bg1"/>
                </a:solidFill>
                <a:latin typeface="Times New Roman" panose="02020603050405020304" pitchFamily="18" charset="0"/>
                <a:cs typeface="Times New Roman" panose="02020603050405020304" pitchFamily="18" charset="0"/>
              </a:rPr>
              <a:t>Prof. </a:t>
            </a:r>
            <a:r>
              <a:rPr lang="en-US" altLang="zh-CN" sz="2800" b="1" dirty="0">
                <a:solidFill>
                  <a:schemeClr val="bg1"/>
                </a:solidFill>
                <a:latin typeface="Times New Roman" panose="02020603050405020304" pitchFamily="18" charset="0"/>
                <a:cs typeface="Times New Roman" panose="02020603050405020304" pitchFamily="18" charset="0"/>
              </a:rPr>
              <a:t>Ryan Leong </a:t>
            </a:r>
            <a:r>
              <a:rPr lang="en-US" altLang="zh-CN" sz="2800" b="1" dirty="0" err="1">
                <a:solidFill>
                  <a:schemeClr val="bg1"/>
                </a:solidFill>
                <a:latin typeface="Times New Roman" panose="02020603050405020304" pitchFamily="18" charset="0"/>
                <a:cs typeface="Times New Roman" panose="02020603050405020304" pitchFamily="18" charset="0"/>
              </a:rPr>
              <a:t>Hou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smtClean="0">
                <a:solidFill>
                  <a:schemeClr val="bg1"/>
                </a:solidFill>
                <a:latin typeface="Times New Roman" panose="02020603050405020304" pitchFamily="18" charset="0"/>
                <a:cs typeface="Times New Roman" panose="02020603050405020304" pitchFamily="18" charset="0"/>
              </a:rPr>
              <a:t>U</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42037" y="904"/>
            <a:ext cx="3460088" cy="3308827"/>
          </a:xfrm>
          <a:prstGeom prst="rect">
            <a:avLst/>
          </a:prstGeom>
        </p:spPr>
      </p:pic>
      <p:sp>
        <p:nvSpPr>
          <p:cNvPr id="11" name="TextBox 10"/>
          <p:cNvSpPr txBox="1"/>
          <p:nvPr/>
        </p:nvSpPr>
        <p:spPr>
          <a:xfrm>
            <a:off x="572684" y="5179348"/>
            <a:ext cx="9333314" cy="4893647"/>
          </a:xfrm>
          <a:prstGeom prst="rect">
            <a:avLst/>
          </a:prstGeom>
          <a:noFill/>
          <a:ln w="127000" cap="rnd"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GB" sz="2400" b="1" dirty="0"/>
              <a:t>Macau government is increasingly aware of the concept of ‘smart city’ and is additively developing a strategy to solve the serious traffic problem and to achieve the goals of becoming ‘smart’. </a:t>
            </a:r>
            <a:r>
              <a:rPr lang="en-GB" sz="2400" b="1" dirty="0" smtClean="0"/>
              <a:t>With </a:t>
            </a:r>
            <a:r>
              <a:rPr lang="en-GB" sz="2400" b="1" dirty="0"/>
              <a:t>the development of the technology of Artificial Intelligence and Big data, big </a:t>
            </a:r>
            <a:r>
              <a:rPr lang="en-GB" sz="2400" b="1" dirty="0" err="1"/>
              <a:t>Spatio</a:t>
            </a:r>
            <a:r>
              <a:rPr lang="en-GB" sz="2400" b="1" dirty="0"/>
              <a:t>-temporal data-driven smart traffic management becomes </a:t>
            </a:r>
            <a:r>
              <a:rPr lang="en-GB" sz="2400" b="1" dirty="0" smtClean="0"/>
              <a:t>possible. </a:t>
            </a:r>
            <a:r>
              <a:rPr lang="en-IE" sz="2400" b="1" dirty="0"/>
              <a:t>Urban traffic data has two important features, one is the periodicity on time and the connective on spatial. Since the traffic network is on a </a:t>
            </a:r>
            <a:r>
              <a:rPr lang="en-IE" sz="2400" b="1" dirty="0" err="1"/>
              <a:t>non-euclidean</a:t>
            </a:r>
            <a:r>
              <a:rPr lang="en-IE" sz="2400" b="1" dirty="0"/>
              <a:t> domain, traditional convolution can not apply to graph data since the kernel does not </a:t>
            </a:r>
            <a:r>
              <a:rPr lang="en-IE" sz="2400" b="1" dirty="0" err="1"/>
              <a:t>fulfill</a:t>
            </a:r>
            <a:r>
              <a:rPr lang="en-IE" sz="2400" b="1" dirty="0"/>
              <a:t> the requirement of translation invariance. Therefore Graph Convolution Network (GCN) is introduced to perform the convolution on the graph. A </a:t>
            </a:r>
            <a:r>
              <a:rPr lang="en-IE" sz="2400" b="1" dirty="0" err="1"/>
              <a:t>Spatio</a:t>
            </a:r>
            <a:r>
              <a:rPr lang="en-IE" sz="2400" b="1" dirty="0"/>
              <a:t>-temporal graph convolution(ST-GCN) module is proposed to dynamically model the urban road </a:t>
            </a:r>
            <a:r>
              <a:rPr lang="en-IE" sz="2400" b="1" dirty="0" smtClean="0"/>
              <a:t>traffic-flow.</a:t>
            </a:r>
            <a:endParaRPr lang="en-US" sz="2400" b="1" dirty="0"/>
          </a:p>
        </p:txBody>
      </p:sp>
      <p:sp>
        <p:nvSpPr>
          <p:cNvPr id="13" name="椭圆 7"/>
          <p:cNvSpPr/>
          <p:nvPr/>
        </p:nvSpPr>
        <p:spPr>
          <a:xfrm>
            <a:off x="409575" y="3623542"/>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mn-ea"/>
              </a:rPr>
              <a:t>01</a:t>
            </a:r>
            <a:endParaRPr lang="zh-CN" altLang="en-US" sz="4000" b="1" dirty="0">
              <a:latin typeface="+mn-ea"/>
            </a:endParaRPr>
          </a:p>
        </p:txBody>
      </p:sp>
      <p:sp>
        <p:nvSpPr>
          <p:cNvPr id="19" name="文本框 18"/>
          <p:cNvSpPr txBox="1"/>
          <p:nvPr/>
        </p:nvSpPr>
        <p:spPr>
          <a:xfrm>
            <a:off x="2245811" y="3944141"/>
            <a:ext cx="3107239" cy="646331"/>
          </a:xfrm>
          <a:prstGeom prst="rect">
            <a:avLst/>
          </a:prstGeom>
          <a:solidFill>
            <a:srgbClr val="5B9BD5"/>
          </a:solidFill>
        </p:spPr>
        <p:txBody>
          <a:bodyPr wrap="square" rtlCol="0">
            <a:spAutoFit/>
          </a:bodyPr>
          <a:lstStyle/>
          <a:p>
            <a:pPr lvl="0"/>
            <a:r>
              <a:rPr lang="en-GB" sz="3600" b="1" dirty="0">
                <a:solidFill>
                  <a:schemeClr val="bg1"/>
                </a:solidFill>
                <a:latin typeface="微软雅黑" panose="020B0503020204020204" pitchFamily="34" charset="-122"/>
              </a:rPr>
              <a:t>Introduction</a:t>
            </a:r>
            <a:endParaRPr lang="en-US" sz="3600" b="1" dirty="0">
              <a:solidFill>
                <a:schemeClr val="bg1"/>
              </a:solidFill>
              <a:latin typeface="微软雅黑" panose="020B0503020204020204" pitchFamily="34" charset="-122"/>
            </a:endParaRPr>
          </a:p>
        </p:txBody>
      </p:sp>
      <p:sp>
        <p:nvSpPr>
          <p:cNvPr id="20" name="椭圆 7"/>
          <p:cNvSpPr/>
          <p:nvPr/>
        </p:nvSpPr>
        <p:spPr>
          <a:xfrm>
            <a:off x="572684" y="10380478"/>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mn-ea"/>
              </a:rPr>
              <a:t>02</a:t>
            </a:r>
            <a:endParaRPr lang="zh-CN" altLang="en-US" sz="4000" b="1" dirty="0">
              <a:latin typeface="+mn-ea"/>
            </a:endParaRPr>
          </a:p>
        </p:txBody>
      </p:sp>
      <p:sp>
        <p:nvSpPr>
          <p:cNvPr id="21" name="文本框 12"/>
          <p:cNvSpPr txBox="1"/>
          <p:nvPr/>
        </p:nvSpPr>
        <p:spPr>
          <a:xfrm>
            <a:off x="2245811" y="10630830"/>
            <a:ext cx="3698024" cy="646331"/>
          </a:xfrm>
          <a:prstGeom prst="rect">
            <a:avLst/>
          </a:prstGeom>
          <a:solidFill>
            <a:srgbClr val="5B9BD5"/>
          </a:solidFill>
        </p:spPr>
        <p:txBody>
          <a:bodyPr wrap="square" rtlCol="0">
            <a:spAutoFit/>
          </a:bodyPr>
          <a:lstStyle/>
          <a:p>
            <a:r>
              <a:rPr lang="en-US" altLang="zh-TW" sz="3600" b="1" dirty="0" smtClean="0">
                <a:solidFill>
                  <a:schemeClr val="bg1"/>
                </a:solidFill>
                <a:latin typeface="微软雅黑" panose="020B0503020204020204" pitchFamily="34" charset="-122"/>
              </a:rPr>
              <a:t>Propose </a:t>
            </a:r>
            <a:r>
              <a:rPr lang="en-US" altLang="zh-CN" sz="3600" b="1" dirty="0" smtClean="0">
                <a:solidFill>
                  <a:schemeClr val="bg1"/>
                </a:solidFill>
                <a:latin typeface="微软雅黑" panose="020B0503020204020204" pitchFamily="34" charset="-122"/>
              </a:rPr>
              <a:t>Model</a:t>
            </a:r>
            <a:endParaRPr lang="zh-CN" altLang="en-US" sz="3600" b="1" dirty="0">
              <a:solidFill>
                <a:schemeClr val="bg1"/>
              </a:solidFill>
              <a:latin typeface="微软雅黑" panose="020B0503020204020204" pitchFamily="34" charset="-122"/>
            </a:endParaRPr>
          </a:p>
        </p:txBody>
      </p:sp>
      <p:sp>
        <p:nvSpPr>
          <p:cNvPr id="22" name="TextBox 21"/>
          <p:cNvSpPr txBox="1"/>
          <p:nvPr/>
        </p:nvSpPr>
        <p:spPr>
          <a:xfrm>
            <a:off x="619889" y="11861897"/>
            <a:ext cx="9333315" cy="12526506"/>
          </a:xfrm>
          <a:prstGeom prst="rect">
            <a:avLst/>
          </a:prstGeom>
          <a:noFill/>
          <a:ln w="127000" cap="rnd"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GB" sz="2400" b="1" dirty="0"/>
              <a:t>The Graph convolution block use the </a:t>
            </a:r>
            <a:r>
              <a:rPr lang="en-GB" sz="2400" b="1" dirty="0" err="1"/>
              <a:t>ChebyNet</a:t>
            </a:r>
            <a:r>
              <a:rPr lang="en-GB" sz="2400" b="1" dirty="0"/>
              <a:t> module with kernel k as the graph convolution block, the change of conception field of graph convolution is implemented by adjusting the kernel size</a:t>
            </a:r>
            <a:r>
              <a:rPr lang="en-GB" sz="2400" b="1" dirty="0" smtClean="0"/>
              <a:t>,</a:t>
            </a:r>
            <a:r>
              <a:rPr lang="en-GB" sz="2400" b="1" dirty="0"/>
              <a:t> We first produced the scaled </a:t>
            </a:r>
            <a:r>
              <a:rPr lang="en-GB" sz="2400" b="1" dirty="0"/>
              <a:t>L</a:t>
            </a:r>
            <a:r>
              <a:rPr lang="en-GB" sz="2400" b="1" dirty="0" smtClean="0"/>
              <a:t>aplacian </a:t>
            </a:r>
            <a:r>
              <a:rPr lang="en-GB" sz="2400" b="1" dirty="0"/>
              <a:t>base on the adjacency matrix, then use </a:t>
            </a:r>
            <a:r>
              <a:rPr lang="en-GB" sz="2400" b="1" dirty="0" err="1"/>
              <a:t>Eigendecompositon</a:t>
            </a:r>
            <a:r>
              <a:rPr lang="en-GB" sz="2400" b="1" dirty="0"/>
              <a:t> to get the eigenvalue and eigenvector of spectral representation of the graph. </a:t>
            </a:r>
            <a:r>
              <a:rPr lang="en-GB" sz="2400" b="1" dirty="0" smtClean="0"/>
              <a:t> </a:t>
            </a:r>
            <a:r>
              <a:rPr lang="en-GB" sz="2400" b="1" dirty="0"/>
              <a:t>the convolution is written as</a:t>
            </a:r>
            <a:r>
              <a:rPr lang="en-GB" sz="2400" b="1" dirty="0" smtClean="0"/>
              <a:t>:</a:t>
            </a:r>
          </a:p>
          <a:p>
            <a:endParaRPr lang="en-GB" sz="2400" b="1" dirty="0"/>
          </a:p>
          <a:p>
            <a:endParaRPr lang="en-GB" sz="2400" b="1" dirty="0" smtClean="0"/>
          </a:p>
          <a:p>
            <a:endParaRPr lang="en-GB" sz="2400" b="1" dirty="0"/>
          </a:p>
          <a:p>
            <a:r>
              <a:rPr lang="en-GB" sz="2400" b="1" dirty="0"/>
              <a:t>The temporal convolution block use the causal </a:t>
            </a:r>
            <a:r>
              <a:rPr lang="en-GB" sz="2400" b="1" dirty="0" err="1"/>
              <a:t>deligated</a:t>
            </a:r>
            <a:r>
              <a:rPr lang="en-GB" sz="2400" b="1" dirty="0"/>
              <a:t> convolution on time series, instead of using RNN which is very popular in time series analysis, using convolution can enhance the reaction speed and reduce the training difficulty of the model, besides, using causal and </a:t>
            </a:r>
            <a:r>
              <a:rPr lang="en-GB" sz="2400" b="1" dirty="0" err="1"/>
              <a:t>deligated</a:t>
            </a:r>
            <a:r>
              <a:rPr lang="en-GB" sz="2400" b="1" dirty="0"/>
              <a:t> structure can significantly reduce the computation cost and more likely to learn long term </a:t>
            </a:r>
            <a:r>
              <a:rPr lang="en-GB" sz="2400" b="1" dirty="0" smtClean="0"/>
              <a:t>dependencies.</a:t>
            </a:r>
          </a:p>
          <a:p>
            <a:endParaRPr lang="en-GB" sz="2400" b="1" dirty="0"/>
          </a:p>
          <a:p>
            <a:endParaRPr lang="en-GB" sz="2400" b="1" dirty="0" smtClean="0"/>
          </a:p>
          <a:p>
            <a:endParaRPr lang="en-GB" sz="2400" b="1" dirty="0"/>
          </a:p>
          <a:p>
            <a:endParaRPr lang="en-GB" sz="2400" b="1" dirty="0" smtClean="0"/>
          </a:p>
          <a:p>
            <a:endParaRPr lang="en-GB" sz="2400" b="1" dirty="0"/>
          </a:p>
          <a:p>
            <a:endParaRPr lang="en-GB" sz="2400" b="1" dirty="0" smtClean="0"/>
          </a:p>
          <a:p>
            <a:r>
              <a:rPr lang="en-GB" sz="2400" b="1" dirty="0"/>
              <a:t>To learn the spatial and temporal dependencies, The STGCN combine TCN and GCN to construct an ST module, The STGCN block is built as a sandwich likes structure which is inspired by the bottleneck structure of </a:t>
            </a:r>
            <a:r>
              <a:rPr lang="en-GB" sz="2400" b="1" dirty="0" err="1"/>
              <a:t>ResNet</a:t>
            </a:r>
            <a:r>
              <a:rPr lang="en-GB" sz="2400" b="1" dirty="0"/>
              <a:t>, the top and the bottom set to be TCN block and stack n layers of GCN block inside. The block can be stacked or extended to different scales and complexity cases</a:t>
            </a:r>
            <a:endParaRPr lang="en-US" sz="2400" b="1" dirty="0" smtClean="0"/>
          </a:p>
          <a:p>
            <a:endParaRPr lang="en-US" sz="4000" dirty="0"/>
          </a:p>
          <a:p>
            <a:endParaRPr lang="en-US" sz="4000" dirty="0" smtClean="0"/>
          </a:p>
          <a:p>
            <a:endParaRPr lang="en-US" sz="4000" dirty="0"/>
          </a:p>
          <a:p>
            <a:endParaRPr lang="en-US" sz="4000" dirty="0" smtClean="0"/>
          </a:p>
        </p:txBody>
      </p:sp>
      <p:pic>
        <p:nvPicPr>
          <p:cNvPr id="25" name="Picture 24" descr="C:\Users\FYP201~1\AppData\Local\Temp\1590915183(1).png"/>
          <p:cNvPicPr/>
          <p:nvPr/>
        </p:nvPicPr>
        <p:blipFill>
          <a:blip r:embed="rId3">
            <a:extLst>
              <a:ext uri="{28A0092B-C50C-407E-A947-70E740481C1C}">
                <a14:useLocalDpi xmlns:a14="http://schemas.microsoft.com/office/drawing/2010/main" val="0"/>
              </a:ext>
            </a:extLst>
          </a:blip>
          <a:srcRect/>
          <a:stretch>
            <a:fillRect/>
          </a:stretch>
        </p:blipFill>
        <p:spPr bwMode="auto">
          <a:xfrm>
            <a:off x="6254446" y="21375282"/>
            <a:ext cx="2013254" cy="2859947"/>
          </a:xfrm>
          <a:prstGeom prst="rect">
            <a:avLst/>
          </a:prstGeom>
          <a:noFill/>
          <a:ln>
            <a:noFill/>
          </a:ln>
        </p:spPr>
      </p:pic>
      <p:pic>
        <p:nvPicPr>
          <p:cNvPr id="26" name="Picture 25" descr="C:\Users\FYP201~1\AppData\Local\Temp\1590914503(1).png"/>
          <p:cNvPicPr/>
          <p:nvPr/>
        </p:nvPicPr>
        <p:blipFill>
          <a:blip r:embed="rId4">
            <a:extLst>
              <a:ext uri="{28A0092B-C50C-407E-A947-70E740481C1C}">
                <a14:useLocalDpi xmlns:a14="http://schemas.microsoft.com/office/drawing/2010/main" val="0"/>
              </a:ext>
            </a:extLst>
          </a:blip>
          <a:srcRect/>
          <a:stretch>
            <a:fillRect/>
          </a:stretch>
        </p:blipFill>
        <p:spPr bwMode="auto">
          <a:xfrm>
            <a:off x="3482450" y="21375282"/>
            <a:ext cx="2433096" cy="2859947"/>
          </a:xfrm>
          <a:prstGeom prst="rect">
            <a:avLst/>
          </a:prstGeom>
          <a:noFill/>
          <a:ln>
            <a:noFill/>
          </a:ln>
        </p:spPr>
      </p:pic>
      <p:pic>
        <p:nvPicPr>
          <p:cNvPr id="29" name="Picture 28" descr="C:\Users\FYP201~1\AppData\Local\Temp\1590864944(1).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1313" y="17086756"/>
            <a:ext cx="1990554" cy="2375452"/>
          </a:xfrm>
          <a:prstGeom prst="rect">
            <a:avLst/>
          </a:prstGeom>
          <a:noFill/>
          <a:ln>
            <a:noFill/>
          </a:ln>
        </p:spPr>
      </p:pic>
      <p:pic>
        <p:nvPicPr>
          <p:cNvPr id="30" name="Picture 29"/>
          <p:cNvPicPr>
            <a:picLocks noChangeAspect="1"/>
          </p:cNvPicPr>
          <p:nvPr/>
        </p:nvPicPr>
        <p:blipFill>
          <a:blip r:embed="rId6"/>
          <a:stretch>
            <a:fillRect/>
          </a:stretch>
        </p:blipFill>
        <p:spPr>
          <a:xfrm>
            <a:off x="3805548" y="14223644"/>
            <a:ext cx="2774713" cy="950038"/>
          </a:xfrm>
          <a:prstGeom prst="rect">
            <a:avLst/>
          </a:prstGeom>
        </p:spPr>
      </p:pic>
      <p:sp>
        <p:nvSpPr>
          <p:cNvPr id="31" name="TextBox 30"/>
          <p:cNvSpPr txBox="1"/>
          <p:nvPr/>
        </p:nvSpPr>
        <p:spPr>
          <a:xfrm>
            <a:off x="619889" y="26057155"/>
            <a:ext cx="9333315" cy="3785652"/>
          </a:xfrm>
          <a:prstGeom prst="rect">
            <a:avLst/>
          </a:prstGeom>
          <a:noFill/>
          <a:ln w="127000" cap="rnd"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GB" sz="2400" b="1" dirty="0" smtClean="0"/>
              <a:t>We verify our model on real-world traffic datasets PEMSD7 which is collected by the </a:t>
            </a:r>
            <a:r>
              <a:rPr lang="en-IE" sz="2400" b="1" dirty="0" smtClean="0"/>
              <a:t>Caltrans Performance Measurement System (</a:t>
            </a:r>
            <a:r>
              <a:rPr lang="en-IE" sz="2400" b="1" dirty="0" err="1" smtClean="0"/>
              <a:t>PeMS</a:t>
            </a:r>
            <a:r>
              <a:rPr lang="en-IE" sz="2400" b="1" dirty="0" smtClean="0"/>
              <a:t>) in real-time by over 39, 000 sensor stations. The dataset contains including a weighted adjacent matrix and historical speed data for 228 sensors. The dataset is fused to 5mins data base on the average speed of 30s data samples. The experiment picks the district 7 of </a:t>
            </a:r>
            <a:r>
              <a:rPr lang="en-IE" sz="2400" b="1" dirty="0" err="1" smtClean="0"/>
              <a:t>Califonia</a:t>
            </a:r>
            <a:r>
              <a:rPr lang="en-IE" sz="2400" b="1" dirty="0" smtClean="0"/>
              <a:t> containing 228 sensors. The dataset only contains the weekday of May and June of 2012, the dataset is separated in 3 parts the first 34 days data as the training dataset, 5 days data for validation, and 5 days data for evaluating. </a:t>
            </a:r>
            <a:endParaRPr lang="en-US" sz="2400" b="1" dirty="0"/>
          </a:p>
        </p:txBody>
      </p:sp>
      <p:sp>
        <p:nvSpPr>
          <p:cNvPr id="32" name="椭圆 7"/>
          <p:cNvSpPr/>
          <p:nvPr/>
        </p:nvSpPr>
        <p:spPr>
          <a:xfrm>
            <a:off x="612732" y="24705404"/>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mn-ea"/>
              </a:rPr>
              <a:t>03</a:t>
            </a:r>
            <a:endParaRPr lang="zh-CN" altLang="en-US" sz="4000" b="1" dirty="0">
              <a:latin typeface="+mn-ea"/>
            </a:endParaRPr>
          </a:p>
        </p:txBody>
      </p:sp>
      <p:sp>
        <p:nvSpPr>
          <p:cNvPr id="34" name="文本框 12"/>
          <p:cNvSpPr txBox="1"/>
          <p:nvPr/>
        </p:nvSpPr>
        <p:spPr>
          <a:xfrm>
            <a:off x="2245811" y="24993992"/>
            <a:ext cx="3442507" cy="646331"/>
          </a:xfrm>
          <a:prstGeom prst="rect">
            <a:avLst/>
          </a:prstGeom>
          <a:solidFill>
            <a:srgbClr val="5B9BD5"/>
          </a:solidFill>
        </p:spPr>
        <p:txBody>
          <a:bodyPr wrap="square" rtlCol="0">
            <a:spAutoFit/>
          </a:bodyPr>
          <a:lstStyle/>
          <a:p>
            <a:r>
              <a:rPr lang="en-US" altLang="zh-TW" sz="3600" b="1" dirty="0" smtClean="0">
                <a:solidFill>
                  <a:schemeClr val="bg1"/>
                </a:solidFill>
                <a:latin typeface="微软雅黑" panose="020B0503020204020204" pitchFamily="34" charset="-122"/>
              </a:rPr>
              <a:t>Dataset</a:t>
            </a:r>
            <a:endParaRPr lang="zh-CN" altLang="en-US" sz="3600" b="1" dirty="0">
              <a:solidFill>
                <a:schemeClr val="bg1"/>
              </a:solidFill>
              <a:latin typeface="微软雅黑" panose="020B0503020204020204" pitchFamily="34" charset="-122"/>
            </a:endParaRPr>
          </a:p>
        </p:txBody>
      </p:sp>
      <p:sp>
        <p:nvSpPr>
          <p:cNvPr id="35" name="TextBox 34"/>
          <p:cNvSpPr txBox="1"/>
          <p:nvPr/>
        </p:nvSpPr>
        <p:spPr>
          <a:xfrm>
            <a:off x="11450234" y="5179348"/>
            <a:ext cx="9314266" cy="19209055"/>
          </a:xfrm>
          <a:prstGeom prst="rect">
            <a:avLst/>
          </a:prstGeom>
          <a:noFill/>
          <a:ln w="127000" cap="rnd"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GB" sz="2400" b="1" dirty="0"/>
              <a:t>We investigate the performance of different depth of GCN, the result has shown that the training loss and validation loss is increased as the layer increase, The model still can convergence to a good result when the depth under 32, when applying the 56 layers GCN the result significantly deteriorate. This phenomenon is mainly caused by the gradient vanishing during the propagation of gradient in such a deep model. Therefore base on the research of </a:t>
            </a:r>
            <a:r>
              <a:rPr lang="en-GB" sz="2400" b="1" dirty="0" err="1"/>
              <a:t>ResNet</a:t>
            </a:r>
            <a:r>
              <a:rPr lang="en-GB" sz="2400" b="1" dirty="0"/>
              <a:t> adding residual connection can intuitively solve this </a:t>
            </a:r>
            <a:r>
              <a:rPr lang="en-GB" sz="2400" b="1" dirty="0" smtClean="0"/>
              <a:t>problem.</a:t>
            </a:r>
          </a:p>
          <a:p>
            <a:endParaRPr lang="en-GB" sz="2400" dirty="0"/>
          </a:p>
          <a:p>
            <a:endParaRPr lang="en-GB" sz="2400" dirty="0" smtClean="0"/>
          </a:p>
          <a:p>
            <a:endParaRPr lang="en-GB" sz="2400" dirty="0"/>
          </a:p>
          <a:p>
            <a:endParaRPr lang="en-GB" sz="2400" dirty="0" smtClean="0"/>
          </a:p>
          <a:p>
            <a:endParaRPr lang="en-GB" sz="2400" dirty="0"/>
          </a:p>
          <a:p>
            <a:endParaRPr lang="en-GB" sz="2400" dirty="0" smtClean="0"/>
          </a:p>
          <a:p>
            <a:endParaRPr lang="en-GB" sz="2400" dirty="0"/>
          </a:p>
          <a:p>
            <a:endParaRPr lang="en-GB" sz="2400" dirty="0" smtClean="0"/>
          </a:p>
          <a:p>
            <a:r>
              <a:rPr lang="en-GB" sz="2400" b="1" dirty="0" smtClean="0"/>
              <a:t>The </a:t>
            </a:r>
            <a:r>
              <a:rPr lang="en-GB" sz="2400" b="1" dirty="0"/>
              <a:t>residual connection has been proved as an essential role in training deeper network, after constructing the GCN with residual connection, the result is more stable comparing with </a:t>
            </a:r>
            <a:r>
              <a:rPr lang="en-GB" sz="2400" b="1" dirty="0" err="1"/>
              <a:t>platin</a:t>
            </a:r>
            <a:r>
              <a:rPr lang="en-GB" sz="2400" b="1" dirty="0"/>
              <a:t> deep GCN. It solved the gradient vanishing problem on the deep network, therefore the stacked of deep GCN become an available strategy.</a:t>
            </a:r>
            <a:endParaRPr lang="en-US" sz="2400" b="1" dirty="0"/>
          </a:p>
          <a:p>
            <a:endParaRPr lang="en-GB" sz="2400" dirty="0" smtClean="0"/>
          </a:p>
          <a:p>
            <a:endParaRPr lang="en-GB" sz="2400" dirty="0"/>
          </a:p>
          <a:p>
            <a:endParaRPr lang="en-GB" sz="2400" dirty="0" smtClean="0"/>
          </a:p>
          <a:p>
            <a:endParaRPr lang="en-GB" sz="2400" dirty="0"/>
          </a:p>
          <a:p>
            <a:endParaRPr lang="en-GB" sz="2400" dirty="0" smtClean="0"/>
          </a:p>
          <a:p>
            <a:endParaRPr lang="en-GB" sz="2400" dirty="0"/>
          </a:p>
          <a:p>
            <a:endParaRPr lang="en-GB" sz="2400" dirty="0" smtClean="0"/>
          </a:p>
          <a:p>
            <a:endParaRPr lang="en-GB" sz="2400" dirty="0"/>
          </a:p>
          <a:p>
            <a:r>
              <a:rPr lang="en-GB" sz="2400" b="1" dirty="0"/>
              <a:t>The experiments of exploring the depth shown that the STGCN with 2 GCN layers and RESGCN with 8 layers get the best result on the datasets. Although using the </a:t>
            </a:r>
            <a:r>
              <a:rPr lang="en-GB" sz="2400" b="1" dirty="0" err="1"/>
              <a:t>ResNet</a:t>
            </a:r>
            <a:r>
              <a:rPr lang="en-GB" sz="2400" b="1" dirty="0"/>
              <a:t> structure solved the gradient descending problem, the performance does not monotone increasing with stacked CNN layers, the model gets the best result with 8 layers then the performance gets worse with the layer increased, there are 3 </a:t>
            </a:r>
            <a:r>
              <a:rPr lang="en-GB" sz="2400" b="1" dirty="0" smtClean="0"/>
              <a:t>main problems: 1) The dataset only contains 228 nodes on the graph, the propagation does not need to go very deep to traverse on the whole graph, with 8 layers the message passing of the nodes gets the best result in the experiment.  2) The dataset is very dense since the road segment we pick is in </a:t>
            </a:r>
            <a:r>
              <a:rPr lang="en-GB" sz="2400" b="1" dirty="0" err="1" smtClean="0"/>
              <a:t>center</a:t>
            </a:r>
            <a:r>
              <a:rPr lang="en-GB" sz="2400" b="1" dirty="0" smtClean="0"/>
              <a:t> of the city, it does not need a very long message passing to traverse on the graph; 3) Applying GCN is similar to the heat-exchange process, applying deep GCN on a dense graph will cause an over-smooth problem, that is the value of each nodes convergence to similar value at the end.</a:t>
            </a:r>
            <a:endParaRPr lang="en-US" sz="2400" b="1" dirty="0" smtClean="0"/>
          </a:p>
          <a:p>
            <a:endParaRPr lang="en-GB" sz="2400" dirty="0" smtClean="0"/>
          </a:p>
          <a:p>
            <a:endParaRPr lang="en-GB" sz="2400" dirty="0"/>
          </a:p>
          <a:p>
            <a:endParaRPr lang="en-GB" sz="2400" dirty="0" smtClean="0"/>
          </a:p>
          <a:p>
            <a:endParaRPr lang="en-GB" sz="2400" dirty="0"/>
          </a:p>
          <a:p>
            <a:endParaRPr lang="en-GB" sz="2400" dirty="0"/>
          </a:p>
          <a:p>
            <a:endParaRPr lang="en-GB" sz="2400" dirty="0" smtClean="0"/>
          </a:p>
        </p:txBody>
      </p:sp>
      <p:sp>
        <p:nvSpPr>
          <p:cNvPr id="36" name="椭圆 7"/>
          <p:cNvSpPr/>
          <p:nvPr/>
        </p:nvSpPr>
        <p:spPr>
          <a:xfrm>
            <a:off x="11287125" y="3623542"/>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mn-ea"/>
              </a:rPr>
              <a:t>04</a:t>
            </a:r>
            <a:endParaRPr lang="zh-CN" altLang="en-US" sz="4000" b="1" dirty="0">
              <a:latin typeface="+mn-ea"/>
            </a:endParaRPr>
          </a:p>
        </p:txBody>
      </p:sp>
      <p:sp>
        <p:nvSpPr>
          <p:cNvPr id="37" name="文本框 18"/>
          <p:cNvSpPr txBox="1"/>
          <p:nvPr/>
        </p:nvSpPr>
        <p:spPr>
          <a:xfrm>
            <a:off x="13123361" y="3944141"/>
            <a:ext cx="1697539" cy="646331"/>
          </a:xfrm>
          <a:prstGeom prst="rect">
            <a:avLst/>
          </a:prstGeom>
          <a:solidFill>
            <a:srgbClr val="5B9BD5"/>
          </a:solidFill>
        </p:spPr>
        <p:txBody>
          <a:bodyPr wrap="square" rtlCol="0">
            <a:spAutoFit/>
          </a:bodyPr>
          <a:lstStyle/>
          <a:p>
            <a:pPr lvl="0"/>
            <a:r>
              <a:rPr lang="en-GB" sz="3600" b="1" dirty="0" smtClean="0">
                <a:solidFill>
                  <a:schemeClr val="bg1"/>
                </a:solidFill>
                <a:latin typeface="微软雅黑" panose="020B0503020204020204" pitchFamily="34" charset="-122"/>
              </a:rPr>
              <a:t>Result</a:t>
            </a:r>
            <a:endParaRPr lang="en-US" sz="2800" b="1" dirty="0">
              <a:solidFill>
                <a:schemeClr val="bg1"/>
              </a:solidFill>
              <a:latin typeface="微软雅黑" panose="020B0503020204020204" pitchFamily="34" charset="-122"/>
            </a:endParaRPr>
          </a:p>
        </p:txBody>
      </p:sp>
      <p:pic>
        <p:nvPicPr>
          <p:cNvPr id="38" name="Picture 37" descr="C:\Users\FYP201~1\AppData\Local\Temp\1590921932(1).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243624" y="8317025"/>
            <a:ext cx="3452579" cy="2247323"/>
          </a:xfrm>
          <a:prstGeom prst="rect">
            <a:avLst/>
          </a:prstGeom>
          <a:noFill/>
          <a:ln>
            <a:noFill/>
          </a:ln>
        </p:spPr>
      </p:pic>
      <p:pic>
        <p:nvPicPr>
          <p:cNvPr id="39" name="Picture 38" descr="C:\Users\FYP201~1\AppData\Local\Temp\1590923067(1).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489593" y="8334649"/>
            <a:ext cx="3479872" cy="2212074"/>
          </a:xfrm>
          <a:prstGeom prst="rect">
            <a:avLst/>
          </a:prstGeom>
          <a:noFill/>
          <a:ln>
            <a:noFill/>
          </a:ln>
        </p:spPr>
      </p:pic>
      <p:pic>
        <p:nvPicPr>
          <p:cNvPr id="40" name="Picture 39" descr="C:\Users\FYP201~1\AppData\Local\Temp\1590921884(1).png"/>
          <p:cNvPicPr/>
          <p:nvPr/>
        </p:nvPicPr>
        <p:blipFill>
          <a:blip r:embed="rId9">
            <a:extLst>
              <a:ext uri="{28A0092B-C50C-407E-A947-70E740481C1C}">
                <a14:useLocalDpi xmlns:a14="http://schemas.microsoft.com/office/drawing/2010/main" val="0"/>
              </a:ext>
            </a:extLst>
          </a:blip>
          <a:srcRect/>
          <a:stretch>
            <a:fillRect/>
          </a:stretch>
        </p:blipFill>
        <p:spPr bwMode="auto">
          <a:xfrm>
            <a:off x="12022636" y="12989132"/>
            <a:ext cx="3586692" cy="2469023"/>
          </a:xfrm>
          <a:prstGeom prst="rect">
            <a:avLst/>
          </a:prstGeom>
          <a:noFill/>
          <a:ln>
            <a:noFill/>
          </a:ln>
        </p:spPr>
      </p:pic>
      <p:pic>
        <p:nvPicPr>
          <p:cNvPr id="41" name="Picture 40" descr="C:\Users\FYP201~1\AppData\Local\Temp\1590923165(1).png"/>
          <p:cNvPicPr/>
          <p:nvPr/>
        </p:nvPicPr>
        <p:blipFill>
          <a:blip r:embed="rId10">
            <a:extLst>
              <a:ext uri="{28A0092B-C50C-407E-A947-70E740481C1C}">
                <a14:useLocalDpi xmlns:a14="http://schemas.microsoft.com/office/drawing/2010/main" val="0"/>
              </a:ext>
            </a:extLst>
          </a:blip>
          <a:srcRect/>
          <a:stretch>
            <a:fillRect/>
          </a:stretch>
        </p:blipFill>
        <p:spPr bwMode="auto">
          <a:xfrm>
            <a:off x="16489593" y="12953691"/>
            <a:ext cx="3479872" cy="2539903"/>
          </a:xfrm>
          <a:prstGeom prst="rect">
            <a:avLst/>
          </a:prstGeom>
          <a:noFill/>
          <a:ln>
            <a:noFill/>
          </a:ln>
        </p:spPr>
      </p:pic>
      <p:graphicFrame>
        <p:nvGraphicFramePr>
          <p:cNvPr id="12" name="Table 11"/>
          <p:cNvGraphicFramePr>
            <a:graphicFrameLocks noGrp="1"/>
          </p:cNvGraphicFramePr>
          <p:nvPr>
            <p:extLst>
              <p:ext uri="{D42A27DB-BD31-4B8C-83A1-F6EECF244321}">
                <p14:modId xmlns:p14="http://schemas.microsoft.com/office/powerpoint/2010/main" val="2151752962"/>
              </p:ext>
            </p:extLst>
          </p:nvPr>
        </p:nvGraphicFramePr>
        <p:xfrm>
          <a:off x="12176502" y="21282382"/>
          <a:ext cx="8038385" cy="2973079"/>
        </p:xfrm>
        <a:graphic>
          <a:graphicData uri="http://schemas.openxmlformats.org/drawingml/2006/table">
            <a:tbl>
              <a:tblPr firstRow="1" firstCol="1" bandRow="1">
                <a:tableStyleId>{5C22544A-7EE6-4342-B048-85BDC9FD1C3A}</a:tableStyleId>
              </a:tblPr>
              <a:tblGrid>
                <a:gridCol w="1984049">
                  <a:extLst>
                    <a:ext uri="{9D8B030D-6E8A-4147-A177-3AD203B41FA5}">
                      <a16:colId xmlns:a16="http://schemas.microsoft.com/office/drawing/2014/main" val="63045188"/>
                    </a:ext>
                  </a:extLst>
                </a:gridCol>
                <a:gridCol w="2103532">
                  <a:extLst>
                    <a:ext uri="{9D8B030D-6E8A-4147-A177-3AD203B41FA5}">
                      <a16:colId xmlns:a16="http://schemas.microsoft.com/office/drawing/2014/main" val="1409442611"/>
                    </a:ext>
                  </a:extLst>
                </a:gridCol>
                <a:gridCol w="2103532">
                  <a:extLst>
                    <a:ext uri="{9D8B030D-6E8A-4147-A177-3AD203B41FA5}">
                      <a16:colId xmlns:a16="http://schemas.microsoft.com/office/drawing/2014/main" val="3211717645"/>
                    </a:ext>
                  </a:extLst>
                </a:gridCol>
                <a:gridCol w="1847272">
                  <a:extLst>
                    <a:ext uri="{9D8B030D-6E8A-4147-A177-3AD203B41FA5}">
                      <a16:colId xmlns:a16="http://schemas.microsoft.com/office/drawing/2014/main" val="1502063929"/>
                    </a:ext>
                  </a:extLst>
                </a:gridCol>
              </a:tblGrid>
              <a:tr h="411224">
                <a:tc rowSpan="2">
                  <a:txBody>
                    <a:bodyPr/>
                    <a:lstStyle/>
                    <a:p>
                      <a:pPr algn="ctr">
                        <a:spcBef>
                          <a:spcPts val="600"/>
                        </a:spcBef>
                        <a:spcAft>
                          <a:spcPts val="1200"/>
                        </a:spcAft>
                      </a:pPr>
                      <a:r>
                        <a:rPr lang="en-GB" sz="1200" dirty="0">
                          <a:effectLst/>
                        </a:rPr>
                        <a:t> </a:t>
                      </a:r>
                      <a:endParaRPr lang="en-US" sz="1200" dirty="0">
                        <a:effectLst/>
                      </a:endParaRPr>
                    </a:p>
                    <a:p>
                      <a:pPr algn="ctr">
                        <a:spcBef>
                          <a:spcPts val="600"/>
                        </a:spcBef>
                        <a:spcAft>
                          <a:spcPts val="1200"/>
                        </a:spcAft>
                      </a:pPr>
                      <a:r>
                        <a:rPr lang="en-GB" sz="1200" dirty="0">
                          <a:effectLst/>
                        </a:rPr>
                        <a:t>Model</a:t>
                      </a:r>
                      <a:endParaRPr lang="en-US" sz="1200" dirty="0">
                        <a:effectLst/>
                        <a:latin typeface="Times New Roman" panose="02020603050405020304" pitchFamily="18" charset="0"/>
                        <a:ea typeface="PMingLiU" panose="02020500000000000000" pitchFamily="18" charset="-120"/>
                      </a:endParaRPr>
                    </a:p>
                  </a:txBody>
                  <a:tcPr marL="68580" marR="68580" marT="0" marB="0"/>
                </a:tc>
                <a:tc gridSpan="3">
                  <a:txBody>
                    <a:bodyPr/>
                    <a:lstStyle/>
                    <a:p>
                      <a:pPr algn="ctr">
                        <a:spcBef>
                          <a:spcPts val="600"/>
                        </a:spcBef>
                        <a:spcAft>
                          <a:spcPts val="1200"/>
                        </a:spcAft>
                      </a:pPr>
                      <a:r>
                        <a:rPr lang="en-GB" sz="1200">
                          <a:effectLst/>
                        </a:rPr>
                        <a:t>PEMSD7</a:t>
                      </a:r>
                      <a:endParaRPr lang="en-US" sz="1200">
                        <a:effectLst/>
                        <a:latin typeface="Times New Roman" panose="02020603050405020304" pitchFamily="18" charset="0"/>
                        <a:ea typeface="PMingLiU" panose="02020500000000000000" pitchFamily="18" charset="-12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5561444"/>
                  </a:ext>
                </a:extLst>
              </a:tr>
              <a:tr h="344392">
                <a:tc vMerge="1">
                  <a:txBody>
                    <a:bodyPr/>
                    <a:lstStyle/>
                    <a:p>
                      <a:endParaRPr lang="en-US"/>
                    </a:p>
                  </a:txBody>
                  <a:tcPr/>
                </a:tc>
                <a:tc>
                  <a:txBody>
                    <a:bodyPr/>
                    <a:lstStyle/>
                    <a:p>
                      <a:pPr algn="ctr">
                        <a:spcBef>
                          <a:spcPts val="600"/>
                        </a:spcBef>
                        <a:spcAft>
                          <a:spcPts val="1200"/>
                        </a:spcAft>
                      </a:pPr>
                      <a:r>
                        <a:rPr lang="en-GB" sz="1200" dirty="0">
                          <a:effectLst/>
                        </a:rPr>
                        <a:t>MAE(15/30/45mins)</a:t>
                      </a:r>
                      <a:endParaRPr lang="en-US" sz="1200" dirty="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MAPE(15/30/45mins)</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RMSE(15/30/45mins)</a:t>
                      </a:r>
                      <a:endParaRPr lang="en-US" sz="12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47658918"/>
                  </a:ext>
                </a:extLst>
              </a:tr>
              <a:tr h="247650">
                <a:tc>
                  <a:txBody>
                    <a:bodyPr/>
                    <a:lstStyle/>
                    <a:p>
                      <a:pPr algn="ctr">
                        <a:spcBef>
                          <a:spcPts val="600"/>
                        </a:spcBef>
                        <a:spcAft>
                          <a:spcPts val="1200"/>
                        </a:spcAft>
                      </a:pPr>
                      <a:r>
                        <a:rPr lang="en-GB" sz="1000">
                          <a:effectLst/>
                        </a:rPr>
                        <a:t>HA</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4.01</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10.61</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7.20</a:t>
                      </a:r>
                      <a:endParaRPr lang="en-US" sz="12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956293858"/>
                  </a:ext>
                </a:extLst>
              </a:tr>
              <a:tr h="411224">
                <a:tc>
                  <a:txBody>
                    <a:bodyPr/>
                    <a:lstStyle/>
                    <a:p>
                      <a:pPr algn="ctr">
                        <a:spcBef>
                          <a:spcPts val="600"/>
                        </a:spcBef>
                        <a:spcAft>
                          <a:spcPts val="1200"/>
                        </a:spcAft>
                      </a:pPr>
                      <a:r>
                        <a:rPr lang="en-GB" sz="1000">
                          <a:effectLst/>
                        </a:rPr>
                        <a:t>ARIMA</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5.55/5.86/6.27</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12.92/13.94/15.2</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9.00/9.13/9.38</a:t>
                      </a:r>
                      <a:endParaRPr lang="en-US" sz="12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2413949798"/>
                  </a:ext>
                </a:extLst>
              </a:tr>
              <a:tr h="411224">
                <a:tc>
                  <a:txBody>
                    <a:bodyPr/>
                    <a:lstStyle/>
                    <a:p>
                      <a:pPr algn="ctr">
                        <a:spcBef>
                          <a:spcPts val="600"/>
                        </a:spcBef>
                        <a:spcAft>
                          <a:spcPts val="1200"/>
                        </a:spcAft>
                      </a:pPr>
                      <a:r>
                        <a:rPr lang="en-GB" sz="1000">
                          <a:effectLst/>
                        </a:rPr>
                        <a:t>FCNN</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2.74/4.02/5.04</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6.38/9.72/12.38</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4.75/6.98/8.58</a:t>
                      </a:r>
                      <a:endParaRPr lang="en-US" sz="12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111035334"/>
                  </a:ext>
                </a:extLst>
              </a:tr>
              <a:tr h="411224">
                <a:tc>
                  <a:txBody>
                    <a:bodyPr/>
                    <a:lstStyle/>
                    <a:p>
                      <a:pPr algn="ctr">
                        <a:spcBef>
                          <a:spcPts val="600"/>
                        </a:spcBef>
                        <a:spcAft>
                          <a:spcPts val="1200"/>
                        </a:spcAft>
                      </a:pPr>
                      <a:r>
                        <a:rPr lang="en-GB" sz="1000">
                          <a:effectLst/>
                        </a:rPr>
                        <a:t>FC-LSTM</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3.57/3.94/4.16</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8.60/9.55/10.10</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6.20//7.03/7.51</a:t>
                      </a:r>
                      <a:endParaRPr lang="en-US" sz="12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971357792"/>
                  </a:ext>
                </a:extLst>
              </a:tr>
              <a:tr h="393454">
                <a:tc>
                  <a:txBody>
                    <a:bodyPr/>
                    <a:lstStyle/>
                    <a:p>
                      <a:pPr algn="ctr">
                        <a:spcBef>
                          <a:spcPts val="600"/>
                        </a:spcBef>
                        <a:spcAft>
                          <a:spcPts val="1200"/>
                        </a:spcAft>
                      </a:pPr>
                      <a:r>
                        <a:rPr lang="en-GB" sz="1000">
                          <a:effectLst/>
                        </a:rPr>
                        <a:t>STGCN-2</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2.244/2.974/3.685</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5.264/7.071/8.892</a:t>
                      </a:r>
                      <a:endParaRPr lang="en-US" sz="120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200">
                          <a:effectLst/>
                        </a:rPr>
                        <a:t>3.987/5.577/7.011</a:t>
                      </a:r>
                      <a:endParaRPr lang="en-US" sz="120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141200447"/>
                  </a:ext>
                </a:extLst>
              </a:tr>
              <a:tr h="342687">
                <a:tc>
                  <a:txBody>
                    <a:bodyPr/>
                    <a:lstStyle/>
                    <a:p>
                      <a:pPr algn="ctr">
                        <a:spcBef>
                          <a:spcPts val="600"/>
                        </a:spcBef>
                        <a:spcAft>
                          <a:spcPts val="1200"/>
                        </a:spcAft>
                      </a:pPr>
                      <a:r>
                        <a:rPr lang="en-GB" sz="1000" dirty="0">
                          <a:effectLst/>
                        </a:rPr>
                        <a:t>RESGCN-8</a:t>
                      </a:r>
                      <a:endParaRPr lang="en-US" sz="1200" dirty="0">
                        <a:effectLst/>
                        <a:latin typeface="Times New Roman" panose="02020603050405020304" pitchFamily="18" charset="0"/>
                        <a:ea typeface="PMingLiU" panose="02020500000000000000" pitchFamily="18" charset="-120"/>
                      </a:endParaRPr>
                    </a:p>
                  </a:txBody>
                  <a:tcPr marL="68580" marR="68580" marT="0" marB="0"/>
                </a:tc>
                <a:tc>
                  <a:txBody>
                    <a:bodyPr/>
                    <a:lstStyle/>
                    <a:p>
                      <a:pPr algn="ctr">
                        <a:spcBef>
                          <a:spcPts val="600"/>
                        </a:spcBef>
                        <a:spcAft>
                          <a:spcPts val="1200"/>
                        </a:spcAft>
                      </a:pPr>
                      <a:r>
                        <a:rPr lang="en-GB" sz="1000" dirty="0">
                          <a:effectLst/>
                        </a:rPr>
                        <a:t>2.243/2.987/3.3615</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600"/>
                        </a:spcBef>
                        <a:spcAft>
                          <a:spcPts val="1200"/>
                        </a:spcAft>
                      </a:pPr>
                      <a:r>
                        <a:rPr lang="en-GB" sz="1000">
                          <a:effectLst/>
                        </a:rPr>
                        <a:t>5.238/7.097/8.322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600"/>
                        </a:spcBef>
                        <a:spcAft>
                          <a:spcPts val="1200"/>
                        </a:spcAft>
                      </a:pPr>
                      <a:r>
                        <a:rPr lang="en-GB" sz="1000" dirty="0">
                          <a:effectLst/>
                        </a:rPr>
                        <a:t>3.960/5.585/6.137</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35576848"/>
                  </a:ext>
                </a:extLst>
              </a:tr>
            </a:tbl>
          </a:graphicData>
        </a:graphic>
      </p:graphicFrame>
      <p:sp>
        <p:nvSpPr>
          <p:cNvPr id="43" name="椭圆 7"/>
          <p:cNvSpPr/>
          <p:nvPr/>
        </p:nvSpPr>
        <p:spPr>
          <a:xfrm>
            <a:off x="11456760" y="24705404"/>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mn-ea"/>
              </a:rPr>
              <a:t>05</a:t>
            </a:r>
            <a:endParaRPr lang="zh-CN" altLang="en-US" sz="4000" b="1" dirty="0">
              <a:latin typeface="+mn-ea"/>
            </a:endParaRPr>
          </a:p>
        </p:txBody>
      </p:sp>
      <p:sp>
        <p:nvSpPr>
          <p:cNvPr id="44" name="文本框 12"/>
          <p:cNvSpPr txBox="1"/>
          <p:nvPr/>
        </p:nvSpPr>
        <p:spPr>
          <a:xfrm>
            <a:off x="13047086" y="25022813"/>
            <a:ext cx="3442507" cy="646331"/>
          </a:xfrm>
          <a:prstGeom prst="rect">
            <a:avLst/>
          </a:prstGeom>
          <a:solidFill>
            <a:srgbClr val="5B9BD5"/>
          </a:solidFill>
        </p:spPr>
        <p:txBody>
          <a:bodyPr wrap="square" rtlCol="0">
            <a:spAutoFit/>
          </a:bodyPr>
          <a:lstStyle/>
          <a:p>
            <a:r>
              <a:rPr lang="en-US" altLang="zh-TW" sz="3600" b="1" dirty="0" smtClean="0">
                <a:solidFill>
                  <a:schemeClr val="bg1"/>
                </a:solidFill>
                <a:latin typeface="微软雅黑" panose="020B0503020204020204" pitchFamily="34" charset="-122"/>
              </a:rPr>
              <a:t>Conclusion</a:t>
            </a:r>
            <a:endParaRPr lang="zh-CN" altLang="en-US" sz="3600" b="1" dirty="0">
              <a:solidFill>
                <a:schemeClr val="bg1"/>
              </a:solidFill>
              <a:latin typeface="微软雅黑" panose="020B0503020204020204" pitchFamily="34" charset="-122"/>
            </a:endParaRPr>
          </a:p>
        </p:txBody>
      </p:sp>
      <p:sp>
        <p:nvSpPr>
          <p:cNvPr id="45" name="TextBox 44"/>
          <p:cNvSpPr txBox="1"/>
          <p:nvPr/>
        </p:nvSpPr>
        <p:spPr>
          <a:xfrm>
            <a:off x="11456760" y="26057155"/>
            <a:ext cx="9333315" cy="3785652"/>
          </a:xfrm>
          <a:prstGeom prst="rect">
            <a:avLst/>
          </a:prstGeom>
          <a:noFill/>
          <a:ln w="127000" cap="rnd"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GB" sz="2400" b="1" dirty="0"/>
              <a:t>Our work introduced an available method to build a deep model by stacking GCN layers and add the residual connection. </a:t>
            </a:r>
            <a:r>
              <a:rPr lang="en-GB" sz="2400" b="1" dirty="0"/>
              <a:t>Deep GCN model has a wider conception field, the model can learn further propagation pattern, however, further </a:t>
            </a:r>
            <a:r>
              <a:rPr lang="en-GB" sz="2400" b="1" dirty="0" smtClean="0"/>
              <a:t>propagation </a:t>
            </a:r>
            <a:r>
              <a:rPr lang="en-GB" sz="2400" b="1" dirty="0"/>
              <a:t>did not monotone increase the </a:t>
            </a:r>
            <a:r>
              <a:rPr lang="en-GB" sz="2400" b="1" dirty="0" smtClean="0"/>
              <a:t>performance. </a:t>
            </a:r>
            <a:r>
              <a:rPr lang="en-GB" sz="2400" b="1" dirty="0"/>
              <a:t>Since the </a:t>
            </a:r>
            <a:r>
              <a:rPr lang="en-GB" sz="2400" b="1" dirty="0" err="1"/>
              <a:t>eigendecomposition</a:t>
            </a:r>
            <a:r>
              <a:rPr lang="en-GB" sz="2400" b="1" dirty="0"/>
              <a:t> requires the graph to be </a:t>
            </a:r>
            <a:r>
              <a:rPr lang="en-GB" sz="2400" b="1" dirty="0" smtClean="0"/>
              <a:t>symmetric, the traffic network is a directed graph, besides </a:t>
            </a:r>
            <a:r>
              <a:rPr lang="en-GB" sz="2400" b="1" dirty="0"/>
              <a:t>there are many one-way roads on the traffic network which mean the adjacency matrix itself should not be considered as a symmetric matrix. </a:t>
            </a:r>
            <a:r>
              <a:rPr lang="en-GB" sz="2400" b="1" dirty="0"/>
              <a:t>The propagate pattern of traffic flow is more similar to diffusion on a tree structure compared to diffusion on all </a:t>
            </a:r>
            <a:r>
              <a:rPr lang="en-GB" sz="2400" b="1" dirty="0" err="1"/>
              <a:t>neighbors</a:t>
            </a:r>
            <a:r>
              <a:rPr lang="en-GB" sz="2400" b="1" dirty="0"/>
              <a:t> as </a:t>
            </a:r>
            <a:r>
              <a:rPr lang="en-GB" sz="2400" b="1" dirty="0" smtClean="0"/>
              <a:t>heat interchange.</a:t>
            </a:r>
            <a:endParaRPr lang="en-US" sz="2400" b="1" dirty="0"/>
          </a:p>
        </p:txBody>
      </p:sp>
    </p:spTree>
    <p:extLst>
      <p:ext uri="{BB962C8B-B14F-4D97-AF65-F5344CB8AC3E}">
        <p14:creationId xmlns:p14="http://schemas.microsoft.com/office/powerpoint/2010/main" val="113191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ppt_w</p:attrName>
                                        </p:attrNameLst>
                                      </p:cBhvr>
                                      <p:tavLst>
                                        <p:tav tm="0">
                                          <p:val>
                                            <p:fltVal val="0"/>
                                          </p:val>
                                        </p:tav>
                                        <p:tav tm="100000">
                                          <p:val>
                                            <p:strVal val="#ppt_w"/>
                                          </p:val>
                                        </p:tav>
                                      </p:tavLst>
                                    </p:anim>
                                    <p:anim calcmode="lin" valueType="num">
                                      <p:cBhvr>
                                        <p:cTn id="11" dur="500" fill="hold"/>
                                        <p:tgtEl>
                                          <p:spTgt spid="13"/>
                                        </p:tgtEl>
                                        <p:attrNameLst>
                                          <p:attrName>ppt_h</p:attrName>
                                        </p:attrNameLst>
                                      </p:cBhvr>
                                      <p:tavLst>
                                        <p:tav tm="0">
                                          <p:val>
                                            <p:fltVal val="0"/>
                                          </p:val>
                                        </p:tav>
                                        <p:tav tm="100000">
                                          <p:val>
                                            <p:strVal val="#ppt_h"/>
                                          </p:val>
                                        </p:tav>
                                      </p:tavLst>
                                    </p:anim>
                                    <p:animEffect transition="in" filter="fade">
                                      <p:cBhvr>
                                        <p:cTn id="12" dur="500"/>
                                        <p:tgtEl>
                                          <p:spTgt spid="13"/>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p:cTn id="20" dur="500" fill="hold"/>
                                        <p:tgtEl>
                                          <p:spTgt spid="32"/>
                                        </p:tgtEl>
                                        <p:attrNameLst>
                                          <p:attrName>ppt_w</p:attrName>
                                        </p:attrNameLst>
                                      </p:cBhvr>
                                      <p:tavLst>
                                        <p:tav tm="0">
                                          <p:val>
                                            <p:fltVal val="0"/>
                                          </p:val>
                                        </p:tav>
                                        <p:tav tm="100000">
                                          <p:val>
                                            <p:strVal val="#ppt_w"/>
                                          </p:val>
                                        </p:tav>
                                      </p:tavLst>
                                    </p:anim>
                                    <p:anim calcmode="lin" valueType="num">
                                      <p:cBhvr>
                                        <p:cTn id="21" dur="500" fill="hold"/>
                                        <p:tgtEl>
                                          <p:spTgt spid="32"/>
                                        </p:tgtEl>
                                        <p:attrNameLst>
                                          <p:attrName>ppt_h</p:attrName>
                                        </p:attrNameLst>
                                      </p:cBhvr>
                                      <p:tavLst>
                                        <p:tav tm="0">
                                          <p:val>
                                            <p:fltVal val="0"/>
                                          </p:val>
                                        </p:tav>
                                        <p:tav tm="100000">
                                          <p:val>
                                            <p:strVal val="#ppt_h"/>
                                          </p:val>
                                        </p:tav>
                                      </p:tavLst>
                                    </p:anim>
                                    <p:animEffect transition="in" filter="fade">
                                      <p:cBhvr>
                                        <p:cTn id="22" dur="500"/>
                                        <p:tgtEl>
                                          <p:spTgt spid="32"/>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p:cTn id="30" dur="500" fill="hold"/>
                                        <p:tgtEl>
                                          <p:spTgt spid="43"/>
                                        </p:tgtEl>
                                        <p:attrNameLst>
                                          <p:attrName>ppt_w</p:attrName>
                                        </p:attrNameLst>
                                      </p:cBhvr>
                                      <p:tavLst>
                                        <p:tav tm="0">
                                          <p:val>
                                            <p:fltVal val="0"/>
                                          </p:val>
                                        </p:tav>
                                        <p:tav tm="100000">
                                          <p:val>
                                            <p:strVal val="#ppt_w"/>
                                          </p:val>
                                        </p:tav>
                                      </p:tavLst>
                                    </p:anim>
                                    <p:anim calcmode="lin" valueType="num">
                                      <p:cBhvr>
                                        <p:cTn id="31" dur="500" fill="hold"/>
                                        <p:tgtEl>
                                          <p:spTgt spid="43"/>
                                        </p:tgtEl>
                                        <p:attrNameLst>
                                          <p:attrName>ppt_h</p:attrName>
                                        </p:attrNameLst>
                                      </p:cBhvr>
                                      <p:tavLst>
                                        <p:tav tm="0">
                                          <p:val>
                                            <p:fltVal val="0"/>
                                          </p:val>
                                        </p:tav>
                                        <p:tav tm="100000">
                                          <p:val>
                                            <p:strVal val="#ppt_h"/>
                                          </p:val>
                                        </p:tav>
                                      </p:tavLst>
                                    </p:anim>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 grpId="0" animBg="1"/>
      <p:bldP spid="13" grpId="0" animBg="1"/>
      <p:bldP spid="20" grpId="0" animBg="1"/>
      <p:bldP spid="32" grpId="0" animBg="1"/>
      <p:bldP spid="36" grpId="0" animBg="1"/>
      <p:bldP spid="43"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1014</Words>
  <Application>Microsoft Office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等线</vt:lpstr>
      <vt:lpstr>Microsoft YaHei</vt:lpstr>
      <vt:lpstr>PMingLiU</vt:lpstr>
      <vt:lpstr>PMingLiU</vt: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Ip Pak Lon</dc:creator>
  <cp:lastModifiedBy>Ip Pak Lon</cp:lastModifiedBy>
  <cp:revision>17</cp:revision>
  <dcterms:created xsi:type="dcterms:W3CDTF">2020-06-07T18:31:32Z</dcterms:created>
  <dcterms:modified xsi:type="dcterms:W3CDTF">2020-06-07T19:54:26Z</dcterms:modified>
</cp:coreProperties>
</file>