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61" r:id="rId2"/>
  </p:sldMasterIdLst>
  <p:notesMasterIdLst>
    <p:notesMasterId r:id="rId21"/>
  </p:notesMasterIdLst>
  <p:sldIdLst>
    <p:sldId id="315" r:id="rId3"/>
    <p:sldId id="258" r:id="rId4"/>
    <p:sldId id="259" r:id="rId5"/>
    <p:sldId id="317" r:id="rId6"/>
    <p:sldId id="328" r:id="rId7"/>
    <p:sldId id="329" r:id="rId8"/>
    <p:sldId id="325" r:id="rId9"/>
    <p:sldId id="331" r:id="rId10"/>
    <p:sldId id="332" r:id="rId11"/>
    <p:sldId id="333" r:id="rId12"/>
    <p:sldId id="334" r:id="rId13"/>
    <p:sldId id="326" r:id="rId14"/>
    <p:sldId id="336" r:id="rId15"/>
    <p:sldId id="335" r:id="rId16"/>
    <p:sldId id="327" r:id="rId17"/>
    <p:sldId id="337" r:id="rId18"/>
    <p:sldId id="338" r:id="rId19"/>
    <p:sldId id="319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A8F2D"/>
    <a:srgbClr val="2A3246"/>
    <a:srgbClr val="DDDFE0"/>
    <a:srgbClr val="D24F59"/>
    <a:srgbClr val="1F719F"/>
    <a:srgbClr val="282627"/>
    <a:srgbClr val="4AABC8"/>
    <a:srgbClr val="FC9000"/>
    <a:srgbClr val="A53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6076" autoAdjust="0"/>
  </p:normalViewPr>
  <p:slideViewPr>
    <p:cSldViewPr snapToGrid="0">
      <p:cViewPr varScale="1">
        <p:scale>
          <a:sx n="81" d="100"/>
          <a:sy n="81" d="100"/>
        </p:scale>
        <p:origin x="590" y="-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8F310-488D-49C1-BF77-D485224284EB}" type="datetimeFigureOut">
              <a:rPr lang="zh-CN" altLang="en-US" smtClean="0"/>
              <a:t>2025/1/13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4E957-5221-4EB9-8C96-59AB845FBC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4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1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8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86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66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16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23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905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496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59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45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58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4E957-5221-4EB9-8C96-59AB845FBC6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090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79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96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37FDA-BEE9-452D-89F1-0B6E0B908A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944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36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80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78306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63279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62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3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3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2025/1/13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834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006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5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60248" y="603317"/>
            <a:ext cx="11458804" cy="6013711"/>
            <a:chOff x="423748" y="603317"/>
            <a:chExt cx="11458804" cy="6013711"/>
          </a:xfrm>
        </p:grpSpPr>
        <p:sp>
          <p:nvSpPr>
            <p:cNvPr id="12" name="圆角矩形 11"/>
            <p:cNvSpPr/>
            <p:nvPr/>
          </p:nvSpPr>
          <p:spPr>
            <a:xfrm>
              <a:off x="495300" y="685800"/>
              <a:ext cx="11315700" cy="58674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L 形 12"/>
            <p:cNvSpPr/>
            <p:nvPr/>
          </p:nvSpPr>
          <p:spPr>
            <a:xfrm rot="5400000">
              <a:off x="423748" y="603317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L 形 13"/>
            <p:cNvSpPr/>
            <p:nvPr/>
          </p:nvSpPr>
          <p:spPr>
            <a:xfrm rot="16200000">
              <a:off x="10968152" y="570262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1128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67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设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5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r.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9982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6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Landscap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5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2000">
        <p:random/>
      </p:transition>
    </mc:Choice>
    <mc:Fallback xmlns="">
      <p:transition spd="slow" advTm="2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0">
        <p14:ripple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175387" y="-557"/>
            <a:ext cx="12545407" cy="6858557"/>
            <a:chOff x="-86487" y="-557"/>
            <a:chExt cx="12545407" cy="7159774"/>
          </a:xfrm>
        </p:grpSpPr>
        <p:grpSp>
          <p:nvGrpSpPr>
            <p:cNvPr id="3" name="组合 2"/>
            <p:cNvGrpSpPr/>
            <p:nvPr/>
          </p:nvGrpSpPr>
          <p:grpSpPr>
            <a:xfrm>
              <a:off x="-86487" y="-557"/>
              <a:ext cx="12545407" cy="1205289"/>
              <a:chOff x="-86487" y="-557"/>
              <a:chExt cx="12545407" cy="1205289"/>
            </a:xfrm>
          </p:grpSpPr>
          <p:grpSp>
            <p:nvGrpSpPr>
              <p:cNvPr id="259" name="组合 2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85" name="燕尾形 2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燕尾形 2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燕尾形 2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燕尾形 2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燕尾形 2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燕尾形 2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燕尾形 2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燕尾形 2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燕尾形 2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燕尾形 2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燕尾形 2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燕尾形 2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7" name="燕尾形 2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8" name="燕尾形 2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9" name="燕尾形 2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0" name="燕尾形 2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1" name="燕尾形 3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2" name="燕尾形 3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3" name="燕尾形 3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燕尾形 3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燕尾形 3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燕尾形 3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7" name="燕尾形 3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8" name="燕尾形 3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0" name="组合 2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61" name="燕尾形 2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2" name="燕尾形 2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3" name="燕尾形 2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4" name="燕尾形 2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5" name="燕尾形 2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燕尾形 2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7" name="燕尾形 2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8" name="燕尾形 2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燕尾形 2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燕尾形 2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燕尾形 2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燕尾形 2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燕尾形 2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燕尾形 2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燕尾形 2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燕尾形 2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燕尾形 2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燕尾形 2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燕尾形 2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燕尾形 2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1" name="燕尾形 2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燕尾形 2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燕尾形 2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燕尾形 2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4" name="组合 3"/>
            <p:cNvGrpSpPr/>
            <p:nvPr/>
          </p:nvGrpSpPr>
          <p:grpSpPr>
            <a:xfrm>
              <a:off x="-86487" y="1190340"/>
              <a:ext cx="12545407" cy="1205289"/>
              <a:chOff x="-86487" y="-557"/>
              <a:chExt cx="12545407" cy="1205289"/>
            </a:xfrm>
          </p:grpSpPr>
          <p:grpSp>
            <p:nvGrpSpPr>
              <p:cNvPr id="209" name="组合 2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235" name="燕尾形 2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6" name="燕尾形 2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7" name="燕尾形 2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燕尾形 2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9" name="燕尾形 2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0" name="燕尾形 2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燕尾形 2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燕尾形 2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3" name="燕尾形 2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4" name="燕尾形 2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5" name="燕尾形 2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燕尾形 2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7" name="燕尾形 2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8" name="燕尾形 2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9" name="燕尾形 2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燕尾形 2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1" name="燕尾形 2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2" name="燕尾形 2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3" name="燕尾形 2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4" name="燕尾形 2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5" name="燕尾形 2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6" name="燕尾形 2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7" name="燕尾形 2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8" name="燕尾形 2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10" name="组合 2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211" name="燕尾形 2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2" name="燕尾形 2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3" name="燕尾形 2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4" name="燕尾形 2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燕尾形 2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6" name="燕尾形 2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燕尾形 2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8" name="燕尾形 2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9" name="燕尾形 2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燕尾形 2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1" name="燕尾形 2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燕尾形 2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燕尾形 2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燕尾形 2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燕尾形 2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6" name="燕尾形 2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7" name="燕尾形 2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8" name="燕尾形 2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9" name="燕尾形 2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燕尾形 2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1" name="燕尾形 2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2" name="燕尾形 2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3" name="燕尾形 2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燕尾形 2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-86487" y="2381237"/>
              <a:ext cx="12545407" cy="1205289"/>
              <a:chOff x="-86487" y="-557"/>
              <a:chExt cx="12545407" cy="1205289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85" name="燕尾形 1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6" name="燕尾形 1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7" name="燕尾形 1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8" name="燕尾形 1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9" name="燕尾形 1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0" name="燕尾形 1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1" name="燕尾形 1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2" name="燕尾形 1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3" name="燕尾形 1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4" name="燕尾形 1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5" name="燕尾形 1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6" name="燕尾形 1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7" name="燕尾形 1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8" name="燕尾形 1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9" name="燕尾形 1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0" name="燕尾形 1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1" name="燕尾形 2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2" name="燕尾形 2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3" name="燕尾形 2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4" name="燕尾形 2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燕尾形 2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6" name="燕尾形 2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7" name="燕尾形 2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8" name="燕尾形 2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61" name="燕尾形 1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燕尾形 1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燕尾形 1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燕尾形 1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燕尾形 1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6" name="燕尾形 1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7" name="燕尾形 1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8" name="燕尾形 1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9" name="燕尾形 1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0" name="燕尾形 1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1" name="燕尾形 1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2" name="燕尾形 1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3" name="燕尾形 1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燕尾形 1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5" name="燕尾形 1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6" name="燕尾形 1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7" name="燕尾形 1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8" name="燕尾形 1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9" name="燕尾形 1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燕尾形 1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1" name="燕尾形 1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2" name="燕尾形 1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3" name="燕尾形 1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4" name="燕尾形 1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-86487" y="3572134"/>
              <a:ext cx="12545407" cy="1205289"/>
              <a:chOff x="-86487" y="-557"/>
              <a:chExt cx="12545407" cy="1205289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135" name="燕尾形 1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燕尾形 1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7" name="燕尾形 1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8" name="燕尾形 1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9" name="燕尾形 1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0" name="燕尾形 1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1" name="燕尾形 1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2" name="燕尾形 1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燕尾形 1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4" name="燕尾形 1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燕尾形 1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6" name="燕尾形 1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7" name="燕尾形 1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燕尾形 1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燕尾形 1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燕尾形 1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燕尾形 1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燕尾形 1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3" name="燕尾形 1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燕尾形 1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燕尾形 1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燕尾形 1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燕尾形 1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燕尾形 1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10" name="组合 10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1" name="燕尾形 1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2" name="燕尾形 1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3" name="燕尾形 1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4" name="燕尾形 1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燕尾形 1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6" name="燕尾形 1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7" name="燕尾形 1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燕尾形 1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9" name="燕尾形 1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0" name="燕尾形 1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燕尾形 1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燕尾形 1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3" name="燕尾形 1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燕尾形 1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5" name="燕尾形 1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6" name="燕尾形 1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燕尾形 1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8" name="燕尾形 1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燕尾形 1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燕尾形 1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1" name="燕尾形 1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燕尾形 1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燕尾形 1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4" name="燕尾形 1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-86487" y="4763031"/>
              <a:ext cx="12545407" cy="1205289"/>
              <a:chOff x="-86487" y="-557"/>
              <a:chExt cx="12545407" cy="1205289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85" name="燕尾形 8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燕尾形 8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燕尾形 8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8" name="燕尾形 8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燕尾形 8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0" name="燕尾形 8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1" name="燕尾形 9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燕尾形 9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燕尾形 9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燕尾形 9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燕尾形 9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燕尾形 9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燕尾形 9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燕尾形 9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燕尾形 9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燕尾形 9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燕尾形 10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2" name="燕尾形 10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燕尾形 10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燕尾形 10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燕尾形 10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燕尾形 10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燕尾形 10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8" name="燕尾形 10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61" name="燕尾形 6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燕尾形 6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燕尾形 6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燕尾形 6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燕尾形 6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燕尾形 6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燕尾形 6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燕尾形 6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燕尾形 6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燕尾形 6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燕尾形 7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燕尾形 7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3" name="燕尾形 7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燕尾形 7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燕尾形 7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燕尾形 7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燕尾形 7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8" name="燕尾形 7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9" name="燕尾形 7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燕尾形 7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燕尾形 8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燕尾形 8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燕尾形 8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燕尾形 8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-86487" y="5953928"/>
              <a:ext cx="12545407" cy="1205289"/>
              <a:chOff x="-86487" y="-557"/>
              <a:chExt cx="12545407" cy="1205289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-86487" y="-557"/>
                <a:ext cx="12545407" cy="610524"/>
                <a:chOff x="5116333" y="0"/>
                <a:chExt cx="12545407" cy="610524"/>
              </a:xfrm>
            </p:grpSpPr>
            <p:sp>
              <p:nvSpPr>
                <p:cNvPr id="35" name="燕尾形 34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燕尾形 35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燕尾形 36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燕尾形 37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燕尾形 38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燕尾形 39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燕尾形 40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燕尾形 41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燕尾形 42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燕尾形 43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燕尾形 44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燕尾形 45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燕尾形 46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燕尾形 47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燕尾形 48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燕尾形 49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燕尾形 50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燕尾形 51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燕尾形 52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燕尾形 53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燕尾形 54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燕尾形 55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燕尾形 56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燕尾形 57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-86487" y="594208"/>
                <a:ext cx="12545407" cy="610524"/>
                <a:chOff x="5116333" y="0"/>
                <a:chExt cx="12545407" cy="610524"/>
              </a:xfrm>
              <a:solidFill>
                <a:schemeClr val="bg1">
                  <a:lumMod val="95000"/>
                  <a:alpha val="75000"/>
                </a:schemeClr>
              </a:solidFill>
            </p:grpSpPr>
            <p:sp>
              <p:nvSpPr>
                <p:cNvPr id="11" name="燕尾形 10"/>
                <p:cNvSpPr/>
                <p:nvPr/>
              </p:nvSpPr>
              <p:spPr>
                <a:xfrm>
                  <a:off x="511633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燕尾形 11"/>
                <p:cNvSpPr/>
                <p:nvPr/>
              </p:nvSpPr>
              <p:spPr>
                <a:xfrm>
                  <a:off x="563804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燕尾形 12"/>
                <p:cNvSpPr/>
                <p:nvPr/>
              </p:nvSpPr>
              <p:spPr>
                <a:xfrm>
                  <a:off x="615975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燕尾形 13"/>
                <p:cNvSpPr/>
                <p:nvPr/>
              </p:nvSpPr>
              <p:spPr>
                <a:xfrm>
                  <a:off x="668146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燕尾形 14"/>
                <p:cNvSpPr/>
                <p:nvPr/>
              </p:nvSpPr>
              <p:spPr>
                <a:xfrm>
                  <a:off x="720316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燕尾形 15"/>
                <p:cNvSpPr/>
                <p:nvPr/>
              </p:nvSpPr>
              <p:spPr>
                <a:xfrm>
                  <a:off x="772487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燕尾形 16"/>
                <p:cNvSpPr/>
                <p:nvPr/>
              </p:nvSpPr>
              <p:spPr>
                <a:xfrm>
                  <a:off x="824658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燕尾形 17"/>
                <p:cNvSpPr/>
                <p:nvPr/>
              </p:nvSpPr>
              <p:spPr>
                <a:xfrm>
                  <a:off x="876829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燕尾形 18"/>
                <p:cNvSpPr/>
                <p:nvPr/>
              </p:nvSpPr>
              <p:spPr>
                <a:xfrm>
                  <a:off x="929000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燕尾形 19"/>
                <p:cNvSpPr/>
                <p:nvPr/>
              </p:nvSpPr>
              <p:spPr>
                <a:xfrm>
                  <a:off x="981171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燕尾形 20"/>
                <p:cNvSpPr/>
                <p:nvPr/>
              </p:nvSpPr>
              <p:spPr>
                <a:xfrm>
                  <a:off x="1033342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燕尾形 21"/>
                <p:cNvSpPr/>
                <p:nvPr/>
              </p:nvSpPr>
              <p:spPr>
                <a:xfrm>
                  <a:off x="1085513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燕尾形 22"/>
                <p:cNvSpPr/>
                <p:nvPr/>
              </p:nvSpPr>
              <p:spPr>
                <a:xfrm>
                  <a:off x="1137684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燕尾形 23"/>
                <p:cNvSpPr/>
                <p:nvPr/>
              </p:nvSpPr>
              <p:spPr>
                <a:xfrm>
                  <a:off x="1189855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燕尾形 24"/>
                <p:cNvSpPr/>
                <p:nvPr/>
              </p:nvSpPr>
              <p:spPr>
                <a:xfrm>
                  <a:off x="12420259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燕尾形 25"/>
                <p:cNvSpPr/>
                <p:nvPr/>
              </p:nvSpPr>
              <p:spPr>
                <a:xfrm>
                  <a:off x="12941968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燕尾形 26"/>
                <p:cNvSpPr/>
                <p:nvPr/>
              </p:nvSpPr>
              <p:spPr>
                <a:xfrm>
                  <a:off x="13463677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燕尾形 27"/>
                <p:cNvSpPr/>
                <p:nvPr/>
              </p:nvSpPr>
              <p:spPr>
                <a:xfrm>
                  <a:off x="13985386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燕尾形 28"/>
                <p:cNvSpPr/>
                <p:nvPr/>
              </p:nvSpPr>
              <p:spPr>
                <a:xfrm>
                  <a:off x="14507095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燕尾形 29"/>
                <p:cNvSpPr/>
                <p:nvPr/>
              </p:nvSpPr>
              <p:spPr>
                <a:xfrm>
                  <a:off x="15028804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燕尾形 30"/>
                <p:cNvSpPr/>
                <p:nvPr/>
              </p:nvSpPr>
              <p:spPr>
                <a:xfrm>
                  <a:off x="15550513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燕尾形 31"/>
                <p:cNvSpPr/>
                <p:nvPr/>
              </p:nvSpPr>
              <p:spPr>
                <a:xfrm>
                  <a:off x="16072222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燕尾形 32"/>
                <p:cNvSpPr/>
                <p:nvPr/>
              </p:nvSpPr>
              <p:spPr>
                <a:xfrm>
                  <a:off x="16593931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燕尾形 33"/>
                <p:cNvSpPr/>
                <p:nvPr/>
              </p:nvSpPr>
              <p:spPr>
                <a:xfrm>
                  <a:off x="17115640" y="0"/>
                  <a:ext cx="546100" cy="610524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66324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19200" y="1358900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348399" y="2560429"/>
            <a:ext cx="79162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/>
              <a:t>Capstone Project</a:t>
            </a:r>
            <a:r>
              <a:rPr lang="zh-TW" altLang="en-US" sz="4400" dirty="0"/>
              <a:t>說明</a:t>
            </a:r>
            <a:endParaRPr lang="en-US" altLang="zh-TW" sz="4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3035490" y="3590903"/>
            <a:ext cx="605534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TW" dirty="0">
                <a:cs typeface="+mn-ea"/>
                <a:sym typeface="+mn-lt"/>
              </a:rPr>
              <a:t>F74116209</a:t>
            </a:r>
            <a:r>
              <a:rPr lang="zh-TW" altLang="en-US" dirty="0">
                <a:cs typeface="+mn-ea"/>
                <a:sym typeface="+mn-lt"/>
              </a:rPr>
              <a:t> 張育銓</a:t>
            </a: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6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3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0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6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440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39" y="1988423"/>
            <a:ext cx="103789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Used </a:t>
            </a:r>
            <a:r>
              <a:rPr lang="en-US" altLang="zh-TW" sz="2400" dirty="0" err="1">
                <a:solidFill>
                  <a:srgbClr val="FF0000"/>
                </a:solidFill>
              </a:rPr>
              <a:t>accuracy_score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y_test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y_pred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  <a:r>
              <a:rPr lang="en-US" altLang="zh-TW" sz="2400" dirty="0"/>
              <a:t> to compute the model's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400" dirty="0"/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3: Compute Accuracy of Your Model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08946DA-C6FA-4C71-BE70-EABA9D6B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60" y="3429000"/>
            <a:ext cx="4258269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112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0" y="1329216"/>
            <a:ext cx="10378912" cy="388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Calculated True Positives (TP), False Positives (FP), True Negatives (TN), and False Negatives (FN) using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confusion_matrix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Computed Sensitivity (Recall for the positive class) using </a:t>
            </a:r>
            <a:r>
              <a:rPr lang="en-US" altLang="zh-TW" sz="2400" dirty="0">
                <a:solidFill>
                  <a:srgbClr val="FF0000"/>
                </a:solidFill>
              </a:rPr>
              <a:t>sensitivity = </a:t>
            </a:r>
            <a:r>
              <a:rPr lang="en-US" altLang="zh-TW" sz="2400" dirty="0" err="1">
                <a:solidFill>
                  <a:srgbClr val="FF0000"/>
                </a:solidFill>
              </a:rPr>
              <a:t>tp</a:t>
            </a:r>
            <a:r>
              <a:rPr lang="en-US" altLang="zh-TW" sz="2400" dirty="0">
                <a:solidFill>
                  <a:srgbClr val="FF0000"/>
                </a:solidFill>
              </a:rPr>
              <a:t> / (</a:t>
            </a:r>
            <a:r>
              <a:rPr lang="en-US" altLang="zh-TW" sz="2400" dirty="0" err="1">
                <a:solidFill>
                  <a:srgbClr val="FF0000"/>
                </a:solidFill>
              </a:rPr>
              <a:t>tp</a:t>
            </a:r>
            <a:r>
              <a:rPr lang="en-US" altLang="zh-TW" sz="2400" dirty="0">
                <a:solidFill>
                  <a:srgbClr val="FF0000"/>
                </a:solidFill>
              </a:rPr>
              <a:t> + </a:t>
            </a:r>
            <a:r>
              <a:rPr lang="en-US" altLang="zh-TW" sz="2400" dirty="0" err="1">
                <a:solidFill>
                  <a:srgbClr val="FF0000"/>
                </a:solidFill>
              </a:rPr>
              <a:t>fn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Computed Specificity (Recall for the negative class) using </a:t>
            </a:r>
            <a:r>
              <a:rPr lang="en-US" altLang="zh-TW" sz="2400" dirty="0">
                <a:solidFill>
                  <a:srgbClr val="FF0000"/>
                </a:solidFill>
              </a:rPr>
              <a:t>specificity = </a:t>
            </a:r>
            <a:r>
              <a:rPr lang="en-US" altLang="zh-TW" sz="2400" dirty="0" err="1">
                <a:solidFill>
                  <a:srgbClr val="FF0000"/>
                </a:solidFill>
              </a:rPr>
              <a:t>tn</a:t>
            </a:r>
            <a:r>
              <a:rPr lang="en-US" altLang="zh-TW" sz="2400" dirty="0">
                <a:solidFill>
                  <a:srgbClr val="FF0000"/>
                </a:solidFill>
              </a:rPr>
              <a:t> / (</a:t>
            </a:r>
            <a:r>
              <a:rPr lang="en-US" altLang="zh-TW" sz="2400" dirty="0" err="1">
                <a:solidFill>
                  <a:srgbClr val="FF0000"/>
                </a:solidFill>
              </a:rPr>
              <a:t>tn</a:t>
            </a:r>
            <a:r>
              <a:rPr lang="en-US" altLang="zh-TW" sz="2400" dirty="0">
                <a:solidFill>
                  <a:srgbClr val="FF0000"/>
                </a:solidFill>
              </a:rPr>
              <a:t> + </a:t>
            </a:r>
            <a:r>
              <a:rPr lang="en-US" altLang="zh-TW" sz="2400" dirty="0" err="1">
                <a:solidFill>
                  <a:srgbClr val="FF0000"/>
                </a:solidFill>
              </a:rPr>
              <a:t>fp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Calculated the Balanced Error Rate using</a:t>
            </a:r>
            <a:r>
              <a:rPr lang="en-US" altLang="zh-TW" sz="240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TW" sz="2400" dirty="0" err="1">
                <a:solidFill>
                  <a:srgbClr val="FF0000"/>
                </a:solidFill>
              </a:rPr>
              <a:t>ber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compute_ber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y_test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y_pred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4: Finding the Balanced Error Rate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9870239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37857" y="2875248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TASK3</a:t>
              </a:r>
              <a:endPara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68328" y="4028424"/>
              <a:ext cx="605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Regression</a:t>
              </a:r>
              <a:endParaRPr lang="en-US" altLang="zh-TW" sz="2400" dirty="0"/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03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3550834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06544" y="631631"/>
            <a:ext cx="10378912" cy="5807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Without Stemming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Removed punctuation and converted text to lowercase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Counted occurrences of each word using </a:t>
            </a:r>
            <a:r>
              <a:rPr lang="en-US" altLang="zh-TW" sz="2400" dirty="0" err="1">
                <a:solidFill>
                  <a:srgbClr val="FF0000"/>
                </a:solidFill>
              </a:rPr>
              <a:t>collections.defaultdict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With Stemming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Applied stemming using </a:t>
            </a:r>
            <a:r>
              <a:rPr lang="en-US" altLang="zh-TW" sz="2400" dirty="0" err="1">
                <a:solidFill>
                  <a:srgbClr val="FF0000"/>
                </a:solidFill>
              </a:rPr>
              <a:t>PorterStemmer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Counted stemmed words using </a:t>
            </a:r>
            <a:r>
              <a:rPr lang="en-US" altLang="zh-TW" sz="2400" dirty="0" err="1">
                <a:solidFill>
                  <a:srgbClr val="FF0000"/>
                </a:solidFill>
              </a:rPr>
              <a:t>wordCountStem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TW" sz="2400" dirty="0"/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1: Unique Words in a Sample Set</a:t>
            </a:r>
            <a:endParaRPr lang="en-US" altLang="zh-TW" sz="2800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4657829-735B-4EAD-8943-D2668567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5110" y="2077168"/>
            <a:ext cx="9107171" cy="140989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59ADB1C-1080-40D4-9DAE-DA0F03E18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11" y="4932602"/>
            <a:ext cx="8864778" cy="1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6870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1" y="1150107"/>
            <a:ext cx="10378912" cy="335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Initialized a Ridge Regression model with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alpha=1.0 </a:t>
            </a:r>
            <a:r>
              <a:rPr lang="en-US" altLang="zh-CN" sz="2400" dirty="0">
                <a:cs typeface="+mn-ea"/>
                <a:sym typeface="+mn-lt"/>
              </a:rPr>
              <a:t>for regularization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Split data into training and validation sets using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train_test_split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Trained the Ridge Regression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Predicted star ratings on the validation 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Computed MSE using </a:t>
            </a:r>
            <a:r>
              <a:rPr lang="en-US" altLang="zh-TW" sz="2400" dirty="0" err="1">
                <a:solidFill>
                  <a:srgbClr val="FF0000"/>
                </a:solidFill>
              </a:rPr>
              <a:t>mean_squared_error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from </a:t>
            </a:r>
            <a:r>
              <a:rPr lang="en-US" altLang="zh-TW" sz="2400" dirty="0" err="1">
                <a:solidFill>
                  <a:srgbClr val="FF0000"/>
                </a:solidFill>
              </a:rPr>
              <a:t>sklearn.metrics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2: Evaluating Classifiers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51A75-5033-48A5-A8B5-98901CE8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96" y="4888629"/>
            <a:ext cx="662079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37857" y="2875248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TASK4</a:t>
              </a:r>
              <a:endPara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68328" y="4028424"/>
              <a:ext cx="605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Recommendation Systems</a:t>
              </a:r>
              <a:endParaRPr lang="en-US" altLang="zh-TW" sz="2400" dirty="0"/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04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23738307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0" y="982818"/>
            <a:ext cx="10378912" cy="244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Computed the average rating of the training data using </a:t>
            </a:r>
            <a:r>
              <a:rPr lang="en-US" altLang="zh-TW" sz="2400" dirty="0" err="1">
                <a:solidFill>
                  <a:srgbClr val="FF0000"/>
                </a:solidFill>
              </a:rPr>
              <a:t>ratingMean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train_data</a:t>
            </a:r>
            <a:r>
              <a:rPr lang="en-US" altLang="zh-TW" sz="2400" dirty="0">
                <a:solidFill>
                  <a:srgbClr val="FF0000"/>
                </a:solidFill>
              </a:rPr>
              <a:t>['</a:t>
            </a:r>
            <a:r>
              <a:rPr lang="en-US" altLang="zh-TW" sz="2400" dirty="0" err="1">
                <a:solidFill>
                  <a:srgbClr val="FF0000"/>
                </a:solidFill>
              </a:rPr>
              <a:t>star_rating</a:t>
            </a:r>
            <a:r>
              <a:rPr lang="en-US" altLang="zh-TW" sz="2400" dirty="0">
                <a:solidFill>
                  <a:srgbClr val="FF0000"/>
                </a:solidFill>
              </a:rPr>
              <a:t>'].mean()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Predicted ratings for all items using the baseline mean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Evaluated the baseline MSE using </a:t>
            </a:r>
            <a:r>
              <a:rPr lang="en-US" altLang="zh-TW" sz="2400" dirty="0" err="1">
                <a:solidFill>
                  <a:srgbClr val="FF0000"/>
                </a:solidFill>
              </a:rPr>
              <a:t>baseline_mse</a:t>
            </a:r>
            <a:r>
              <a:rPr lang="en-US" altLang="zh-TW" sz="2400" dirty="0">
                <a:solidFill>
                  <a:srgbClr val="FF0000"/>
                </a:solidFill>
              </a:rPr>
              <a:t> = </a:t>
            </a:r>
            <a:r>
              <a:rPr lang="en-US" altLang="zh-TW" sz="2400" dirty="0" err="1">
                <a:solidFill>
                  <a:srgbClr val="FF0000"/>
                </a:solidFill>
              </a:rPr>
              <a:t>mean_squared_error</a:t>
            </a:r>
            <a:r>
              <a:rPr lang="en-US" altLang="zh-TW" sz="2400" dirty="0">
                <a:solidFill>
                  <a:srgbClr val="FF0000"/>
                </a:solidFill>
              </a:rPr>
              <a:t>(</a:t>
            </a:r>
            <a:r>
              <a:rPr lang="en-US" altLang="zh-TW" sz="2400" dirty="0" err="1">
                <a:solidFill>
                  <a:srgbClr val="FF0000"/>
                </a:solidFill>
              </a:rPr>
              <a:t>y_rec</a:t>
            </a:r>
            <a:r>
              <a:rPr lang="en-US" altLang="zh-TW" sz="2400" dirty="0">
                <a:solidFill>
                  <a:srgbClr val="FF0000"/>
                </a:solidFill>
              </a:rPr>
              <a:t>, </a:t>
            </a:r>
            <a:r>
              <a:rPr lang="en-US" altLang="zh-TW" sz="2400" dirty="0" err="1">
                <a:solidFill>
                  <a:srgbClr val="FF0000"/>
                </a:solidFill>
              </a:rPr>
              <a:t>baseline_predictions</a:t>
            </a:r>
            <a:r>
              <a:rPr lang="en-US" altLang="zh-TW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1: Calculate the </a:t>
            </a:r>
            <a:r>
              <a:rPr lang="en-US" altLang="zh-TW" sz="2800" b="1" dirty="0" err="1"/>
              <a:t>ratingMean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B6096B2-3C0F-4724-BF8C-988234AFA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586" y="3638337"/>
            <a:ext cx="6230219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087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0" y="1462949"/>
            <a:ext cx="10378912" cy="1966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Utilized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scipy.optimize.fmin_l_bfgs_b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cs typeface="+mn-ea"/>
                <a:sym typeface="+mn-lt"/>
              </a:rPr>
              <a:t>for optimization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Updated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alpha</a:t>
            </a:r>
            <a:r>
              <a:rPr lang="en-US" altLang="zh-CN" sz="2400" dirty="0">
                <a:cs typeface="+mn-ea"/>
                <a:sym typeface="+mn-lt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userBiases</a:t>
            </a:r>
            <a:r>
              <a:rPr lang="en-US" altLang="zh-CN" sz="2400" dirty="0">
                <a:cs typeface="+mn-ea"/>
                <a:sym typeface="+mn-lt"/>
              </a:rPr>
              <a:t>, and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itemBiases</a:t>
            </a:r>
            <a:r>
              <a:rPr lang="en-US" altLang="zh-CN" sz="2400" dirty="0">
                <a:cs typeface="+mn-ea"/>
                <a:sym typeface="+mn-lt"/>
              </a:rPr>
              <a:t> using the optimized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theta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Output the optimized global bias (</a:t>
            </a:r>
            <a:r>
              <a:rPr lang="en-US" altLang="zh-TW" sz="2400" dirty="0">
                <a:solidFill>
                  <a:srgbClr val="FF0000"/>
                </a:solidFill>
              </a:rPr>
              <a:t>alpha</a:t>
            </a:r>
            <a:r>
              <a:rPr lang="en-US" altLang="zh-TW" sz="2400" dirty="0"/>
              <a:t>) and final MSE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053170" y="98333"/>
            <a:ext cx="82710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2: Optimize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007E0CC-1DC1-4408-87FC-3B3546DF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074" y="3741843"/>
            <a:ext cx="9657851" cy="170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7528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圆角矩形 369"/>
          <p:cNvSpPr/>
          <p:nvPr/>
        </p:nvSpPr>
        <p:spPr>
          <a:xfrm>
            <a:off x="1219200" y="1358900"/>
            <a:ext cx="9613900" cy="37211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2A3246"/>
            </a:solidFill>
          </a:ln>
          <a:effectLst>
            <a:outerShdw blurRad="419100" dist="38100" dir="2700000" algn="t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2137857" y="2757785"/>
            <a:ext cx="7916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THANK YOU!</a:t>
            </a:r>
            <a:endParaRPr lang="zh-CN" altLang="en-US" sz="5400" dirty="0">
              <a:solidFill>
                <a:srgbClr val="2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sp>
        <p:nvSpPr>
          <p:cNvPr id="371" name="L 形 370"/>
          <p:cNvSpPr/>
          <p:nvPr/>
        </p:nvSpPr>
        <p:spPr>
          <a:xfrm rot="5400000">
            <a:off x="1131533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2" name="L 形 371"/>
          <p:cNvSpPr/>
          <p:nvPr/>
        </p:nvSpPr>
        <p:spPr>
          <a:xfrm rot="10800000">
            <a:off x="9992726" y="1265242"/>
            <a:ext cx="914400" cy="914400"/>
          </a:xfrm>
          <a:prstGeom prst="corner">
            <a:avLst>
              <a:gd name="adj1" fmla="val 9723"/>
              <a:gd name="adj2" fmla="val 8680"/>
            </a:avLst>
          </a:prstGeom>
          <a:solidFill>
            <a:srgbClr val="2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5" name="组合 374"/>
          <p:cNvGrpSpPr/>
          <p:nvPr/>
        </p:nvGrpSpPr>
        <p:grpSpPr>
          <a:xfrm rot="10800000">
            <a:off x="1131533" y="4259258"/>
            <a:ext cx="9786351" cy="914400"/>
            <a:chOff x="1120775" y="4576758"/>
            <a:chExt cx="9786351" cy="914400"/>
          </a:xfrm>
        </p:grpSpPr>
        <p:sp>
          <p:nvSpPr>
            <p:cNvPr id="373" name="L 形 372"/>
            <p:cNvSpPr/>
            <p:nvPr/>
          </p:nvSpPr>
          <p:spPr>
            <a:xfrm rot="5400000">
              <a:off x="1120775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4" name="L 形 373"/>
            <p:cNvSpPr/>
            <p:nvPr/>
          </p:nvSpPr>
          <p:spPr>
            <a:xfrm rot="10800000">
              <a:off x="9992726" y="4576758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9" name="组合 378"/>
          <p:cNvGrpSpPr/>
          <p:nvPr/>
        </p:nvGrpSpPr>
        <p:grpSpPr>
          <a:xfrm>
            <a:off x="402060" y="469900"/>
            <a:ext cx="11147425" cy="5516558"/>
            <a:chOff x="402060" y="469900"/>
            <a:chExt cx="11147425" cy="5516558"/>
          </a:xfrm>
        </p:grpSpPr>
        <p:cxnSp>
          <p:nvCxnSpPr>
            <p:cNvPr id="377" name="直接连接符 376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直接连接符 377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组合 379"/>
          <p:cNvGrpSpPr/>
          <p:nvPr/>
        </p:nvGrpSpPr>
        <p:grpSpPr>
          <a:xfrm rot="10800000" flipH="1">
            <a:off x="402059" y="469900"/>
            <a:ext cx="11147426" cy="5516558"/>
            <a:chOff x="402060" y="469900"/>
            <a:chExt cx="11147425" cy="5516558"/>
          </a:xfrm>
        </p:grpSpPr>
        <p:cxnSp>
          <p:nvCxnSpPr>
            <p:cNvPr id="381" name="直接连接符 380"/>
            <p:cNvCxnSpPr/>
            <p:nvPr/>
          </p:nvCxnSpPr>
          <p:spPr>
            <a:xfrm flipH="1">
              <a:off x="10939885" y="469900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直接连接符 381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4941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2060" y="-217714"/>
            <a:ext cx="11147424" cy="3388256"/>
            <a:chOff x="402060" y="2598202"/>
            <a:chExt cx="11147424" cy="3388256"/>
          </a:xfrm>
        </p:grpSpPr>
        <p:sp>
          <p:nvSpPr>
            <p:cNvPr id="114" name="圆角矩形 113"/>
            <p:cNvSpPr/>
            <p:nvPr/>
          </p:nvSpPr>
          <p:spPr>
            <a:xfrm>
              <a:off x="1219200" y="2598202"/>
              <a:ext cx="9613900" cy="248179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9" name="组合 128"/>
            <p:cNvGrpSpPr/>
            <p:nvPr/>
          </p:nvGrpSpPr>
          <p:grpSpPr>
            <a:xfrm rot="10800000">
              <a:off x="1131533" y="4259258"/>
              <a:ext cx="9775593" cy="914400"/>
              <a:chOff x="1120775" y="4576758"/>
              <a:chExt cx="9775593" cy="914400"/>
            </a:xfrm>
          </p:grpSpPr>
          <p:sp>
            <p:nvSpPr>
              <p:cNvPr id="130" name="L 形 129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L 形 130"/>
              <p:cNvSpPr/>
              <p:nvPr/>
            </p:nvSpPr>
            <p:spPr>
              <a:xfrm rot="10800000">
                <a:off x="9981968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34" name="直接连接符 133"/>
            <p:cNvCxnSpPr/>
            <p:nvPr/>
          </p:nvCxnSpPr>
          <p:spPr>
            <a:xfrm flipH="1">
              <a:off x="402060" y="5287958"/>
              <a:ext cx="609600" cy="698500"/>
            </a:xfrm>
            <a:prstGeom prst="line">
              <a:avLst/>
            </a:prstGeom>
            <a:ln>
              <a:gradFill>
                <a:gsLst>
                  <a:gs pos="100000">
                    <a:srgbClr val="BA8F2D">
                      <a:alpha val="0"/>
                    </a:srgbClr>
                  </a:gs>
                  <a:gs pos="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rot="10800000">
              <a:off x="10939884" y="5287958"/>
              <a:ext cx="609600" cy="698500"/>
            </a:xfrm>
            <a:prstGeom prst="line">
              <a:avLst/>
            </a:prstGeom>
            <a:ln>
              <a:gradFill>
                <a:gsLst>
                  <a:gs pos="0">
                    <a:srgbClr val="BA8F2D">
                      <a:alpha val="0"/>
                    </a:srgbClr>
                  </a:gs>
                  <a:gs pos="100000">
                    <a:srgbClr val="2A3246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文本框 55"/>
          <p:cNvSpPr txBox="1"/>
          <p:nvPr/>
        </p:nvSpPr>
        <p:spPr>
          <a:xfrm>
            <a:off x="3349142" y="1497891"/>
            <a:ext cx="507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solidFill>
                  <a:srgbClr val="21273E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CONTENTS</a:t>
            </a:r>
            <a:endParaRPr lang="zh-CN" altLang="en-US" sz="3600" dirty="0">
              <a:solidFill>
                <a:srgbClr val="21273E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4954593" y="759746"/>
            <a:ext cx="19157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dirty="0">
                <a:solidFill>
                  <a:srgbClr val="21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目</a:t>
            </a:r>
            <a:r>
              <a:rPr lang="zh-TW" altLang="en-US" sz="4400" dirty="0">
                <a:solidFill>
                  <a:srgbClr val="21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rPr>
              <a:t>錄</a:t>
            </a:r>
            <a:endParaRPr lang="zh-CN" altLang="en-US" sz="4400" dirty="0">
              <a:solidFill>
                <a:srgbClr val="21273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阿里巴巴普惠体 H" panose="00020600040101010101" pitchFamily="18" charset="-122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108874" y="3104105"/>
            <a:ext cx="5725626" cy="505915"/>
            <a:chOff x="1359704" y="1966230"/>
            <a:chExt cx="4555445" cy="505915"/>
          </a:xfrm>
        </p:grpSpPr>
        <p:grpSp>
          <p:nvGrpSpPr>
            <p:cNvPr id="59" name="组合 58"/>
            <p:cNvGrpSpPr/>
            <p:nvPr/>
          </p:nvGrpSpPr>
          <p:grpSpPr>
            <a:xfrm>
              <a:off x="2097786" y="2097998"/>
              <a:ext cx="3247743" cy="374147"/>
              <a:chOff x="7414871" y="2876391"/>
              <a:chExt cx="3247743" cy="374147"/>
            </a:xfrm>
          </p:grpSpPr>
          <p:sp>
            <p:nvSpPr>
              <p:cNvPr id="62" name="文本框 61"/>
              <p:cNvSpPr txBox="1"/>
              <p:nvPr/>
            </p:nvSpPr>
            <p:spPr>
              <a:xfrm>
                <a:off x="7414871" y="2876391"/>
                <a:ext cx="12731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spc="300" dirty="0">
                    <a:solidFill>
                      <a:srgbClr val="2A3246"/>
                    </a:solidFill>
                    <a:cs typeface="+mn-ea"/>
                    <a:sym typeface="+mn-lt"/>
                  </a:rPr>
                  <a:t>TASK1</a:t>
                </a:r>
                <a:endParaRPr lang="zh-CN" altLang="en-US" b="1" spc="300" dirty="0">
                  <a:solidFill>
                    <a:srgbClr val="2A3246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8214569" y="2881206"/>
                <a:ext cx="24480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/>
                  <a:t>Data Processing</a:t>
                </a:r>
                <a:endParaRPr lang="en-US" altLang="zh-TW" dirty="0"/>
              </a:p>
            </p:txBody>
          </p:sp>
        </p:grpSp>
        <p:sp>
          <p:nvSpPr>
            <p:cNvPr id="60" name="圆角矩形 59"/>
            <p:cNvSpPr/>
            <p:nvPr/>
          </p:nvSpPr>
          <p:spPr>
            <a:xfrm>
              <a:off x="1359704" y="2057914"/>
              <a:ext cx="4555445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" name="等腰三角形 4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3117043" y="3742688"/>
            <a:ext cx="5725626" cy="505838"/>
            <a:chOff x="1359704" y="1966230"/>
            <a:chExt cx="4547276" cy="505838"/>
          </a:xfrm>
        </p:grpSpPr>
        <p:sp>
          <p:nvSpPr>
            <p:cNvPr id="84" name="文本框 83"/>
            <p:cNvSpPr txBox="1"/>
            <p:nvPr/>
          </p:nvSpPr>
          <p:spPr>
            <a:xfrm>
              <a:off x="2097786" y="2097998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pc="300" dirty="0">
                  <a:solidFill>
                    <a:srgbClr val="2A3246"/>
                  </a:solidFill>
                  <a:cs typeface="+mn-ea"/>
                  <a:sym typeface="+mn-lt"/>
                </a:rPr>
                <a:t>TASK2</a:t>
              </a:r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81" name="圆角矩形 80"/>
            <p:cNvSpPr/>
            <p:nvPr/>
          </p:nvSpPr>
          <p:spPr>
            <a:xfrm>
              <a:off x="1359704" y="2057914"/>
              <a:ext cx="4547276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2" name="等腰三角形 81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BA8F2D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3" name="文本框 82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3117043" y="4419879"/>
            <a:ext cx="5725626" cy="505838"/>
            <a:chOff x="1359704" y="1966230"/>
            <a:chExt cx="4547276" cy="505838"/>
          </a:xfrm>
        </p:grpSpPr>
        <p:sp>
          <p:nvSpPr>
            <p:cNvPr id="91" name="文本框 90"/>
            <p:cNvSpPr txBox="1"/>
            <p:nvPr/>
          </p:nvSpPr>
          <p:spPr>
            <a:xfrm>
              <a:off x="2097786" y="2097998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pc="300" dirty="0">
                  <a:solidFill>
                    <a:srgbClr val="2A3246"/>
                  </a:solidFill>
                  <a:cs typeface="+mn-ea"/>
                  <a:sym typeface="+mn-lt"/>
                </a:rPr>
                <a:t>TASK3</a:t>
              </a:r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1359704" y="2057914"/>
              <a:ext cx="4547276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89" name="等腰三角形 88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116635" y="5101466"/>
            <a:ext cx="5726034" cy="505838"/>
            <a:chOff x="1359704" y="1966230"/>
            <a:chExt cx="4547276" cy="505838"/>
          </a:xfrm>
        </p:grpSpPr>
        <p:sp>
          <p:nvSpPr>
            <p:cNvPr id="98" name="文本框 97"/>
            <p:cNvSpPr txBox="1"/>
            <p:nvPr/>
          </p:nvSpPr>
          <p:spPr>
            <a:xfrm>
              <a:off x="2097786" y="2097998"/>
              <a:ext cx="1273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spc="300" dirty="0">
                  <a:solidFill>
                    <a:srgbClr val="2A3246"/>
                  </a:solidFill>
                  <a:cs typeface="+mn-ea"/>
                  <a:sym typeface="+mn-lt"/>
                </a:rPr>
                <a:t>TASK4</a:t>
              </a:r>
              <a:endParaRPr lang="zh-CN" altLang="en-US" b="1" spc="300" dirty="0">
                <a:solidFill>
                  <a:srgbClr val="2A3246"/>
                </a:solidFill>
                <a:cs typeface="+mn-ea"/>
                <a:sym typeface="+mn-lt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1359704" y="2057914"/>
              <a:ext cx="4547276" cy="414154"/>
            </a:xfrm>
            <a:prstGeom prst="roundRect">
              <a:avLst>
                <a:gd name="adj" fmla="val 7796"/>
              </a:avLst>
            </a:prstGeom>
            <a:noFill/>
            <a:ln>
              <a:solidFill>
                <a:srgbClr val="2C344B">
                  <a:alpha val="50000"/>
                </a:srgbClr>
              </a:solidFill>
            </a:ln>
            <a:effectLst>
              <a:outerShdw blurRad="1270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6" name="等腰三角形 95"/>
            <p:cNvSpPr/>
            <p:nvPr/>
          </p:nvSpPr>
          <p:spPr>
            <a:xfrm rot="10800000">
              <a:off x="1457910" y="1966230"/>
              <a:ext cx="564818" cy="397165"/>
            </a:xfrm>
            <a:prstGeom prst="triangle">
              <a:avLst/>
            </a:prstGeom>
            <a:solidFill>
              <a:srgbClr val="2A3246"/>
            </a:solidFill>
            <a:ln>
              <a:noFill/>
            </a:ln>
            <a:effectLst>
              <a:outerShdw blurRad="1016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1577255" y="1969872"/>
              <a:ext cx="304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13364" y="168676"/>
            <a:ext cx="33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https://www.ypppt.com/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47" name="文本框 63">
            <a:extLst>
              <a:ext uri="{FF2B5EF4-FFF2-40B4-BE49-F238E27FC236}">
                <a16:creationId xmlns:a16="http://schemas.microsoft.com/office/drawing/2014/main" id="{388B5D72-4690-428C-964E-A1D2DFA5B363}"/>
              </a:ext>
            </a:extLst>
          </p:cNvPr>
          <p:cNvSpPr txBox="1"/>
          <p:nvPr/>
        </p:nvSpPr>
        <p:spPr>
          <a:xfrm>
            <a:off x="5054351" y="3854585"/>
            <a:ext cx="24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Classification</a:t>
            </a:r>
            <a:endParaRPr lang="en-US" altLang="zh-TW" dirty="0"/>
          </a:p>
        </p:txBody>
      </p:sp>
      <p:sp>
        <p:nvSpPr>
          <p:cNvPr id="48" name="文本框 63">
            <a:extLst>
              <a:ext uri="{FF2B5EF4-FFF2-40B4-BE49-F238E27FC236}">
                <a16:creationId xmlns:a16="http://schemas.microsoft.com/office/drawing/2014/main" id="{C9318A05-E90F-4705-A7C6-B6B95BD20499}"/>
              </a:ext>
            </a:extLst>
          </p:cNvPr>
          <p:cNvSpPr txBox="1"/>
          <p:nvPr/>
        </p:nvSpPr>
        <p:spPr>
          <a:xfrm>
            <a:off x="5054350" y="4551348"/>
            <a:ext cx="244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Regression</a:t>
            </a:r>
            <a:endParaRPr lang="en-US" altLang="zh-TW" dirty="0"/>
          </a:p>
        </p:txBody>
      </p:sp>
      <p:sp>
        <p:nvSpPr>
          <p:cNvPr id="49" name="文本框 63">
            <a:extLst>
              <a:ext uri="{FF2B5EF4-FFF2-40B4-BE49-F238E27FC236}">
                <a16:creationId xmlns:a16="http://schemas.microsoft.com/office/drawing/2014/main" id="{D20F28A1-A4F0-4B71-8999-F5493E8ECB6B}"/>
              </a:ext>
            </a:extLst>
          </p:cNvPr>
          <p:cNvSpPr txBox="1"/>
          <p:nvPr/>
        </p:nvSpPr>
        <p:spPr>
          <a:xfrm>
            <a:off x="5055635" y="5212330"/>
            <a:ext cx="3419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Recommendation Systems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70402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37857" y="2875248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TASK1</a:t>
              </a:r>
              <a:endPara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68328" y="4028424"/>
              <a:ext cx="605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Data Processing</a:t>
              </a:r>
              <a:endParaRPr lang="en-US" altLang="zh-TW" sz="2400" dirty="0"/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01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8579837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856633" y="1527179"/>
            <a:ext cx="10746556" cy="440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pandas.read_csv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to load the dataset from a TSV file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df.info()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 display column information and non-null counts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df.head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 preview the first few rows of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df.isnull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().sum()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to count missing values in each column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df.dropna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 remove rows containing null values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Verified missing values post-cleaning using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df_cleaned.isnull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().sum()</a:t>
            </a:r>
            <a:endParaRPr lang="en-US" altLang="zh-CN" sz="2400" dirty="0"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df_cleaned.info()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 confirm the updated structure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078189" y="120133"/>
            <a:ext cx="83034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1: Read the data and Fill your dataset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99707640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1043962" y="1150107"/>
            <a:ext cx="10371898" cy="1005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sklearn.model_selection.train_test_split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to split the dataset into training (80%) and testing (20%) subsets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1346827" y="120133"/>
            <a:ext cx="9766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2: Split the data into a Training and Testing set</a:t>
            </a:r>
            <a:endParaRPr lang="en-US" altLang="zh-TW" sz="28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A4E92AB-7309-4E97-BEEE-567F0FA48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566" y="2538956"/>
            <a:ext cx="7900868" cy="295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312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1" y="1150107"/>
            <a:ext cx="10378912" cy="4846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calculate_average_rating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(data)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Computes the mean star rating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calculate_verified_fraction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(data)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Calculates the fraction of verified purchases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calculate_total_users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(data)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Counts the total unique users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calculate_total_items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(data)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Counts the total unique products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calculate_five_star_fraction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(data)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Computes the proportion of 5-star reviews</a:t>
            </a: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202126" y="98333"/>
            <a:ext cx="7787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3: Extracting Basic Statistics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9686035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02059" y="469900"/>
            <a:ext cx="11147426" cy="5516558"/>
            <a:chOff x="402059" y="469900"/>
            <a:chExt cx="11147426" cy="5516558"/>
          </a:xfrm>
        </p:grpSpPr>
        <p:sp>
          <p:nvSpPr>
            <p:cNvPr id="14" name="圆角矩形 13"/>
            <p:cNvSpPr/>
            <p:nvPr/>
          </p:nvSpPr>
          <p:spPr>
            <a:xfrm>
              <a:off x="1219200" y="1358900"/>
              <a:ext cx="9613900" cy="37211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28575">
              <a:solidFill>
                <a:srgbClr val="2A3246"/>
              </a:solidFill>
            </a:ln>
            <a:effectLst>
              <a:outerShdw blurRad="419100" dist="38100" dir="2700000" algn="tl" rotWithShape="0">
                <a:prstClr val="black">
                  <a:alpha val="2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137857" y="2875248"/>
              <a:ext cx="791628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dirty="0">
                  <a:solidFill>
                    <a:srgbClr val="2A324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阿里巴巴普惠体 H" panose="00020600040101010101" pitchFamily="18" charset="-122"/>
                  <a:sym typeface="+mn-lt"/>
                </a:rPr>
                <a:t>TASK2</a:t>
              </a:r>
              <a:endParaRPr lang="zh-CN" altLang="en-US" sz="5400" dirty="0">
                <a:solidFill>
                  <a:srgbClr val="2A324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阿里巴巴普惠体 H" panose="00020600040101010101" pitchFamily="18" charset="-122"/>
                <a:sym typeface="+mn-lt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068328" y="4028424"/>
              <a:ext cx="605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/>
                <a:t>Classification</a:t>
              </a:r>
              <a:endParaRPr lang="en-US" altLang="zh-TW" sz="2400" dirty="0"/>
            </a:p>
          </p:txBody>
        </p:sp>
        <p:sp>
          <p:nvSpPr>
            <p:cNvPr id="26" name="L 形 25"/>
            <p:cNvSpPr/>
            <p:nvPr/>
          </p:nvSpPr>
          <p:spPr>
            <a:xfrm rot="5400000">
              <a:off x="1131533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L 形 26"/>
            <p:cNvSpPr/>
            <p:nvPr/>
          </p:nvSpPr>
          <p:spPr>
            <a:xfrm rot="10800000">
              <a:off x="9992726" y="1265242"/>
              <a:ext cx="914400" cy="914400"/>
            </a:xfrm>
            <a:prstGeom prst="corner">
              <a:avLst>
                <a:gd name="adj1" fmla="val 9723"/>
                <a:gd name="adj2" fmla="val 8680"/>
              </a:avLst>
            </a:prstGeom>
            <a:solidFill>
              <a:srgbClr val="2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 rot="10800000">
              <a:off x="1131533" y="4259258"/>
              <a:ext cx="9786351" cy="914400"/>
              <a:chOff x="1120775" y="4576758"/>
              <a:chExt cx="9786351" cy="914400"/>
            </a:xfrm>
          </p:grpSpPr>
          <p:sp>
            <p:nvSpPr>
              <p:cNvPr id="31" name="L 形 30"/>
              <p:cNvSpPr/>
              <p:nvPr/>
            </p:nvSpPr>
            <p:spPr>
              <a:xfrm rot="5400000">
                <a:off x="1120775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L 形 31"/>
              <p:cNvSpPr/>
              <p:nvPr/>
            </p:nvSpPr>
            <p:spPr>
              <a:xfrm rot="10800000">
                <a:off x="9992726" y="4576758"/>
                <a:ext cx="914400" cy="914400"/>
              </a:xfrm>
              <a:prstGeom prst="corner">
                <a:avLst>
                  <a:gd name="adj1" fmla="val 9723"/>
                  <a:gd name="adj2" fmla="val 8680"/>
                </a:avLst>
              </a:prstGeom>
              <a:solidFill>
                <a:srgbClr val="2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402060" y="469900"/>
              <a:ext cx="11147425" cy="5516558"/>
              <a:chOff x="402060" y="469900"/>
              <a:chExt cx="11147425" cy="5516558"/>
            </a:xfrm>
          </p:grpSpPr>
          <p:cxnSp>
            <p:nvCxnSpPr>
              <p:cNvPr id="34" name="直接连接符 33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组合 35"/>
            <p:cNvGrpSpPr/>
            <p:nvPr/>
          </p:nvGrpSpPr>
          <p:grpSpPr>
            <a:xfrm rot="10800000" flipH="1">
              <a:off x="402059" y="469900"/>
              <a:ext cx="11147426" cy="5516558"/>
              <a:chOff x="402060" y="469900"/>
              <a:chExt cx="11147425" cy="5516558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>
                <a:off x="10939885" y="469900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0">
                      <a:srgbClr val="BA8F2D">
                        <a:alpha val="0"/>
                      </a:srgbClr>
                    </a:gs>
                    <a:gs pos="10000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402060" y="5287958"/>
                <a:ext cx="609600" cy="698500"/>
              </a:xfrm>
              <a:prstGeom prst="line">
                <a:avLst/>
              </a:prstGeom>
              <a:ln>
                <a:gradFill>
                  <a:gsLst>
                    <a:gs pos="100000">
                      <a:srgbClr val="BA8F2D">
                        <a:alpha val="0"/>
                      </a:srgbClr>
                    </a:gs>
                    <a:gs pos="0">
                      <a:srgbClr val="2A3246"/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文本框 38"/>
          <p:cNvSpPr txBox="1"/>
          <p:nvPr/>
        </p:nvSpPr>
        <p:spPr>
          <a:xfrm>
            <a:off x="3118423" y="1607235"/>
            <a:ext cx="5889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800" dirty="0">
                <a:solidFill>
                  <a:srgbClr val="BA8F2D"/>
                </a:solidFill>
                <a:latin typeface="阿里巴巴普惠体 L" panose="00020600040101010101" pitchFamily="18" charset="-122"/>
                <a:ea typeface="阿里巴巴普惠体 L" panose="00020600040101010101" pitchFamily="18" charset="-122"/>
                <a:cs typeface="阿里巴巴普惠体 L" panose="00020600040101010101" pitchFamily="18" charset="-122"/>
                <a:sym typeface="+mn-lt"/>
              </a:rPr>
              <a:t>02</a:t>
            </a:r>
            <a:endParaRPr lang="zh-CN" altLang="en-US" sz="8800" dirty="0">
              <a:solidFill>
                <a:srgbClr val="BA8F2D"/>
              </a:solidFill>
              <a:latin typeface="阿里巴巴普惠体 L" panose="00020600040101010101" pitchFamily="18" charset="-122"/>
              <a:ea typeface="阿里巴巴普惠体 L" panose="00020600040101010101" pitchFamily="18" charset="-122"/>
              <a:cs typeface="阿里巴巴普惠体 L" panose="00020600040101010101" pitchFamily="18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314618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1" y="1150107"/>
            <a:ext cx="10378912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Used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data['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review_body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'].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fillna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('').apply(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len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).values </a:t>
            </a:r>
            <a:r>
              <a:rPr lang="en-US" altLang="zh-CN" sz="2400" dirty="0">
                <a:cs typeface="+mn-ea"/>
                <a:sym typeface="+mn-lt"/>
              </a:rPr>
              <a:t>to compute the length of each review, ensuring missing values were replaced with an empty string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Extracted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data['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star_rating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'].values </a:t>
            </a:r>
            <a:r>
              <a:rPr lang="en-US" altLang="zh-CN" sz="2400" dirty="0">
                <a:cs typeface="+mn-ea"/>
                <a:sym typeface="+mn-lt"/>
              </a:rPr>
              <a:t>as a feature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Combined review length and star ratings into a single feature matrix using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np.vstack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((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review_length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star_rating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)).T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Converted the </a:t>
            </a:r>
            <a:r>
              <a:rPr lang="en-US" altLang="zh-CN" sz="2400" dirty="0" err="1">
                <a:cs typeface="+mn-ea"/>
                <a:sym typeface="+mn-lt"/>
              </a:rPr>
              <a:t>verified_purchase</a:t>
            </a:r>
            <a:r>
              <a:rPr lang="en-US" altLang="zh-CN" sz="2400" dirty="0">
                <a:cs typeface="+mn-ea"/>
                <a:sym typeface="+mn-lt"/>
              </a:rPr>
              <a:t> column to integers using 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data['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verified_purchase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'].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astype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(int).values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2202126" y="98333"/>
            <a:ext cx="7787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1: Define the feature function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143946780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7">
            <a:extLst>
              <a:ext uri="{FF2B5EF4-FFF2-40B4-BE49-F238E27FC236}">
                <a16:creationId xmlns:a16="http://schemas.microsoft.com/office/drawing/2014/main" id="{8DE6CD62-A5CF-42EF-B6BB-0447C20B7252}"/>
              </a:ext>
            </a:extLst>
          </p:cNvPr>
          <p:cNvSpPr txBox="1"/>
          <p:nvPr/>
        </p:nvSpPr>
        <p:spPr>
          <a:xfrm>
            <a:off x="999241" y="1150107"/>
            <a:ext cx="10378912" cy="525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202126" y="98333"/>
            <a:ext cx="77877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TODO 2: Fit your model</a:t>
            </a:r>
            <a:endParaRPr lang="en-US" altLang="zh-TW" sz="2800" dirty="0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C960B266-42B2-4A03-9A26-B810612A2AB4}"/>
              </a:ext>
            </a:extLst>
          </p:cNvPr>
          <p:cNvSpPr txBox="1"/>
          <p:nvPr/>
        </p:nvSpPr>
        <p:spPr>
          <a:xfrm>
            <a:off x="906543" y="1604832"/>
            <a:ext cx="10378912" cy="390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LogisticRegression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() </a:t>
            </a:r>
            <a:r>
              <a:rPr lang="en-US" altLang="zh-CN" sz="2400" dirty="0">
                <a:cs typeface="+mn-ea"/>
                <a:sym typeface="+mn-lt"/>
              </a:rPr>
              <a:t>to initialize the Logistic Regression model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model.fit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X_train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y_train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) </a:t>
            </a:r>
            <a:r>
              <a:rPr lang="en-US" altLang="zh-CN" sz="2400" dirty="0">
                <a:cs typeface="+mn-ea"/>
                <a:sym typeface="+mn-lt"/>
              </a:rPr>
              <a:t>to train the Logistic Regression model on the training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cs typeface="+mn-ea"/>
                <a:sym typeface="+mn-lt"/>
              </a:rPr>
              <a:t>Used 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model.predict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cs typeface="+mn-ea"/>
                <a:sym typeface="+mn-lt"/>
              </a:rPr>
              <a:t>X_test</a:t>
            </a:r>
            <a:r>
              <a:rPr lang="en-US" altLang="zh-CN" sz="2400" dirty="0">
                <a:solidFill>
                  <a:srgbClr val="FF0000"/>
                </a:solidFill>
                <a:cs typeface="+mn-ea"/>
                <a:sym typeface="+mn-lt"/>
              </a:rPr>
              <a:t>) </a:t>
            </a:r>
            <a:r>
              <a:rPr lang="en-US" altLang="zh-CN" sz="2400" dirty="0">
                <a:cs typeface="+mn-ea"/>
                <a:sym typeface="+mn-lt"/>
              </a:rPr>
              <a:t>to make predictions on the test data using the trained model</a:t>
            </a:r>
            <a:endParaRPr lang="en-US" altLang="zh-TW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60399663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180DDAE-8180-43EE-A166-F6A17B7CDD3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PRESENTATION_TITLE" val="跨越年终总结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qv1hupm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Microsoft Office PowerPoint</Application>
  <PresentationFormat>寬螢幕</PresentationFormat>
  <Paragraphs>108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微软雅黑</vt:lpstr>
      <vt:lpstr>阿里巴巴普惠体 L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1</cp:revision>
  <dcterms:created xsi:type="dcterms:W3CDTF">2019-11-13T05:23:31Z</dcterms:created>
  <dcterms:modified xsi:type="dcterms:W3CDTF">2025-01-13T13:19:43Z</dcterms:modified>
</cp:coreProperties>
</file>