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66ca097e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66ca097e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begin seeing a butterfly effect of the early differences in cluster membership choices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66ca097e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66ca097e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164b266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164b266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66ca097e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66ca097e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66ca097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66ca097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66ca097e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66ca097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164b266b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164b266b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164b266b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164b266b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164b266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164b266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66ca097e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66ca097e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66ca097e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66ca097e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Pretty similar if not identical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66ca097e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66ca097e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start seeing how gamma influences cluster creation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</a:t>
            </a:r>
            <a:r>
              <a:rPr lang="en" sz="2800"/>
              <a:t>ee how clustering is changes with a constant and low value for gamma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(varying cluster number)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11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Gamma = 0.1 VS Gamma = 0.3, K=4</a:t>
            </a:r>
            <a:endParaRPr b="1"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gamma=0.1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7315200" y="994638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gamma=0.1</a:t>
            </a:r>
            <a:endParaRPr b="1"/>
          </a:p>
        </p:txBody>
      </p:sp>
      <p:sp>
        <p:nvSpPr>
          <p:cNvPr id="152" name="Google Shape;152;p22"/>
          <p:cNvSpPr txBox="1"/>
          <p:nvPr/>
        </p:nvSpPr>
        <p:spPr>
          <a:xfrm>
            <a:off x="7315200" y="3745000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gamma=0.3</a:t>
            </a:r>
            <a:endParaRPr b="1"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3575"/>
            <a:ext cx="9012250" cy="12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9044470" cy="12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11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Gamma = 0.1 VS Gamma = 0.3, K=5</a:t>
            </a:r>
            <a:endParaRPr b="1"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7390"/>
          <a:stretch/>
        </p:blipFill>
        <p:spPr>
          <a:xfrm>
            <a:off x="311700" y="848875"/>
            <a:ext cx="7664748" cy="19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57100"/>
            <a:ext cx="7664748" cy="21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6771050" y="448663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gamma=0.1</a:t>
            </a:r>
            <a:endParaRPr b="1"/>
          </a:p>
        </p:txBody>
      </p:sp>
      <p:sp>
        <p:nvSpPr>
          <p:cNvPr id="164" name="Google Shape;164;p23"/>
          <p:cNvSpPr txBox="1"/>
          <p:nvPr/>
        </p:nvSpPr>
        <p:spPr>
          <a:xfrm>
            <a:off x="6771050" y="4625663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gamma=0.3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ctrTitle"/>
          </p:nvPr>
        </p:nvSpPr>
        <p:spPr>
          <a:xfrm>
            <a:off x="311700" y="744575"/>
            <a:ext cx="8520600" cy="10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 of Varying Gamma</a:t>
            </a:r>
            <a:endParaRPr sz="3000"/>
          </a:p>
        </p:txBody>
      </p:sp>
      <p:sp>
        <p:nvSpPr>
          <p:cNvPr id="170" name="Google Shape;170;p24"/>
          <p:cNvSpPr txBox="1"/>
          <p:nvPr>
            <p:ph idx="1" type="subTitle"/>
          </p:nvPr>
        </p:nvSpPr>
        <p:spPr>
          <a:xfrm>
            <a:off x="311700" y="2010875"/>
            <a:ext cx="85206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Changes in gamma show an unexpected result: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Cluster separations occur differently depending on gamma. My observation is that as gamma increases, the addition of new clusters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ctrTitle"/>
          </p:nvPr>
        </p:nvSpPr>
        <p:spPr>
          <a:xfrm>
            <a:off x="311700" y="744575"/>
            <a:ext cx="8520600" cy="4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to fix this:</a:t>
            </a:r>
            <a:endParaRPr sz="3000"/>
          </a:p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311700" y="1263025"/>
            <a:ext cx="85206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should select the most </a:t>
            </a:r>
            <a:r>
              <a:rPr b="1" lang="en">
                <a:solidFill>
                  <a:schemeClr val="dk1"/>
                </a:solidFill>
              </a:rPr>
              <a:t>stable </a:t>
            </a:r>
            <a:r>
              <a:rPr lang="en">
                <a:solidFill>
                  <a:schemeClr val="dk1"/>
                </a:solidFill>
                <a:highlight>
                  <a:srgbClr val="D9EAD3"/>
                </a:highlight>
              </a:rPr>
              <a:t>cluster size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</a:rPr>
              <a:t>gamma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Changes in </a:t>
            </a:r>
            <a:r>
              <a:rPr lang="en">
                <a:solidFill>
                  <a:schemeClr val="dk1"/>
                </a:solidFill>
                <a:highlight>
                  <a:srgbClr val="D9EAD3"/>
                </a:highlight>
              </a:rPr>
              <a:t>cluster size</a:t>
            </a:r>
            <a:r>
              <a:rPr lang="en">
                <a:solidFill>
                  <a:schemeClr val="dk1"/>
                </a:solidFill>
              </a:rPr>
              <a:t> have been shown not to matter as much as we get the expected result of a small cluster separation.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would like to use a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</a:rPr>
              <a:t>gamma </a:t>
            </a:r>
            <a:r>
              <a:rPr lang="en">
                <a:solidFill>
                  <a:schemeClr val="dk1"/>
                </a:solidFill>
              </a:rPr>
              <a:t>that doesn’t throw off </a:t>
            </a:r>
            <a:r>
              <a:rPr lang="en">
                <a:solidFill>
                  <a:schemeClr val="dk1"/>
                </a:solidFill>
              </a:rPr>
              <a:t>cluster membership from slight increases/decreases in gamma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Changes in cluster membership might be permissible IF the cluster centroids/avgs are similar compared to the rest of the cluster centroids/avgs. However this is not preferred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1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Gamma = 0.1</a:t>
            </a:r>
            <a:r>
              <a:rPr lang="en"/>
              <a:t>:</a:t>
            </a:r>
            <a:r>
              <a:rPr lang="en"/>
              <a:t>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88451"/>
            <a:ext cx="3498301" cy="94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38163"/>
            <a:ext cx="5172900" cy="9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9" y="2571752"/>
            <a:ext cx="6897219" cy="9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0" l="0" r="0" t="7390"/>
          <a:stretch/>
        </p:blipFill>
        <p:spPr>
          <a:xfrm>
            <a:off x="311700" y="3486975"/>
            <a:ext cx="6821228" cy="17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225875" y="920300"/>
            <a:ext cx="8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K=2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5914950" y="1887613"/>
            <a:ext cx="8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K=3</a:t>
            </a:r>
            <a:endParaRPr b="1"/>
          </a:p>
        </p:txBody>
      </p:sp>
      <p:sp>
        <p:nvSpPr>
          <p:cNvPr id="68" name="Google Shape;68;p14"/>
          <p:cNvSpPr txBox="1"/>
          <p:nvPr/>
        </p:nvSpPr>
        <p:spPr>
          <a:xfrm>
            <a:off x="7393350" y="2846513"/>
            <a:ext cx="8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K=4</a:t>
            </a:r>
            <a:endParaRPr b="1"/>
          </a:p>
        </p:txBody>
      </p:sp>
      <p:sp>
        <p:nvSpPr>
          <p:cNvPr id="69" name="Google Shape;69;p14"/>
          <p:cNvSpPr txBox="1"/>
          <p:nvPr/>
        </p:nvSpPr>
        <p:spPr>
          <a:xfrm>
            <a:off x="7545325" y="3994900"/>
            <a:ext cx="8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K=5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Gamma = 0.1 Continued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7390"/>
          <a:stretch/>
        </p:blipFill>
        <p:spPr>
          <a:xfrm>
            <a:off x="314000" y="523200"/>
            <a:ext cx="6437248" cy="165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0" l="0" r="0" t="6235"/>
          <a:stretch/>
        </p:blipFill>
        <p:spPr>
          <a:xfrm>
            <a:off x="314000" y="2091975"/>
            <a:ext cx="6437248" cy="16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5">
            <a:alphaModFix/>
          </a:blip>
          <a:srcRect b="0" l="0" r="0" t="6498"/>
          <a:stretch/>
        </p:blipFill>
        <p:spPr>
          <a:xfrm>
            <a:off x="316288" y="3618700"/>
            <a:ext cx="6432666" cy="16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6920950" y="2718563"/>
            <a:ext cx="8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K=6</a:t>
            </a:r>
            <a:endParaRPr b="1"/>
          </a:p>
        </p:txBody>
      </p:sp>
      <p:sp>
        <p:nvSpPr>
          <p:cNvPr id="80" name="Google Shape;80;p15"/>
          <p:cNvSpPr txBox="1"/>
          <p:nvPr/>
        </p:nvSpPr>
        <p:spPr>
          <a:xfrm>
            <a:off x="6920950" y="947325"/>
            <a:ext cx="8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K=5</a:t>
            </a:r>
            <a:endParaRPr b="1"/>
          </a:p>
        </p:txBody>
      </p:sp>
      <p:sp>
        <p:nvSpPr>
          <p:cNvPr id="81" name="Google Shape;81;p15"/>
          <p:cNvSpPr txBox="1"/>
          <p:nvPr/>
        </p:nvSpPr>
        <p:spPr>
          <a:xfrm>
            <a:off x="6920950" y="4245288"/>
            <a:ext cx="8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K=7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7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Gamma = 0.3</a:t>
            </a:r>
            <a:endParaRPr b="1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225875" y="920300"/>
            <a:ext cx="8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K=2</a:t>
            </a:r>
            <a:endParaRPr b="1"/>
          </a:p>
        </p:txBody>
      </p:sp>
      <p:sp>
        <p:nvSpPr>
          <p:cNvPr id="89" name="Google Shape;89;p16"/>
          <p:cNvSpPr txBox="1"/>
          <p:nvPr/>
        </p:nvSpPr>
        <p:spPr>
          <a:xfrm>
            <a:off x="6198025" y="1795625"/>
            <a:ext cx="8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K=3</a:t>
            </a:r>
            <a:endParaRPr b="1"/>
          </a:p>
        </p:txBody>
      </p:sp>
      <p:sp>
        <p:nvSpPr>
          <p:cNvPr id="90" name="Google Shape;90;p16"/>
          <p:cNvSpPr txBox="1"/>
          <p:nvPr/>
        </p:nvSpPr>
        <p:spPr>
          <a:xfrm>
            <a:off x="7796650" y="2660575"/>
            <a:ext cx="8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K=4</a:t>
            </a:r>
            <a:endParaRPr b="1"/>
          </a:p>
        </p:txBody>
      </p:sp>
      <p:sp>
        <p:nvSpPr>
          <p:cNvPr id="91" name="Google Shape;91;p16"/>
          <p:cNvSpPr txBox="1"/>
          <p:nvPr/>
        </p:nvSpPr>
        <p:spPr>
          <a:xfrm>
            <a:off x="7796650" y="3820450"/>
            <a:ext cx="8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K=5</a:t>
            </a:r>
            <a:endParaRPr b="1"/>
          </a:p>
        </p:txBody>
      </p:sp>
      <p:grpSp>
        <p:nvGrpSpPr>
          <p:cNvPr id="92" name="Google Shape;92;p16"/>
          <p:cNvGrpSpPr/>
          <p:nvPr/>
        </p:nvGrpSpPr>
        <p:grpSpPr>
          <a:xfrm>
            <a:off x="311712" y="747861"/>
            <a:ext cx="7111610" cy="4513530"/>
            <a:chOff x="311700" y="648125"/>
            <a:chExt cx="7449052" cy="4613174"/>
          </a:xfrm>
        </p:grpSpPr>
        <p:pic>
          <p:nvPicPr>
            <p:cNvPr id="93" name="Google Shape;9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648125"/>
              <a:ext cx="3731927" cy="963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1700" y="2442975"/>
              <a:ext cx="7449047" cy="102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1700" y="1545550"/>
              <a:ext cx="5493693" cy="102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/>
            <p:cNvPicPr preferRelativeResize="0"/>
            <p:nvPr/>
          </p:nvPicPr>
          <p:blipFill rotWithShape="1">
            <a:blip r:embed="rId6">
              <a:alphaModFix/>
            </a:blip>
            <a:srcRect b="0" l="0" r="0" t="6672"/>
            <a:stretch/>
          </p:blipFill>
          <p:spPr>
            <a:xfrm>
              <a:off x="311700" y="3343325"/>
              <a:ext cx="7449052" cy="19179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7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Gamma = 0.5</a:t>
            </a:r>
            <a:endParaRPr b="1"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K=2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7"/>
          <p:cNvGrpSpPr/>
          <p:nvPr/>
        </p:nvGrpSpPr>
        <p:grpSpPr>
          <a:xfrm>
            <a:off x="253516" y="721601"/>
            <a:ext cx="7484970" cy="4278152"/>
            <a:chOff x="278450" y="685359"/>
            <a:chExt cx="8444235" cy="4838991"/>
          </a:xfrm>
        </p:grpSpPr>
        <p:pic>
          <p:nvPicPr>
            <p:cNvPr id="104" name="Google Shape;104;p17"/>
            <p:cNvPicPr preferRelativeResize="0"/>
            <p:nvPr/>
          </p:nvPicPr>
          <p:blipFill rotWithShape="1">
            <a:blip r:embed="rId3">
              <a:alphaModFix/>
            </a:blip>
            <a:srcRect b="5132" l="0" r="0" t="0"/>
            <a:stretch/>
          </p:blipFill>
          <p:spPr>
            <a:xfrm>
              <a:off x="311696" y="685359"/>
              <a:ext cx="4183675" cy="1029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8450" y="1648525"/>
              <a:ext cx="6410573" cy="1064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4808" y="2654600"/>
              <a:ext cx="8367877" cy="102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7"/>
            <p:cNvPicPr preferRelativeResize="0"/>
            <p:nvPr/>
          </p:nvPicPr>
          <p:blipFill rotWithShape="1">
            <a:blip r:embed="rId6">
              <a:alphaModFix/>
            </a:blip>
            <a:srcRect b="2820" l="0" r="0" t="-2820"/>
            <a:stretch/>
          </p:blipFill>
          <p:spPr>
            <a:xfrm>
              <a:off x="311700" y="3526366"/>
              <a:ext cx="8367877" cy="19979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17"/>
          <p:cNvSpPr txBox="1"/>
          <p:nvPr/>
        </p:nvSpPr>
        <p:spPr>
          <a:xfrm>
            <a:off x="4225875" y="920300"/>
            <a:ext cx="8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K=2</a:t>
            </a:r>
            <a:endParaRPr b="1"/>
          </a:p>
        </p:txBody>
      </p:sp>
      <p:sp>
        <p:nvSpPr>
          <p:cNvPr id="109" name="Google Shape;109;p17"/>
          <p:cNvSpPr txBox="1"/>
          <p:nvPr/>
        </p:nvSpPr>
        <p:spPr>
          <a:xfrm>
            <a:off x="6198025" y="1795625"/>
            <a:ext cx="8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K=3</a:t>
            </a:r>
            <a:endParaRPr b="1"/>
          </a:p>
        </p:txBody>
      </p:sp>
      <p:sp>
        <p:nvSpPr>
          <p:cNvPr id="110" name="Google Shape;110;p17"/>
          <p:cNvSpPr txBox="1"/>
          <p:nvPr/>
        </p:nvSpPr>
        <p:spPr>
          <a:xfrm>
            <a:off x="7796650" y="2660575"/>
            <a:ext cx="8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K=4</a:t>
            </a:r>
            <a:endParaRPr b="1"/>
          </a:p>
        </p:txBody>
      </p:sp>
      <p:sp>
        <p:nvSpPr>
          <p:cNvPr id="111" name="Google Shape;111;p17"/>
          <p:cNvSpPr txBox="1"/>
          <p:nvPr/>
        </p:nvSpPr>
        <p:spPr>
          <a:xfrm>
            <a:off x="7796650" y="3820450"/>
            <a:ext cx="8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K=5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 of Varying Cluster Number at a Gamma</a:t>
            </a:r>
            <a:endParaRPr sz="3000"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Changes in cluster size show an expected result: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Cluster separations occur with the addition of new clusters.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See how clustering is changes with higher gamma</a:t>
            </a:r>
            <a:endParaRPr sz="3000"/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Things start out almost the same, but changes in clustering from gamma cause a butterfly effect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11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Gamma = 0.1</a:t>
            </a:r>
            <a:r>
              <a:rPr lang="en"/>
              <a:t> </a:t>
            </a:r>
            <a:r>
              <a:rPr b="1" lang="en"/>
              <a:t>VS Gamma = 0.3</a:t>
            </a:r>
            <a:r>
              <a:rPr lang="en"/>
              <a:t>, </a:t>
            </a:r>
            <a:r>
              <a:rPr b="1" lang="en"/>
              <a:t>K=2</a:t>
            </a:r>
            <a:endParaRPr b="1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7485625" y="1814400"/>
            <a:ext cx="13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gamma=0.1</a:t>
            </a:r>
            <a:endParaRPr b="1"/>
          </a:p>
        </p:txBody>
      </p:sp>
      <p:grpSp>
        <p:nvGrpSpPr>
          <p:cNvPr id="131" name="Google Shape;131;p20"/>
          <p:cNvGrpSpPr/>
          <p:nvPr/>
        </p:nvGrpSpPr>
        <p:grpSpPr>
          <a:xfrm>
            <a:off x="1658380" y="1152480"/>
            <a:ext cx="5827243" cy="3298001"/>
            <a:chOff x="1445249" y="903425"/>
            <a:chExt cx="4914601" cy="3002550"/>
          </a:xfrm>
        </p:grpSpPr>
        <p:pic>
          <p:nvPicPr>
            <p:cNvPr id="132" name="Google Shape;13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5249" y="903425"/>
              <a:ext cx="4914601" cy="1334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45250" y="2535728"/>
              <a:ext cx="4914601" cy="13702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20"/>
          <p:cNvSpPr txBox="1"/>
          <p:nvPr/>
        </p:nvSpPr>
        <p:spPr>
          <a:xfrm>
            <a:off x="7485625" y="3520350"/>
            <a:ext cx="13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gamma=0.3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11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Gamma = 0.1</a:t>
            </a:r>
            <a:r>
              <a:rPr b="1" lang="en"/>
              <a:t> VS </a:t>
            </a:r>
            <a:r>
              <a:rPr b="1" lang="en"/>
              <a:t>Gamma = 0.3</a:t>
            </a:r>
            <a:r>
              <a:rPr b="1" lang="en"/>
              <a:t>, K=3</a:t>
            </a:r>
            <a:endParaRPr b="1"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gamma=0.1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521277" cy="1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7515825" y="817338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gamma=0.1</a:t>
            </a:r>
            <a:endParaRPr b="1"/>
          </a:p>
        </p:txBody>
      </p:sp>
      <p:sp>
        <p:nvSpPr>
          <p:cNvPr id="143" name="Google Shape;143;p21"/>
          <p:cNvSpPr txBox="1"/>
          <p:nvPr/>
        </p:nvSpPr>
        <p:spPr>
          <a:xfrm>
            <a:off x="7515825" y="4247025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gamma=0.3</a:t>
            </a:r>
            <a:endParaRPr b="1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41575"/>
            <a:ext cx="8409523" cy="15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