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69" r:id="rId6"/>
    <p:sldId id="310" r:id="rId7"/>
    <p:sldId id="307" r:id="rId8"/>
    <p:sldId id="311" r:id="rId9"/>
    <p:sldId id="312" r:id="rId10"/>
    <p:sldId id="309" r:id="rId11"/>
    <p:sldId id="308" r:id="rId12"/>
    <p:sldId id="313" r:id="rId13"/>
    <p:sldId id="314" r:id="rId14"/>
    <p:sldId id="31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B1559-9F23-4183-8503-43A619FA61D8}" v="1625" dt="2024-04-09T03:01:07.330"/>
    <p1510:client id="{A1D692A9-D5B4-9B4D-9989-CF2FCCAE1EA9}" v="148" dt="2024-04-08T23:24:16.051"/>
    <p1510:client id="{F50FA444-9500-409F-8D0E-44E794864835}" v="4022" vWet="4024" dt="2024-04-09T02:48:42.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2" d="100"/>
          <a:sy n="42" d="100"/>
        </p:scale>
        <p:origin x="1908" y="3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96D91-BFAA-421F-9968-C9EFF6E740F3}" type="datetimeFigureOut">
              <a:rPr lang="en-US" smtClean="0"/>
              <a:t>4/8/2024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A7B9F-A994-4DFB-89A2-5C6408FB48FA}" type="slidenum">
              <a:rPr lang="en-US" smtClean="0"/>
              <a:t>‹#›</a:t>
            </a:fld>
            <a:endParaRPr lang="en-US"/>
          </a:p>
        </p:txBody>
      </p:sp>
    </p:spTree>
    <p:extLst>
      <p:ext uri="{BB962C8B-B14F-4D97-AF65-F5344CB8AC3E}">
        <p14:creationId xmlns:p14="http://schemas.microsoft.com/office/powerpoint/2010/main" val="27135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EA7B9F-A994-4DFB-89A2-5C6408FB48FA}" type="slidenum">
              <a:rPr lang="en-US" smtClean="0"/>
              <a:t>1</a:t>
            </a:fld>
            <a:endParaRPr lang="en-US"/>
          </a:p>
        </p:txBody>
      </p:sp>
    </p:spTree>
    <p:extLst>
      <p:ext uri="{BB962C8B-B14F-4D97-AF65-F5344CB8AC3E}">
        <p14:creationId xmlns:p14="http://schemas.microsoft.com/office/powerpoint/2010/main" val="402844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EA7B9F-A994-4DFB-89A2-5C6408FB48FA}" type="slidenum">
              <a:rPr lang="en-US" smtClean="0"/>
              <a:t>2</a:t>
            </a:fld>
            <a:endParaRPr lang="en-US"/>
          </a:p>
        </p:txBody>
      </p:sp>
    </p:spTree>
    <p:extLst>
      <p:ext uri="{BB962C8B-B14F-4D97-AF65-F5344CB8AC3E}">
        <p14:creationId xmlns:p14="http://schemas.microsoft.com/office/powerpoint/2010/main" val="44602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3D9B2-B776-CCBA-6D14-F82A7A709C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1C14A-08D4-FD5B-D55C-B8377F8A59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39384-C7A0-3238-0AC1-DE634C5D91B5}"/>
              </a:ext>
            </a:extLst>
          </p:cNvPr>
          <p:cNvSpPr>
            <a:spLocks noGrp="1"/>
          </p:cNvSpPr>
          <p:nvPr>
            <p:ph type="body" idx="1"/>
          </p:nvPr>
        </p:nvSpPr>
        <p:spPr/>
        <p:txBody>
          <a:bodyPr/>
          <a:lstStyle/>
          <a:p>
            <a:endParaRPr lang="en-US"/>
          </a:p>
          <a:p>
            <a:endParaRPr lang="en-US"/>
          </a:p>
          <a:p>
            <a:endParaRPr lang="en-US"/>
          </a:p>
        </p:txBody>
      </p:sp>
      <p:sp>
        <p:nvSpPr>
          <p:cNvPr id="4" name="Slide Number Placeholder 3">
            <a:extLst>
              <a:ext uri="{FF2B5EF4-FFF2-40B4-BE49-F238E27FC236}">
                <a16:creationId xmlns:a16="http://schemas.microsoft.com/office/drawing/2014/main" id="{D3177C52-B134-9DFD-022A-80F39EBE94D8}"/>
              </a:ext>
            </a:extLst>
          </p:cNvPr>
          <p:cNvSpPr>
            <a:spLocks noGrp="1"/>
          </p:cNvSpPr>
          <p:nvPr>
            <p:ph type="sldNum" sz="quarter" idx="5"/>
          </p:nvPr>
        </p:nvSpPr>
        <p:spPr/>
        <p:txBody>
          <a:bodyPr/>
          <a:lstStyle/>
          <a:p>
            <a:fld id="{F9EA7B9F-A994-4DFB-89A2-5C6408FB48FA}" type="slidenum">
              <a:rPr lang="en-US" smtClean="0"/>
              <a:t>3</a:t>
            </a:fld>
            <a:endParaRPr lang="en-US"/>
          </a:p>
        </p:txBody>
      </p:sp>
    </p:spTree>
    <p:extLst>
      <p:ext uri="{BB962C8B-B14F-4D97-AF65-F5344CB8AC3E}">
        <p14:creationId xmlns:p14="http://schemas.microsoft.com/office/powerpoint/2010/main" val="2426037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Honestly I think this should capture big picture things we got out of this. Like was there positive associations we saw visually ? Collinearity? </a:t>
            </a:r>
            <a:r>
              <a:rPr lang="en-US" b="0" i="0">
                <a:solidFill>
                  <a:srgbClr val="000000"/>
                </a:solidFill>
                <a:effectLst/>
                <a:latin typeface="Lato Extended"/>
              </a:rPr>
              <a:t>Initial Data Exploration (Plots shown and explained clearly linking exploration to selected models) - 10 pts</a:t>
            </a:r>
          </a:p>
          <a:p>
            <a:br>
              <a:rPr lang="en-US"/>
            </a:br>
            <a:endParaRPr lang="en-US"/>
          </a:p>
        </p:txBody>
      </p:sp>
      <p:sp>
        <p:nvSpPr>
          <p:cNvPr id="4" name="Slide Number Placeholder 3"/>
          <p:cNvSpPr>
            <a:spLocks noGrp="1"/>
          </p:cNvSpPr>
          <p:nvPr>
            <p:ph type="sldNum" sz="quarter" idx="5"/>
          </p:nvPr>
        </p:nvSpPr>
        <p:spPr/>
        <p:txBody>
          <a:bodyPr/>
          <a:lstStyle/>
          <a:p>
            <a:fld id="{F9EA7B9F-A994-4DFB-89A2-5C6408FB48FA}" type="slidenum">
              <a:rPr lang="en-US" smtClean="0"/>
              <a:t>4</a:t>
            </a:fld>
            <a:endParaRPr lang="en-US"/>
          </a:p>
        </p:txBody>
      </p:sp>
    </p:spTree>
    <p:extLst>
      <p:ext uri="{BB962C8B-B14F-4D97-AF65-F5344CB8AC3E}">
        <p14:creationId xmlns:p14="http://schemas.microsoft.com/office/powerpoint/2010/main" val="353551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3CE6A-8BBA-AED8-C1A1-D1FC32E7CF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0D3AE4-F7FC-6624-8686-BE4260FF2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FD1E5F-F952-A1E8-709B-187EB4B01789}"/>
              </a:ext>
            </a:extLst>
          </p:cNvPr>
          <p:cNvSpPr>
            <a:spLocks noGrp="1"/>
          </p:cNvSpPr>
          <p:nvPr>
            <p:ph type="body" idx="1"/>
          </p:nvPr>
        </p:nvSpPr>
        <p:spPr/>
        <p:txBody>
          <a:bodyPr/>
          <a:lstStyle/>
          <a:p>
            <a:pPr algn="l"/>
            <a:r>
              <a:rPr lang="en-US"/>
              <a:t>Honestly I think this should capture big picture things we got out of this. Like was there positive associations we saw visually ? Collinearity? </a:t>
            </a:r>
            <a:r>
              <a:rPr lang="en-US" b="0" i="0">
                <a:solidFill>
                  <a:srgbClr val="000000"/>
                </a:solidFill>
                <a:effectLst/>
                <a:latin typeface="Lato Extended"/>
              </a:rPr>
              <a:t>Initial Data Exploration (Plots shown and explained clearly linking exploration to selected models) - 10 pts</a:t>
            </a:r>
          </a:p>
          <a:p>
            <a:br>
              <a:rPr lang="en-US"/>
            </a:br>
            <a:endParaRPr lang="en-US"/>
          </a:p>
        </p:txBody>
      </p:sp>
      <p:sp>
        <p:nvSpPr>
          <p:cNvPr id="4" name="Slide Number Placeholder 3">
            <a:extLst>
              <a:ext uri="{FF2B5EF4-FFF2-40B4-BE49-F238E27FC236}">
                <a16:creationId xmlns:a16="http://schemas.microsoft.com/office/drawing/2014/main" id="{B436F059-5308-F601-8AB0-8200FEDC1728}"/>
              </a:ext>
            </a:extLst>
          </p:cNvPr>
          <p:cNvSpPr>
            <a:spLocks noGrp="1"/>
          </p:cNvSpPr>
          <p:nvPr>
            <p:ph type="sldNum" sz="quarter" idx="5"/>
          </p:nvPr>
        </p:nvSpPr>
        <p:spPr/>
        <p:txBody>
          <a:bodyPr/>
          <a:lstStyle/>
          <a:p>
            <a:fld id="{F9EA7B9F-A994-4DFB-89A2-5C6408FB48FA}" type="slidenum">
              <a:rPr lang="en-US" smtClean="0"/>
              <a:t>5</a:t>
            </a:fld>
            <a:endParaRPr lang="en-US"/>
          </a:p>
        </p:txBody>
      </p:sp>
    </p:spTree>
    <p:extLst>
      <p:ext uri="{BB962C8B-B14F-4D97-AF65-F5344CB8AC3E}">
        <p14:creationId xmlns:p14="http://schemas.microsoft.com/office/powerpoint/2010/main" val="1501043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4A607-3D01-A004-8971-A1BA9DBE3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7B58A1-589C-2667-61CA-22B0F98BB0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5AC4F-E436-D313-8EAB-22A9BC7ACC39}"/>
              </a:ext>
            </a:extLst>
          </p:cNvPr>
          <p:cNvSpPr>
            <a:spLocks noGrp="1"/>
          </p:cNvSpPr>
          <p:nvPr>
            <p:ph type="body" idx="1"/>
          </p:nvPr>
        </p:nvSpPr>
        <p:spPr/>
        <p:txBody>
          <a:bodyPr/>
          <a:lstStyle/>
          <a:p>
            <a:pPr algn="l"/>
            <a:r>
              <a:rPr lang="en-US"/>
              <a:t>Honestly I think this should capture big picture things we got out of this. Like was there positive associations we saw visually ? Collinearity? </a:t>
            </a:r>
            <a:r>
              <a:rPr lang="en-US" b="0" i="0">
                <a:solidFill>
                  <a:srgbClr val="000000"/>
                </a:solidFill>
                <a:effectLst/>
                <a:latin typeface="Lato Extended"/>
              </a:rPr>
              <a:t>Initial Data Exploration (Plots shown and explained clearly linking exploration to selected models) - 10 pts</a:t>
            </a:r>
          </a:p>
          <a:p>
            <a:br>
              <a:rPr lang="en-US"/>
            </a:br>
            <a:endParaRPr lang="en-US"/>
          </a:p>
        </p:txBody>
      </p:sp>
      <p:sp>
        <p:nvSpPr>
          <p:cNvPr id="4" name="Slide Number Placeholder 3">
            <a:extLst>
              <a:ext uri="{FF2B5EF4-FFF2-40B4-BE49-F238E27FC236}">
                <a16:creationId xmlns:a16="http://schemas.microsoft.com/office/drawing/2014/main" id="{1E8D91E6-E2D3-91AB-71FC-C9357F986339}"/>
              </a:ext>
            </a:extLst>
          </p:cNvPr>
          <p:cNvSpPr>
            <a:spLocks noGrp="1"/>
          </p:cNvSpPr>
          <p:nvPr>
            <p:ph type="sldNum" sz="quarter" idx="5"/>
          </p:nvPr>
        </p:nvSpPr>
        <p:spPr/>
        <p:txBody>
          <a:bodyPr/>
          <a:lstStyle/>
          <a:p>
            <a:fld id="{F9EA7B9F-A994-4DFB-89A2-5C6408FB48FA}" type="slidenum">
              <a:rPr lang="en-US" smtClean="0"/>
              <a:t>6</a:t>
            </a:fld>
            <a:endParaRPr lang="en-US"/>
          </a:p>
        </p:txBody>
      </p:sp>
    </p:spTree>
    <p:extLst>
      <p:ext uri="{BB962C8B-B14F-4D97-AF65-F5344CB8AC3E}">
        <p14:creationId xmlns:p14="http://schemas.microsoft.com/office/powerpoint/2010/main" val="1851444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thing here is explaining why we chose these models and the assumptions we are making </a:t>
            </a:r>
          </a:p>
          <a:p>
            <a:r>
              <a:rPr lang="en-US"/>
              <a:t>What col </a:t>
            </a:r>
            <a:r>
              <a:rPr lang="en-US" err="1"/>
              <a:t>clark</a:t>
            </a:r>
            <a:r>
              <a:rPr lang="en-US"/>
              <a:t> wrote: </a:t>
            </a:r>
            <a:r>
              <a:rPr lang="en-US" b="0" i="0">
                <a:solidFill>
                  <a:srgbClr val="000000"/>
                </a:solidFill>
                <a:effectLst/>
                <a:latin typeface="Lato Extended"/>
              </a:rPr>
              <a:t>Three proposed models (Written out properly using good statistical notation, all models should be logical and relate to the problem, no 'throw away' models, like the null model, should be considered as part of the three) - 10 pts</a:t>
            </a:r>
            <a:endParaRPr lang="en-US"/>
          </a:p>
        </p:txBody>
      </p:sp>
      <p:sp>
        <p:nvSpPr>
          <p:cNvPr id="4" name="Slide Number Placeholder 3"/>
          <p:cNvSpPr>
            <a:spLocks noGrp="1"/>
          </p:cNvSpPr>
          <p:nvPr>
            <p:ph type="sldNum" sz="quarter" idx="5"/>
          </p:nvPr>
        </p:nvSpPr>
        <p:spPr/>
        <p:txBody>
          <a:bodyPr/>
          <a:lstStyle/>
          <a:p>
            <a:fld id="{F9EA7B9F-A994-4DFB-89A2-5C6408FB48FA}" type="slidenum">
              <a:rPr lang="en-US" smtClean="0"/>
              <a:t>8</a:t>
            </a:fld>
            <a:endParaRPr lang="en-US"/>
          </a:p>
        </p:txBody>
      </p:sp>
    </p:spTree>
    <p:extLst>
      <p:ext uri="{BB962C8B-B14F-4D97-AF65-F5344CB8AC3E}">
        <p14:creationId xmlns:p14="http://schemas.microsoft.com/office/powerpoint/2010/main" val="344720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thing here is explaining why we chose these models and the assumptions we are making </a:t>
            </a:r>
          </a:p>
          <a:p>
            <a:r>
              <a:rPr lang="en-US"/>
              <a:t>What col </a:t>
            </a:r>
            <a:r>
              <a:rPr lang="en-US" err="1"/>
              <a:t>clark</a:t>
            </a:r>
            <a:r>
              <a:rPr lang="en-US"/>
              <a:t> wrote: </a:t>
            </a:r>
            <a:r>
              <a:rPr lang="en-US" b="0" i="0">
                <a:solidFill>
                  <a:srgbClr val="000000"/>
                </a:solidFill>
                <a:effectLst/>
                <a:latin typeface="Lato Extended"/>
              </a:rPr>
              <a:t>Three proposed models (Written out properly using good statistical notation, all models should be logical and relate to the problem, no 'throw away' models, like the null model, should be considered as part of the three) - 10 pts</a:t>
            </a:r>
            <a:endParaRPr lang="en-US"/>
          </a:p>
        </p:txBody>
      </p:sp>
      <p:sp>
        <p:nvSpPr>
          <p:cNvPr id="4" name="Slide Number Placeholder 3"/>
          <p:cNvSpPr>
            <a:spLocks noGrp="1"/>
          </p:cNvSpPr>
          <p:nvPr>
            <p:ph type="sldNum" sz="quarter" idx="5"/>
          </p:nvPr>
        </p:nvSpPr>
        <p:spPr/>
        <p:txBody>
          <a:bodyPr/>
          <a:lstStyle/>
          <a:p>
            <a:fld id="{F9EA7B9F-A994-4DFB-89A2-5C6408FB48FA}" type="slidenum">
              <a:rPr lang="en-US" smtClean="0"/>
              <a:t>9</a:t>
            </a:fld>
            <a:endParaRPr lang="en-US"/>
          </a:p>
        </p:txBody>
      </p:sp>
    </p:spTree>
    <p:extLst>
      <p:ext uri="{BB962C8B-B14F-4D97-AF65-F5344CB8AC3E}">
        <p14:creationId xmlns:p14="http://schemas.microsoft.com/office/powerpoint/2010/main" val="353326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thing here is explaining why we chose these models and the assumptions we are making </a:t>
            </a:r>
          </a:p>
          <a:p>
            <a:r>
              <a:rPr lang="en-US"/>
              <a:t>What col </a:t>
            </a:r>
            <a:r>
              <a:rPr lang="en-US" err="1"/>
              <a:t>clark</a:t>
            </a:r>
            <a:r>
              <a:rPr lang="en-US"/>
              <a:t> wrote: </a:t>
            </a:r>
            <a:r>
              <a:rPr lang="en-US" b="0" i="0">
                <a:solidFill>
                  <a:srgbClr val="000000"/>
                </a:solidFill>
                <a:effectLst/>
                <a:latin typeface="Lato Extended"/>
              </a:rPr>
              <a:t>Three proposed models (Written out properly using good statistical notation, all models should be logical and relate to the problem, no 'throw away' models, like the null model, should be considered as part of the three) - 10 pts</a:t>
            </a:r>
            <a:endParaRPr lang="en-US"/>
          </a:p>
        </p:txBody>
      </p:sp>
      <p:sp>
        <p:nvSpPr>
          <p:cNvPr id="4" name="Slide Number Placeholder 3"/>
          <p:cNvSpPr>
            <a:spLocks noGrp="1"/>
          </p:cNvSpPr>
          <p:nvPr>
            <p:ph type="sldNum" sz="quarter" idx="5"/>
          </p:nvPr>
        </p:nvSpPr>
        <p:spPr/>
        <p:txBody>
          <a:bodyPr/>
          <a:lstStyle/>
          <a:p>
            <a:fld id="{F9EA7B9F-A994-4DFB-89A2-5C6408FB48FA}" type="slidenum">
              <a:rPr lang="en-US" smtClean="0"/>
              <a:t>10</a:t>
            </a:fld>
            <a:endParaRPr lang="en-US"/>
          </a:p>
        </p:txBody>
      </p:sp>
    </p:spTree>
    <p:extLst>
      <p:ext uri="{BB962C8B-B14F-4D97-AF65-F5344CB8AC3E}">
        <p14:creationId xmlns:p14="http://schemas.microsoft.com/office/powerpoint/2010/main" val="339190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F0D4E0-3759-4149-9009-C138BD830BA3}" type="datetimeFigureOut">
              <a:rPr lang="en-US" smtClean="0"/>
              <a:pPr/>
              <a:t>4/8/2024</a:t>
            </a:fld>
            <a:endParaRPr lang="en-US"/>
          </a:p>
        </p:txBody>
      </p:sp>
      <p:sp>
        <p:nvSpPr>
          <p:cNvPr id="5" name="Footer Placeholder 4"/>
          <p:cNvSpPr>
            <a:spLocks noGrp="1"/>
          </p:cNvSpPr>
          <p:nvPr>
            <p:ph type="ftr" sz="quarter" idx="11"/>
          </p:nvPr>
        </p:nvSpPr>
        <p:spPr/>
        <p:txBody>
          <a:bodyPr/>
          <a:lstStyle/>
          <a:p>
            <a:r>
              <a:rPr lang="en-US"/>
              <a:t>v2</a:t>
            </a:r>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0D4E0-3759-4149-9009-C138BD830BA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0D4E0-3759-4149-9009-C138BD830BA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F0D4E0-3759-4149-9009-C138BD830BA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0D4E0-3759-4149-9009-C138BD830BA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F0D4E0-3759-4149-9009-C138BD830BA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F0D4E0-3759-4149-9009-C138BD830BA3}"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2F0D4E0-3759-4149-9009-C138BD830BA3}"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0D4E0-3759-4149-9009-C138BD830BA3}"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0D4E0-3759-4149-9009-C138BD830BA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0D4E0-3759-4149-9009-C138BD830BA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D34C-DE97-4463-B92A-AD521C2553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0D4E0-3759-4149-9009-C138BD830BA3}"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ED34C-DE97-4463-B92A-AD521C2553AA}" type="slidenum">
              <a:rPr lang="en-US" smtClean="0"/>
              <a:pPr/>
              <a:t>‹#›</a:t>
            </a:fld>
            <a:endParaRPr lang="en-US"/>
          </a:p>
        </p:txBody>
      </p:sp>
      <p:pic>
        <p:nvPicPr>
          <p:cNvPr id="7" name="Picture 6" descr="Template ART.tif"/>
          <p:cNvPicPr>
            <a:picLocks noChangeAspect="1"/>
          </p:cNvPicPr>
          <p:nvPr userDrawn="1"/>
        </p:nvPicPr>
        <p:blipFill>
          <a:blip r:embed="rId13" cstate="print"/>
          <a:stretch>
            <a:fillRect/>
          </a:stretch>
        </p:blipFill>
        <p:spPr>
          <a:xfrm>
            <a:off x="0" y="0"/>
            <a:ext cx="9144000" cy="1149096"/>
          </a:xfrm>
          <a:prstGeom prst="rect">
            <a:avLst/>
          </a:prstGeom>
        </p:spPr>
      </p:pic>
      <p:sp>
        <p:nvSpPr>
          <p:cNvPr id="8" name="Freeform 7"/>
          <p:cNvSpPr/>
          <p:nvPr userDrawn="1"/>
        </p:nvSpPr>
        <p:spPr>
          <a:xfrm>
            <a:off x="916781" y="997744"/>
            <a:ext cx="107157" cy="92869"/>
          </a:xfrm>
          <a:custGeom>
            <a:avLst/>
            <a:gdLst>
              <a:gd name="connsiteX0" fmla="*/ 0 w 107157"/>
              <a:gd name="connsiteY0" fmla="*/ 88106 h 92869"/>
              <a:gd name="connsiteX1" fmla="*/ 28575 w 107157"/>
              <a:gd name="connsiteY1" fmla="*/ 33337 h 92869"/>
              <a:gd name="connsiteX2" fmla="*/ 38100 w 107157"/>
              <a:gd name="connsiteY2" fmla="*/ 19050 h 92869"/>
              <a:gd name="connsiteX3" fmla="*/ 66675 w 107157"/>
              <a:gd name="connsiteY3" fmla="*/ 0 h 92869"/>
              <a:gd name="connsiteX4" fmla="*/ 107157 w 107157"/>
              <a:gd name="connsiteY4" fmla="*/ 45244 h 92869"/>
              <a:gd name="connsiteX5" fmla="*/ 78582 w 107157"/>
              <a:gd name="connsiteY5" fmla="*/ 92869 h 92869"/>
              <a:gd name="connsiteX6" fmla="*/ 0 w 107157"/>
              <a:gd name="connsiteY6" fmla="*/ 88106 h 9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92869">
                <a:moveTo>
                  <a:pt x="0" y="88106"/>
                </a:moveTo>
                <a:lnTo>
                  <a:pt x="28575" y="33337"/>
                </a:lnTo>
                <a:lnTo>
                  <a:pt x="38100" y="19050"/>
                </a:lnTo>
                <a:lnTo>
                  <a:pt x="66675" y="0"/>
                </a:lnTo>
                <a:lnTo>
                  <a:pt x="107157" y="45244"/>
                </a:lnTo>
                <a:lnTo>
                  <a:pt x="78582" y="92869"/>
                </a:lnTo>
                <a:lnTo>
                  <a:pt x="0" y="881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996720"/>
            <a:ext cx="8731771" cy="3497811"/>
          </a:xfrm>
        </p:spPr>
        <p:txBody>
          <a:bodyPr/>
          <a:lstStyle/>
          <a:p>
            <a:pPr>
              <a:defRPr/>
            </a:pPr>
            <a:r>
              <a:rPr lang="en-US" dirty="0">
                <a:latin typeface="+mn-lt"/>
              </a:rPr>
              <a:t>Project Proposal:</a:t>
            </a:r>
            <a:br>
              <a:rPr lang="en-US" dirty="0">
                <a:latin typeface="+mn-lt"/>
              </a:rPr>
            </a:br>
            <a:r>
              <a:rPr lang="en-US" dirty="0">
                <a:latin typeface="+mn-lt"/>
              </a:rPr>
              <a:t>Modeling Burglaries in Chicago</a:t>
            </a:r>
            <a:endParaRPr lang="en-US" sz="2000" dirty="0">
              <a:latin typeface="+mn-lt"/>
            </a:endParaRPr>
          </a:p>
        </p:txBody>
      </p:sp>
      <p:sp>
        <p:nvSpPr>
          <p:cNvPr id="2" name="TextBox 1"/>
          <p:cNvSpPr txBox="1"/>
          <p:nvPr/>
        </p:nvSpPr>
        <p:spPr>
          <a:xfrm>
            <a:off x="8686800" y="6494063"/>
            <a:ext cx="685800" cy="369332"/>
          </a:xfrm>
          <a:prstGeom prst="rect">
            <a:avLst/>
          </a:prstGeom>
          <a:noFill/>
        </p:spPr>
        <p:txBody>
          <a:bodyPr wrap="square" rtlCol="0">
            <a:spAutoFit/>
          </a:bodyPr>
          <a:lstStyle/>
          <a:p>
            <a:r>
              <a:rPr lang="en-US">
                <a:solidFill>
                  <a:schemeClr val="bg2"/>
                </a:solidFill>
              </a:rPr>
              <a:t>v2</a:t>
            </a:r>
          </a:p>
        </p:txBody>
      </p:sp>
      <p:sp>
        <p:nvSpPr>
          <p:cNvPr id="3" name="TextBox 2">
            <a:extLst>
              <a:ext uri="{FF2B5EF4-FFF2-40B4-BE49-F238E27FC236}">
                <a16:creationId xmlns:a16="http://schemas.microsoft.com/office/drawing/2014/main" id="{C080162C-D69C-EF74-C278-8373E877FB4B}"/>
              </a:ext>
            </a:extLst>
          </p:cNvPr>
          <p:cNvSpPr txBox="1"/>
          <p:nvPr/>
        </p:nvSpPr>
        <p:spPr>
          <a:xfrm>
            <a:off x="912526" y="3745626"/>
            <a:ext cx="7618751" cy="461665"/>
          </a:xfrm>
          <a:prstGeom prst="rect">
            <a:avLst/>
          </a:prstGeom>
          <a:noFill/>
        </p:spPr>
        <p:txBody>
          <a:bodyPr wrap="square" rtlCol="0">
            <a:spAutoFit/>
          </a:bodyPr>
          <a:lstStyle/>
          <a:p>
            <a:pPr algn="ctr"/>
            <a:r>
              <a:rPr lang="en-US" sz="2400" dirty="0"/>
              <a:t>CDTs Evan Asuncion and Aimee Rohan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F280-9BEE-CCCA-F563-0EC7D787563E}"/>
              </a:ext>
            </a:extLst>
          </p:cNvPr>
          <p:cNvSpPr>
            <a:spLocks noGrp="1"/>
          </p:cNvSpPr>
          <p:nvPr>
            <p:ph type="title"/>
          </p:nvPr>
        </p:nvSpPr>
        <p:spPr>
          <a:xfrm>
            <a:off x="4114807" y="96838"/>
            <a:ext cx="5029193" cy="932179"/>
          </a:xfrm>
        </p:spPr>
        <p:txBody>
          <a:bodyPr/>
          <a:lstStyle/>
          <a:p>
            <a:r>
              <a:rPr lang="en-US" dirty="0">
                <a:solidFill>
                  <a:schemeClr val="bg1"/>
                </a:solidFill>
              </a:rPr>
              <a:t>AR-1 Poisson GLMM</a:t>
            </a:r>
          </a:p>
        </p:txBody>
      </p:sp>
      <p:sp>
        <p:nvSpPr>
          <p:cNvPr id="3" name="Content Placeholder 2">
            <a:extLst>
              <a:ext uri="{FF2B5EF4-FFF2-40B4-BE49-F238E27FC236}">
                <a16:creationId xmlns:a16="http://schemas.microsoft.com/office/drawing/2014/main" id="{70E00E1D-A241-B526-3A83-D9CA7C4B976A}"/>
              </a:ext>
            </a:extLst>
          </p:cNvPr>
          <p:cNvSpPr>
            <a:spLocks noGrp="1"/>
          </p:cNvSpPr>
          <p:nvPr>
            <p:ph idx="1"/>
          </p:nvPr>
        </p:nvSpPr>
        <p:spPr>
          <a:xfrm>
            <a:off x="533400" y="4028686"/>
            <a:ext cx="8001000" cy="2448313"/>
          </a:xfrm>
        </p:spPr>
        <p:txBody>
          <a:bodyPr>
            <a:normAutofit lnSpcReduction="10000"/>
          </a:bodyPr>
          <a:lstStyle/>
          <a:p>
            <a:r>
              <a:rPr lang="en-US" sz="2500"/>
              <a:t> Takes into account random effect in different Census block</a:t>
            </a:r>
          </a:p>
          <a:p>
            <a:r>
              <a:rPr lang="en-US" sz="2500"/>
              <a:t> Considers both month and year</a:t>
            </a:r>
          </a:p>
          <a:p>
            <a:r>
              <a:rPr lang="en-US" sz="2500"/>
              <a:t>AR-1 structure on year assumes some years that are closer together have a stronger relationship  than years further apart</a:t>
            </a:r>
          </a:p>
        </p:txBody>
      </p:sp>
      <p:pic>
        <p:nvPicPr>
          <p:cNvPr id="10" name="Picture 9">
            <a:extLst>
              <a:ext uri="{FF2B5EF4-FFF2-40B4-BE49-F238E27FC236}">
                <a16:creationId xmlns:a16="http://schemas.microsoft.com/office/drawing/2014/main" id="{8158A3C0-5DDB-A8B4-1448-F65C80F743A7}"/>
              </a:ext>
            </a:extLst>
          </p:cNvPr>
          <p:cNvPicPr>
            <a:picLocks noChangeAspect="1"/>
          </p:cNvPicPr>
          <p:nvPr/>
        </p:nvPicPr>
        <p:blipFill>
          <a:blip r:embed="rId3"/>
          <a:stretch>
            <a:fillRect/>
          </a:stretch>
        </p:blipFill>
        <p:spPr>
          <a:xfrm>
            <a:off x="0" y="1148761"/>
            <a:ext cx="8991600" cy="2756105"/>
          </a:xfrm>
          <a:prstGeom prst="rect">
            <a:avLst/>
          </a:prstGeom>
        </p:spPr>
      </p:pic>
    </p:spTree>
    <p:extLst>
      <p:ext uri="{BB962C8B-B14F-4D97-AF65-F5344CB8AC3E}">
        <p14:creationId xmlns:p14="http://schemas.microsoft.com/office/powerpoint/2010/main" val="66517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36AD-4331-0FDB-E4B2-C01D43FA85A5}"/>
              </a:ext>
            </a:extLst>
          </p:cNvPr>
          <p:cNvSpPr>
            <a:spLocks noGrp="1"/>
          </p:cNvSpPr>
          <p:nvPr>
            <p:ph type="title"/>
          </p:nvPr>
        </p:nvSpPr>
        <p:spPr>
          <a:xfrm>
            <a:off x="289560" y="2560638"/>
            <a:ext cx="8229600" cy="1143000"/>
          </a:xfrm>
        </p:spPr>
        <p:txBody>
          <a:bodyPr/>
          <a:lstStyle/>
          <a:p>
            <a:r>
              <a:rPr lang="en-US" dirty="0"/>
              <a:t>Questions?</a:t>
            </a:r>
          </a:p>
        </p:txBody>
      </p:sp>
    </p:spTree>
    <p:extLst>
      <p:ext uri="{BB962C8B-B14F-4D97-AF65-F5344CB8AC3E}">
        <p14:creationId xmlns:p14="http://schemas.microsoft.com/office/powerpoint/2010/main" val="199343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213360" y="1356360"/>
            <a:ext cx="8511540" cy="5044440"/>
          </a:xfrm>
        </p:spPr>
        <p:txBody>
          <a:bodyPr>
            <a:noAutofit/>
          </a:bodyPr>
          <a:lstStyle/>
          <a:p>
            <a:pPr eaLnBrk="1" hangingPunct="1"/>
            <a:r>
              <a:rPr lang="en-US" sz="2900" dirty="0"/>
              <a:t>Chicago afflicted with high crime rates across the city</a:t>
            </a:r>
          </a:p>
          <a:p>
            <a:pPr eaLnBrk="1" hangingPunct="1"/>
            <a:r>
              <a:rPr lang="en-US" sz="2900" dirty="0"/>
              <a:t>Policymakers and law enforcement need to implement well-informed policies/initiatives to confront crime issue</a:t>
            </a:r>
          </a:p>
          <a:p>
            <a:pPr eaLnBrk="1" hangingPunct="1"/>
            <a:r>
              <a:rPr lang="en-US" sz="2900" dirty="0"/>
              <a:t>Dataset of 552 distinct Census block groups in Chicago tracking burglary frequency from 2010 to 2015.</a:t>
            </a:r>
          </a:p>
          <a:p>
            <a:pPr eaLnBrk="1" hangingPunct="1"/>
            <a:r>
              <a:rPr lang="en-US" sz="2900" dirty="0"/>
              <a:t>Supplementary Data: Adjacency matrix, population stats, unemployment rates, wealth distribution, and count of young males</a:t>
            </a:r>
          </a:p>
          <a:p>
            <a:pPr eaLnBrk="1" hangingPunct="1"/>
            <a:endParaRPr lang="en-US" sz="29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p:txBody>
      </p:sp>
      <p:sp>
        <p:nvSpPr>
          <p:cNvPr id="2" name="TextBox 1">
            <a:extLst>
              <a:ext uri="{FF2B5EF4-FFF2-40B4-BE49-F238E27FC236}">
                <a16:creationId xmlns:a16="http://schemas.microsoft.com/office/drawing/2014/main" id="{0296BE09-A814-9A05-E6DC-96771647741A}"/>
              </a:ext>
            </a:extLst>
          </p:cNvPr>
          <p:cNvSpPr txBox="1"/>
          <p:nvPr/>
        </p:nvSpPr>
        <p:spPr>
          <a:xfrm>
            <a:off x="5791200" y="152400"/>
            <a:ext cx="3200400" cy="630942"/>
          </a:xfrm>
          <a:prstGeom prst="rect">
            <a:avLst/>
          </a:prstGeom>
          <a:noFill/>
        </p:spPr>
        <p:txBody>
          <a:bodyPr wrap="square" rtlCol="0">
            <a:spAutoFit/>
          </a:bodyPr>
          <a:lstStyle/>
          <a:p>
            <a:pPr algn="ctr"/>
            <a:r>
              <a:rPr lang="en-US" sz="3500">
                <a:solidFill>
                  <a:schemeClr val="bg1"/>
                </a:solidFill>
                <a:latin typeface="+mj-lt"/>
              </a:rPr>
              <a:t>Background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BB003-227A-4934-B4D9-F174028D06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93AD1-4EA5-759B-1975-8349CB964864}"/>
              </a:ext>
            </a:extLst>
          </p:cNvPr>
          <p:cNvSpPr>
            <a:spLocks noGrp="1"/>
          </p:cNvSpPr>
          <p:nvPr>
            <p:ph type="title"/>
          </p:nvPr>
        </p:nvSpPr>
        <p:spPr>
          <a:xfrm>
            <a:off x="4114807" y="96838"/>
            <a:ext cx="5181593" cy="893762"/>
          </a:xfrm>
        </p:spPr>
        <p:txBody>
          <a:bodyPr/>
          <a:lstStyle/>
          <a:p>
            <a:r>
              <a:rPr lang="es-419" sz="3500">
                <a:solidFill>
                  <a:schemeClr val="bg1"/>
                </a:solidFill>
              </a:rPr>
              <a:t>Problem Statement</a:t>
            </a:r>
            <a:endParaRPr lang="en-US" sz="3500">
              <a:solidFill>
                <a:schemeClr val="bg1"/>
              </a:solidFill>
            </a:endParaRPr>
          </a:p>
        </p:txBody>
      </p:sp>
      <p:sp>
        <p:nvSpPr>
          <p:cNvPr id="3" name="Content Placeholder 2">
            <a:extLst>
              <a:ext uri="{FF2B5EF4-FFF2-40B4-BE49-F238E27FC236}">
                <a16:creationId xmlns:a16="http://schemas.microsoft.com/office/drawing/2014/main" id="{50AFEFE7-8E11-9437-56CE-5BC381370C18}"/>
              </a:ext>
            </a:extLst>
          </p:cNvPr>
          <p:cNvSpPr>
            <a:spLocks noGrp="1"/>
          </p:cNvSpPr>
          <p:nvPr>
            <p:ph idx="1"/>
          </p:nvPr>
        </p:nvSpPr>
        <p:spPr>
          <a:xfrm>
            <a:off x="457200" y="1295400"/>
            <a:ext cx="8229600" cy="4525963"/>
          </a:xfrm>
        </p:spPr>
        <p:txBody>
          <a:bodyPr>
            <a:normAutofit/>
          </a:bodyPr>
          <a:lstStyle/>
          <a:p>
            <a:r>
              <a:rPr lang="en-US" dirty="0"/>
              <a:t>Our analysis aims to infer the impact of socio-economic variables on burglary rates in Chicago's Census Block groups, through exploring wealth, unemployment, and population as covariates while also exploring temporal dynamics</a:t>
            </a:r>
          </a:p>
        </p:txBody>
      </p:sp>
    </p:spTree>
    <p:extLst>
      <p:ext uri="{BB962C8B-B14F-4D97-AF65-F5344CB8AC3E}">
        <p14:creationId xmlns:p14="http://schemas.microsoft.com/office/powerpoint/2010/main" val="11469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CBC2-AF04-7968-22D6-4DF41101F720}"/>
              </a:ext>
            </a:extLst>
          </p:cNvPr>
          <p:cNvSpPr>
            <a:spLocks noGrp="1"/>
          </p:cNvSpPr>
          <p:nvPr>
            <p:ph type="title"/>
          </p:nvPr>
        </p:nvSpPr>
        <p:spPr>
          <a:xfrm>
            <a:off x="3962400" y="171450"/>
            <a:ext cx="5181600" cy="914400"/>
          </a:xfrm>
        </p:spPr>
        <p:txBody>
          <a:bodyPr>
            <a:noAutofit/>
          </a:bodyPr>
          <a:lstStyle/>
          <a:p>
            <a:r>
              <a:rPr lang="es-419" sz="2800" dirty="0">
                <a:solidFill>
                  <a:schemeClr val="bg1"/>
                </a:solidFill>
              </a:rPr>
              <a:t>Data </a:t>
            </a:r>
            <a:r>
              <a:rPr lang="es-419" sz="2800" dirty="0" err="1">
                <a:solidFill>
                  <a:schemeClr val="bg1"/>
                </a:solidFill>
              </a:rPr>
              <a:t>Exploration</a:t>
            </a:r>
            <a:r>
              <a:rPr lang="es-419" sz="2800" dirty="0">
                <a:solidFill>
                  <a:schemeClr val="bg1"/>
                </a:solidFill>
              </a:rPr>
              <a:t>: Temporal </a:t>
            </a:r>
            <a:r>
              <a:rPr lang="es-419" sz="2800" dirty="0" err="1">
                <a:solidFill>
                  <a:schemeClr val="bg1"/>
                </a:solidFill>
              </a:rPr>
              <a:t>Trends</a:t>
            </a:r>
            <a:br>
              <a:rPr lang="es-419" sz="2800" dirty="0">
                <a:solidFill>
                  <a:schemeClr val="bg1"/>
                </a:solidFill>
              </a:rPr>
            </a:br>
            <a:endParaRPr lang="en-US" sz="2800" dirty="0">
              <a:solidFill>
                <a:schemeClr val="bg1"/>
              </a:solidFill>
            </a:endParaRPr>
          </a:p>
        </p:txBody>
      </p:sp>
      <p:sp>
        <p:nvSpPr>
          <p:cNvPr id="3" name="Content Placeholder 2">
            <a:extLst>
              <a:ext uri="{FF2B5EF4-FFF2-40B4-BE49-F238E27FC236}">
                <a16:creationId xmlns:a16="http://schemas.microsoft.com/office/drawing/2014/main" id="{F8BC3E52-DC65-1CA0-DF77-DB829011437F}"/>
              </a:ext>
            </a:extLst>
          </p:cNvPr>
          <p:cNvSpPr>
            <a:spLocks noGrp="1"/>
          </p:cNvSpPr>
          <p:nvPr>
            <p:ph idx="1"/>
          </p:nvPr>
        </p:nvSpPr>
        <p:spPr>
          <a:xfrm>
            <a:off x="304800" y="1166018"/>
            <a:ext cx="4191000" cy="4853782"/>
          </a:xfrm>
        </p:spPr>
        <p:txBody>
          <a:bodyPr>
            <a:normAutofit/>
          </a:bodyPr>
          <a:lstStyle/>
          <a:p>
            <a:r>
              <a:rPr lang="en-US" sz="2900"/>
              <a:t>Visual analysis reveals a declining trend in burglary counts over the years.</a:t>
            </a:r>
          </a:p>
          <a:p>
            <a:r>
              <a:rPr lang="en-US" sz="2900"/>
              <a:t>A declining trend in burglary counts is also noted visually across the colder months</a:t>
            </a:r>
          </a:p>
          <a:p>
            <a:endParaRPr lang="en-US" sz="2900"/>
          </a:p>
          <a:p>
            <a:endParaRPr lang="en-US" sz="2900"/>
          </a:p>
          <a:p>
            <a:endParaRPr lang="en-US" sz="2900"/>
          </a:p>
          <a:p>
            <a:endParaRPr lang="en-US" sz="2900"/>
          </a:p>
          <a:p>
            <a:endParaRPr lang="en-US" sz="2900"/>
          </a:p>
          <a:p>
            <a:endParaRPr lang="en-US" sz="2900"/>
          </a:p>
        </p:txBody>
      </p:sp>
      <p:pic>
        <p:nvPicPr>
          <p:cNvPr id="5" name="Picture 4">
            <a:extLst>
              <a:ext uri="{FF2B5EF4-FFF2-40B4-BE49-F238E27FC236}">
                <a16:creationId xmlns:a16="http://schemas.microsoft.com/office/drawing/2014/main" id="{C5D4092D-97B7-7550-4DB9-D74D7187B0FE}"/>
              </a:ext>
            </a:extLst>
          </p:cNvPr>
          <p:cNvPicPr>
            <a:picLocks noChangeAspect="1"/>
          </p:cNvPicPr>
          <p:nvPr/>
        </p:nvPicPr>
        <p:blipFill>
          <a:blip r:embed="rId3"/>
          <a:stretch>
            <a:fillRect/>
          </a:stretch>
        </p:blipFill>
        <p:spPr>
          <a:xfrm>
            <a:off x="4990806" y="1225355"/>
            <a:ext cx="3848394" cy="2376519"/>
          </a:xfrm>
          <a:prstGeom prst="rect">
            <a:avLst/>
          </a:prstGeom>
        </p:spPr>
      </p:pic>
      <p:pic>
        <p:nvPicPr>
          <p:cNvPr id="7" name="Picture 6" descr="A graph of a number of crime&#10;&#10;Description automatically generated">
            <a:extLst>
              <a:ext uri="{FF2B5EF4-FFF2-40B4-BE49-F238E27FC236}">
                <a16:creationId xmlns:a16="http://schemas.microsoft.com/office/drawing/2014/main" id="{EBC2DF91-A771-7D11-668B-260D1E411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806" y="3912829"/>
            <a:ext cx="3848394" cy="2645771"/>
          </a:xfrm>
          <a:prstGeom prst="rect">
            <a:avLst/>
          </a:prstGeom>
        </p:spPr>
      </p:pic>
    </p:spTree>
    <p:extLst>
      <p:ext uri="{BB962C8B-B14F-4D97-AF65-F5344CB8AC3E}">
        <p14:creationId xmlns:p14="http://schemas.microsoft.com/office/powerpoint/2010/main" val="164193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6B2DB-C9E9-05BA-9B5F-250F60E56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BED1B-E376-5FBB-8562-8F99435C7AE4}"/>
              </a:ext>
            </a:extLst>
          </p:cNvPr>
          <p:cNvSpPr>
            <a:spLocks noGrp="1"/>
          </p:cNvSpPr>
          <p:nvPr>
            <p:ph type="title"/>
          </p:nvPr>
        </p:nvSpPr>
        <p:spPr>
          <a:xfrm>
            <a:off x="3962400" y="152400"/>
            <a:ext cx="4191000" cy="914400"/>
          </a:xfrm>
        </p:spPr>
        <p:txBody>
          <a:bodyPr>
            <a:noAutofit/>
          </a:bodyPr>
          <a:lstStyle/>
          <a:p>
            <a:r>
              <a:rPr lang="es-419" sz="3200">
                <a:solidFill>
                  <a:schemeClr val="bg1"/>
                </a:solidFill>
              </a:rPr>
              <a:t>Analyzing Wealth  </a:t>
            </a:r>
            <a:br>
              <a:rPr lang="es-419" sz="3200">
                <a:solidFill>
                  <a:schemeClr val="bg1"/>
                </a:solidFill>
              </a:rPr>
            </a:br>
            <a:endParaRPr lang="en-US" sz="3200">
              <a:solidFill>
                <a:schemeClr val="bg1"/>
              </a:solidFill>
            </a:endParaRPr>
          </a:p>
        </p:txBody>
      </p:sp>
      <p:sp>
        <p:nvSpPr>
          <p:cNvPr id="3" name="Content Placeholder 2">
            <a:extLst>
              <a:ext uri="{FF2B5EF4-FFF2-40B4-BE49-F238E27FC236}">
                <a16:creationId xmlns:a16="http://schemas.microsoft.com/office/drawing/2014/main" id="{D11AA700-9359-769B-8AEE-AFEBD5DDF197}"/>
              </a:ext>
            </a:extLst>
          </p:cNvPr>
          <p:cNvSpPr>
            <a:spLocks noGrp="1"/>
          </p:cNvSpPr>
          <p:nvPr>
            <p:ph idx="1"/>
          </p:nvPr>
        </p:nvSpPr>
        <p:spPr>
          <a:xfrm>
            <a:off x="0" y="1066800"/>
            <a:ext cx="4572000" cy="2105643"/>
          </a:xfrm>
        </p:spPr>
        <p:txBody>
          <a:bodyPr>
            <a:normAutofit lnSpcReduction="10000"/>
          </a:bodyPr>
          <a:lstStyle/>
          <a:p>
            <a:r>
              <a:rPr lang="en-US" sz="2900"/>
              <a:t>A Positive trend observed: Higher wealth ratings in census blocks correspond to increased average burglary counts.</a:t>
            </a:r>
          </a:p>
          <a:p>
            <a:endParaRPr lang="en-US" sz="2900"/>
          </a:p>
          <a:p>
            <a:endParaRPr lang="en-US" sz="2900"/>
          </a:p>
          <a:p>
            <a:endParaRPr lang="en-US" sz="2900"/>
          </a:p>
        </p:txBody>
      </p:sp>
      <p:pic>
        <p:nvPicPr>
          <p:cNvPr id="11" name="Picture 10" descr="A graph showing a number of black dots&#10;&#10;Description automatically generated">
            <a:extLst>
              <a:ext uri="{FF2B5EF4-FFF2-40B4-BE49-F238E27FC236}">
                <a16:creationId xmlns:a16="http://schemas.microsoft.com/office/drawing/2014/main" id="{F2E3DDA0-79B7-D2C8-05FD-C900C2EFD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48871"/>
            <a:ext cx="4222750" cy="2895600"/>
          </a:xfrm>
          <a:prstGeom prst="rect">
            <a:avLst/>
          </a:prstGeom>
        </p:spPr>
      </p:pic>
      <p:pic>
        <p:nvPicPr>
          <p:cNvPr id="13" name="Picture 12" descr="A graph showing a number of black dots&#10;&#10;Description automatically generated">
            <a:extLst>
              <a:ext uri="{FF2B5EF4-FFF2-40B4-BE49-F238E27FC236}">
                <a16:creationId xmlns:a16="http://schemas.microsoft.com/office/drawing/2014/main" id="{7C9ADE74-56DB-0E73-6E79-49160061B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4572000" cy="3059084"/>
          </a:xfrm>
          <a:prstGeom prst="rect">
            <a:avLst/>
          </a:prstGeom>
        </p:spPr>
      </p:pic>
      <p:sp>
        <p:nvSpPr>
          <p:cNvPr id="14" name="TextBox 13">
            <a:extLst>
              <a:ext uri="{FF2B5EF4-FFF2-40B4-BE49-F238E27FC236}">
                <a16:creationId xmlns:a16="http://schemas.microsoft.com/office/drawing/2014/main" id="{EB45995C-2F95-A241-8327-1ECD63BFC2FA}"/>
              </a:ext>
            </a:extLst>
          </p:cNvPr>
          <p:cNvSpPr txBox="1"/>
          <p:nvPr/>
        </p:nvSpPr>
        <p:spPr>
          <a:xfrm>
            <a:off x="4572000" y="4131365"/>
            <a:ext cx="4419600" cy="216982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700" b="0" i="0" u="none" strike="noStrike" kern="1200" cap="none" spc="0" normalizeH="0" baseline="0" noProof="0">
                <a:ln>
                  <a:noFill/>
                </a:ln>
                <a:solidFill>
                  <a:prstClr val="black"/>
                </a:solidFill>
                <a:effectLst/>
                <a:uLnTx/>
                <a:uFillTx/>
                <a:latin typeface="Calibri"/>
                <a:ea typeface="+mn-ea"/>
                <a:cs typeface="+mn-cs"/>
              </a:rPr>
              <a:t>Possible Multicollinearity </a:t>
            </a:r>
            <a:r>
              <a:rPr lang="en-US" sz="2700">
                <a:solidFill>
                  <a:prstClr val="black"/>
                </a:solidFill>
                <a:latin typeface="Calibri"/>
              </a:rPr>
              <a:t>due to </a:t>
            </a:r>
            <a:r>
              <a:rPr kumimoji="0" lang="en-US" sz="2700" b="0" i="0" u="none" strike="noStrike" kern="1200" cap="none" spc="0" normalizeH="0" baseline="0" noProof="0">
                <a:ln>
                  <a:noFill/>
                </a:ln>
                <a:solidFill>
                  <a:prstClr val="black"/>
                </a:solidFill>
                <a:effectLst/>
                <a:uLnTx/>
                <a:uFillTx/>
                <a:latin typeface="Calibri"/>
                <a:ea typeface="+mn-ea"/>
                <a:cs typeface="+mn-cs"/>
              </a:rPr>
              <a:t>strong visual relationship between wealth and count of young men per census block </a:t>
            </a:r>
          </a:p>
        </p:txBody>
      </p:sp>
    </p:spTree>
    <p:extLst>
      <p:ext uri="{BB962C8B-B14F-4D97-AF65-F5344CB8AC3E}">
        <p14:creationId xmlns:p14="http://schemas.microsoft.com/office/powerpoint/2010/main" val="362788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667D1-A975-90AA-F579-DF4B23AF1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36F13-4E4C-A4AE-A1DF-0E2CBE91CD98}"/>
              </a:ext>
            </a:extLst>
          </p:cNvPr>
          <p:cNvSpPr>
            <a:spLocks noGrp="1"/>
          </p:cNvSpPr>
          <p:nvPr>
            <p:ph type="title"/>
          </p:nvPr>
        </p:nvSpPr>
        <p:spPr>
          <a:xfrm>
            <a:off x="3948953" y="160653"/>
            <a:ext cx="5181600" cy="792314"/>
          </a:xfrm>
        </p:spPr>
        <p:txBody>
          <a:bodyPr>
            <a:noAutofit/>
          </a:bodyPr>
          <a:lstStyle/>
          <a:p>
            <a:r>
              <a:rPr lang="en-US" sz="3000">
                <a:solidFill>
                  <a:schemeClr val="bg1"/>
                </a:solidFill>
              </a:rPr>
              <a:t>Distribution of Burglary counts</a:t>
            </a:r>
          </a:p>
        </p:txBody>
      </p:sp>
      <p:sp>
        <p:nvSpPr>
          <p:cNvPr id="3" name="Content Placeholder 2">
            <a:extLst>
              <a:ext uri="{FF2B5EF4-FFF2-40B4-BE49-F238E27FC236}">
                <a16:creationId xmlns:a16="http://schemas.microsoft.com/office/drawing/2014/main" id="{29FCCE55-5624-41A4-4212-24261891C34E}"/>
              </a:ext>
            </a:extLst>
          </p:cNvPr>
          <p:cNvSpPr>
            <a:spLocks noGrp="1"/>
          </p:cNvSpPr>
          <p:nvPr>
            <p:ph idx="1"/>
          </p:nvPr>
        </p:nvSpPr>
        <p:spPr>
          <a:xfrm>
            <a:off x="13447" y="1016401"/>
            <a:ext cx="9130553" cy="2133600"/>
          </a:xfrm>
        </p:spPr>
        <p:txBody>
          <a:bodyPr>
            <a:normAutofit/>
          </a:bodyPr>
          <a:lstStyle/>
          <a:p>
            <a:pPr marL="0" indent="0">
              <a:buNone/>
            </a:pPr>
            <a:r>
              <a:rPr lang="en-US" sz="2900"/>
              <a:t>Graphing the reported distribution of burglary counts indicate reported count to predominantly be 0 occurrences, while also declining as counts increase.</a:t>
            </a:r>
          </a:p>
        </p:txBody>
      </p:sp>
      <p:sp>
        <p:nvSpPr>
          <p:cNvPr id="14" name="TextBox 13">
            <a:extLst>
              <a:ext uri="{FF2B5EF4-FFF2-40B4-BE49-F238E27FC236}">
                <a16:creationId xmlns:a16="http://schemas.microsoft.com/office/drawing/2014/main" id="{3F2F7571-86C6-0A34-77E0-4CB2C6871055}"/>
              </a:ext>
            </a:extLst>
          </p:cNvPr>
          <p:cNvSpPr txBox="1"/>
          <p:nvPr/>
        </p:nvSpPr>
        <p:spPr>
          <a:xfrm>
            <a:off x="4572000" y="4131365"/>
            <a:ext cx="4419600" cy="5078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7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descr="A graph of a number of burglary counts&#10;&#10;Description automatically generated">
            <a:extLst>
              <a:ext uri="{FF2B5EF4-FFF2-40B4-BE49-F238E27FC236}">
                <a16:creationId xmlns:a16="http://schemas.microsoft.com/office/drawing/2014/main" id="{02D1D29C-4AA0-9525-B3B8-46E53CA71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493924"/>
            <a:ext cx="6118411" cy="4193436"/>
          </a:xfrm>
          <a:prstGeom prst="rect">
            <a:avLst/>
          </a:prstGeom>
        </p:spPr>
      </p:pic>
    </p:spTree>
    <p:extLst>
      <p:ext uri="{BB962C8B-B14F-4D97-AF65-F5344CB8AC3E}">
        <p14:creationId xmlns:p14="http://schemas.microsoft.com/office/powerpoint/2010/main" val="363603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A3D-E4A4-2D23-7E4F-0CFDC914886B}"/>
              </a:ext>
            </a:extLst>
          </p:cNvPr>
          <p:cNvSpPr>
            <a:spLocks noGrp="1"/>
          </p:cNvSpPr>
          <p:nvPr>
            <p:ph type="title"/>
          </p:nvPr>
        </p:nvSpPr>
        <p:spPr>
          <a:xfrm>
            <a:off x="4160520" y="23177"/>
            <a:ext cx="4983480" cy="1062990"/>
          </a:xfrm>
        </p:spPr>
        <p:txBody>
          <a:bodyPr/>
          <a:lstStyle/>
          <a:p>
            <a:r>
              <a:rPr lang="en-US" sz="4000" dirty="0">
                <a:solidFill>
                  <a:schemeClr val="bg1"/>
                </a:solidFill>
              </a:rPr>
              <a:t>Sources of Variation</a:t>
            </a:r>
          </a:p>
        </p:txBody>
      </p:sp>
      <p:graphicFrame>
        <p:nvGraphicFramePr>
          <p:cNvPr id="14" name="Table 13">
            <a:extLst>
              <a:ext uri="{FF2B5EF4-FFF2-40B4-BE49-F238E27FC236}">
                <a16:creationId xmlns:a16="http://schemas.microsoft.com/office/drawing/2014/main" id="{7EF2F4AA-76B3-FBF5-6AFC-CA1B391B968D}"/>
              </a:ext>
            </a:extLst>
          </p:cNvPr>
          <p:cNvGraphicFramePr>
            <a:graphicFrameLocks noGrp="1"/>
          </p:cNvGraphicFramePr>
          <p:nvPr>
            <p:extLst>
              <p:ext uri="{D42A27DB-BD31-4B8C-83A1-F6EECF244321}">
                <p14:modId xmlns:p14="http://schemas.microsoft.com/office/powerpoint/2010/main" val="3012677895"/>
              </p:ext>
            </p:extLst>
          </p:nvPr>
        </p:nvGraphicFramePr>
        <p:xfrm>
          <a:off x="157018" y="1477818"/>
          <a:ext cx="8728365" cy="2743200"/>
        </p:xfrm>
        <a:graphic>
          <a:graphicData uri="http://schemas.openxmlformats.org/drawingml/2006/table">
            <a:tbl>
              <a:tblPr firstRow="1" bandRow="1">
                <a:tableStyleId>{5C22544A-7EE6-4342-B048-85BDC9FD1C3A}</a:tableStyleId>
              </a:tblPr>
              <a:tblGrid>
                <a:gridCol w="2909455">
                  <a:extLst>
                    <a:ext uri="{9D8B030D-6E8A-4147-A177-3AD203B41FA5}">
                      <a16:colId xmlns:a16="http://schemas.microsoft.com/office/drawing/2014/main" val="2179498581"/>
                    </a:ext>
                  </a:extLst>
                </a:gridCol>
                <a:gridCol w="2909455">
                  <a:extLst>
                    <a:ext uri="{9D8B030D-6E8A-4147-A177-3AD203B41FA5}">
                      <a16:colId xmlns:a16="http://schemas.microsoft.com/office/drawing/2014/main" val="4097511461"/>
                    </a:ext>
                  </a:extLst>
                </a:gridCol>
                <a:gridCol w="2909455">
                  <a:extLst>
                    <a:ext uri="{9D8B030D-6E8A-4147-A177-3AD203B41FA5}">
                      <a16:colId xmlns:a16="http://schemas.microsoft.com/office/drawing/2014/main" val="4080482438"/>
                    </a:ext>
                  </a:extLst>
                </a:gridCol>
              </a:tblGrid>
              <a:tr h="784895">
                <a:tc>
                  <a:txBody>
                    <a:bodyPr/>
                    <a:lstStyle/>
                    <a:p>
                      <a:r>
                        <a:rPr lang="en-US" dirty="0"/>
                        <a:t>Observed Variation in:</a:t>
                      </a:r>
                    </a:p>
                    <a:p>
                      <a:r>
                        <a:rPr lang="en-US" dirty="0"/>
                        <a:t># of burglaries</a:t>
                      </a:r>
                    </a:p>
                  </a:txBody>
                  <a:tcPr/>
                </a:tc>
                <a:tc>
                  <a:txBody>
                    <a:bodyPr/>
                    <a:lstStyle/>
                    <a:p>
                      <a:r>
                        <a:rPr lang="en-US" dirty="0"/>
                        <a:t>Sources of Explained variation</a:t>
                      </a:r>
                    </a:p>
                  </a:txBody>
                  <a:tcPr/>
                </a:tc>
                <a:tc>
                  <a:txBody>
                    <a:bodyPr/>
                    <a:lstStyle/>
                    <a:p>
                      <a:r>
                        <a:rPr lang="en-US" dirty="0"/>
                        <a:t>Sources of unexplained variation</a:t>
                      </a:r>
                    </a:p>
                  </a:txBody>
                  <a:tcPr/>
                </a:tc>
                <a:extLst>
                  <a:ext uri="{0D108BD9-81ED-4DB2-BD59-A6C34878D82A}">
                    <a16:rowId xmlns:a16="http://schemas.microsoft.com/office/drawing/2014/main" val="1954982745"/>
                  </a:ext>
                </a:extLst>
              </a:tr>
              <a:tr h="1958305">
                <a:tc>
                  <a:txBody>
                    <a:bodyPr/>
                    <a:lstStyle/>
                    <a:p>
                      <a:r>
                        <a:rPr lang="en-US" dirty="0"/>
                        <a:t>Inclusion Criteria:</a:t>
                      </a:r>
                    </a:p>
                    <a:p>
                      <a:r>
                        <a:rPr lang="en-US" dirty="0"/>
                        <a:t>Census blocks in Chicago from 2010 to 2015</a:t>
                      </a:r>
                    </a:p>
                    <a:p>
                      <a:endParaRPr lang="en-US" dirty="0"/>
                    </a:p>
                    <a:p>
                      <a:endParaRPr lang="en-US" dirty="0"/>
                    </a:p>
                    <a:p>
                      <a:r>
                        <a:rPr lang="en-US" dirty="0"/>
                        <a:t>Design: Observational Study</a:t>
                      </a:r>
                    </a:p>
                  </a:txBody>
                  <a:tcPr/>
                </a:tc>
                <a:tc>
                  <a:txBody>
                    <a:bodyPr/>
                    <a:lstStyle/>
                    <a:p>
                      <a:r>
                        <a:rPr lang="en-US" dirty="0"/>
                        <a:t>Wealth, unemployment count of young males, population</a:t>
                      </a:r>
                    </a:p>
                  </a:txBody>
                  <a:tcPr/>
                </a:tc>
                <a:tc>
                  <a:txBody>
                    <a:bodyPr/>
                    <a:lstStyle/>
                    <a:p>
                      <a:r>
                        <a:rPr lang="en-US" dirty="0"/>
                        <a:t>Year, month, census block</a:t>
                      </a:r>
                    </a:p>
                  </a:txBody>
                  <a:tcPr/>
                </a:tc>
                <a:extLst>
                  <a:ext uri="{0D108BD9-81ED-4DB2-BD59-A6C34878D82A}">
                    <a16:rowId xmlns:a16="http://schemas.microsoft.com/office/drawing/2014/main" val="1918030258"/>
                  </a:ext>
                </a:extLst>
              </a:tr>
            </a:tbl>
          </a:graphicData>
        </a:graphic>
      </p:graphicFrame>
    </p:spTree>
    <p:extLst>
      <p:ext uri="{BB962C8B-B14F-4D97-AF65-F5344CB8AC3E}">
        <p14:creationId xmlns:p14="http://schemas.microsoft.com/office/powerpoint/2010/main" val="222794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F280-9BEE-CCCA-F563-0EC7D787563E}"/>
              </a:ext>
            </a:extLst>
          </p:cNvPr>
          <p:cNvSpPr>
            <a:spLocks noGrp="1"/>
          </p:cNvSpPr>
          <p:nvPr>
            <p:ph type="title"/>
          </p:nvPr>
        </p:nvSpPr>
        <p:spPr>
          <a:xfrm>
            <a:off x="4114807" y="96838"/>
            <a:ext cx="4571993" cy="634999"/>
          </a:xfrm>
        </p:spPr>
        <p:txBody>
          <a:bodyPr/>
          <a:lstStyle/>
          <a:p>
            <a:r>
              <a:rPr lang="es-419">
                <a:solidFill>
                  <a:schemeClr val="bg1"/>
                </a:solidFill>
              </a:rPr>
              <a:t>Poisson GLM</a:t>
            </a:r>
            <a:endParaRPr lang="en-US">
              <a:solidFill>
                <a:schemeClr val="bg1"/>
              </a:solidFill>
            </a:endParaRPr>
          </a:p>
        </p:txBody>
      </p:sp>
      <p:sp>
        <p:nvSpPr>
          <p:cNvPr id="3" name="Content Placeholder 2">
            <a:extLst>
              <a:ext uri="{FF2B5EF4-FFF2-40B4-BE49-F238E27FC236}">
                <a16:creationId xmlns:a16="http://schemas.microsoft.com/office/drawing/2014/main" id="{70E00E1D-A241-B526-3A83-D9CA7C4B976A}"/>
              </a:ext>
            </a:extLst>
          </p:cNvPr>
          <p:cNvSpPr>
            <a:spLocks noGrp="1"/>
          </p:cNvSpPr>
          <p:nvPr>
            <p:ph idx="1"/>
          </p:nvPr>
        </p:nvSpPr>
        <p:spPr>
          <a:xfrm>
            <a:off x="383914" y="2845332"/>
            <a:ext cx="8271510" cy="2857183"/>
          </a:xfrm>
        </p:spPr>
        <p:txBody>
          <a:bodyPr>
            <a:noAutofit/>
          </a:bodyPr>
          <a:lstStyle/>
          <a:p>
            <a:r>
              <a:rPr lang="en-US" sz="2500"/>
              <a:t>Simplest model for count data </a:t>
            </a:r>
          </a:p>
          <a:p>
            <a:r>
              <a:rPr lang="en-US" sz="2500"/>
              <a:t>Assuming there is not overdispersion in our data</a:t>
            </a:r>
          </a:p>
          <a:p>
            <a:r>
              <a:rPr lang="en-US" sz="2500"/>
              <a:t>Variable selection resulting from data exploration</a:t>
            </a:r>
          </a:p>
          <a:p>
            <a:r>
              <a:rPr lang="en-US" sz="2500"/>
              <a:t>Added offset term to account for differences in population density</a:t>
            </a:r>
          </a:p>
        </p:txBody>
      </p:sp>
      <p:pic>
        <p:nvPicPr>
          <p:cNvPr id="5" name="Picture 4">
            <a:extLst>
              <a:ext uri="{FF2B5EF4-FFF2-40B4-BE49-F238E27FC236}">
                <a16:creationId xmlns:a16="http://schemas.microsoft.com/office/drawing/2014/main" id="{5825A8EF-55D7-237C-E566-C638B2818AD5}"/>
              </a:ext>
            </a:extLst>
          </p:cNvPr>
          <p:cNvPicPr>
            <a:picLocks noChangeAspect="1"/>
          </p:cNvPicPr>
          <p:nvPr/>
        </p:nvPicPr>
        <p:blipFill rotWithShape="1">
          <a:blip r:embed="rId3"/>
          <a:srcRect r="8567"/>
          <a:stretch/>
        </p:blipFill>
        <p:spPr>
          <a:xfrm>
            <a:off x="214369" y="1348160"/>
            <a:ext cx="8610600" cy="1235917"/>
          </a:xfrm>
          <a:prstGeom prst="rect">
            <a:avLst/>
          </a:prstGeom>
        </p:spPr>
      </p:pic>
    </p:spTree>
    <p:extLst>
      <p:ext uri="{BB962C8B-B14F-4D97-AF65-F5344CB8AC3E}">
        <p14:creationId xmlns:p14="http://schemas.microsoft.com/office/powerpoint/2010/main" val="98472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F280-9BEE-CCCA-F563-0EC7D787563E}"/>
              </a:ext>
            </a:extLst>
          </p:cNvPr>
          <p:cNvSpPr>
            <a:spLocks noGrp="1"/>
          </p:cNvSpPr>
          <p:nvPr>
            <p:ph type="title"/>
          </p:nvPr>
        </p:nvSpPr>
        <p:spPr>
          <a:xfrm>
            <a:off x="4114807" y="96838"/>
            <a:ext cx="4571993" cy="634999"/>
          </a:xfrm>
        </p:spPr>
        <p:txBody>
          <a:bodyPr/>
          <a:lstStyle/>
          <a:p>
            <a:r>
              <a:rPr lang="es-419">
                <a:solidFill>
                  <a:schemeClr val="bg1"/>
                </a:solidFill>
              </a:rPr>
              <a:t>ZIP </a:t>
            </a:r>
            <a:r>
              <a:rPr lang="es-419" err="1">
                <a:solidFill>
                  <a:schemeClr val="bg1"/>
                </a:solidFill>
              </a:rPr>
              <a:t>Model</a:t>
            </a:r>
            <a:r>
              <a:rPr lang="es-419">
                <a:solidFill>
                  <a:schemeClr val="bg1"/>
                </a:solidFill>
              </a:rPr>
              <a:t> </a:t>
            </a:r>
            <a:endParaRPr lang="en-US">
              <a:solidFill>
                <a:schemeClr val="bg1"/>
              </a:solidFill>
            </a:endParaRPr>
          </a:p>
        </p:txBody>
      </p:sp>
      <p:sp>
        <p:nvSpPr>
          <p:cNvPr id="3" name="Content Placeholder 2">
            <a:extLst>
              <a:ext uri="{FF2B5EF4-FFF2-40B4-BE49-F238E27FC236}">
                <a16:creationId xmlns:a16="http://schemas.microsoft.com/office/drawing/2014/main" id="{70E00E1D-A241-B526-3A83-D9CA7C4B976A}"/>
              </a:ext>
            </a:extLst>
          </p:cNvPr>
          <p:cNvSpPr>
            <a:spLocks noGrp="1"/>
          </p:cNvSpPr>
          <p:nvPr>
            <p:ph idx="1"/>
          </p:nvPr>
        </p:nvSpPr>
        <p:spPr>
          <a:xfrm>
            <a:off x="555812" y="2832101"/>
            <a:ext cx="8032376" cy="3062721"/>
          </a:xfrm>
        </p:spPr>
        <p:txBody>
          <a:bodyPr>
            <a:normAutofit/>
          </a:bodyPr>
          <a:lstStyle/>
          <a:p>
            <a:r>
              <a:rPr lang="en-US" sz="2500" dirty="0"/>
              <a:t>Confronts issue of large number of blocks in given year and month with zero reported burglaries </a:t>
            </a:r>
          </a:p>
          <a:p>
            <a:r>
              <a:rPr lang="en-US" sz="2500" dirty="0"/>
              <a:t>Choose zip model to explain that possibly there are many zeros due to there being a mechanism of whether one reports or not</a:t>
            </a:r>
          </a:p>
          <a:p>
            <a:r>
              <a:rPr lang="en-US" sz="2500" dirty="0"/>
              <a:t>Same variable selection process as the initial model</a:t>
            </a:r>
          </a:p>
          <a:p>
            <a:endParaRPr lang="en-US" sz="2500" dirty="0"/>
          </a:p>
          <a:p>
            <a:endParaRPr lang="en-US" sz="2500" dirty="0"/>
          </a:p>
        </p:txBody>
      </p:sp>
      <p:pic>
        <p:nvPicPr>
          <p:cNvPr id="5" name="Picture 4">
            <a:extLst>
              <a:ext uri="{FF2B5EF4-FFF2-40B4-BE49-F238E27FC236}">
                <a16:creationId xmlns:a16="http://schemas.microsoft.com/office/drawing/2014/main" id="{5825A8EF-55D7-237C-E566-C638B2818AD5}"/>
              </a:ext>
            </a:extLst>
          </p:cNvPr>
          <p:cNvPicPr>
            <a:picLocks noChangeAspect="1"/>
          </p:cNvPicPr>
          <p:nvPr/>
        </p:nvPicPr>
        <p:blipFill rotWithShape="1">
          <a:blip r:embed="rId3"/>
          <a:srcRect r="8758"/>
          <a:stretch/>
        </p:blipFill>
        <p:spPr>
          <a:xfrm>
            <a:off x="425824" y="1293666"/>
            <a:ext cx="8718176" cy="1253984"/>
          </a:xfrm>
          <a:prstGeom prst="rect">
            <a:avLst/>
          </a:prstGeom>
        </p:spPr>
      </p:pic>
    </p:spTree>
    <p:extLst>
      <p:ext uri="{BB962C8B-B14F-4D97-AF65-F5344CB8AC3E}">
        <p14:creationId xmlns:p14="http://schemas.microsoft.com/office/powerpoint/2010/main" val="1688196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D993010C20BC43A83B66BA20EE7601" ma:contentTypeVersion="18" ma:contentTypeDescription="Create a new document." ma:contentTypeScope="" ma:versionID="70b98a63fa524741808d0fe63362a3a3">
  <xsd:schema xmlns:xsd="http://www.w3.org/2001/XMLSchema" xmlns:xs="http://www.w3.org/2001/XMLSchema" xmlns:p="http://schemas.microsoft.com/office/2006/metadata/properties" xmlns:ns3="1764fba1-3ed2-436d-80ff-d5e504dd04a3" xmlns:ns4="6658d528-1577-49e3-ae24-5411d6fc64e1" targetNamespace="http://schemas.microsoft.com/office/2006/metadata/properties" ma:root="true" ma:fieldsID="331e511c133da62f093a8f91135a49f9" ns3:_="" ns4:_="">
    <xsd:import namespace="1764fba1-3ed2-436d-80ff-d5e504dd04a3"/>
    <xsd:import namespace="6658d528-1577-49e3-ae24-5411d6fc64e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Location"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4fba1-3ed2-436d-80ff-d5e504dd04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58d528-1577-49e3-ae24-5411d6fc64e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764fba1-3ed2-436d-80ff-d5e504dd04a3" xsi:nil="true"/>
  </documentManagement>
</p:properties>
</file>

<file path=customXml/itemProps1.xml><?xml version="1.0" encoding="utf-8"?>
<ds:datastoreItem xmlns:ds="http://schemas.openxmlformats.org/officeDocument/2006/customXml" ds:itemID="{FCD048C6-7ABB-4A56-8C71-3C4AFA7E5591}">
  <ds:schemaRefs>
    <ds:schemaRef ds:uri="http://schemas.microsoft.com/sharepoint/v3/contenttype/forms"/>
  </ds:schemaRefs>
</ds:datastoreItem>
</file>

<file path=customXml/itemProps2.xml><?xml version="1.0" encoding="utf-8"?>
<ds:datastoreItem xmlns:ds="http://schemas.openxmlformats.org/officeDocument/2006/customXml" ds:itemID="{F723CCBD-5D21-4BA6-88E4-83F05F416778}">
  <ds:schemaRefs>
    <ds:schemaRef ds:uri="1764fba1-3ed2-436d-80ff-d5e504dd04a3"/>
    <ds:schemaRef ds:uri="6658d528-1577-49e3-ae24-5411d6fc64e1"/>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3E6C52-0B8A-4843-A55A-441AEA28A05B}">
  <ds:schemaRefs>
    <ds:schemaRef ds:uri="http://schemas.microsoft.com/office/2006/metadata/properties"/>
    <ds:schemaRef ds:uri="6658d528-1577-49e3-ae24-5411d6fc64e1"/>
    <ds:schemaRef ds:uri="http://schemas.microsoft.com/office/infopath/2007/PartnerControls"/>
    <ds:schemaRef ds:uri="http://schemas.microsoft.com/office/2006/documentManagement/types"/>
    <ds:schemaRef ds:uri="http://purl.org/dc/dcmitype/"/>
    <ds:schemaRef ds:uri="http://purl.org/dc/terms/"/>
    <ds:schemaRef ds:uri="http://www.w3.org/XML/1998/namespace"/>
    <ds:schemaRef ds:uri="http://schemas.openxmlformats.org/package/2006/metadata/core-properties"/>
    <ds:schemaRef ds:uri="1764fba1-3ed2-436d-80ff-d5e504dd04a3"/>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On-screen Show (4:3)</PresentationFormat>
  <Paragraphs>76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Lato Extended</vt:lpstr>
      <vt:lpstr>Office Theme</vt:lpstr>
      <vt:lpstr>Project Proposal: Modeling Burglaries in Chicago</vt:lpstr>
      <vt:lpstr>PowerPoint Presentation</vt:lpstr>
      <vt:lpstr>Problem Statement</vt:lpstr>
      <vt:lpstr>Data Exploration: Temporal Trends </vt:lpstr>
      <vt:lpstr>Analyzing Wealth   </vt:lpstr>
      <vt:lpstr>Distribution of Burglary counts</vt:lpstr>
      <vt:lpstr>Sources of Variation</vt:lpstr>
      <vt:lpstr>Poisson GLM</vt:lpstr>
      <vt:lpstr>ZIP Model </vt:lpstr>
      <vt:lpstr>AR-1 Poisson GLMM</vt:lpstr>
      <vt:lpstr>Questions?</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Damian.Shepard</dc:creator>
  <cp:lastModifiedBy>Asuncion, Evan C CDT 2025</cp:lastModifiedBy>
  <cp:revision>1</cp:revision>
  <dcterms:created xsi:type="dcterms:W3CDTF">2012-06-25T16:22:02Z</dcterms:created>
  <dcterms:modified xsi:type="dcterms:W3CDTF">2024-04-09T03:01:07Z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0x01010083D993010C20BC43A83B66BA20EE7601</vt:lpwstr>
  </property>
  <property fmtid="{D5CDD505-2E9C-101B-9397-08002B2CF9AE}" pid="3" name="Order">
    <vt:r8>100</vt:r8>
  </property>
</Properties>
</file>