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0"/>
  </p:notesMasterIdLst>
  <p:sldIdLst>
    <p:sldId id="256" r:id="rId5"/>
    <p:sldId id="834" r:id="rId6"/>
    <p:sldId id="835" r:id="rId7"/>
    <p:sldId id="836" r:id="rId8"/>
    <p:sldId id="838" r:id="rId9"/>
    <p:sldId id="848" r:id="rId10"/>
    <p:sldId id="843" r:id="rId11"/>
    <p:sldId id="840" r:id="rId12"/>
    <p:sldId id="845" r:id="rId13"/>
    <p:sldId id="841" r:id="rId14"/>
    <p:sldId id="844" r:id="rId15"/>
    <p:sldId id="842" r:id="rId16"/>
    <p:sldId id="846" r:id="rId17"/>
    <p:sldId id="847" r:id="rId18"/>
    <p:sldId id="82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2CC"/>
    <a:srgbClr val="FFFE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861B8-1E7E-4274-A08C-A10DE77377E5}" v="1809" dt="2024-04-25T01:48:05.315"/>
    <p1510:client id="{B13FF202-413B-4AFD-843E-B731718CE775}" v="830" dt="2024-04-25T01:18:20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5BABC-A12C-4789-9EC3-16BED88CA46B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9742D552-101C-4A7B-891E-DD3A6C8C4094}">
      <dgm:prSet phldrT="[Text]"/>
      <dgm:spPr/>
      <dgm:t>
        <a:bodyPr/>
        <a:lstStyle/>
        <a:p>
          <a:r>
            <a:rPr lang="en-US" dirty="0"/>
            <a:t>Chicago crime data</a:t>
          </a:r>
        </a:p>
      </dgm:t>
    </dgm:pt>
    <dgm:pt modelId="{BA6B2EBA-6C47-492D-9710-06BD30DA1D30}" type="parTrans" cxnId="{14F9914D-874C-448D-AB22-C47C348833A4}">
      <dgm:prSet/>
      <dgm:spPr/>
      <dgm:t>
        <a:bodyPr/>
        <a:lstStyle/>
        <a:p>
          <a:endParaRPr lang="en-US"/>
        </a:p>
      </dgm:t>
    </dgm:pt>
    <dgm:pt modelId="{E6E2847E-DA22-4C7E-8722-76EC4F9AABE1}" type="sibTrans" cxnId="{14F9914D-874C-448D-AB22-C47C348833A4}">
      <dgm:prSet/>
      <dgm:spPr/>
      <dgm:t>
        <a:bodyPr/>
        <a:lstStyle/>
        <a:p>
          <a:endParaRPr lang="en-US"/>
        </a:p>
      </dgm:t>
    </dgm:pt>
    <dgm:pt modelId="{A50710B5-FE12-4399-A7B6-D1E3FAD01129}">
      <dgm:prSet phldrT="[Text]"/>
      <dgm:spPr/>
      <dgm:t>
        <a:bodyPr/>
        <a:lstStyle/>
        <a:p>
          <a:r>
            <a:rPr lang="en-US" dirty="0"/>
            <a:t>Find burglaries, zip codes</a:t>
          </a:r>
        </a:p>
      </dgm:t>
    </dgm:pt>
    <dgm:pt modelId="{E79A2883-CA6E-4FD9-B66F-761E8E3D9C71}" type="parTrans" cxnId="{C5146F5A-030A-46B3-8A8F-6F54D6239C91}">
      <dgm:prSet/>
      <dgm:spPr/>
      <dgm:t>
        <a:bodyPr/>
        <a:lstStyle/>
        <a:p>
          <a:endParaRPr lang="en-US"/>
        </a:p>
      </dgm:t>
    </dgm:pt>
    <dgm:pt modelId="{BA5F6EC3-0426-4D9D-A94B-E6F6E8CA7737}" type="sibTrans" cxnId="{C5146F5A-030A-46B3-8A8F-6F54D6239C91}">
      <dgm:prSet/>
      <dgm:spPr/>
      <dgm:t>
        <a:bodyPr/>
        <a:lstStyle/>
        <a:p>
          <a:endParaRPr lang="en-US"/>
        </a:p>
      </dgm:t>
    </dgm:pt>
    <dgm:pt modelId="{0A7FE29F-AA7E-466E-9032-E11DFD422CCE}">
      <dgm:prSet phldrT="[Text]"/>
      <dgm:spPr/>
      <dgm:t>
        <a:bodyPr/>
        <a:lstStyle/>
        <a:p>
          <a:r>
            <a:rPr lang="en-US" dirty="0"/>
            <a:t>Find Census data on zip codes</a:t>
          </a:r>
        </a:p>
      </dgm:t>
    </dgm:pt>
    <dgm:pt modelId="{B31FABD8-DAC4-45E3-AA5B-52E1CA254F28}" type="parTrans" cxnId="{26CB6977-97FE-4EAD-8915-EC4B40C113DA}">
      <dgm:prSet/>
      <dgm:spPr/>
      <dgm:t>
        <a:bodyPr/>
        <a:lstStyle/>
        <a:p>
          <a:endParaRPr lang="en-US"/>
        </a:p>
      </dgm:t>
    </dgm:pt>
    <dgm:pt modelId="{A14A4B7B-31CF-4F48-BC8E-89EE5034C78D}" type="sibTrans" cxnId="{26CB6977-97FE-4EAD-8915-EC4B40C113DA}">
      <dgm:prSet/>
      <dgm:spPr/>
      <dgm:t>
        <a:bodyPr/>
        <a:lstStyle/>
        <a:p>
          <a:endParaRPr lang="en-US"/>
        </a:p>
      </dgm:t>
    </dgm:pt>
    <dgm:pt modelId="{0E388A94-7539-4DC5-AEAB-E11775D997FB}">
      <dgm:prSet phldrT="[Text]"/>
      <dgm:spPr/>
      <dgm:t>
        <a:bodyPr/>
        <a:lstStyle/>
        <a:p>
          <a:r>
            <a:rPr lang="en-US" dirty="0"/>
            <a:t>Aggregate over day of week</a:t>
          </a:r>
        </a:p>
      </dgm:t>
    </dgm:pt>
    <dgm:pt modelId="{35E2EBD7-E0C4-4DCD-AA9F-785B5E4D721E}" type="parTrans" cxnId="{039EC4FC-E143-4838-B7E1-1CFFC5DEA136}">
      <dgm:prSet/>
      <dgm:spPr/>
      <dgm:t>
        <a:bodyPr/>
        <a:lstStyle/>
        <a:p>
          <a:endParaRPr lang="en-US"/>
        </a:p>
      </dgm:t>
    </dgm:pt>
    <dgm:pt modelId="{EB16212C-A2E3-46CE-906D-390FDD287433}" type="sibTrans" cxnId="{039EC4FC-E143-4838-B7E1-1CFFC5DEA136}">
      <dgm:prSet/>
      <dgm:spPr/>
      <dgm:t>
        <a:bodyPr/>
        <a:lstStyle/>
        <a:p>
          <a:endParaRPr lang="en-US"/>
        </a:p>
      </dgm:t>
    </dgm:pt>
    <dgm:pt modelId="{55BC9790-F9F4-47C3-ABD5-47A79BC695F8}" type="pres">
      <dgm:prSet presAssocID="{2B15BABC-A12C-4789-9EC3-16BED88CA46B}" presName="Name0" presStyleCnt="0">
        <dgm:presLayoutVars>
          <dgm:dir/>
          <dgm:resizeHandles val="exact"/>
        </dgm:presLayoutVars>
      </dgm:prSet>
      <dgm:spPr/>
    </dgm:pt>
    <dgm:pt modelId="{C5A78D8D-2DE0-41F4-892C-DC8694BC986C}" type="pres">
      <dgm:prSet presAssocID="{9742D552-101C-4A7B-891E-DD3A6C8C4094}" presName="node" presStyleLbl="node1" presStyleIdx="0" presStyleCnt="4">
        <dgm:presLayoutVars>
          <dgm:bulletEnabled val="1"/>
        </dgm:presLayoutVars>
      </dgm:prSet>
      <dgm:spPr/>
    </dgm:pt>
    <dgm:pt modelId="{451C09D9-71ED-414A-855A-2DEE7BD01090}" type="pres">
      <dgm:prSet presAssocID="{E6E2847E-DA22-4C7E-8722-76EC4F9AABE1}" presName="sibTrans" presStyleLbl="sibTrans2D1" presStyleIdx="0" presStyleCnt="3"/>
      <dgm:spPr/>
    </dgm:pt>
    <dgm:pt modelId="{6B2FEE3F-9E16-48DB-80A2-BEFD6F307D44}" type="pres">
      <dgm:prSet presAssocID="{E6E2847E-DA22-4C7E-8722-76EC4F9AABE1}" presName="connectorText" presStyleLbl="sibTrans2D1" presStyleIdx="0" presStyleCnt="3"/>
      <dgm:spPr/>
    </dgm:pt>
    <dgm:pt modelId="{B9023D72-CD74-48FA-93AC-621E7165CBD6}" type="pres">
      <dgm:prSet presAssocID="{A50710B5-FE12-4399-A7B6-D1E3FAD01129}" presName="node" presStyleLbl="node1" presStyleIdx="1" presStyleCnt="4">
        <dgm:presLayoutVars>
          <dgm:bulletEnabled val="1"/>
        </dgm:presLayoutVars>
      </dgm:prSet>
      <dgm:spPr/>
    </dgm:pt>
    <dgm:pt modelId="{13747514-7227-4B73-B153-6D83277E4EB8}" type="pres">
      <dgm:prSet presAssocID="{BA5F6EC3-0426-4D9D-A94B-E6F6E8CA7737}" presName="sibTrans" presStyleLbl="sibTrans2D1" presStyleIdx="1" presStyleCnt="3"/>
      <dgm:spPr/>
    </dgm:pt>
    <dgm:pt modelId="{E00ED8CE-AC3E-49F2-B3F0-5446E0642449}" type="pres">
      <dgm:prSet presAssocID="{BA5F6EC3-0426-4D9D-A94B-E6F6E8CA7737}" presName="connectorText" presStyleLbl="sibTrans2D1" presStyleIdx="1" presStyleCnt="3"/>
      <dgm:spPr/>
    </dgm:pt>
    <dgm:pt modelId="{9E317266-8AF6-4297-A645-2C33AE1FD936}" type="pres">
      <dgm:prSet presAssocID="{0A7FE29F-AA7E-466E-9032-E11DFD422CCE}" presName="node" presStyleLbl="node1" presStyleIdx="2" presStyleCnt="4">
        <dgm:presLayoutVars>
          <dgm:bulletEnabled val="1"/>
        </dgm:presLayoutVars>
      </dgm:prSet>
      <dgm:spPr/>
    </dgm:pt>
    <dgm:pt modelId="{406BF455-B2EE-4284-8AB1-053434B110B5}" type="pres">
      <dgm:prSet presAssocID="{A14A4B7B-31CF-4F48-BC8E-89EE5034C78D}" presName="sibTrans" presStyleLbl="sibTrans2D1" presStyleIdx="2" presStyleCnt="3"/>
      <dgm:spPr/>
    </dgm:pt>
    <dgm:pt modelId="{F97227B2-9F0F-47C4-806F-BF6C62DB23FE}" type="pres">
      <dgm:prSet presAssocID="{A14A4B7B-31CF-4F48-BC8E-89EE5034C78D}" presName="connectorText" presStyleLbl="sibTrans2D1" presStyleIdx="2" presStyleCnt="3"/>
      <dgm:spPr/>
    </dgm:pt>
    <dgm:pt modelId="{20350FED-465A-4A43-B5B5-932301B0D6AC}" type="pres">
      <dgm:prSet presAssocID="{0E388A94-7539-4DC5-AEAB-E11775D997FB}" presName="node" presStyleLbl="node1" presStyleIdx="3" presStyleCnt="4">
        <dgm:presLayoutVars>
          <dgm:bulletEnabled val="1"/>
        </dgm:presLayoutVars>
      </dgm:prSet>
      <dgm:spPr/>
    </dgm:pt>
  </dgm:ptLst>
  <dgm:cxnLst>
    <dgm:cxn modelId="{30A78B38-801D-4783-93F4-D6F0190CBCA5}" type="presOf" srcId="{BA5F6EC3-0426-4D9D-A94B-E6F6E8CA7737}" destId="{E00ED8CE-AC3E-49F2-B3F0-5446E0642449}" srcOrd="1" destOrd="0" presId="urn:microsoft.com/office/officeart/2005/8/layout/process1"/>
    <dgm:cxn modelId="{A84A643D-3994-408F-A304-5482AF877A67}" type="presOf" srcId="{9742D552-101C-4A7B-891E-DD3A6C8C4094}" destId="{C5A78D8D-2DE0-41F4-892C-DC8694BC986C}" srcOrd="0" destOrd="0" presId="urn:microsoft.com/office/officeart/2005/8/layout/process1"/>
    <dgm:cxn modelId="{AC9F1A61-E640-4D67-ACD0-47DC327F3987}" type="presOf" srcId="{E6E2847E-DA22-4C7E-8722-76EC4F9AABE1}" destId="{6B2FEE3F-9E16-48DB-80A2-BEFD6F307D44}" srcOrd="1" destOrd="0" presId="urn:microsoft.com/office/officeart/2005/8/layout/process1"/>
    <dgm:cxn modelId="{14F9914D-874C-448D-AB22-C47C348833A4}" srcId="{2B15BABC-A12C-4789-9EC3-16BED88CA46B}" destId="{9742D552-101C-4A7B-891E-DD3A6C8C4094}" srcOrd="0" destOrd="0" parTransId="{BA6B2EBA-6C47-492D-9710-06BD30DA1D30}" sibTransId="{E6E2847E-DA22-4C7E-8722-76EC4F9AABE1}"/>
    <dgm:cxn modelId="{EFCD576E-77D8-4050-AA3D-46DCBB9A0DF7}" type="presOf" srcId="{BA5F6EC3-0426-4D9D-A94B-E6F6E8CA7737}" destId="{13747514-7227-4B73-B153-6D83277E4EB8}" srcOrd="0" destOrd="0" presId="urn:microsoft.com/office/officeart/2005/8/layout/process1"/>
    <dgm:cxn modelId="{26CB6977-97FE-4EAD-8915-EC4B40C113DA}" srcId="{2B15BABC-A12C-4789-9EC3-16BED88CA46B}" destId="{0A7FE29F-AA7E-466E-9032-E11DFD422CCE}" srcOrd="2" destOrd="0" parTransId="{B31FABD8-DAC4-45E3-AA5B-52E1CA254F28}" sibTransId="{A14A4B7B-31CF-4F48-BC8E-89EE5034C78D}"/>
    <dgm:cxn modelId="{B39C6459-280F-4037-95A6-193B06310F90}" type="presOf" srcId="{0E388A94-7539-4DC5-AEAB-E11775D997FB}" destId="{20350FED-465A-4A43-B5B5-932301B0D6AC}" srcOrd="0" destOrd="0" presId="urn:microsoft.com/office/officeart/2005/8/layout/process1"/>
    <dgm:cxn modelId="{C5146F5A-030A-46B3-8A8F-6F54D6239C91}" srcId="{2B15BABC-A12C-4789-9EC3-16BED88CA46B}" destId="{A50710B5-FE12-4399-A7B6-D1E3FAD01129}" srcOrd="1" destOrd="0" parTransId="{E79A2883-CA6E-4FD9-B66F-761E8E3D9C71}" sibTransId="{BA5F6EC3-0426-4D9D-A94B-E6F6E8CA7737}"/>
    <dgm:cxn modelId="{4BE31497-1DB3-4F31-8CD3-F69E9A1E85A7}" type="presOf" srcId="{A14A4B7B-31CF-4F48-BC8E-89EE5034C78D}" destId="{F97227B2-9F0F-47C4-806F-BF6C62DB23FE}" srcOrd="1" destOrd="0" presId="urn:microsoft.com/office/officeart/2005/8/layout/process1"/>
    <dgm:cxn modelId="{0A7C04C1-9144-4CDD-A958-9B7EAE36BD81}" type="presOf" srcId="{0A7FE29F-AA7E-466E-9032-E11DFD422CCE}" destId="{9E317266-8AF6-4297-A645-2C33AE1FD936}" srcOrd="0" destOrd="0" presId="urn:microsoft.com/office/officeart/2005/8/layout/process1"/>
    <dgm:cxn modelId="{C85457CC-3B0B-4897-9965-2CACC4D4F02A}" type="presOf" srcId="{E6E2847E-DA22-4C7E-8722-76EC4F9AABE1}" destId="{451C09D9-71ED-414A-855A-2DEE7BD01090}" srcOrd="0" destOrd="0" presId="urn:microsoft.com/office/officeart/2005/8/layout/process1"/>
    <dgm:cxn modelId="{116342CD-A9DF-43B2-ABD5-AE91471F421E}" type="presOf" srcId="{A14A4B7B-31CF-4F48-BC8E-89EE5034C78D}" destId="{406BF455-B2EE-4284-8AB1-053434B110B5}" srcOrd="0" destOrd="0" presId="urn:microsoft.com/office/officeart/2005/8/layout/process1"/>
    <dgm:cxn modelId="{E82462EF-98EE-4B4E-A3C7-FA651230BCFB}" type="presOf" srcId="{2B15BABC-A12C-4789-9EC3-16BED88CA46B}" destId="{55BC9790-F9F4-47C3-ABD5-47A79BC695F8}" srcOrd="0" destOrd="0" presId="urn:microsoft.com/office/officeart/2005/8/layout/process1"/>
    <dgm:cxn modelId="{98166CFC-3D6A-4C51-AFCB-676F463D6F2E}" type="presOf" srcId="{A50710B5-FE12-4399-A7B6-D1E3FAD01129}" destId="{B9023D72-CD74-48FA-93AC-621E7165CBD6}" srcOrd="0" destOrd="0" presId="urn:microsoft.com/office/officeart/2005/8/layout/process1"/>
    <dgm:cxn modelId="{039EC4FC-E143-4838-B7E1-1CFFC5DEA136}" srcId="{2B15BABC-A12C-4789-9EC3-16BED88CA46B}" destId="{0E388A94-7539-4DC5-AEAB-E11775D997FB}" srcOrd="3" destOrd="0" parTransId="{35E2EBD7-E0C4-4DCD-AA9F-785B5E4D721E}" sibTransId="{EB16212C-A2E3-46CE-906D-390FDD287433}"/>
    <dgm:cxn modelId="{BF48A451-59FD-40AF-AF9D-6AACDC50FE46}" type="presParOf" srcId="{55BC9790-F9F4-47C3-ABD5-47A79BC695F8}" destId="{C5A78D8D-2DE0-41F4-892C-DC8694BC986C}" srcOrd="0" destOrd="0" presId="urn:microsoft.com/office/officeart/2005/8/layout/process1"/>
    <dgm:cxn modelId="{26D9C253-6D77-491B-AB24-E000ADBC65CB}" type="presParOf" srcId="{55BC9790-F9F4-47C3-ABD5-47A79BC695F8}" destId="{451C09D9-71ED-414A-855A-2DEE7BD01090}" srcOrd="1" destOrd="0" presId="urn:microsoft.com/office/officeart/2005/8/layout/process1"/>
    <dgm:cxn modelId="{E114BB53-B57E-4EB1-9576-EE68BD491579}" type="presParOf" srcId="{451C09D9-71ED-414A-855A-2DEE7BD01090}" destId="{6B2FEE3F-9E16-48DB-80A2-BEFD6F307D44}" srcOrd="0" destOrd="0" presId="urn:microsoft.com/office/officeart/2005/8/layout/process1"/>
    <dgm:cxn modelId="{D1D7DB2E-193F-43DE-BB15-58D49F703B1E}" type="presParOf" srcId="{55BC9790-F9F4-47C3-ABD5-47A79BC695F8}" destId="{B9023D72-CD74-48FA-93AC-621E7165CBD6}" srcOrd="2" destOrd="0" presId="urn:microsoft.com/office/officeart/2005/8/layout/process1"/>
    <dgm:cxn modelId="{467FEC97-B161-4633-9116-57C42CABC271}" type="presParOf" srcId="{55BC9790-F9F4-47C3-ABD5-47A79BC695F8}" destId="{13747514-7227-4B73-B153-6D83277E4EB8}" srcOrd="3" destOrd="0" presId="urn:microsoft.com/office/officeart/2005/8/layout/process1"/>
    <dgm:cxn modelId="{4B0E832A-1486-440D-99BC-BB383F0398F5}" type="presParOf" srcId="{13747514-7227-4B73-B153-6D83277E4EB8}" destId="{E00ED8CE-AC3E-49F2-B3F0-5446E0642449}" srcOrd="0" destOrd="0" presId="urn:microsoft.com/office/officeart/2005/8/layout/process1"/>
    <dgm:cxn modelId="{5CC83E8E-2C4D-4380-8DF9-F84E51A4C731}" type="presParOf" srcId="{55BC9790-F9F4-47C3-ABD5-47A79BC695F8}" destId="{9E317266-8AF6-4297-A645-2C33AE1FD936}" srcOrd="4" destOrd="0" presId="urn:microsoft.com/office/officeart/2005/8/layout/process1"/>
    <dgm:cxn modelId="{131150EB-CF4F-4F09-B353-9CA477DF9E20}" type="presParOf" srcId="{55BC9790-F9F4-47C3-ABD5-47A79BC695F8}" destId="{406BF455-B2EE-4284-8AB1-053434B110B5}" srcOrd="5" destOrd="0" presId="urn:microsoft.com/office/officeart/2005/8/layout/process1"/>
    <dgm:cxn modelId="{AEF823B7-117C-4A6F-9C23-FA850BFFB6BF}" type="presParOf" srcId="{406BF455-B2EE-4284-8AB1-053434B110B5}" destId="{F97227B2-9F0F-47C4-806F-BF6C62DB23FE}" srcOrd="0" destOrd="0" presId="urn:microsoft.com/office/officeart/2005/8/layout/process1"/>
    <dgm:cxn modelId="{8BF9A778-9785-4399-8D05-21230A419173}" type="presParOf" srcId="{55BC9790-F9F4-47C3-ABD5-47A79BC695F8}" destId="{20350FED-465A-4A43-B5B5-932301B0D6A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78D8D-2DE0-41F4-892C-DC8694BC986C}">
      <dsp:nvSpPr>
        <dsp:cNvPr id="0" name=""/>
        <dsp:cNvSpPr/>
      </dsp:nvSpPr>
      <dsp:spPr>
        <a:xfrm>
          <a:off x="3768" y="1278690"/>
          <a:ext cx="1647484" cy="9884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Chicago crime data</a:t>
          </a:r>
        </a:p>
      </dsp:txBody>
      <dsp:txXfrm>
        <a:off x="32720" y="1307642"/>
        <a:ext cx="1589580" cy="930586"/>
      </dsp:txXfrm>
    </dsp:sp>
    <dsp:sp modelId="{451C09D9-71ED-414A-855A-2DEE7BD01090}">
      <dsp:nvSpPr>
        <dsp:cNvPr id="0" name=""/>
        <dsp:cNvSpPr/>
      </dsp:nvSpPr>
      <dsp:spPr>
        <a:xfrm>
          <a:off x="1816001" y="1568647"/>
          <a:ext cx="349266" cy="408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16001" y="1650362"/>
        <a:ext cx="244486" cy="245146"/>
      </dsp:txXfrm>
    </dsp:sp>
    <dsp:sp modelId="{B9023D72-CD74-48FA-93AC-621E7165CBD6}">
      <dsp:nvSpPr>
        <dsp:cNvPr id="0" name=""/>
        <dsp:cNvSpPr/>
      </dsp:nvSpPr>
      <dsp:spPr>
        <a:xfrm>
          <a:off x="2310246" y="1278690"/>
          <a:ext cx="1647484" cy="9884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burglaries, zip codes</a:t>
          </a:r>
        </a:p>
      </dsp:txBody>
      <dsp:txXfrm>
        <a:off x="2339198" y="1307642"/>
        <a:ext cx="1589580" cy="930586"/>
      </dsp:txXfrm>
    </dsp:sp>
    <dsp:sp modelId="{13747514-7227-4B73-B153-6D83277E4EB8}">
      <dsp:nvSpPr>
        <dsp:cNvPr id="0" name=""/>
        <dsp:cNvSpPr/>
      </dsp:nvSpPr>
      <dsp:spPr>
        <a:xfrm>
          <a:off x="4122479" y="1568647"/>
          <a:ext cx="349266" cy="408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22479" y="1650362"/>
        <a:ext cx="244486" cy="245146"/>
      </dsp:txXfrm>
    </dsp:sp>
    <dsp:sp modelId="{9E317266-8AF6-4297-A645-2C33AE1FD936}">
      <dsp:nvSpPr>
        <dsp:cNvPr id="0" name=""/>
        <dsp:cNvSpPr/>
      </dsp:nvSpPr>
      <dsp:spPr>
        <a:xfrm>
          <a:off x="4616724" y="1278690"/>
          <a:ext cx="1647484" cy="9884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Census data on zip codes</a:t>
          </a:r>
        </a:p>
      </dsp:txBody>
      <dsp:txXfrm>
        <a:off x="4645676" y="1307642"/>
        <a:ext cx="1589580" cy="930586"/>
      </dsp:txXfrm>
    </dsp:sp>
    <dsp:sp modelId="{406BF455-B2EE-4284-8AB1-053434B110B5}">
      <dsp:nvSpPr>
        <dsp:cNvPr id="0" name=""/>
        <dsp:cNvSpPr/>
      </dsp:nvSpPr>
      <dsp:spPr>
        <a:xfrm>
          <a:off x="6428957" y="1568647"/>
          <a:ext cx="349266" cy="408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428957" y="1650362"/>
        <a:ext cx="244486" cy="245146"/>
      </dsp:txXfrm>
    </dsp:sp>
    <dsp:sp modelId="{20350FED-465A-4A43-B5B5-932301B0D6AC}">
      <dsp:nvSpPr>
        <dsp:cNvPr id="0" name=""/>
        <dsp:cNvSpPr/>
      </dsp:nvSpPr>
      <dsp:spPr>
        <a:xfrm>
          <a:off x="6923203" y="1278690"/>
          <a:ext cx="1647484" cy="9884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Aggregate over day of week</a:t>
          </a:r>
        </a:p>
      </dsp:txBody>
      <dsp:txXfrm>
        <a:off x="6952155" y="1307642"/>
        <a:ext cx="1589580" cy="930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5191A-CEFD-4189-8EE7-E753D2433F8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5E3ED-9F0F-40AB-8175-5EB9DE25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3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2F7A5-131A-42F4-1FBE-C027DB326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583BF-F454-CF1D-252B-676626D77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ED6208-71CB-30EB-675E-9691DEB67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6C75-DD81-2870-FC2E-AAA362BB6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8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3DF0-827E-ECF3-8B1E-B60110A85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B2915-A7C7-FB4C-8653-2FBB2D079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3D459-A252-DE21-9274-79E1B7BC2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AIC lower than Model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44FD-25D4-3A78-7AB1-5C2106D08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7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3DF0-827E-ECF3-8B1E-B60110A85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B2915-A7C7-FB4C-8653-2FBB2D079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3D459-A252-DE21-9274-79E1B7BC2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44FD-25D4-3A78-7AB1-5C2106D08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3DF0-827E-ECF3-8B1E-B60110A85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B2915-A7C7-FB4C-8653-2FBB2D079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3D459-A252-DE21-9274-79E1B7BC2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44FD-25D4-3A78-7AB1-5C2106D08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3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3DF0-827E-ECF3-8B1E-B60110A85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B2915-A7C7-FB4C-8653-2FBB2D079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3D459-A252-DE21-9274-79E1B7BC2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44FD-25D4-3A78-7AB1-5C2106D08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2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FB566-FE23-315B-AD4F-CAE939A58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987D0-393C-6D18-8E46-FD7C3E25D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6FBE21-7A01-FEAF-B871-FA5717ABC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F8571-89B1-DB3D-79DB-B4772103E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D3AC9-AE55-1688-3C82-EF114FA8E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DE09C-2655-A937-58FF-D36E9380C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1735CB-D08D-A9D5-9153-D817D08EE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97CE7-0DF3-C191-A3BE-E1029756A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7842F-E045-BF3B-0348-90A7F48DD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E9AC7D-AE4D-AE2A-DE74-6D720F32B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D6D80-2693-DD2A-9BAD-CAAF4F8C6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20CD4-B5DE-35C4-FB78-74835142B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7842F-E045-BF3B-0348-90A7F48DD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E9AC7D-AE4D-AE2A-DE74-6D720F32B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D6D80-2693-DD2A-9BAD-CAAF4F8C6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20CD4-B5DE-35C4-FB78-74835142B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7842F-E045-BF3B-0348-90A7F48DD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E9AC7D-AE4D-AE2A-DE74-6D720F32B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D6D80-2693-DD2A-9BAD-CAAF4F8C6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20CD4-B5DE-35C4-FB78-74835142B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AB9EE-4571-407B-9492-89132008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327A5-B2D5-6753-82E7-89698A4C3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AC5D3E-13B5-C744-936B-33D6E2A9C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4E759-90DC-05FD-4EB0-5A9BE5C36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49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3DF0-827E-ECF3-8B1E-B60110A85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B2915-A7C7-FB4C-8653-2FBB2D079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3D459-A252-DE21-9274-79E1B7BC2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data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44FD-25D4-3A78-7AB1-5C2106D08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5E3ED-9F0F-40AB-8175-5EB9DE25CA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7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D2311A-EDDE-44FA-8AEE-3D096CE32F3F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B61B-9EC2-43B7-809C-2361DB90741F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4C88-DD2D-4AFC-A005-E264580C0DC6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EDB0-5336-486B-AA49-3ADA81B8FAC7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arvard SEAS_Layout2" userDrawn="1">
  <p:cSld name="1_Harvard SEAS_Layout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8193572" y="6589131"/>
            <a:ext cx="954884" cy="284007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tabLst>
                <a:tab pos="460375" algn="l"/>
              </a:tabLst>
            </a:pPr>
            <a:fld id="{4A9AA962-031E-419F-BA59-121843E6D9EE}" type="slidenum">
              <a:rPr lang="en-US" sz="1000" b="0" i="0" u="none" strike="noStrike" cap="none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tabLst>
                  <a:tab pos="460375" algn="l"/>
                </a:tabLst>
              </a:pPr>
              <a:t>‹#›</a:t>
            </a:fld>
            <a:endParaRPr sz="1800" b="0" i="0" u="none" strike="noStrike" cap="none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" y="6441025"/>
            <a:ext cx="8469631" cy="261851"/>
          </a:xfrm>
          <a:prstGeom prst="rect">
            <a:avLst/>
          </a:prstGeom>
          <a:solidFill>
            <a:srgbClr val="50C6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8193573" y="6589130"/>
            <a:ext cx="276058" cy="113745"/>
          </a:xfrm>
          <a:prstGeom prst="rect">
            <a:avLst/>
          </a:prstGeom>
          <a:solidFill>
            <a:srgbClr val="9E12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52143" y="5947701"/>
            <a:ext cx="319806" cy="50221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93256" y="484214"/>
            <a:ext cx="7268899" cy="1327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87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1"/>
            <a:ext cx="4495801" cy="914400"/>
          </a:xfrm>
        </p:spPr>
        <p:txBody>
          <a:bodyPr/>
          <a:lstStyle>
            <a:lvl1pPr>
              <a:defRPr sz="2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E494-01AE-4E51-935F-95B3A21D7AC6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A1B613A-D697-A8AD-9767-F1EDAD6825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2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14E4-8209-4FA2-A5C0-8CD18880970E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56006E-C65E-4D2B-9A86-FC660B9B5DEF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4A70-A564-45F5-82FF-BF03ADB0EACA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106-C7FE-40EC-BB4C-421F489FEC8D}" type="datetime1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6C8-07FB-4B01-B960-1F0C66361E2C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BB7C-989F-4E74-985F-043933294918}" type="datetime1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EE96-CAB0-4200-AEB1-ED5EA8B8F515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4B36E23-5C43-48E5-9D8E-14740C621D8D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916781" y="997744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Template ART.tif">
            <a:extLst>
              <a:ext uri="{FF2B5EF4-FFF2-40B4-BE49-F238E27FC236}">
                <a16:creationId xmlns:a16="http://schemas.microsoft.com/office/drawing/2014/main" id="{E0A232CB-0BDA-EB93-E6C1-519B9AB007A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BCA3BA-919F-3217-27B3-32C4F8297B2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4474" y="5799131"/>
            <a:ext cx="689026" cy="8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6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7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9FFE-1C19-CFB5-FD4C-926665AE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97380"/>
            <a:ext cx="7772400" cy="1470025"/>
          </a:xfrm>
        </p:spPr>
        <p:txBody>
          <a:bodyPr/>
          <a:lstStyle/>
          <a:p>
            <a:r>
              <a:rPr lang="en-US" sz="4000"/>
              <a:t>Effectively Deploying Chicago PD by Zip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C4D55-252B-6D55-576C-51554C344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27089"/>
            <a:ext cx="6400800" cy="1143002"/>
          </a:xfrm>
        </p:spPr>
        <p:txBody>
          <a:bodyPr>
            <a:normAutofit/>
          </a:bodyPr>
          <a:lstStyle/>
          <a:p>
            <a:r>
              <a:rPr lang="en-US" sz="2400"/>
              <a:t>CDT Cooper Klein, USMA ’24</a:t>
            </a:r>
          </a:p>
          <a:p>
            <a:r>
              <a:rPr lang="en-US" sz="2400"/>
              <a:t>CDT Sydney Watson, USMA ‘24</a:t>
            </a:r>
          </a:p>
        </p:txBody>
      </p:sp>
    </p:spTree>
    <p:extLst>
      <p:ext uri="{BB962C8B-B14F-4D97-AF65-F5344CB8AC3E}">
        <p14:creationId xmlns:p14="http://schemas.microsoft.com/office/powerpoint/2010/main" val="402894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17B2F-E70B-5618-FDF2-4A67D517D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EC9F75-423A-DAD5-3C19-0B478C7D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9A5BD-2B7E-7E2D-1CA3-D93332527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0F3B3-EF59-7118-858C-BA648713DAD4}"/>
              </a:ext>
            </a:extLst>
          </p:cNvPr>
          <p:cNvSpPr txBox="1"/>
          <p:nvPr/>
        </p:nvSpPr>
        <p:spPr>
          <a:xfrm>
            <a:off x="0" y="1154058"/>
            <a:ext cx="91439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dirty="0"/>
              <a:t>Is there an effect of zip code on daily burglaries that the other features do not account for?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E6B40-63CA-8614-5A34-B5520A519647}"/>
                  </a:ext>
                </a:extLst>
              </p:cNvPr>
              <p:cNvSpPr txBox="1"/>
              <p:nvPr/>
            </p:nvSpPr>
            <p:spPr>
              <a:xfrm>
                <a:off x="321623" y="2366353"/>
                <a:ext cx="8500754" cy="520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</m:oMath>
                  </m:oMathPara>
                </a14:m>
                <a:endParaRPr lang="en-US" sz="32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𝑤𝑒𝑒𝑘</m:t>
                      </m:r>
                    </m:oMath>
                  </m:oMathPara>
                </a14:m>
                <a:endParaRPr lang="en-US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𝑏𝑢𝑟𝑔𝑙𝑎𝑟𝑖𝑒𝑠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𝑧𝑖𝑝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𝑐𝑜𝑑𝑒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𝑤𝑒𝑒𝑘</m:t>
                      </m:r>
                    </m:oMath>
                  </m:oMathPara>
                </a14:m>
                <a:endParaRPr lang="en-US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𝑝𝑜𝑖𝑠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𝑧𝑖𝑝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𝑐𝑜𝑑𝑒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/>
              </a:p>
              <a:p>
                <a:endParaRPr lang="en-US" sz="3200"/>
              </a:p>
              <a:p>
                <a:endParaRPr lang="en-US" sz="3200"/>
              </a:p>
              <a:p>
                <a:endParaRPr lang="en-US" sz="32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E6B40-63CA-8614-5A34-B5520A519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" y="2366353"/>
                <a:ext cx="8500754" cy="5205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06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847F2-109D-979B-5F09-0F53E6507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3CCFF-B4F7-3B3E-8B88-901BF96B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92F38-1760-7BD0-AE48-8C2BCD497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C88FA-080D-56CE-9D3C-A4BF67BFCCB4}"/>
              </a:ext>
            </a:extLst>
          </p:cNvPr>
          <p:cNvSpPr/>
          <p:nvPr/>
        </p:nvSpPr>
        <p:spPr>
          <a:xfrm>
            <a:off x="381000" y="6261100"/>
            <a:ext cx="7721600" cy="46037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There is an effect of zip code on burglaries not captured by previous factors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A5453583-2958-EFFD-3622-591DDE33D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94" y="1009651"/>
            <a:ext cx="6322006" cy="4847148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F0109E-3BE3-C112-DCD5-0B83EC658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48" y="2221951"/>
            <a:ext cx="6693244" cy="3530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338B1E-33BF-5380-8068-33CC79959523}"/>
              </a:ext>
            </a:extLst>
          </p:cNvPr>
          <p:cNvSpPr txBox="1"/>
          <p:nvPr/>
        </p:nvSpPr>
        <p:spPr>
          <a:xfrm>
            <a:off x="4249446" y="1519699"/>
            <a:ext cx="361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Residuals v. Fitted Plot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B2C8C1-7001-CC08-9DA8-E86D2E76A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86185"/>
              </p:ext>
            </p:extLst>
          </p:nvPr>
        </p:nvGraphicFramePr>
        <p:xfrm>
          <a:off x="194767" y="2221951"/>
          <a:ext cx="2277830" cy="223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15">
                  <a:extLst>
                    <a:ext uri="{9D8B030D-6E8A-4147-A177-3AD203B41FA5}">
                      <a16:colId xmlns:a16="http://schemas.microsoft.com/office/drawing/2014/main" val="1153808728"/>
                    </a:ext>
                  </a:extLst>
                </a:gridCol>
                <a:gridCol w="1138915">
                  <a:extLst>
                    <a:ext uri="{9D8B030D-6E8A-4147-A177-3AD203B41FA5}">
                      <a16:colId xmlns:a16="http://schemas.microsoft.com/office/drawing/2014/main" val="790849890"/>
                    </a:ext>
                  </a:extLst>
                </a:gridCol>
              </a:tblGrid>
              <a:tr h="533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2990"/>
                  </a:ext>
                </a:extLst>
              </a:tr>
              <a:tr h="553844">
                <a:tc>
                  <a:txBody>
                    <a:bodyPr/>
                    <a:lstStyle/>
                    <a:p>
                      <a:r>
                        <a:rPr lang="en-US" dirty="0"/>
                        <a:t>Null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3560.3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78343"/>
                  </a:ext>
                </a:extLst>
              </a:tr>
              <a:tr h="53301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12419"/>
                  </a:ext>
                </a:extLst>
              </a:tr>
              <a:tr h="53301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4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3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847F2-109D-979B-5F09-0F53E6507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3CCFF-B4F7-3B3E-8B88-901BF96B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92F38-1760-7BD0-AE48-8C2BCD497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F8E71-03C4-4D9D-1E40-A49A3B6386C2}"/>
              </a:ext>
            </a:extLst>
          </p:cNvPr>
          <p:cNvSpPr txBox="1"/>
          <p:nvPr/>
        </p:nvSpPr>
        <p:spPr>
          <a:xfrm>
            <a:off x="0" y="110702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Is there an impact of day of the week on burglaries? Should additional officers be hired part time?</a:t>
            </a:r>
          </a:p>
          <a:p>
            <a:pPr algn="ctr"/>
            <a:endParaRPr lang="en-US" sz="3200"/>
          </a:p>
          <a:p>
            <a:pPr algn="ctr"/>
            <a:endParaRPr lang="en-US" sz="3200"/>
          </a:p>
          <a:p>
            <a:pPr algn="ctr"/>
            <a:endParaRPr 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6523CD-B084-F2EF-CD1A-2BA2DA9BC7F7}"/>
                  </a:ext>
                </a:extLst>
              </p:cNvPr>
              <p:cNvSpPr txBox="1"/>
              <p:nvPr/>
            </p:nvSpPr>
            <p:spPr>
              <a:xfrm>
                <a:off x="0" y="2644453"/>
                <a:ext cx="9144000" cy="370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𝑡𝑢𝑒𝑠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𝑡h𝑢𝑟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𝑝𝑜𝑝𝑢𝑙𝑎𝑡𝑖𝑜𝑛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𝑤𝑒𝑒𝑘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𝑏𝑢𝑟𝑔𝑙𝑎𝑟𝑖𝑒𝑠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𝑤𝑒𝑒𝑘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𝑝𝑜𝑖𝑠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𝑟𝑒𝑠𝑝𝑒𝑐𝑡𝑖𝑣𝑒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𝑧𝑖𝑝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𝑐𝑜𝑑𝑒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6523CD-B084-F2EF-CD1A-2BA2DA9B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4453"/>
                <a:ext cx="9144000" cy="3709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01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847F2-109D-979B-5F09-0F53E6507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3CCFF-B4F7-3B3E-8B88-901BF96B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92F38-1760-7BD0-AE48-8C2BCD497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7B2B0-C5F0-51B9-823C-634DF5062D02}"/>
              </a:ext>
            </a:extLst>
          </p:cNvPr>
          <p:cNvSpPr/>
          <p:nvPr/>
        </p:nvSpPr>
        <p:spPr>
          <a:xfrm>
            <a:off x="381000" y="6261100"/>
            <a:ext cx="7721600" cy="46037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Day of the week as a fixed effect does not add sufficient information.</a:t>
            </a:r>
          </a:p>
        </p:txBody>
      </p:sp>
      <p:pic>
        <p:nvPicPr>
          <p:cNvPr id="7" name="Picture 6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7D4C1E7E-6A8E-53C0-732F-2A0C02939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4" b="3443"/>
          <a:stretch/>
        </p:blipFill>
        <p:spPr>
          <a:xfrm>
            <a:off x="2143760" y="1530068"/>
            <a:ext cx="4856480" cy="302621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2936504-F634-58FC-FA6C-88F870BCD1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" t="36792" r="30903" b="33289"/>
          <a:stretch/>
        </p:blipFill>
        <p:spPr>
          <a:xfrm>
            <a:off x="2074803" y="4550167"/>
            <a:ext cx="5146793" cy="1663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1B196-03B9-1060-9088-D0577244025C}"/>
              </a:ext>
            </a:extLst>
          </p:cNvPr>
          <p:cNvSpPr txBox="1"/>
          <p:nvPr/>
        </p:nvSpPr>
        <p:spPr>
          <a:xfrm>
            <a:off x="3199263" y="1160736"/>
            <a:ext cx="274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Residuals v. Fitted Plot </a:t>
            </a:r>
          </a:p>
        </p:txBody>
      </p:sp>
    </p:spTree>
    <p:extLst>
      <p:ext uri="{BB962C8B-B14F-4D97-AF65-F5344CB8AC3E}">
        <p14:creationId xmlns:p14="http://schemas.microsoft.com/office/powerpoint/2010/main" val="101638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847F2-109D-979B-5F09-0F53E6507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3CCFF-B4F7-3B3E-8B88-901BF96B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92F38-1760-7BD0-AE48-8C2BCD497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 to CPD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3A55D-D14D-F5DA-3183-236323D7FEE8}"/>
              </a:ext>
            </a:extLst>
          </p:cNvPr>
          <p:cNvSpPr txBox="1"/>
          <p:nvPr/>
        </p:nvSpPr>
        <p:spPr>
          <a:xfrm>
            <a:off x="590309" y="1149366"/>
            <a:ext cx="85536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Population Adjusted Patrol Scheduling</a:t>
            </a:r>
          </a:p>
          <a:p>
            <a:pPr marL="342900" indent="-342900">
              <a:buAutoNum type="arabicPeriod"/>
            </a:pPr>
            <a:r>
              <a:rPr lang="en-US" sz="3200" dirty="0"/>
              <a:t>Distribute Resources based on Zip Code Variability</a:t>
            </a:r>
          </a:p>
          <a:p>
            <a:pPr marL="342900" indent="-342900">
              <a:buAutoNum type="arabicPeriod"/>
            </a:pPr>
            <a:r>
              <a:rPr lang="en-US" sz="3200" dirty="0"/>
              <a:t>No need to fluctuate officer patrols per day</a:t>
            </a:r>
          </a:p>
          <a:p>
            <a:pPr marL="342900" indent="-342900">
              <a:buAutoNum type="arabicPeriod"/>
            </a:pPr>
            <a:r>
              <a:rPr lang="en-US" sz="3200" dirty="0"/>
              <a:t>Invest in Further Research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endParaRPr lang="en-US" sz="3200" dirty="0"/>
          </a:p>
        </p:txBody>
      </p:sp>
      <p:pic>
        <p:nvPicPr>
          <p:cNvPr id="1026" name="Picture 2" descr="What's the Difference Between Theft, Robbery and Burglary? - Law Offices of  Randy Collins">
            <a:extLst>
              <a:ext uri="{FF2B5EF4-FFF2-40B4-BE49-F238E27FC236}">
                <a16:creationId xmlns:a16="http://schemas.microsoft.com/office/drawing/2014/main" id="{37C24ACC-B504-7E38-DD4D-85127FAE8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31" y="3720156"/>
            <a:ext cx="4389137" cy="292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13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4F907A-D052-8F06-2AAF-D306A4D2C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EE431-798A-6BCF-F919-AB650E46324C}"/>
              </a:ext>
            </a:extLst>
          </p:cNvPr>
          <p:cNvSpPr txBox="1"/>
          <p:nvPr/>
        </p:nvSpPr>
        <p:spPr>
          <a:xfrm>
            <a:off x="1042261" y="1280662"/>
            <a:ext cx="7059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Questions? Feedback?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923EF-192F-3A54-395F-E59C09A3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31824-453C-3242-E464-91DA76F4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AE4E62-8694-E671-F312-2DBDB7A2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and 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97569-355C-DC43-CF42-DA2F28DF1BA0}"/>
              </a:ext>
            </a:extLst>
          </p:cNvPr>
          <p:cNvSpPr txBox="1"/>
          <p:nvPr/>
        </p:nvSpPr>
        <p:spPr>
          <a:xfrm>
            <a:off x="370971" y="1251299"/>
            <a:ext cx="83158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/>
              <a:t>Chicago Police Department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Understaffed and cannot maintain presence in every zip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Understanding spatial and temporal trends will allow for better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1030" name="Picture 6" descr="Here's Why Chicago Police Solve So Few Of The City's Murders | WBEZ Chicago">
            <a:extLst>
              <a:ext uri="{FF2B5EF4-FFF2-40B4-BE49-F238E27FC236}">
                <a16:creationId xmlns:a16="http://schemas.microsoft.com/office/drawing/2014/main" id="{1DB9E8C2-26C1-E743-463D-952AE943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7" y="3160288"/>
            <a:ext cx="6757246" cy="337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07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935C8-C1FC-94A8-3184-381B9EBBC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6F84D-F691-85BE-678A-B47D12BF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DE2DC6-9C99-C28F-68C6-32D49083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B4D0F-F53D-9495-F8F8-D642950E8CD0}"/>
              </a:ext>
            </a:extLst>
          </p:cNvPr>
          <p:cNvSpPr txBox="1"/>
          <p:nvPr/>
        </p:nvSpPr>
        <p:spPr>
          <a:xfrm>
            <a:off x="212056" y="1111941"/>
            <a:ext cx="88722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Are socioeconomic factors associated with the number of daily burglaries?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Is there an effect of zip code on daily burglaries that the other features do not account for?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Is there an impact of day of week on burglaries? Should additional officers be hired part time?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2050" name="Picture 2" descr="Lincolnwood homeowner surprised to find 4 burglars inside north suburban  home - ABC7 Chicago">
            <a:extLst>
              <a:ext uri="{FF2B5EF4-FFF2-40B4-BE49-F238E27FC236}">
                <a16:creationId xmlns:a16="http://schemas.microsoft.com/office/drawing/2014/main" id="{4D4DC96A-8FD6-70FE-2619-60F57167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990" y="4187964"/>
            <a:ext cx="4504019" cy="253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0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08BD4-1574-B790-C7BD-98A6C57F6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91A6F7-30D5-599D-371D-212944DB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005E7E-F361-1D78-D163-DE65A8785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Availability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8B39-C5EA-B94F-9A05-6EDA20D1F546}"/>
              </a:ext>
            </a:extLst>
          </p:cNvPr>
          <p:cNvSpPr txBox="1"/>
          <p:nvPr/>
        </p:nvSpPr>
        <p:spPr>
          <a:xfrm>
            <a:off x="333091" y="1212275"/>
            <a:ext cx="55515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58 Zip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Burglaries JAN2022-DEC2023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Total Population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Median Earnings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Day of the week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% of population with a degree above high school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Males per 100 females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074" name="Picture 2" descr="Chicago Zip Code Map">
            <a:extLst>
              <a:ext uri="{FF2B5EF4-FFF2-40B4-BE49-F238E27FC236}">
                <a16:creationId xmlns:a16="http://schemas.microsoft.com/office/drawing/2014/main" id="{EC4553E1-CE32-30CE-D33F-3C1D429D9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88" y="1313552"/>
            <a:ext cx="2954537" cy="42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4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7D593-5826-6FF8-9BF8-445C76E0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A7557-DF4A-93E4-5F10-CE2A6C0D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E40BE-BB8F-9BCF-6E08-216037BC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pic>
        <p:nvPicPr>
          <p:cNvPr id="6" name="Picture 5" descr="A graph of a number of bars&#10;&#10;Description automatically generated">
            <a:extLst>
              <a:ext uri="{FF2B5EF4-FFF2-40B4-BE49-F238E27FC236}">
                <a16:creationId xmlns:a16="http://schemas.microsoft.com/office/drawing/2014/main" id="{B5D2B38A-2F7A-7DF6-3680-9CA94A6BB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5" y="1098575"/>
            <a:ext cx="4629746" cy="2572081"/>
          </a:xfrm>
          <a:prstGeom prst="rect">
            <a:avLst/>
          </a:prstGeom>
        </p:spPr>
      </p:pic>
      <p:pic>
        <p:nvPicPr>
          <p:cNvPr id="8" name="Picture 7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D61FC94-0BBD-92CF-43C6-A4295A996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81" y="1057426"/>
            <a:ext cx="3631819" cy="2654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D8493-EE6B-BBC0-6513-A1747DD7A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65" y="3711804"/>
            <a:ext cx="4170940" cy="2572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9718D1-CD8C-D597-FF87-F9B25CD25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0" y="3756633"/>
            <a:ext cx="3917136" cy="24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5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7D593-5826-6FF8-9BF8-445C76E0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A7557-DF4A-93E4-5F10-CE2A6C0D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E40BE-BB8F-9BCF-6E08-216037BC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7948D-F0C8-4760-C1AF-576BCB013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17" y="1932541"/>
            <a:ext cx="5329883" cy="3289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08A98C-4299-5BE2-A9C8-035AA1746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99" y="2379979"/>
            <a:ext cx="3879853" cy="23944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1DA0FB-6123-CF66-E603-A822287C8BE9}"/>
              </a:ext>
            </a:extLst>
          </p:cNvPr>
          <p:cNvSpPr txBox="1"/>
          <p:nvPr/>
        </p:nvSpPr>
        <p:spPr>
          <a:xfrm>
            <a:off x="4883149" y="1571699"/>
            <a:ext cx="361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Correlation Matrix of 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1172B3-8EC6-BB58-5B3E-62F065B7F20F}"/>
              </a:ext>
            </a:extLst>
          </p:cNvPr>
          <p:cNvSpPr txBox="1"/>
          <p:nvPr/>
        </p:nvSpPr>
        <p:spPr>
          <a:xfrm>
            <a:off x="330200" y="22225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ssddddddddd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B97EE-C0BE-3EA2-F206-AB69629047DD}"/>
              </a:ext>
            </a:extLst>
          </p:cNvPr>
          <p:cNvSpPr txBox="1"/>
          <p:nvPr/>
        </p:nvSpPr>
        <p:spPr>
          <a:xfrm>
            <a:off x="330200" y="1567454"/>
            <a:ext cx="361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Burglaries v. Population</a:t>
            </a:r>
          </a:p>
        </p:txBody>
      </p:sp>
    </p:spTree>
    <p:extLst>
      <p:ext uri="{BB962C8B-B14F-4D97-AF65-F5344CB8AC3E}">
        <p14:creationId xmlns:p14="http://schemas.microsoft.com/office/powerpoint/2010/main" val="136063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7D593-5826-6FF8-9BF8-445C76E0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A7557-DF4A-93E4-5F10-CE2A6C0D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E40BE-BB8F-9BCF-6E08-216037BC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2E6F0-1D67-F2A3-D067-88F4BC36A451}"/>
              </a:ext>
            </a:extLst>
          </p:cNvPr>
          <p:cNvSpPr txBox="1"/>
          <p:nvPr/>
        </p:nvSpPr>
        <p:spPr>
          <a:xfrm>
            <a:off x="457200" y="142476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B4CEE-6D61-98FA-72E9-43548B103C50}"/>
              </a:ext>
            </a:extLst>
          </p:cNvPr>
          <p:cNvSpPr txBox="1"/>
          <p:nvPr/>
        </p:nvSpPr>
        <p:spPr>
          <a:xfrm>
            <a:off x="292371" y="3698125"/>
            <a:ext cx="78575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Proposed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Spatial model with Census covariates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Spatial model accounting for random effect of zip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Spatial and temporal model with random effects of zip code and fixed effect of day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1180431-1DED-A9FC-CE44-7EE29F638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12192"/>
              </p:ext>
            </p:extLst>
          </p:nvPr>
        </p:nvGraphicFramePr>
        <p:xfrm>
          <a:off x="277173" y="666365"/>
          <a:ext cx="8574456" cy="3545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108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91BFF-740B-054B-46E5-20D2B349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180C8-B68D-016F-335C-B2E627AE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771AC-B8B9-F532-64C4-E7A7FBA43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1AE59-F590-AB93-3E10-99ECA8F75A83}"/>
              </a:ext>
            </a:extLst>
          </p:cNvPr>
          <p:cNvSpPr txBox="1"/>
          <p:nvPr/>
        </p:nvSpPr>
        <p:spPr>
          <a:xfrm>
            <a:off x="719445" y="990341"/>
            <a:ext cx="78575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Are socioeconomic factors associated with the number of burglaries?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61B8C8-4820-438D-B4CF-32893FEB1A6B}"/>
                  </a:ext>
                </a:extLst>
              </p:cNvPr>
              <p:cNvSpPr txBox="1"/>
              <p:nvPr/>
            </p:nvSpPr>
            <p:spPr>
              <a:xfrm>
                <a:off x="-44532" y="2099261"/>
                <a:ext cx="9274629" cy="5702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𝑤𝑒𝑒𝑘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𝑏𝑢𝑟𝑔𝑙𝑎𝑟𝑖𝑒𝑠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𝑧𝑖𝑝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𝑐𝑜𝑑𝑒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𝑤𝑒𝑒𝑘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𝑝𝑜𝑖𝑠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𝑒𝑎𝑟𝑛𝑖𝑛𝑔𝑠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=%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𝑑𝑒𝑔𝑟𝑒𝑒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𝑚𝑎𝑙𝑒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61B8C8-4820-438D-B4CF-32893FEB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532" y="2099261"/>
                <a:ext cx="9274629" cy="5702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3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847F2-109D-979B-5F09-0F53E6507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3CCFF-B4F7-3B3E-8B88-901BF96B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92F38-1760-7BD0-AE48-8C2BCD497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1 -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F8A203-4691-1A5E-D50A-897341E0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3783"/>
              </p:ext>
            </p:extLst>
          </p:nvPr>
        </p:nvGraphicFramePr>
        <p:xfrm>
          <a:off x="157748" y="1765300"/>
          <a:ext cx="4084052" cy="2020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74">
                  <a:extLst>
                    <a:ext uri="{9D8B030D-6E8A-4147-A177-3AD203B41FA5}">
                      <a16:colId xmlns:a16="http://schemas.microsoft.com/office/drawing/2014/main" val="1838190459"/>
                    </a:ext>
                  </a:extLst>
                </a:gridCol>
                <a:gridCol w="1449694">
                  <a:extLst>
                    <a:ext uri="{9D8B030D-6E8A-4147-A177-3AD203B41FA5}">
                      <a16:colId xmlns:a16="http://schemas.microsoft.com/office/drawing/2014/main" val="1121724490"/>
                    </a:ext>
                  </a:extLst>
                </a:gridCol>
                <a:gridCol w="1276584">
                  <a:extLst>
                    <a:ext uri="{9D8B030D-6E8A-4147-A177-3AD203B41FA5}">
                      <a16:colId xmlns:a16="http://schemas.microsoft.com/office/drawing/2014/main" val="659585070"/>
                    </a:ext>
                  </a:extLst>
                </a:gridCol>
              </a:tblGrid>
              <a:tr h="7399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Binomial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17073"/>
                  </a:ext>
                </a:extLst>
              </a:tr>
              <a:tr h="557773">
                <a:tc>
                  <a:txBody>
                    <a:bodyPr/>
                    <a:lstStyle/>
                    <a:p>
                      <a:r>
                        <a:rPr lang="en-US" dirty="0"/>
                        <a:t>Dispersion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4956"/>
                  </a:ext>
                </a:extLst>
              </a:tr>
              <a:tr h="569185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-2304.64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-1626.09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94612"/>
                  </a:ext>
                </a:extLst>
              </a:tr>
            </a:tbl>
          </a:graphicData>
        </a:graphic>
      </p:graphicFrame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049F65D-3A51-0472-618B-B1AD37C89A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0" b="5540"/>
          <a:stretch/>
        </p:blipFill>
        <p:spPr>
          <a:xfrm>
            <a:off x="4648200" y="1455923"/>
            <a:ext cx="4414818" cy="2902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E84BE-0E8F-CE53-FD4A-2E072D4984A3}"/>
              </a:ext>
            </a:extLst>
          </p:cNvPr>
          <p:cNvSpPr txBox="1"/>
          <p:nvPr/>
        </p:nvSpPr>
        <p:spPr>
          <a:xfrm>
            <a:off x="5439429" y="1086591"/>
            <a:ext cx="291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Residuals v. Fitted Plot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500804-FFA9-1DC3-D035-55BB476C8CE7}"/>
              </a:ext>
            </a:extLst>
          </p:cNvPr>
          <p:cNvSpPr/>
          <p:nvPr/>
        </p:nvSpPr>
        <p:spPr>
          <a:xfrm>
            <a:off x="381000" y="6261100"/>
            <a:ext cx="7721600" cy="46037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 prefer the Negative Binomial Model, but the Poisson is more interpretable.</a:t>
            </a:r>
          </a:p>
        </p:txBody>
      </p:sp>
      <p:pic>
        <p:nvPicPr>
          <p:cNvPr id="12" name="Picture 11" descr="A close-up of numbers&#10;&#10;Description automatically generated">
            <a:extLst>
              <a:ext uri="{FF2B5EF4-FFF2-40B4-BE49-F238E27FC236}">
                <a16:creationId xmlns:a16="http://schemas.microsoft.com/office/drawing/2014/main" id="{CD94D3FD-69E5-D21F-A41F-56B4E6975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58" y="4727575"/>
            <a:ext cx="6057484" cy="12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535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F74C387-4E9D-4EAB-A625-9E1A8F5B5F2A}" vid="{9FD1E484-D043-43D0-9EA3-FB37E605AF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F25CA07ABE8746922A96DE612B94ED" ma:contentTypeVersion="18" ma:contentTypeDescription="Create a new document." ma:contentTypeScope="" ma:versionID="19d3fd8ccfd3499d03830e78cdbc329b">
  <xsd:schema xmlns:xsd="http://www.w3.org/2001/XMLSchema" xmlns:xs="http://www.w3.org/2001/XMLSchema" xmlns:p="http://schemas.microsoft.com/office/2006/metadata/properties" xmlns:ns2="56da9768-d3a1-4445-bbbe-4f4dcd00b479" xmlns:ns3="7d11626b-f2c7-480d-9707-dfbb9866a658" targetNamespace="http://schemas.microsoft.com/office/2006/metadata/properties" ma:root="true" ma:fieldsID="2c776cc5304cc315b6cfd321386d4fa6" ns2:_="" ns3:_="">
    <xsd:import namespace="56da9768-d3a1-4445-bbbe-4f4dcd00b479"/>
    <xsd:import namespace="7d11626b-f2c7-480d-9707-dfbb9866a6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DataDescrip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768-d3a1-4445-bbbe-4f4dcd00b4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362c7eb-5c45-4d0a-8479-4b30401fca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DataDescription" ma:index="24" nillable="true" ma:displayName="Data Description" ma:description="Brief description of the dataset" ma:format="Dropdown" ma:internalName="DataDescription">
      <xsd:simpleType>
        <xsd:restriction base="dms:Note">
          <xsd:maxLength value="255"/>
        </xsd:restriction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1626b-f2c7-480d-9707-dfbb9866a6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aa8f4ad-4a2d-4a84-80b7-aae1ccf2ca83}" ma:internalName="TaxCatchAll" ma:showField="CatchAllData" ma:web="7d11626b-f2c7-480d-9707-dfbb9866a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11626b-f2c7-480d-9707-dfbb9866a658" xsi:nil="true"/>
    <lcf76f155ced4ddcb4097134ff3c332f xmlns="56da9768-d3a1-4445-bbbe-4f4dcd00b479">
      <Terms xmlns="http://schemas.microsoft.com/office/infopath/2007/PartnerControls"/>
    </lcf76f155ced4ddcb4097134ff3c332f>
    <DataDescription xmlns="56da9768-d3a1-4445-bbbe-4f4dcd00b479" xsi:nil="true"/>
    <SharedWithUsers xmlns="7d11626b-f2c7-480d-9707-dfbb9866a658">
      <UserInfo>
        <DisplayName/>
        <AccountId xsi:nil="true"/>
        <AccountType/>
      </UserInfo>
    </SharedWithUsers>
    <MediaLengthInSeconds xmlns="56da9768-d3a1-4445-bbbe-4f4dcd00b47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9DD95F-A915-4DE9-B6F3-29C5F6899FE8}">
  <ds:schemaRefs>
    <ds:schemaRef ds:uri="56da9768-d3a1-4445-bbbe-4f4dcd00b479"/>
    <ds:schemaRef ds:uri="7d11626b-f2c7-480d-9707-dfbb9866a6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1248604-61BB-4CB9-BB61-2C92FABF9232}">
  <ds:schemaRefs>
    <ds:schemaRef ds:uri="56da9768-d3a1-4445-bbbe-4f4dcd00b479"/>
    <ds:schemaRef ds:uri="7d11626b-f2c7-480d-9707-dfbb9866a6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6ED7BF-EF02-4016-AF0E-5D8E3A4D62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597</Words>
  <Application>Microsoft Office PowerPoint</Application>
  <PresentationFormat>On-screen Show (4:3)</PresentationFormat>
  <Paragraphs>140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1_Office Theme</vt:lpstr>
      <vt:lpstr>Effectively Deploying Chicago PD by Zip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Scudder, John CPT</dc:creator>
  <cp:lastModifiedBy>Klein, Cooper E CDT 2024</cp:lastModifiedBy>
  <cp:revision>1</cp:revision>
  <dcterms:created xsi:type="dcterms:W3CDTF">2022-12-06T03:19:01Z</dcterms:created>
  <dcterms:modified xsi:type="dcterms:W3CDTF">2024-04-25T01:49:23Z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0x010100EEF25CA07ABE8746922A96DE612B94ED</vt:lpwstr>
  </property>
  <property fmtid="{D5CDD505-2E9C-101B-9397-08002B2CF9AE}" pid="3" name="Order">
    <vt:r8>4200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