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4411" r:id="rId5"/>
    <p:sldId id="4413" r:id="rId6"/>
    <p:sldId id="4414" r:id="rId7"/>
    <p:sldId id="4412" r:id="rId8"/>
    <p:sldId id="4415" r:id="rId9"/>
    <p:sldId id="4418" r:id="rId10"/>
    <p:sldId id="4419" r:id="rId11"/>
    <p:sldId id="4420" r:id="rId12"/>
    <p:sldId id="4416" r:id="rId13"/>
    <p:sldId id="44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3F7D6-9AC2-4C53-93AD-EF5B561AB242}" v="219" dt="2024-04-09T02:31:45.447"/>
    <p1510:client id="{6E7091DF-E377-4FC4-B4DF-D193570D0425}" v="1538" dt="2024-04-09T02:42:30.072"/>
    <p1510:client id="{A7DCA5A8-B91D-EE13-C4E4-386B95C6CB2A}" v="764" dt="2024-04-09T02:10:06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3"/>
            <a:ext cx="10972800" cy="1143000"/>
          </a:xfrm>
          <a:prstGeom prst="rect">
            <a:avLst/>
          </a:prstGeom>
        </p:spPr>
        <p:txBody>
          <a:bodyPr lIns="91440" tIns="45720" rIns="91440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21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053" y="2"/>
            <a:ext cx="6420947" cy="879077"/>
          </a:xfrm>
          <a:prstGeom prst="rect">
            <a:avLst/>
          </a:prstGeom>
        </p:spPr>
        <p:txBody>
          <a:bodyPr lIns="91410" tIns="45705" rIns="91410" bIns="45705" anchor="ctr"/>
          <a:lstStyle>
            <a:lvl1pPr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C2F0D4E0-3759-4149-9009-C138BD830BA3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71105" tIns="35552" rIns="71105" bIns="35552"/>
          <a:lstStyle/>
          <a:p>
            <a:fld id="{DFDED34C-DE97-4463-B92A-AD521C255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 ART.ti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2000" cy="1149096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1222375" y="997745"/>
            <a:ext cx="142876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6361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DFF8-6238-56DC-05D0-AC5008A5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2237649"/>
            <a:ext cx="11155680" cy="2382702"/>
          </a:xfrm>
        </p:spPr>
        <p:txBody>
          <a:bodyPr/>
          <a:lstStyle/>
          <a:p>
            <a:r>
              <a:rPr lang="en-US" sz="6600" dirty="0"/>
              <a:t>MA478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7B58B-61D4-1169-C68F-10BDD389C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3429000"/>
            <a:ext cx="8534400" cy="653143"/>
          </a:xfrm>
        </p:spPr>
        <p:txBody>
          <a:bodyPr/>
          <a:lstStyle/>
          <a:p>
            <a:r>
              <a:rPr lang="en-US" dirty="0"/>
              <a:t>CDT Joshua Blackmon and CDT Samin Kim</a:t>
            </a:r>
          </a:p>
        </p:txBody>
      </p:sp>
    </p:spTree>
    <p:extLst>
      <p:ext uri="{BB962C8B-B14F-4D97-AF65-F5344CB8AC3E}">
        <p14:creationId xmlns:p14="http://schemas.microsoft.com/office/powerpoint/2010/main" val="378046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6D16-B531-46AE-8B68-B02C42C9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42" y="2985086"/>
            <a:ext cx="6420947" cy="879077"/>
          </a:xfrm>
        </p:spPr>
        <p:txBody>
          <a:bodyPr/>
          <a:lstStyle/>
          <a:p>
            <a:r>
              <a:rPr lang="ko-KR" altLang="en-US" sz="4800" b="0" i="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질의응답</a:t>
            </a:r>
            <a:r>
              <a:rPr lang="en-US" altLang="ko-KR" sz="4800" b="0" i="0" dirty="0">
                <a:solidFill>
                  <a:schemeClr val="tx1"/>
                </a:solidFill>
                <a:latin typeface="Arial"/>
                <a:ea typeface="맑은 고딕"/>
                <a:cs typeface="Arial"/>
              </a:rPr>
              <a:t>??</a:t>
            </a:r>
            <a:endParaRPr lang="ko-KR" altLang="en-US" sz="4800" b="0" i="0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11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BA9E1F6D-0493-87A1-F5A4-29A6384BDE32}"/>
              </a:ext>
            </a:extLst>
          </p:cNvPr>
          <p:cNvSpPr/>
          <p:nvPr/>
        </p:nvSpPr>
        <p:spPr>
          <a:xfrm>
            <a:off x="858520" y="1417083"/>
            <a:ext cx="6842760" cy="4561840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4D6D16-B531-46AE-8B68-B02C42C9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0" i="0" err="1">
                <a:latin typeface="Calibri"/>
                <a:ea typeface="맑은 고딕"/>
                <a:cs typeface="Arial"/>
              </a:rPr>
              <a:t>Problem</a:t>
            </a:r>
            <a:r>
              <a:rPr lang="ko-KR" altLang="en-US" sz="4800" b="0" i="0">
                <a:latin typeface="Calibri"/>
                <a:ea typeface="맑은 고딕"/>
                <a:cs typeface="Arial"/>
              </a:rPr>
              <a:t> </a:t>
            </a:r>
            <a:r>
              <a:rPr lang="ko-KR" altLang="en-US" sz="4800" b="0" i="0" err="1">
                <a:latin typeface="Calibri"/>
                <a:ea typeface="맑은 고딕"/>
                <a:cs typeface="Arial"/>
              </a:rPr>
              <a:t>Statement</a:t>
            </a:r>
            <a:endParaRPr lang="ko-KR" altLang="en-US" sz="4800" b="0" i="0">
              <a:latin typeface="Calibri"/>
              <a:ea typeface="맑은 고딕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0A7E8A-3B19-57BF-D1F0-0F1D57E8E7AC}"/>
              </a:ext>
            </a:extLst>
          </p:cNvPr>
          <p:cNvSpPr/>
          <p:nvPr/>
        </p:nvSpPr>
        <p:spPr>
          <a:xfrm>
            <a:off x="7884160" y="2590800"/>
            <a:ext cx="4155440" cy="25298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5F873-1C98-5CFA-7C7C-86F394467B1A}"/>
              </a:ext>
            </a:extLst>
          </p:cNvPr>
          <p:cNvSpPr txBox="1"/>
          <p:nvPr/>
        </p:nvSpPr>
        <p:spPr>
          <a:xfrm>
            <a:off x="152400" y="1511984"/>
            <a:ext cx="594778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/>
              <a:t>Location</a:t>
            </a:r>
          </a:p>
          <a:p>
            <a:pPr algn="ctr"/>
            <a:r>
              <a:rPr lang="en-US" sz="4400" dirty="0"/>
              <a:t>Population</a:t>
            </a:r>
          </a:p>
          <a:p>
            <a:pPr algn="ctr"/>
            <a:r>
              <a:rPr lang="en-US" sz="4400" dirty="0"/>
              <a:t>Unemployment</a:t>
            </a:r>
          </a:p>
          <a:p>
            <a:pPr algn="ctr"/>
            <a:r>
              <a:rPr lang="en-US" sz="4400" dirty="0"/>
              <a:t>Wealth</a:t>
            </a:r>
          </a:p>
          <a:p>
            <a:pPr algn="ctr"/>
            <a:r>
              <a:rPr lang="en-US" sz="4400" dirty="0"/>
              <a:t>Weather</a:t>
            </a:r>
          </a:p>
          <a:p>
            <a:pPr algn="ctr"/>
            <a:r>
              <a:rPr lang="en-US" sz="4400" dirty="0"/>
              <a:t>Young Male Count</a:t>
            </a:r>
            <a:endParaRPr lang="ko-KR" sz="4400" dirty="0">
              <a:latin typeface="Calibri"/>
              <a:ea typeface="맑은 고딕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EB536-69CE-B823-7890-8C96A861DBE4}"/>
              </a:ext>
            </a:extLst>
          </p:cNvPr>
          <p:cNvSpPr txBox="1"/>
          <p:nvPr/>
        </p:nvSpPr>
        <p:spPr>
          <a:xfrm>
            <a:off x="8422640" y="3036283"/>
            <a:ext cx="3484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Burglary Count</a:t>
            </a:r>
          </a:p>
        </p:txBody>
      </p:sp>
    </p:spTree>
    <p:extLst>
      <p:ext uri="{BB962C8B-B14F-4D97-AF65-F5344CB8AC3E}">
        <p14:creationId xmlns:p14="http://schemas.microsoft.com/office/powerpoint/2010/main" val="44689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6D16-B531-46AE-8B68-B02C42C9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0" i="0" err="1">
                <a:latin typeface="Calibri"/>
                <a:ea typeface="맑은 고딕"/>
                <a:cs typeface="Arial"/>
              </a:rPr>
              <a:t>Research</a:t>
            </a:r>
            <a:r>
              <a:rPr lang="ko-KR" altLang="en-US" sz="4800" b="0" i="0">
                <a:latin typeface="Calibri"/>
                <a:ea typeface="맑은 고딕"/>
                <a:cs typeface="Arial"/>
              </a:rPr>
              <a:t> </a:t>
            </a:r>
            <a:r>
              <a:rPr lang="ko-KR" altLang="en-US" sz="4800" b="0" i="0" err="1">
                <a:latin typeface="Calibri"/>
                <a:ea typeface="맑은 고딕"/>
                <a:cs typeface="Arial"/>
              </a:rPr>
              <a:t>Question</a:t>
            </a:r>
            <a:endParaRPr lang="ko-KR" altLang="en-US" sz="4800" b="0" i="0">
              <a:latin typeface="Calibri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80DAC-532E-41E8-0A1C-D71CAE2049F4}"/>
              </a:ext>
            </a:extLst>
          </p:cNvPr>
          <p:cNvSpPr txBox="1"/>
          <p:nvPr/>
        </p:nvSpPr>
        <p:spPr>
          <a:xfrm>
            <a:off x="314960" y="1613118"/>
            <a:ext cx="115824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dirty="0">
                <a:latin typeface="Calibri"/>
                <a:ea typeface="+mn-lt"/>
                <a:cs typeface="Times New Roman"/>
              </a:rPr>
              <a:t>What is the relationship between socioeconomic variables and the count of burglaries in Chicago?</a:t>
            </a:r>
          </a:p>
          <a:p>
            <a:r>
              <a:rPr lang="en-US" altLang="ko-KR" sz="4000" dirty="0">
                <a:latin typeface="Calibri"/>
                <a:ea typeface="+mn-lt"/>
                <a:cs typeface="Times New Roman"/>
              </a:rPr>
              <a:t>Additionally, what other determinants significantly impact the frequency of burglaries in Chicago?</a:t>
            </a:r>
            <a:endParaRPr lang="ko-KR" sz="4000" dirty="0">
              <a:latin typeface="Calibri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08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363AD-F22B-7263-ADCE-6D40F8F2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5208-F7D4-74C4-0E9D-6BB8569B2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8880" y="104049"/>
            <a:ext cx="5313680" cy="739231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Sources of Variation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7BF36-9CC8-BF02-69AA-597FAFB00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79560"/>
              </p:ext>
            </p:extLst>
          </p:nvPr>
        </p:nvGraphicFramePr>
        <p:xfrm>
          <a:off x="2032000" y="1991360"/>
          <a:ext cx="8127999" cy="4033521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87331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27675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1572242"/>
                    </a:ext>
                  </a:extLst>
                </a:gridCol>
              </a:tblGrid>
              <a:tr h="1344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Explained Variation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- Wealth of Area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- Young Male Count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- Population per Census Block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- Weather (Temperature)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- Temporal Factors (Month)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Unexplained Variation</a:t>
                      </a:r>
                    </a:p>
                    <a:p>
                      <a:pPr algn="ctr"/>
                      <a:endParaRPr lang="en-US" b="1" u="sng" dirty="0"/>
                    </a:p>
                    <a:p>
                      <a:pPr algn="ctr"/>
                      <a:r>
                        <a:rPr lang="en-US" b="0" u="none" dirty="0"/>
                        <a:t>- Officer Presence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- Age of Population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- Education Level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- City Funding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algn="ctr"/>
                      <a:r>
                        <a:rPr lang="en-US" b="0" u="none" dirty="0"/>
                        <a:t>- Race Makeup</a:t>
                      </a:r>
                    </a:p>
                    <a:p>
                      <a:pPr algn="ctr"/>
                      <a:endParaRPr lang="en-US" b="0" u="none" dirty="0"/>
                    </a:p>
                    <a:p>
                      <a:pPr lvl="0" algn="ctr">
                        <a:buNone/>
                      </a:pPr>
                      <a:endParaRPr lang="en-US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79955"/>
                  </a:ext>
                </a:extLst>
              </a:tr>
              <a:tr h="1344507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Observational Units</a:t>
                      </a:r>
                    </a:p>
                    <a:p>
                      <a:pPr algn="ctr"/>
                      <a:r>
                        <a:rPr lang="en-US" b="0" u="none" dirty="0"/>
                        <a:t>Census Block in Chicago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74377"/>
                  </a:ext>
                </a:extLst>
              </a:tr>
              <a:tr h="13445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/>
                        <a:t>Response Variable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dirty="0"/>
                        <a:t>Burglary Count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sng" dirty="0"/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1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8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6D16-B531-46AE-8B68-B02C42C9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0" i="0" err="1">
                <a:latin typeface="Calibri"/>
                <a:ea typeface="맑은 고딕"/>
                <a:cs typeface="Arial"/>
              </a:rPr>
              <a:t>Hypothesis</a:t>
            </a:r>
            <a:endParaRPr lang="ko-KR" sz="4800" b="0" i="0">
              <a:latin typeface="Calibri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2B173-29D3-E2C0-01CD-1259DEFABA3E}"/>
              </a:ext>
            </a:extLst>
          </p:cNvPr>
          <p:cNvSpPr txBox="1"/>
          <p:nvPr/>
        </p:nvSpPr>
        <p:spPr>
          <a:xfrm>
            <a:off x="552228" y="1687072"/>
            <a:ext cx="1081681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ea typeface="맑은 고딕"/>
                <a:cs typeface="Calibri"/>
              </a:rPr>
              <a:t>Hypothesis 1: Areas with high unemployment rates and higher levels of wealth are related to </a:t>
            </a:r>
            <a:r>
              <a:rPr lang="en-US" altLang="ko-KR" sz="3200" dirty="0">
                <a:ea typeface="맑은 고딕"/>
                <a:cs typeface="Calibri"/>
              </a:rPr>
              <a:t>a </a:t>
            </a:r>
            <a:r>
              <a:rPr lang="ko-KR" altLang="en-US" sz="3200" dirty="0">
                <a:ea typeface="맑은 고딕"/>
                <a:cs typeface="Calibri"/>
              </a:rPr>
              <a:t>higher incidence of burglaries in Chicago.</a:t>
            </a:r>
          </a:p>
          <a:p>
            <a:endParaRPr lang="ko-KR" altLang="en-US" sz="3200" dirty="0">
              <a:ea typeface="맑은 고딕"/>
              <a:cs typeface="Calibri"/>
            </a:endParaRPr>
          </a:p>
          <a:p>
            <a:r>
              <a:rPr lang="ko-KR" altLang="en-US" sz="3200" dirty="0">
                <a:ea typeface="맑은 고딕"/>
                <a:cs typeface="Calibri"/>
              </a:rPr>
              <a:t>Hypothesis 2: </a:t>
            </a:r>
            <a:r>
              <a:rPr lang="en-US" altLang="ko-KR" sz="3200" dirty="0">
                <a:ea typeface="맑은 고딕"/>
                <a:cs typeface="Calibri"/>
              </a:rPr>
              <a:t>The hotter the weather is, the more burglaries are present. </a:t>
            </a:r>
          </a:p>
        </p:txBody>
      </p:sp>
    </p:spTree>
    <p:extLst>
      <p:ext uri="{BB962C8B-B14F-4D97-AF65-F5344CB8AC3E}">
        <p14:creationId xmlns:p14="http://schemas.microsoft.com/office/powerpoint/2010/main" val="232781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0D92D-0821-50C5-58E0-1A0B4393D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B4E95-68E2-E08B-0204-DA9533D4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0" i="0" dirty="0">
                <a:latin typeface="Calibri"/>
                <a:ea typeface="맑은 고딕"/>
                <a:cs typeface="Arial"/>
              </a:rPr>
              <a:t>Data Description</a:t>
            </a:r>
            <a:endParaRPr lang="ko-KR" sz="4800" b="0" i="0" dirty="0">
              <a:latin typeface="Calibri"/>
              <a:ea typeface="맑은 고딕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6F572-F238-674A-44B1-19F8F4F7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7" y="2203110"/>
            <a:ext cx="6379131" cy="316675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32876C0-9A62-A18F-D780-17D285ECB76F}"/>
              </a:ext>
            </a:extLst>
          </p:cNvPr>
          <p:cNvSpPr/>
          <p:nvPr/>
        </p:nvSpPr>
        <p:spPr>
          <a:xfrm rot="16200000">
            <a:off x="6644640" y="3151485"/>
            <a:ext cx="1117600" cy="12700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9A4E7B-38E9-3347-8006-832D045C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84" y="1262649"/>
            <a:ext cx="3051522" cy="50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5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452D8-35A0-F18E-08A8-BD0121090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566F2-2583-49F3-5AC5-2582AD96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0" i="0">
                <a:latin typeface="Calibri"/>
                <a:ea typeface="맑은 고딕"/>
                <a:cs typeface="Arial"/>
              </a:rPr>
              <a:t>Data Description</a:t>
            </a:r>
            <a:endParaRPr lang="ko-KR" sz="4800" b="0" i="0" dirty="0">
              <a:latin typeface="Calibri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021FB-561B-9BDE-C3CE-4EA75414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53" y="1583516"/>
            <a:ext cx="7183293" cy="39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6632B1-C4CE-1381-9415-5A3C6229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0B5C-A487-D109-CB66-99C82A3F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Exploratory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56068-ACA3-5989-D15F-490BDEEEE177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After initial exploration, we found: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The range of burglaries in total between JAN 2010 and DEC 2015 is 2 and 291 burglaries.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Wealth and Population are highly correlated as seen below.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0B9E0-1264-C35B-216F-316ABC9D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39" y="1368993"/>
            <a:ext cx="4870428" cy="247174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19091B8-109B-9A36-D248-C8048C173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0"/>
          <a:stretch/>
        </p:blipFill>
        <p:spPr>
          <a:xfrm>
            <a:off x="6223562" y="3906983"/>
            <a:ext cx="4448638" cy="23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6D16-B531-46AE-8B68-B02C42C9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0" i="0" err="1">
                <a:latin typeface="Arial"/>
                <a:ea typeface="맑은 고딕"/>
                <a:cs typeface="Arial"/>
              </a:rPr>
              <a:t>Proposed</a:t>
            </a:r>
            <a:r>
              <a:rPr lang="ko-KR" altLang="en-US" sz="4800" b="0" i="0">
                <a:latin typeface="Arial"/>
                <a:ea typeface="맑은 고딕"/>
                <a:cs typeface="Arial"/>
              </a:rPr>
              <a:t> </a:t>
            </a:r>
            <a:r>
              <a:rPr lang="ko-KR" altLang="en-US" sz="4800" b="0" i="0" err="1">
                <a:latin typeface="Arial"/>
                <a:ea typeface="맑은 고딕"/>
                <a:cs typeface="Arial"/>
              </a:rPr>
              <a:t>Model</a:t>
            </a:r>
            <a:endParaRPr lang="ko-KR" sz="4800" b="0" i="0">
              <a:ea typeface="맑은 고딕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B5482D-C0F9-A77C-2EA4-47F8E29B8B42}"/>
              </a:ext>
            </a:extLst>
          </p:cNvPr>
          <p:cNvSpPr/>
          <p:nvPr/>
        </p:nvSpPr>
        <p:spPr>
          <a:xfrm>
            <a:off x="1055913" y="1828799"/>
            <a:ext cx="1945247" cy="9309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  <a:cs typeface="Calibri"/>
              </a:rPr>
              <a:t>Poisson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1D1CA2A-5749-3493-AEF0-13458ED012AD}"/>
              </a:ext>
            </a:extLst>
          </p:cNvPr>
          <p:cNvSpPr/>
          <p:nvPr/>
        </p:nvSpPr>
        <p:spPr>
          <a:xfrm>
            <a:off x="4953889" y="1839685"/>
            <a:ext cx="1860568" cy="920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  <a:cs typeface="Calibri"/>
              </a:rPr>
              <a:t>Negative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Binomial</a:t>
            </a:r>
            <a:endParaRPr lang="ko-KR" err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6FB779-D943-11ED-387E-7AABEB31397D}"/>
              </a:ext>
            </a:extLst>
          </p:cNvPr>
          <p:cNvSpPr/>
          <p:nvPr/>
        </p:nvSpPr>
        <p:spPr>
          <a:xfrm>
            <a:off x="8490856" y="1828799"/>
            <a:ext cx="2412133" cy="9200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Poisson </a:t>
            </a:r>
            <a:r>
              <a:rPr lang="en-US" altLang="ko-KR" dirty="0">
                <a:ea typeface="맑은 고딕"/>
                <a:cs typeface="Calibri"/>
              </a:rPr>
              <a:t>GLMM (Month, Census Block Location)</a:t>
            </a:r>
            <a:endParaRPr 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E531C-3FCF-76EF-BAB9-03888B967D02}"/>
              </a:ext>
            </a:extLst>
          </p:cNvPr>
          <p:cNvSpPr txBox="1"/>
          <p:nvPr/>
        </p:nvSpPr>
        <p:spPr>
          <a:xfrm>
            <a:off x="370114" y="2971800"/>
            <a:ext cx="3320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Suitable for count data (number of burglaries)</a:t>
            </a:r>
          </a:p>
          <a:p>
            <a:pPr algn="ctr"/>
            <a:r>
              <a:rPr lang="en-US"/>
              <a:t>Assumes mean = variance</a:t>
            </a:r>
          </a:p>
          <a:p>
            <a:pPr algn="ctr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719743-079B-360E-2256-54FF63CDB0B7}"/>
                  </a:ext>
                </a:extLst>
              </p:cNvPr>
              <p:cNvSpPr txBox="1"/>
              <p:nvPr/>
            </p:nvSpPr>
            <p:spPr>
              <a:xfrm>
                <a:off x="1807473" y="4703131"/>
                <a:ext cx="815340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𝐵𝑢𝑟𝑔𝑙𝑎𝑟𝑖𝑒𝑠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𝑈𝑛𝑒𝑚𝑝𝑙𝑜𝑦𝑚𝑒𝑛𝑡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𝑊𝑒𝑎𝑙𝑡h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𝑀𝑜𝑛𝑡h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719743-079B-360E-2256-54FF63CD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73" y="4703131"/>
                <a:ext cx="8153400" cy="40498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CBB99EC-D77A-D484-7ED9-B1BEA97CD0BD}"/>
              </a:ext>
            </a:extLst>
          </p:cNvPr>
          <p:cNvSpPr txBox="1"/>
          <p:nvPr/>
        </p:nvSpPr>
        <p:spPr>
          <a:xfrm>
            <a:off x="4110981" y="2982686"/>
            <a:ext cx="3320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Suitable for count data (number of burglaries)</a:t>
            </a:r>
          </a:p>
          <a:p>
            <a:pPr algn="ctr"/>
            <a:r>
              <a:rPr lang="en-US"/>
              <a:t>Accounts for overdispersion in data</a:t>
            </a:r>
          </a:p>
          <a:p>
            <a:pPr algn="ctr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592B5-DE13-126F-ED74-1A85553761E8}"/>
              </a:ext>
            </a:extLst>
          </p:cNvPr>
          <p:cNvSpPr txBox="1"/>
          <p:nvPr/>
        </p:nvSpPr>
        <p:spPr>
          <a:xfrm>
            <a:off x="8036850" y="3002893"/>
            <a:ext cx="332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Accounts for random effects from Month variable</a:t>
            </a:r>
          </a:p>
          <a:p>
            <a:pPr algn="ctr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27485B-51DB-B32F-ECA9-D17CBAE6194C}"/>
                  </a:ext>
                </a:extLst>
              </p:cNvPr>
              <p:cNvSpPr txBox="1"/>
              <p:nvPr/>
            </p:nvSpPr>
            <p:spPr>
              <a:xfrm>
                <a:off x="1807473" y="5363955"/>
                <a:ext cx="815340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𝐵𝑢𝑟𝑔𝑙𝑎𝑟𝑖𝑒𝑠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𝑈𝑛𝑒𝑚𝑝𝑙𝑜𝑦𝑚𝑒𝑛𝑡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𝑊𝑒𝑎𝑙𝑡h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𝑀𝑜𝑛𝑡h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27485B-51DB-B32F-ECA9-D17CBAE6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73" y="5363955"/>
                <a:ext cx="8153400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34483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24A2E092A9D44D88108C4F01F300C2" ma:contentTypeVersion="17" ma:contentTypeDescription="Create a new document." ma:contentTypeScope="" ma:versionID="7086d733622de08c8b7d74c725dd30bf">
  <xsd:schema xmlns:xsd="http://www.w3.org/2001/XMLSchema" xmlns:xs="http://www.w3.org/2001/XMLSchema" xmlns:p="http://schemas.microsoft.com/office/2006/metadata/properties" xmlns:ns3="23efb6c3-be7b-49e2-9b61-44e25c61f0e4" xmlns:ns4="d9b4cd5b-6b19-4a89-b5a8-f24d298cd64b" targetNamespace="http://schemas.microsoft.com/office/2006/metadata/properties" ma:root="true" ma:fieldsID="f46fdd89e440d404133bba51702a8c88" ns3:_="" ns4:_="">
    <xsd:import namespace="23efb6c3-be7b-49e2-9b61-44e25c61f0e4"/>
    <xsd:import namespace="d9b4cd5b-6b19-4a89-b5a8-f24d298cd6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fb6c3-be7b-49e2-9b61-44e25c61f0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b4cd5b-6b19-4a89-b5a8-f24d298cd6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efb6c3-be7b-49e2-9b61-44e25c61f0e4" xsi:nil="true"/>
  </documentManagement>
</p:properties>
</file>

<file path=customXml/itemProps1.xml><?xml version="1.0" encoding="utf-8"?>
<ds:datastoreItem xmlns:ds="http://schemas.openxmlformats.org/officeDocument/2006/customXml" ds:itemID="{744E56C5-049F-4F8A-8A74-8D64691CF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0D8B32-690D-486A-BE1D-78CA0F016FAF}">
  <ds:schemaRefs>
    <ds:schemaRef ds:uri="23efb6c3-be7b-49e2-9b61-44e25c61f0e4"/>
    <ds:schemaRef ds:uri="d9b4cd5b-6b19-4a89-b5a8-f24d298cd6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88D087-EADE-474F-A70F-38D61F3CB61B}">
  <ds:schemaRefs>
    <ds:schemaRef ds:uri="23efb6c3-be7b-49e2-9b61-44e25c61f0e4"/>
    <ds:schemaRef ds:uri="d9b4cd5b-6b19-4a89-b5a8-f24d298cd6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267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Cambria Math</vt:lpstr>
      <vt:lpstr>3_Office Theme</vt:lpstr>
      <vt:lpstr>MA478 Project Proposal</vt:lpstr>
      <vt:lpstr>Problem Statement</vt:lpstr>
      <vt:lpstr>Research Question</vt:lpstr>
      <vt:lpstr>Sources of Variation</vt:lpstr>
      <vt:lpstr>Hypothesis</vt:lpstr>
      <vt:lpstr>Data Description</vt:lpstr>
      <vt:lpstr>Data Description</vt:lpstr>
      <vt:lpstr>Initial Exploratory Analysis</vt:lpstr>
      <vt:lpstr>Proposed Model</vt:lpstr>
      <vt:lpstr>질의응답??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MA478 Project Proposal</dc:title>
  <dc:creator>Blackmon, Joshua L CDT 2024</dc:creator>
  <cp:lastModifiedBy>Blackmon, Joshua L CDT 2024</cp:lastModifiedBy>
  <cp:revision>2</cp:revision>
  <dcterms:created xsi:type="dcterms:W3CDTF">2024-04-08T20:11:46Z</dcterms:created>
  <dcterms:modified xsi:type="dcterms:W3CDTF">2024-04-09T02:42:30Z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0x0101001224A2E092A9D44D88108C4F01F300C2</vt:lpwstr>
  </property>
</Properties>
</file>