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3"/>
  </p:notesMasterIdLst>
  <p:sldIdLst>
    <p:sldId id="256" r:id="rId5"/>
    <p:sldId id="272" r:id="rId6"/>
    <p:sldId id="266" r:id="rId7"/>
    <p:sldId id="267" r:id="rId8"/>
    <p:sldId id="268" r:id="rId9"/>
    <p:sldId id="269" r:id="rId10"/>
    <p:sldId id="270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FFE00"/>
    <a:srgbClr val="FFFF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7897AF-5B89-0191-61EB-030845373620}" v="10" dt="2024-04-09T02:11:15.477"/>
    <p1510:client id="{7DEE36E8-8DE0-BE34-D57E-A7DA6F00D54A}" v="176" dt="2024-04-09T03:59:24.863"/>
    <p1510:client id="{9EB8A51C-5A44-45AF-A921-1E2845A01D15}" v="1029" dt="2024-04-09T03:13:00.1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5191A-CEFD-4189-8EE7-E753D2433F8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5E3ED-9F0F-40AB-8175-5EB9DE25C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0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5E3ED-9F0F-40AB-8175-5EB9DE25CA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46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2F0D4E0-3759-4149-9009-C138BD830BA3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8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0900"/>
            <a:ext cx="8229600" cy="48252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0580643-9EA6-02F1-763C-05D31436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AA9E511-8C73-F94A-E744-D3BD60164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244" y="136525"/>
            <a:ext cx="4658244" cy="644872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122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90714"/>
            <a:ext cx="7772400" cy="1828799"/>
          </a:xfrm>
          <a:prstGeom prst="rect">
            <a:avLst/>
          </a:prstGeom>
        </p:spPr>
        <p:txBody>
          <a:bodyPr anchor="t"/>
          <a:lstStyle>
            <a:lvl1pPr algn="ctr">
              <a:defRPr sz="3600" b="1" cap="all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194927"/>
            <a:ext cx="7772400" cy="1414021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2F0D4E0-3759-4149-9009-C138BD830BA3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4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25486"/>
            <a:ext cx="4038600" cy="49006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25486"/>
            <a:ext cx="4038600" cy="49006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5701D-58AC-6DDF-B1EF-5562742B0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244" y="136525"/>
            <a:ext cx="4658244" cy="644872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208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404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44688"/>
            <a:ext cx="4040188" cy="4181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0492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44688"/>
            <a:ext cx="4041775" cy="4181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7AAB6-80BA-3D44-9379-2A8E211C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244" y="136525"/>
            <a:ext cx="4658244" cy="644872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705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7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622"/>
            <a:ext cx="8229600" cy="4840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2F0D4E0-3759-4149-9009-C138BD830BA3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916781" y="997744"/>
            <a:ext cx="107157" cy="92869"/>
          </a:xfrm>
          <a:custGeom>
            <a:avLst/>
            <a:gdLst>
              <a:gd name="connsiteX0" fmla="*/ 0 w 107157"/>
              <a:gd name="connsiteY0" fmla="*/ 88106 h 92869"/>
              <a:gd name="connsiteX1" fmla="*/ 28575 w 107157"/>
              <a:gd name="connsiteY1" fmla="*/ 33337 h 92869"/>
              <a:gd name="connsiteX2" fmla="*/ 38100 w 107157"/>
              <a:gd name="connsiteY2" fmla="*/ 19050 h 92869"/>
              <a:gd name="connsiteX3" fmla="*/ 66675 w 107157"/>
              <a:gd name="connsiteY3" fmla="*/ 0 h 92869"/>
              <a:gd name="connsiteX4" fmla="*/ 107157 w 107157"/>
              <a:gd name="connsiteY4" fmla="*/ 45244 h 92869"/>
              <a:gd name="connsiteX5" fmla="*/ 78582 w 107157"/>
              <a:gd name="connsiteY5" fmla="*/ 92869 h 92869"/>
              <a:gd name="connsiteX6" fmla="*/ 0 w 107157"/>
              <a:gd name="connsiteY6" fmla="*/ 88106 h 9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157" h="92869">
                <a:moveTo>
                  <a:pt x="0" y="88106"/>
                </a:moveTo>
                <a:lnTo>
                  <a:pt x="28575" y="33337"/>
                </a:lnTo>
                <a:lnTo>
                  <a:pt x="38100" y="19050"/>
                </a:lnTo>
                <a:lnTo>
                  <a:pt x="66675" y="0"/>
                </a:lnTo>
                <a:lnTo>
                  <a:pt x="107157" y="45244"/>
                </a:lnTo>
                <a:lnTo>
                  <a:pt x="78582" y="92869"/>
                </a:lnTo>
                <a:lnTo>
                  <a:pt x="0" y="88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Template ART.tif">
            <a:extLst>
              <a:ext uri="{FF2B5EF4-FFF2-40B4-BE49-F238E27FC236}">
                <a16:creationId xmlns:a16="http://schemas.microsoft.com/office/drawing/2014/main" id="{E0A232CB-0BDA-EB93-E6C1-519B9AB007A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4000" cy="11490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BCA3BA-919F-3217-27B3-32C4F8297B2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64474" y="5799131"/>
            <a:ext cx="689026" cy="884251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5BB2487-3ACE-0B12-E963-25E4209B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244" y="136525"/>
            <a:ext cx="4658244" cy="6448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416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80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23A0-FC60-7086-0E1A-342919D86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94" y="1958975"/>
            <a:ext cx="8890612" cy="14700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/>
              <a:t>MA478: Final Project Proposal</a:t>
            </a:r>
            <a:endParaRPr lang="en-US" sz="32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36C7657-8B7E-741D-7C98-7ADA12AA50BB}"/>
              </a:ext>
            </a:extLst>
          </p:cNvPr>
          <p:cNvSpPr txBox="1">
            <a:spLocks/>
          </p:cNvSpPr>
          <p:nvPr/>
        </p:nvSpPr>
        <p:spPr>
          <a:xfrm>
            <a:off x="936434" y="3782915"/>
            <a:ext cx="75245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800"/>
              <a:t>CDT Isabella Palchak</a:t>
            </a:r>
          </a:p>
          <a:p>
            <a:r>
              <a:rPr lang="en-US" sz="2800"/>
              <a:t>CDT Karly </a:t>
            </a:r>
            <a:r>
              <a:rPr lang="en-US" sz="2800" err="1"/>
              <a:t>Parcell</a:t>
            </a:r>
            <a:endParaRPr lang="en-US" sz="2800"/>
          </a:p>
          <a:p>
            <a:endParaRPr lang="en-US" sz="2800"/>
          </a:p>
          <a:p>
            <a:r>
              <a:rPr lang="en-US" sz="2000"/>
              <a:t>9 April 2024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4255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6B4C4B-A0C8-01F8-271F-C52BAD8C9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Spatial data that consists of 552 Census block groups</a:t>
            </a:r>
          </a:p>
          <a:p>
            <a:r>
              <a:rPr lang="en-US" sz="2400"/>
              <a:t>Variable of interest: Burglaries</a:t>
            </a:r>
          </a:p>
          <a:p>
            <a:pPr lvl="1"/>
            <a:r>
              <a:rPr lang="en-US" sz="2000"/>
              <a:t>Number of burglaries by block for each month between 2010-2014</a:t>
            </a:r>
          </a:p>
          <a:p>
            <a:r>
              <a:rPr lang="en-US" sz="2400"/>
              <a:t>Covariates:</a:t>
            </a:r>
          </a:p>
          <a:p>
            <a:pPr lvl="1"/>
            <a:r>
              <a:rPr lang="en-US" sz="2000"/>
              <a:t>Population</a:t>
            </a:r>
          </a:p>
          <a:p>
            <a:pPr lvl="1"/>
            <a:r>
              <a:rPr lang="en-US" sz="2000"/>
              <a:t>Measure of unemployment </a:t>
            </a:r>
          </a:p>
          <a:p>
            <a:pPr lvl="1"/>
            <a:r>
              <a:rPr lang="en-US" sz="2000"/>
              <a:t>Measure of wealth</a:t>
            </a:r>
          </a:p>
          <a:p>
            <a:pPr lvl="1"/>
            <a:r>
              <a:rPr lang="en-US" sz="2000"/>
              <a:t>Number of 15-20 </a:t>
            </a:r>
            <a:r>
              <a:rPr lang="en-US" sz="2000" err="1"/>
              <a:t>yr</a:t>
            </a:r>
            <a:r>
              <a:rPr lang="en-US" sz="2000"/>
              <a:t> males </a:t>
            </a:r>
          </a:p>
          <a:p>
            <a:pPr lvl="1"/>
            <a:r>
              <a:rPr lang="en-US" sz="2000"/>
              <a:t>Average monthly precipitation 2010-2014</a:t>
            </a:r>
            <a:endParaRPr lang="en-US" sz="24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FBAF78-D0C3-6097-E2A8-F98FB1E9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Chicago Data</a:t>
            </a:r>
          </a:p>
        </p:txBody>
      </p:sp>
    </p:spTree>
    <p:extLst>
      <p:ext uri="{BB962C8B-B14F-4D97-AF65-F5344CB8AC3E}">
        <p14:creationId xmlns:p14="http://schemas.microsoft.com/office/powerpoint/2010/main" val="351588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72F839-F0DB-2C18-1422-5AB1F2EBB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>
                <a:latin typeface="Arial"/>
                <a:cs typeface="Arial"/>
              </a:rPr>
              <a:t>Develop and choose a model with DIC that best captures the effect population, wealth, and monthly precipitation on burglaries by census block in Chicago.</a:t>
            </a:r>
          </a:p>
          <a:p>
            <a:pPr marL="0" indent="0">
              <a:buNone/>
            </a:pPr>
            <a:endParaRPr lang="en-US" sz="28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DA5D63-A1AA-861E-9AFD-9A44C9EF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1092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5F1DBD-7BBB-C751-6D42-923BBEFC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244" y="136525"/>
            <a:ext cx="4658244" cy="644872"/>
          </a:xfrm>
        </p:spPr>
        <p:txBody>
          <a:bodyPr anchor="ctr">
            <a:normAutofit/>
          </a:bodyPr>
          <a:lstStyle/>
          <a:p>
            <a:r>
              <a:rPr lang="en-US"/>
              <a:t>Sources of Variation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23027E-5D93-32CF-71DF-60030645F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76" y="1277654"/>
            <a:ext cx="7409419" cy="47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1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398093-6A03-BA33-E9CE-E33CA2687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latin typeface="Arial"/>
                <a:cs typeface="Arial"/>
              </a:rPr>
              <a:t>Number of burglaries by block for each month between 2010-2014</a:t>
            </a:r>
            <a:endParaRPr lang="en-US" sz="2000"/>
          </a:p>
          <a:p>
            <a:r>
              <a:rPr lang="en-US" sz="2000">
                <a:latin typeface="Arial"/>
                <a:cs typeface="Arial"/>
              </a:rPr>
              <a:t>Population</a:t>
            </a:r>
          </a:p>
          <a:p>
            <a:r>
              <a:rPr lang="en-US" sz="2000">
                <a:latin typeface="Arial"/>
                <a:cs typeface="Arial"/>
              </a:rPr>
              <a:t>Measure of wealth</a:t>
            </a:r>
          </a:p>
          <a:p>
            <a:r>
              <a:rPr lang="en-US" sz="2000">
                <a:latin typeface="Arial"/>
                <a:cs typeface="Arial"/>
              </a:rPr>
              <a:t>Average monthly precipitation 2010-2014</a:t>
            </a:r>
            <a:endParaRPr lang="en-US" sz="2400"/>
          </a:p>
          <a:p>
            <a:endParaRPr lang="en-US"/>
          </a:p>
        </p:txBody>
      </p:sp>
      <p:pic>
        <p:nvPicPr>
          <p:cNvPr id="4" name="Content Placeholder 3" descr="A graph of a crime count&#10;&#10;Description automatically generated">
            <a:extLst>
              <a:ext uri="{FF2B5EF4-FFF2-40B4-BE49-F238E27FC236}">
                <a16:creationId xmlns:a16="http://schemas.microsoft.com/office/drawing/2014/main" id="{1E3D784C-5D53-19B5-BAFA-E0A3C5D3023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56340" y="3709877"/>
            <a:ext cx="4656450" cy="292141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2728DF7-199F-4D6A-67AE-F6C85A56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Data Exploration</a:t>
            </a:r>
          </a:p>
        </p:txBody>
      </p:sp>
      <p:pic>
        <p:nvPicPr>
          <p:cNvPr id="5" name="Picture 4" descr="A graph with blue dots&#10;&#10;Description automatically generated">
            <a:extLst>
              <a:ext uri="{FF2B5EF4-FFF2-40B4-BE49-F238E27FC236}">
                <a16:creationId xmlns:a16="http://schemas.microsoft.com/office/drawing/2014/main" id="{9B9FF49D-7898-3F70-EF5B-9511EA7FA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959" y="2828834"/>
            <a:ext cx="4184350" cy="260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8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EA3D2EA-094F-A21C-81E1-CAAFF5CA44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𝑏𝑢𝑟𝑔𝑙𝑎𝑟𝑖𝑒𝑠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𝑏𝑙𝑜𝑐𝑘</m:t>
                      </m:r>
                    </m:oMath>
                  </m:oMathPara>
                </a14:m>
                <a:endParaRPr lang="en-US" sz="2800" b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𝑚𝑜𝑛𝑡h</m:t>
                      </m:r>
                    </m:oMath>
                  </m:oMathPara>
                </a14:m>
                <a:endParaRPr lang="en-US" sz="2800" b="0"/>
              </a:p>
              <a:p>
                <a:pPr marL="0" indent="0" algn="ctr">
                  <a:buNone/>
                </a:pPr>
                <a:endParaRPr lang="en-US" sz="2800" b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/>
              </a:p>
              <a:p>
                <a:pPr marL="0" indent="0" algn="ctr">
                  <a:buNone/>
                </a:pPr>
                <a:endParaRPr lang="en-US" sz="2800" b="0" i="1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𝑚𝑒𝑎𝑠𝑢𝑟𝑒𝑚𝑒𝑛𝑡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𝑤𝑒𝑎𝑙𝑡h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𝑏𝑙𝑜𝑐𝑘</m:t>
                      </m:r>
                    </m:oMath>
                  </m:oMathPara>
                </a14:m>
                <a:endParaRPr lang="en-US" sz="2800" b="0"/>
              </a:p>
              <a:p>
                <a:pPr marL="0" indent="0" algn="ctr">
                  <a:buNone/>
                </a:pPr>
                <a:endParaRPr lang="en-US" sz="2800" b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8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sz="2800"/>
              </a:p>
              <a:p>
                <a:pPr marL="0" indent="0" algn="ctr">
                  <a:buNone/>
                </a:pPr>
                <a:endParaRPr lang="en-US" sz="280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EA3D2EA-094F-A21C-81E1-CAAFF5CA4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A1D4A73-3050-0677-081C-25A0D0EF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Poisson Mixed Effects Model </a:t>
            </a:r>
          </a:p>
        </p:txBody>
      </p:sp>
    </p:spTree>
    <p:extLst>
      <p:ext uri="{BB962C8B-B14F-4D97-AF65-F5344CB8AC3E}">
        <p14:creationId xmlns:p14="http://schemas.microsoft.com/office/powerpoint/2010/main" val="5308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4FC40B-11A2-5A03-977B-84601BEB7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Poisson Random Effects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8A87FC2E-7D7B-F7DA-3B0D-79ACC230BE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00163"/>
                <a:ext cx="8229600" cy="48260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𝑏𝑢𝑟𝑔𝑙𝑎𝑟𝑖𝑒𝑠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𝑏𝑙𝑜𝑐𝑘</m:t>
                      </m:r>
                    </m:oMath>
                  </m:oMathPara>
                </a14:m>
                <a:endParaRPr lang="en-US" sz="2800" b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𝑚𝑜𝑛𝑡h</m:t>
                      </m:r>
                    </m:oMath>
                  </m:oMathPara>
                </a14:m>
                <a:endParaRPr lang="en-US" sz="2800" b="0"/>
              </a:p>
              <a:p>
                <a:pPr marL="0" indent="0" algn="ctr">
                  <a:buNone/>
                </a:pPr>
                <a:endParaRPr lang="en-US" sz="2800" b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/>
              </a:p>
              <a:p>
                <a:pPr marL="0" indent="0" algn="ctr">
                  <a:buNone/>
                </a:pPr>
                <a:endParaRPr lang="en-US" sz="2800" b="0" i="1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𝑚𝑒𝑎𝑠𝑢𝑟𝑒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𝑤𝑒𝑎𝑙𝑡h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𝑏𝑙𝑜𝑐𝑘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800" b="0"/>
              </a:p>
              <a:p>
                <a:pPr marL="0" indent="0" algn="ctr">
                  <a:buNone/>
                </a:pPr>
                <a:endParaRPr lang="en-US" sz="2800" b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8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</a:rPr>
                          <m:t>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sz="2800"/>
              </a:p>
              <a:p>
                <a:pPr marL="0" indent="0" algn="ctr">
                  <a:buNone/>
                </a:pPr>
                <a:endParaRPr lang="en-US" sz="280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𝑐𝑎𝑝𝑡𝑢𝑟𝑒𝑠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𝑢𝑛𝑖𝑞𝑢𝑒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𝑎𝑠𝑝𝑒𝑐𝑡𝑠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𝑚𝑜𝑛𝑡h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800" b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𝑐𝑎𝑝𝑡𝑢𝑟𝑒𝑠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𝑢𝑛𝑖𝑞𝑢𝑒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𝑎𝑠𝑝𝑒𝑐𝑡𝑠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𝑏𝑙𝑜𝑐𝑘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𝑑𝑢𝑟𝑖𝑛𝑔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𝑚𝑜𝑛𝑡h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80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υ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𝑐𝑎𝑝𝑡𝑢𝑟𝑒𝑠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𝑢𝑛𝑖𝑞𝑢𝑒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𝑎𝑠𝑝𝑒𝑐𝑡𝑠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𝑏𝑙𝑜𝑐𝑘</m:t>
                      </m:r>
                    </m:oMath>
                  </m:oMathPara>
                </a14:m>
                <a:endParaRPr lang="en-US" sz="2800"/>
              </a:p>
              <a:p>
                <a:pPr marL="0" indent="0" algn="ctr">
                  <a:buNone/>
                </a:pPr>
                <a:endParaRPr lang="en-US" sz="2800"/>
              </a:p>
            </p:txBody>
          </p:sp>
        </mc:Choice>
        <mc:Fallback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8A87FC2E-7D7B-F7DA-3B0D-79ACC230BE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00163"/>
                <a:ext cx="8229600" cy="4826000"/>
              </a:xfrm>
              <a:blipFill>
                <a:blip r:embed="rId2"/>
                <a:stretch>
                  <a:fillRect b="-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51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D57AB4-283C-C3E2-11CC-FBC55707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Spatial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1">
                <a:extLst>
                  <a:ext uri="{FF2B5EF4-FFF2-40B4-BE49-F238E27FC236}">
                    <a16:creationId xmlns:a16="http://schemas.microsoft.com/office/drawing/2014/main" id="{F8D5321A-3368-F967-66A5-66DEA37D86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00163"/>
                <a:ext cx="8229600" cy="48260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𝑐𝑒𝑛𝑐𝑢𝑠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𝑏𝑙𝑜𝑐𝑘</m:t>
                      </m:r>
                    </m:oMath>
                  </m:oMathPara>
                </a14:m>
                <a:endParaRPr lang="en-US" sz="2800" b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𝑢𝑛𝑒𝑚𝑝𝑙𝑜𝑦𝑚𝑒𝑛𝑡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𝑐𝑜𝑢𝑛𝑡𝑦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800" b="0"/>
              </a:p>
              <a:p>
                <a:pPr marL="0" indent="0" algn="ctr">
                  <a:buNone/>
                </a:pPr>
                <a:endParaRPr lang="en-US" sz="2800" b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i="1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800" i="1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η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800" b="0"/>
              </a:p>
              <a:p>
                <a:pPr marL="0" indent="0" algn="ctr">
                  <a:buNone/>
                </a:pPr>
                <a:endParaRPr lang="en-US" sz="2800" b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800" i="1">
                                      <a:latin typeface="Cambria Math" panose="020405030504060302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80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𝑒𝑓𝑓𝑒𝑐𝑡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𝑠𝑎𝑚𝑒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𝑏𝑙𝑜𝑐𝑘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300"/>
              </a:p>
              <a:p>
                <a:pPr marL="0" indent="0" algn="ctr">
                  <a:buNone/>
                </a:pPr>
                <a:endParaRPr lang="en-US" sz="210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800" i="1">
                                      <a:latin typeface="Cambria Math" panose="020405030504060302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80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𝑒𝑓𝑓𝑒𝑐𝑡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𝑑𝑖𝑓𝑓𝑒𝑟𝑠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𝑏𝑙𝑜𝑐𝑘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300"/>
              </a:p>
              <a:p>
                <a:pPr marL="0" indent="0" algn="ctr">
                  <a:buNone/>
                </a:pPr>
                <a:endParaRPr lang="en-US" sz="280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4" name="Content Placeholder 1">
                <a:extLst>
                  <a:ext uri="{FF2B5EF4-FFF2-40B4-BE49-F238E27FC236}">
                    <a16:creationId xmlns:a16="http://schemas.microsoft.com/office/drawing/2014/main" id="{F8D5321A-3368-F967-66A5-66DEA37D86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00163"/>
                <a:ext cx="8229600" cy="4826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8295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F74C387-4E9D-4EAB-A625-9E1A8F5B5F2A}" vid="{9FD1E484-D043-43D0-9EA3-FB37E605AF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6c243bf-a1a9-4ba6-8da4-da0b029aa8eb">
      <Terms xmlns="http://schemas.microsoft.com/office/infopath/2007/PartnerControls"/>
    </lcf76f155ced4ddcb4097134ff3c332f>
    <TaxCatchAll xmlns="4b0f2749-be2f-491e-8e5a-617d6ac8c55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90FB65EDBE924A8972BF6227142302" ma:contentTypeVersion="18" ma:contentTypeDescription="Create a new document." ma:contentTypeScope="" ma:versionID="36e2165f0f1d89d9b491a8f9d9d3ec07">
  <xsd:schema xmlns:xsd="http://www.w3.org/2001/XMLSchema" xmlns:xs="http://www.w3.org/2001/XMLSchema" xmlns:p="http://schemas.microsoft.com/office/2006/metadata/properties" xmlns:ns2="b6c243bf-a1a9-4ba6-8da4-da0b029aa8eb" xmlns:ns3="4b0f2749-be2f-491e-8e5a-617d6ac8c552" targetNamespace="http://schemas.microsoft.com/office/2006/metadata/properties" ma:root="true" ma:fieldsID="4707de555364a77e4d5d07e6c0ee5da8" ns2:_="" ns3:_="">
    <xsd:import namespace="b6c243bf-a1a9-4ba6-8da4-da0b029aa8eb"/>
    <xsd:import namespace="4b0f2749-be2f-491e-8e5a-617d6ac8c5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243bf-a1a9-4ba6-8da4-da0b029aa8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b362c7eb-5c45-4d0a-8479-4b30401fcac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0f2749-be2f-491e-8e5a-617d6ac8c55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297b51b-b7d4-4532-ab04-00d8ec839840}" ma:internalName="TaxCatchAll" ma:showField="CatchAllData" ma:web="4b0f2749-be2f-491e-8e5a-617d6ac8c5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03C9AB-1CBE-4794-94D6-49AA2ED444D1}">
  <ds:schemaRefs>
    <ds:schemaRef ds:uri="4b0f2749-be2f-491e-8e5a-617d6ac8c552"/>
    <ds:schemaRef ds:uri="b6c243bf-a1a9-4ba6-8da4-da0b029aa8eb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18778565-A8AE-42BA-9998-1C1974E729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E88F20-6FA8-4222-A7B1-A6A4E019878F}">
  <ds:schemaRefs>
    <ds:schemaRef ds:uri="4b0f2749-be2f-491e-8e5a-617d6ac8c552"/>
    <ds:schemaRef ds:uri="b6c243bf-a1a9-4ba6-8da4-da0b029aa8e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1_Office Theme</vt:lpstr>
      <vt:lpstr>MA478: Final Project Proposal</vt:lpstr>
      <vt:lpstr>Chicago Data</vt:lpstr>
      <vt:lpstr>Problem Statement</vt:lpstr>
      <vt:lpstr>Sources of Variation</vt:lpstr>
      <vt:lpstr>Initial Data Exploration</vt:lpstr>
      <vt:lpstr>Poisson Mixed Effects Model </vt:lpstr>
      <vt:lpstr>Poisson Random Effects Model</vt:lpstr>
      <vt:lpstr>Spatial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Scudder, John CPT</dc:creator>
  <cp:revision>1</cp:revision>
  <dcterms:created xsi:type="dcterms:W3CDTF">2022-12-06T03:19:01Z</dcterms:created>
  <dcterms:modified xsi:type="dcterms:W3CDTF">2024-04-09T11:19:09Z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0x0101002C90FB65EDBE924A8972BF6227142302</vt:lpwstr>
  </property>
  <property fmtid="{D5CDD505-2E9C-101B-9397-08002B2CF9AE}" pid="3" name="MediaServiceImageTags">
    <vt:lpwstr/>
  </property>
</Properties>
</file>