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2E92B-5FC4-DB8A-E822-8471BAB1B6EE}" v="198" dt="2025-01-29T07:52:09.820"/>
    <p1510:client id="{C6290589-E769-09CD-03EA-CA5A8B6BA031}" v="397" dt="2025-01-30T05:56:48.905"/>
    <p1510:client id="{EC717FE8-F006-9DC2-3760-AB43F6E1D073}" v="1291" dt="2025-01-28T19:14:27.191"/>
    <p1510:client id="{EEE1AAFC-6DDF-0D1F-264A-8871055E4EE0}" v="4" dt="2025-01-29T18:02:43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669" y="1036575"/>
            <a:ext cx="10304662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4400" b="1">
                <a:ea typeface="+mj-lt"/>
                <a:cs typeface="+mj-lt"/>
              </a:rPr>
            </a:br>
            <a:br>
              <a:rPr lang="en-US" sz="4400" b="1">
                <a:ea typeface="+mj-lt"/>
                <a:cs typeface="+mj-lt"/>
              </a:rPr>
            </a:br>
            <a:r>
              <a:rPr lang="en-US" sz="4400" b="1">
                <a:ea typeface="+mj-lt"/>
                <a:cs typeface="+mj-lt"/>
              </a:rPr>
              <a:t>Detecting and Classifying Floating-Point Errors: A Cluster-Based </a:t>
            </a:r>
            <a:r>
              <a:rPr lang="en-US" sz="4400" b="1" err="1">
                <a:ea typeface="+mj-lt"/>
                <a:cs typeface="+mj-lt"/>
              </a:rPr>
              <a:t>FPGen</a:t>
            </a:r>
            <a:r>
              <a:rPr lang="en-US" sz="4400" b="1">
                <a:ea typeface="+mj-lt"/>
                <a:cs typeface="+mj-lt"/>
              </a:rPr>
              <a:t> Evaluation</a:t>
            </a:r>
            <a:endParaRPr lang="en-US" sz="4400"/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62" y="4323667"/>
            <a:ext cx="3537498" cy="964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Alexander LaChapelle</a:t>
            </a:r>
          </a:p>
          <a:p>
            <a:r>
              <a:rPr lang="en-US"/>
              <a:t>Nikhil Kumar Gattu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83D4-71B4-C269-0765-666DF9DD2195}"/>
              </a:ext>
            </a:extLst>
          </p:cNvPr>
          <p:cNvSpPr txBox="1"/>
          <p:nvPr/>
        </p:nvSpPr>
        <p:spPr>
          <a:xfrm>
            <a:off x="4752761" y="3513353"/>
            <a:ext cx="2685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Research Idea Proposal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601D-D0C1-13CB-E3FA-A194CA63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91" y="-4989"/>
            <a:ext cx="10571109" cy="841113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pic>
        <p:nvPicPr>
          <p:cNvPr id="6" name="Picture 5" descr="https://oceanumeric.github.io/math/images/floating-number-distributions.png">
            <a:extLst>
              <a:ext uri="{FF2B5EF4-FFF2-40B4-BE49-F238E27FC236}">
                <a16:creationId xmlns:a16="http://schemas.microsoft.com/office/drawing/2014/main" id="{F032D78B-E109-B1F3-E22C-0D0B7D21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76" t="-146" r="94" b="53064"/>
          <a:stretch/>
        </p:blipFill>
        <p:spPr>
          <a:xfrm>
            <a:off x="5011356" y="1979325"/>
            <a:ext cx="6078456" cy="1451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EC8E2-559C-41CB-C95E-29CBD8D0B32D}"/>
              </a:ext>
            </a:extLst>
          </p:cNvPr>
          <p:cNvSpPr txBox="1"/>
          <p:nvPr/>
        </p:nvSpPr>
        <p:spPr>
          <a:xfrm>
            <a:off x="11086660" y="3062038"/>
            <a:ext cx="536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B377-CAEA-FDFD-9CA8-95CD266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39922" cy="365125"/>
          </a:xfrm>
        </p:spPr>
        <p:txBody>
          <a:bodyPr/>
          <a:lstStyle/>
          <a:p>
            <a:r>
              <a:rPr lang="en-US"/>
              <a:t>[1] Floating-Point Arithmetic. Numerical Ocean. https://oceanumeric.github.io/math/2023/04/floating-point-arithmetic​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7472F-69AD-1DFA-42BD-240AD6A4E14E}"/>
              </a:ext>
            </a:extLst>
          </p:cNvPr>
          <p:cNvSpPr txBox="1"/>
          <p:nvPr/>
        </p:nvSpPr>
        <p:spPr>
          <a:xfrm>
            <a:off x="784908" y="785960"/>
            <a:ext cx="10185582" cy="57739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Many computational problems involve working with real numbers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On a computer, real numbers must be rounded to floats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Floating point numbers can be inaccurate, especially near edges of the distribution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Inaccuracy in floats is known as </a:t>
            </a:r>
            <a:r>
              <a:rPr lang="en-US" sz="2400" b="1"/>
              <a:t>floating point error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err="1"/>
              <a:t>FPGen</a:t>
            </a:r>
            <a:r>
              <a:rPr lang="en-US" sz="2400">
                <a:ea typeface="+mn-lt"/>
                <a:cs typeface="+mn-lt"/>
              </a:rPr>
              <a:t> is a tool that finds floating-point numbers that can cause big errors in calculations. It does this by testing different numbers and seeing where the biggest mistakes happen.</a:t>
            </a:r>
            <a:endParaRPr lang="en-US" sz="240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Symbolic execution</a:t>
            </a:r>
            <a:r>
              <a:rPr lang="en-US" sz="2400">
                <a:ea typeface="+mn-lt"/>
                <a:cs typeface="+mn-lt"/>
              </a:rPr>
              <a:t> is a method that runs a program by using symbols instead of actual numbers. This helps find all possible mistakes and creates test cases that can lead to errors.</a:t>
            </a: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757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0ABA-1E3A-AA9F-8468-DAA2BEFC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0"/>
            <a:ext cx="9704262" cy="914412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143F-B1BA-B25B-3E86-D5014C05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129"/>
            <a:ext cx="10756808" cy="5502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write tests that can detect floating point errors?</a:t>
            </a:r>
          </a:p>
          <a:p>
            <a:r>
              <a:rPr lang="en-US"/>
              <a:t>We need to know how to purposefully generate a floating-point input that is error-prone</a:t>
            </a:r>
          </a:p>
          <a:p>
            <a:r>
              <a:rPr lang="en-US"/>
              <a:t>Several tools exist to generate these inputs, but we will be focusing on </a:t>
            </a:r>
            <a:r>
              <a:rPr lang="en-US" err="1"/>
              <a:t>FPGen</a:t>
            </a:r>
            <a:r>
              <a:rPr lang="en-US"/>
              <a:t> – which is notable for using symbolic execution.</a:t>
            </a:r>
          </a:p>
          <a:p>
            <a:r>
              <a:rPr lang="en-US" err="1">
                <a:ea typeface="+mn-lt"/>
                <a:cs typeface="+mn-lt"/>
              </a:rPr>
              <a:t>FPGen</a:t>
            </a:r>
            <a:r>
              <a:rPr lang="en-US">
                <a:ea typeface="+mn-lt"/>
                <a:cs typeface="+mn-lt"/>
              </a:rPr>
              <a:t> has been tested on </a:t>
            </a:r>
            <a:r>
              <a:rPr lang="en-US" b="1">
                <a:ea typeface="+mn-lt"/>
                <a:cs typeface="+mn-lt"/>
              </a:rPr>
              <a:t>a general dataset</a:t>
            </a:r>
            <a:r>
              <a:rPr lang="en-US">
                <a:ea typeface="+mn-lt"/>
                <a:cs typeface="+mn-lt"/>
              </a:rPr>
              <a:t>, but we don’t know </a:t>
            </a:r>
            <a:r>
              <a:rPr lang="en-US" b="1">
                <a:ea typeface="+mn-lt"/>
                <a:cs typeface="+mn-lt"/>
              </a:rPr>
              <a:t>which types of numerical computations</a:t>
            </a:r>
            <a:r>
              <a:rPr lang="en-US">
                <a:ea typeface="+mn-lt"/>
                <a:cs typeface="+mn-lt"/>
              </a:rPr>
              <a:t> it works best for.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Our goal is to </a:t>
            </a:r>
            <a:r>
              <a:rPr lang="en-US" b="1">
                <a:ea typeface="+mn-lt"/>
                <a:cs typeface="+mn-lt"/>
              </a:rPr>
              <a:t>test </a:t>
            </a:r>
            <a:r>
              <a:rPr lang="en-US" b="1" err="1">
                <a:ea typeface="+mn-lt"/>
                <a:cs typeface="+mn-lt"/>
              </a:rPr>
              <a:t>FPGen</a:t>
            </a:r>
            <a:r>
              <a:rPr lang="en-US" b="1">
                <a:ea typeface="+mn-lt"/>
                <a:cs typeface="+mn-lt"/>
              </a:rPr>
              <a:t> on different clusters</a:t>
            </a:r>
            <a:r>
              <a:rPr lang="en-US">
                <a:ea typeface="+mn-lt"/>
                <a:cs typeface="+mn-lt"/>
              </a:rPr>
              <a:t> to see where it’s most effective.</a:t>
            </a:r>
            <a:endParaRPr lang="en-US"/>
          </a:p>
          <a:p>
            <a:r>
              <a:rPr lang="en-US"/>
              <a:t>Important to know if </a:t>
            </a:r>
            <a:r>
              <a:rPr lang="en-US" err="1"/>
              <a:t>FPGen</a:t>
            </a:r>
            <a:r>
              <a:rPr lang="en-US"/>
              <a:t> works, and further than that, where it works best</a:t>
            </a:r>
          </a:p>
        </p:txBody>
      </p:sp>
    </p:spTree>
    <p:extLst>
      <p:ext uri="{BB962C8B-B14F-4D97-AF65-F5344CB8AC3E}">
        <p14:creationId xmlns:p14="http://schemas.microsoft.com/office/powerpoint/2010/main" val="23566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91F6-0CF8-8651-D037-C90318F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4312-04D5-A7FA-9B86-2ECECF20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592"/>
            <a:ext cx="10647168" cy="479037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600">
                <a:ea typeface="+mn-lt"/>
                <a:cs typeface="+mn-lt"/>
              </a:rPr>
              <a:t>RQ1: Are the original paper’s conclusions replicable?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RQ2: Do certain classes of computational problem benefit more from </a:t>
            </a:r>
            <a:r>
              <a:rPr lang="en-US" sz="2600" err="1">
                <a:ea typeface="+mn-lt"/>
                <a:cs typeface="+mn-lt"/>
              </a:rPr>
              <a:t>FPGen</a:t>
            </a:r>
            <a:r>
              <a:rPr lang="en-US" sz="2600">
                <a:ea typeface="+mn-lt"/>
                <a:cs typeface="+mn-lt"/>
              </a:rPr>
              <a:t>?</a:t>
            </a:r>
          </a:p>
          <a:p>
            <a:r>
              <a:rPr lang="en-US" sz="2600"/>
              <a:t>RQ3: </a:t>
            </a:r>
            <a:r>
              <a:rPr lang="en-US" sz="2600">
                <a:ea typeface="+mn-lt"/>
                <a:cs typeface="+mn-lt"/>
              </a:rPr>
              <a:t>Does </a:t>
            </a:r>
            <a:r>
              <a:rPr lang="en-US" sz="2600" err="1">
                <a:ea typeface="+mn-lt"/>
                <a:cs typeface="+mn-lt"/>
              </a:rPr>
              <a:t>FPGen</a:t>
            </a:r>
            <a:r>
              <a:rPr lang="en-US" sz="2600">
                <a:ea typeface="+mn-lt"/>
                <a:cs typeface="+mn-lt"/>
              </a:rPr>
              <a:t> perform equally well across different numerical computations?</a:t>
            </a:r>
            <a:endParaRPr lang="en-US" sz="2600"/>
          </a:p>
          <a:p>
            <a:endParaRPr lang="en-US" sz="2600"/>
          </a:p>
          <a:p>
            <a:pPr marL="0" indent="0">
              <a:buNone/>
            </a:pPr>
            <a:r>
              <a:rPr lang="en-US" sz="2600"/>
              <a:t>Plus, some additional questions that could be explored:</a:t>
            </a:r>
          </a:p>
          <a:p>
            <a:r>
              <a:rPr lang="en-US" sz="2600">
                <a:ea typeface="+mn-lt"/>
                <a:cs typeface="+mn-lt"/>
              </a:rPr>
              <a:t>RQ4: Can </a:t>
            </a:r>
            <a:r>
              <a:rPr lang="en-US" sz="2600" err="1">
                <a:ea typeface="+mn-lt"/>
                <a:cs typeface="+mn-lt"/>
              </a:rPr>
              <a:t>FPGen</a:t>
            </a:r>
            <a:r>
              <a:rPr lang="en-US" sz="2600">
                <a:ea typeface="+mn-lt"/>
                <a:cs typeface="+mn-lt"/>
              </a:rPr>
              <a:t> be extended to other popular scientific computing libraries such as </a:t>
            </a:r>
            <a:r>
              <a:rPr lang="en-US" sz="2600" err="1">
                <a:ea typeface="+mn-lt"/>
                <a:cs typeface="+mn-lt"/>
              </a:rPr>
              <a:t>numpy</a:t>
            </a:r>
            <a:r>
              <a:rPr lang="en-US" sz="2600">
                <a:ea typeface="+mn-lt"/>
                <a:cs typeface="+mn-lt"/>
              </a:rPr>
              <a:t>?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RQ5: Can </a:t>
            </a:r>
            <a:r>
              <a:rPr lang="en-US" sz="2600" err="1">
                <a:ea typeface="+mn-lt"/>
                <a:cs typeface="+mn-lt"/>
              </a:rPr>
              <a:t>FPGen</a:t>
            </a:r>
            <a:r>
              <a:rPr lang="en-US" sz="2600">
                <a:ea typeface="+mn-lt"/>
                <a:cs typeface="+mn-lt"/>
              </a:rPr>
              <a:t> benchmarks be improved by numerical analysis or heuristic techniques?</a:t>
            </a:r>
            <a:endParaRPr lang="en-US" sz="2600"/>
          </a:p>
          <a:p>
            <a:pPr marL="0" indent="0">
              <a:buNone/>
            </a:pPr>
            <a:r>
              <a:rPr lang="en-US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7337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D56-A7E7-9501-82D6-12EC8A15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3F8D-370A-E7F8-67CE-478F6CCA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Floating-point errors behave </a:t>
            </a:r>
            <a:r>
              <a:rPr lang="en-US" b="1">
                <a:ea typeface="+mn-lt"/>
                <a:cs typeface="+mn-lt"/>
              </a:rPr>
              <a:t>differently</a:t>
            </a:r>
            <a:r>
              <a:rPr lang="en-US">
                <a:ea typeface="+mn-lt"/>
                <a:cs typeface="+mn-lt"/>
              </a:rPr>
              <a:t> in different types of computations.</a:t>
            </a:r>
          </a:p>
          <a:p>
            <a:r>
              <a:rPr lang="en-US">
                <a:ea typeface="+mn-lt"/>
                <a:cs typeface="+mn-lt"/>
              </a:rPr>
              <a:t>We can create a classification system for the test programs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Examples: additive vs multiplicative, scalar vs vector</a:t>
            </a:r>
          </a:p>
          <a:p>
            <a:r>
              <a:rPr lang="en-US">
                <a:ea typeface="+mn-lt"/>
                <a:cs typeface="+mn-lt"/>
              </a:rPr>
              <a:t>Then we compare the performance gains from </a:t>
            </a:r>
            <a:r>
              <a:rPr lang="en-US" err="1">
                <a:ea typeface="+mn-lt"/>
                <a:cs typeface="+mn-lt"/>
              </a:rPr>
              <a:t>FPGen</a:t>
            </a:r>
            <a:r>
              <a:rPr lang="en-US">
                <a:ea typeface="+mn-lt"/>
                <a:cs typeface="+mn-lt"/>
              </a:rPr>
              <a:t> across these classifications</a:t>
            </a:r>
          </a:p>
          <a:p>
            <a:r>
              <a:rPr lang="en-US">
                <a:ea typeface="+mn-lt"/>
                <a:cs typeface="+mn-lt"/>
              </a:rPr>
              <a:t>Symbolic execution will be handled by a 3rd party tool, so not necessary to worry about the details so far</a:t>
            </a:r>
          </a:p>
        </p:txBody>
      </p:sp>
    </p:spTree>
    <p:extLst>
      <p:ext uri="{BB962C8B-B14F-4D97-AF65-F5344CB8AC3E}">
        <p14:creationId xmlns:p14="http://schemas.microsoft.com/office/powerpoint/2010/main" val="14393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F4CA-B66E-82C8-8FF9-BE705393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37"/>
            <a:ext cx="6776867" cy="667722"/>
          </a:xfrm>
        </p:spPr>
        <p:txBody>
          <a:bodyPr>
            <a:normAutofit fontScale="90000"/>
          </a:bodyPr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C741-CE36-0F44-7E54-1D0C1300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344"/>
            <a:ext cx="10515600" cy="52284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Manually classifying programs into </a:t>
            </a:r>
            <a:r>
              <a:rPr lang="en-US" b="1">
                <a:ea typeface="+mn-lt"/>
                <a:cs typeface="+mn-lt"/>
              </a:rPr>
              <a:t>categories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Cluster 1:</a:t>
            </a:r>
            <a:r>
              <a:rPr lang="en-US">
                <a:ea typeface="+mn-lt"/>
                <a:cs typeface="+mn-lt"/>
              </a:rPr>
              <a:t> Additive computations (Summation, Dot Product).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Cluster 2:</a:t>
            </a:r>
            <a:r>
              <a:rPr lang="en-US">
                <a:ea typeface="+mn-lt"/>
                <a:cs typeface="+mn-lt"/>
              </a:rPr>
              <a:t> Multiplicative computations (Matrix Multiplication, LU decomposition).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Cluster 3:</a:t>
            </a:r>
            <a:r>
              <a:rPr lang="en-US">
                <a:ea typeface="+mn-lt"/>
                <a:cs typeface="+mn-lt"/>
              </a:rPr>
              <a:t> Mixed computations (Statistical operations like mean, variance).</a:t>
            </a:r>
            <a:endParaRPr lang="en-US"/>
          </a:p>
          <a:p>
            <a:r>
              <a:rPr lang="en-US"/>
              <a:t>Providing each cluster to </a:t>
            </a:r>
            <a:r>
              <a:rPr lang="en-US" err="1"/>
              <a:t>FPGen</a:t>
            </a:r>
            <a:r>
              <a:rPr lang="en-US"/>
              <a:t>.</a:t>
            </a:r>
          </a:p>
          <a:p>
            <a:pPr>
              <a:buFont typeface="Arial"/>
            </a:pPr>
            <a:r>
              <a:rPr lang="en-US"/>
              <a:t>Our expanded data set will consist of more programs from the same libraries.</a:t>
            </a:r>
          </a:p>
          <a:p>
            <a:r>
              <a:rPr lang="en-US">
                <a:ea typeface="+mn-lt"/>
                <a:cs typeface="+mn-lt"/>
              </a:rPr>
              <a:t>Comparing FPGen’s performance using </a:t>
            </a:r>
            <a:r>
              <a:rPr lang="en-US" b="1">
                <a:ea typeface="+mn-lt"/>
                <a:cs typeface="+mn-lt"/>
              </a:rPr>
              <a:t>two key metrics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Run time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Magnitude of the error itself (expected – measured value)</a:t>
            </a:r>
          </a:p>
          <a:p>
            <a:r>
              <a:rPr lang="en-US">
                <a:ea typeface="+mn-lt"/>
                <a:cs typeface="+mn-lt"/>
              </a:rPr>
              <a:t>Identify which cluster </a:t>
            </a:r>
            <a:r>
              <a:rPr lang="en-US" b="1">
                <a:ea typeface="+mn-lt"/>
                <a:cs typeface="+mn-lt"/>
              </a:rPr>
              <a:t>FPGen detects more floating-point errors</a:t>
            </a:r>
            <a:r>
              <a:rPr lang="en-US">
                <a:ea typeface="+mn-lt"/>
                <a:cs typeface="+mn-lt"/>
              </a:rPr>
              <a:t> in.</a:t>
            </a:r>
          </a:p>
          <a:p>
            <a:r>
              <a:rPr lang="en-US">
                <a:ea typeface="+mn-lt"/>
                <a:cs typeface="+mn-lt"/>
              </a:rPr>
              <a:t>Find </a:t>
            </a:r>
            <a:r>
              <a:rPr lang="en-US" err="1">
                <a:ea typeface="+mn-lt"/>
                <a:cs typeface="+mn-lt"/>
              </a:rPr>
              <a:t>FPGen’s</a:t>
            </a:r>
            <a:r>
              <a:rPr lang="en-US">
                <a:ea typeface="+mn-lt"/>
                <a:cs typeface="+mn-lt"/>
              </a:rPr>
              <a:t> strengths &amp; weaknesses across different types of computations.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Detecting and Classifying Floating-Point Errors: A Cluster-Based FPGen Evaluation </vt:lpstr>
      <vt:lpstr>Background</vt:lpstr>
      <vt:lpstr>Problem statement</vt:lpstr>
      <vt:lpstr>Research Questions</vt:lpstr>
      <vt:lpstr>Key Insight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2025-01-27T20:30:28Z</dcterms:created>
  <dcterms:modified xsi:type="dcterms:W3CDTF">2025-01-30T06:14:07Z</dcterms:modified>
</cp:coreProperties>
</file>