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5" r:id="rId10"/>
    <p:sldId id="263" r:id="rId11"/>
    <p:sldId id="264" r:id="rId12"/>
    <p:sldId id="270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AC1EC9-6BBB-049B-E4E0-09EE0FDCF3F3}" v="1082" dt="2025-02-17T12:41:34.472"/>
    <p1510:client id="{7B17E5E8-9993-A6C0-10BF-DB510C869C5E}" v="153" dt="2025-02-17T17:35:39.588"/>
    <p1510:client id="{F7F0D6BA-E37C-4441-8F66-C8E6D09BF615}" v="417" dt="2025-02-17T07:52:04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436B5-0F3A-E8D6-EB54-D83F82C2D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1E6E-A5A6-D352-FBC1-76EA570EA0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8E8C8-0659-91AB-22EB-0B68AC9D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64B7D-E649-A69C-8202-A55F7307E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34EB4-B2C5-C59C-A377-62A928CFA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65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D67B5-FAEC-F547-0C73-FAF212085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B37A4-05EA-05A6-7030-20477D880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1EFA0-F0A9-4E57-9772-EA8816A7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CFE80-3374-895A-0DBD-7ACF3B613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13BA3-57E3-6AC1-8E33-37D266C1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0AD38-CDEE-41B3-90FA-8F4FF3650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8BE2C-EA79-67FE-872E-B20C7483C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1D2B-2E03-6E38-DA9A-61F8793B1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3E61C-A6CB-789F-89CD-2976B85DB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129DE-3A6E-549E-EB49-D08C8255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829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EE04-82B8-3881-509D-32764F7D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E7F19-0ADD-2CB6-F914-AB8C50234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64553-56D4-299F-F78B-2E540A3FF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09C16-41B4-A2BE-2ACC-80232E486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44DB1-5D35-564F-CA9C-D3200136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822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4270E-C0DD-7CB1-45B4-866CA1FB0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E0343-B393-964B-70D2-8367DD0BF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AABDD-C59F-46C1-9D66-64E2C6C13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B7123-7A21-0C98-590D-B12DF19FF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218BD-606E-954E-DBC1-D053E5E9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3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AFC9-C187-4193-A976-0E043D2C8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BA10-2127-ADD2-348D-5AE435170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F5EB5-89DD-106E-9C0A-569609CF4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80609-5483-2E2A-488A-34E5BDE13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0DA42-7F60-0C33-D8D4-DEDB1C59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E8814-13BA-16FF-F36B-39E439A7F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667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ED86-2B49-B45A-D44B-DF56660C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106626-CAA8-2FE6-28F3-8C5EB16AAB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865F7-5D2F-5673-E132-D301A286E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D8576-3E13-9143-2E11-441F75AF6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D7997-2C3E-EDD7-D5DF-6F2D940F2D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D3059-BCB1-D0DD-0648-BEB6922C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2CC60D-FC06-5357-AEEA-5A173EE01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ECB4D9-B46A-6FE8-2041-DAB221155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40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4028B-E094-9646-36F2-722C650A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9DCE5-77A5-6425-A290-8F3543E4E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FD5B-F167-91EA-852A-906C70B4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99EA9E-2D15-3E9A-8FC0-58B25BDC8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8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DD6256-53F1-4F40-9FD1-9951A6703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3DCAD-00AB-F226-F696-48C5B24DF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30926-1331-470E-8348-3D6A0917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4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3FC1C-85C3-81D4-FE51-F453C2251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6C2A9-166A-257C-DB5C-9BB8C37D8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97CAAA-9006-4175-B893-3FB30FC1A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3BC3C-21FF-C0A8-3A89-63D75542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9D6AA-EDA5-9EA3-3A79-4774D11AC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319F37-9CA2-CA93-8F62-D674CF03F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8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762D4-B329-138C-6222-B73C058C0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B290F7-582C-660A-1CC4-1F108F8394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9F78B-89CD-0DB3-7ED4-2230E2376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646E3-E6A1-68FA-5ED6-8ADAA9C8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0287-4EDE-FC45-A70A-1A0DF4A9764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49EE2-A6A9-9C03-8510-78BA0E24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5174C5-9203-5C34-3DDB-4520D192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25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F90854-4379-862D-F621-139CDA3EF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14D56-704D-AA6D-E53B-9FA27F507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206F9-A3C6-A30E-1B0E-35E3F84814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80287-4EDE-FC45-A70A-1A0DF4A9764F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7A313-03CA-D966-AB51-2EAC9F122F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64115-F560-13B5-1AC2-796D8F68AB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B7CD2C-729B-D84C-B9E2-E2600D0D0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95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1C60B-F0CE-9F51-C161-A20261AC3D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9180" y="1469835"/>
            <a:ext cx="10073640" cy="2387600"/>
          </a:xfrm>
        </p:spPr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Analyzing </a:t>
            </a:r>
            <a:r>
              <a:rPr lang="en-US" dirty="0" err="1">
                <a:ea typeface="+mj-lt"/>
                <a:cs typeface="+mj-lt"/>
              </a:rPr>
              <a:t>FPGen</a:t>
            </a:r>
            <a:r>
              <a:rPr lang="en-US" dirty="0">
                <a:ea typeface="+mj-lt"/>
                <a:cs typeface="+mj-lt"/>
              </a:rPr>
              <a:t> Effectiveness with Variable Complexity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16CBD5-BD01-137C-1F09-FD86432260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60520" y="1011937"/>
            <a:ext cx="3870960" cy="457898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Project Plan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6F907-4562-85B1-373A-E1B280657D34}"/>
              </a:ext>
            </a:extLst>
          </p:cNvPr>
          <p:cNvSpPr txBox="1"/>
          <p:nvPr/>
        </p:nvSpPr>
        <p:spPr>
          <a:xfrm>
            <a:off x="8403336" y="3941064"/>
            <a:ext cx="3300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Team-3:</a:t>
            </a:r>
          </a:p>
          <a:p>
            <a:r>
              <a:rPr lang="en-US" sz="2400"/>
              <a:t>Alexander LaChapelle</a:t>
            </a:r>
          </a:p>
          <a:p>
            <a:r>
              <a:rPr lang="en-US" sz="2400"/>
              <a:t>Nikhil Kumar Gattu</a:t>
            </a:r>
          </a:p>
        </p:txBody>
      </p:sp>
    </p:spTree>
    <p:extLst>
      <p:ext uri="{BB962C8B-B14F-4D97-AF65-F5344CB8AC3E}">
        <p14:creationId xmlns:p14="http://schemas.microsoft.com/office/powerpoint/2010/main" val="353424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5D23-A2FB-2080-3ADF-BB9E849AA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07331"/>
            <a:ext cx="9515375" cy="539692"/>
          </a:xfrm>
        </p:spPr>
        <p:txBody>
          <a:bodyPr>
            <a:normAutofit fontScale="90000"/>
          </a:bodyPr>
          <a:lstStyle/>
          <a:p>
            <a:r>
              <a:rPr lang="en-US" sz="4000"/>
              <a:t>Evaluation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8B0FA-D7F1-BDAD-BD01-627B6E250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b="1"/>
              <a:t>Replication Dataset (Original FPGen Benchmark)</a:t>
            </a:r>
            <a:endParaRPr lang="en-US"/>
          </a:p>
          <a:p>
            <a:pPr lvl="1"/>
            <a:r>
              <a:rPr lang="en-US"/>
              <a:t>Uses GitHub artifact dataset from </a:t>
            </a:r>
            <a:r>
              <a:rPr lang="en-US" err="1"/>
              <a:t>FPGen’s</a:t>
            </a:r>
            <a:r>
              <a:rPr lang="en-US"/>
              <a:t> original study </a:t>
            </a:r>
          </a:p>
          <a:p>
            <a:pPr lvl="1"/>
            <a:r>
              <a:rPr lang="en-US"/>
              <a:t>Includes common numerical operations like Summation functions, Statistical operations, Matrix computations from Gnu Scientific Library (GSL) and </a:t>
            </a:r>
            <a:r>
              <a:rPr lang="en-US" err="1"/>
              <a:t>Meschach</a:t>
            </a:r>
            <a:r>
              <a:rPr lang="en-US"/>
              <a:t> Library.</a:t>
            </a:r>
          </a:p>
          <a:p>
            <a:r>
              <a:rPr lang="en-US" b="1"/>
              <a:t>Extended Dataset (Complexity Augmentation)</a:t>
            </a:r>
            <a:endParaRPr lang="en-US"/>
          </a:p>
          <a:p>
            <a:pPr lvl="1"/>
            <a:r>
              <a:rPr lang="en-US"/>
              <a:t>To analyze </a:t>
            </a:r>
            <a:r>
              <a:rPr lang="en-US" err="1"/>
              <a:t>FPGen’s</a:t>
            </a:r>
            <a:r>
              <a:rPr lang="en-US"/>
              <a:t> performance on more complex numerical programs, we extend the dataset:</a:t>
            </a:r>
          </a:p>
          <a:p>
            <a:pPr lvl="2"/>
            <a:r>
              <a:rPr lang="en-US" b="1"/>
              <a:t>Adding additional tests from GSL</a:t>
            </a:r>
            <a:r>
              <a:rPr lang="en-US"/>
              <a:t>.</a:t>
            </a:r>
          </a:p>
          <a:p>
            <a:pPr lvl="2"/>
            <a:r>
              <a:rPr lang="en-US" b="1"/>
              <a:t>Creating synthetic high-complexity programs</a:t>
            </a:r>
            <a:r>
              <a:rPr lang="en-US"/>
              <a:t>:</a:t>
            </a:r>
          </a:p>
          <a:p>
            <a:pPr lvl="3"/>
            <a:r>
              <a:rPr lang="en-US"/>
              <a:t>Programs that compute summations raised to an arbitrarily high exponential power.</a:t>
            </a:r>
          </a:p>
          <a:p>
            <a:pPr lvl="3"/>
            <a:r>
              <a:rPr lang="en-US"/>
              <a:t>Deeply nested loops and higher branching structures to stress-test FPGen.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3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62250-21D5-F9F1-8B2C-878E6075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21382"/>
            <a:ext cx="9043737" cy="596765"/>
          </a:xfrm>
        </p:spPr>
        <p:txBody>
          <a:bodyPr>
            <a:normAutofit fontScale="90000"/>
          </a:bodyPr>
          <a:lstStyle/>
          <a:p>
            <a:r>
              <a:rPr lang="en-US" sz="400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E82EA-9F9F-52C4-0F20-1EDB17F9B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5112"/>
            <a:ext cx="10515600" cy="4351338"/>
          </a:xfrm>
        </p:spPr>
        <p:txBody>
          <a:bodyPr/>
          <a:lstStyle/>
          <a:p>
            <a:r>
              <a:rPr lang="en-US" b="1"/>
              <a:t>Error Magnitude (Relative Error)</a:t>
            </a:r>
            <a:endParaRPr lang="en-US"/>
          </a:p>
          <a:p>
            <a:pPr lvl="1"/>
            <a:r>
              <a:rPr lang="en-US"/>
              <a:t>Used to evaluate </a:t>
            </a:r>
            <a:r>
              <a:rPr lang="en-US" b="1"/>
              <a:t>RQ1 (FPGen vs. Random Testing).</a:t>
            </a:r>
            <a:endParaRPr lang="en-US"/>
          </a:p>
          <a:p>
            <a:pPr lvl="1"/>
            <a:r>
              <a:rPr lang="en-US"/>
              <a:t>Measures </a:t>
            </a:r>
            <a:r>
              <a:rPr lang="en-US" b="1"/>
              <a:t>floating-point precision loss</a:t>
            </a:r>
            <a:r>
              <a:rPr lang="en-US"/>
              <a:t> in generated inputs.</a:t>
            </a:r>
          </a:p>
          <a:p>
            <a:pPr lvl="1"/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775D47-9E8F-4502-5B2B-CE3B329DA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867" y="2739107"/>
            <a:ext cx="7772400" cy="1965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3DC301-5B65-922C-B587-3238776436EA}"/>
              </a:ext>
            </a:extLst>
          </p:cNvPr>
          <p:cNvSpPr txBox="1"/>
          <p:nvPr/>
        </p:nvSpPr>
        <p:spPr>
          <a:xfrm>
            <a:off x="4239310" y="6452301"/>
            <a:ext cx="795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/>
              <a:t>Equation used in FPGen evaluation, adapted from Guo et al. (2020) \cite{10.1145/3377811.3380359}.</a:t>
            </a:r>
            <a:endParaRPr lang="en-US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62756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56B93-A6CB-EDAF-17E8-F78165AC4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730" y="828929"/>
            <a:ext cx="10416540" cy="5142103"/>
          </a:xfrm>
        </p:spPr>
        <p:txBody>
          <a:bodyPr>
            <a:normAutofit fontScale="92500" lnSpcReduction="10000"/>
          </a:bodyPr>
          <a:lstStyle/>
          <a:p>
            <a:r>
              <a:rPr lang="en-US" sz="2000" b="1"/>
              <a:t>Running Time (Performance Overhead)</a:t>
            </a:r>
            <a:endParaRPr lang="en-US" sz="2000"/>
          </a:p>
          <a:p>
            <a:pPr lvl="1"/>
            <a:r>
              <a:rPr lang="en-US" sz="1800"/>
              <a:t>Measures how long FPGen takes to generate error-inducing inputs.</a:t>
            </a:r>
          </a:p>
          <a:p>
            <a:r>
              <a:rPr lang="en-US" sz="2000" b="1"/>
              <a:t>Complexity (Program Path Complexity)</a:t>
            </a:r>
            <a:endParaRPr lang="en-US" sz="2000"/>
          </a:p>
          <a:p>
            <a:pPr lvl="1"/>
            <a:r>
              <a:rPr lang="en-US" sz="1800"/>
              <a:t>Used to evaluate </a:t>
            </a:r>
            <a:r>
              <a:rPr lang="en-US" sz="1800" b="1"/>
              <a:t>RQ2 (</a:t>
            </a:r>
            <a:r>
              <a:rPr lang="en-US" sz="1800" b="1" err="1"/>
              <a:t>FPGen’s</a:t>
            </a:r>
            <a:r>
              <a:rPr lang="en-US" sz="1800" b="1"/>
              <a:t> effectiveness in complex programs).</a:t>
            </a:r>
          </a:p>
          <a:p>
            <a:pPr lvl="1"/>
            <a:endParaRPr lang="en-US" sz="1800"/>
          </a:p>
          <a:p>
            <a:pPr marL="0" indent="0">
              <a:buNone/>
            </a:pPr>
            <a:r>
              <a:rPr lang="en-US" sz="2000"/>
              <a:t>         </a:t>
            </a:r>
            <a:r>
              <a:rPr lang="en-US" sz="1400"/>
              <a:t>Where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	• D  = Number of distinct roots of the denominator polynomial  q(z) .</a:t>
            </a:r>
          </a:p>
          <a:p>
            <a:pPr marL="0" indent="0">
              <a:buNone/>
            </a:pPr>
            <a:r>
              <a:rPr lang="en-US" sz="1400"/>
              <a:t>	• </a:t>
            </a:r>
            <a:r>
              <a:rPr lang="en-US" sz="1400" err="1"/>
              <a:t>r_i</a:t>
            </a:r>
            <a:r>
              <a:rPr lang="en-US" sz="1400"/>
              <a:t>  =  </a:t>
            </a:r>
            <a:r>
              <a:rPr lang="en-US" sz="1400" err="1"/>
              <a:t>i</a:t>
            </a:r>
            <a:r>
              <a:rPr lang="en-US" sz="1400"/>
              <a:t> </a:t>
            </a:r>
            <a:r>
              <a:rPr lang="en-US" sz="1400" err="1"/>
              <a:t>th</a:t>
            </a:r>
            <a:r>
              <a:rPr lang="en-US" sz="1400"/>
              <a:t> root of  q(z)  (characteristic equation of program execution paths).</a:t>
            </a:r>
          </a:p>
          <a:p>
            <a:pPr marL="0" indent="0">
              <a:buNone/>
            </a:pPr>
            <a:r>
              <a:rPr lang="en-US" sz="1400"/>
              <a:t>	• </a:t>
            </a:r>
            <a:r>
              <a:rPr lang="en-US" sz="1400" err="1"/>
              <a:t>m_i</a:t>
            </a:r>
            <a:r>
              <a:rPr lang="en-US" sz="1400"/>
              <a:t>  = Multiplicity of  </a:t>
            </a:r>
            <a:r>
              <a:rPr lang="en-US" sz="1400" err="1"/>
              <a:t>r_i</a:t>
            </a:r>
            <a:r>
              <a:rPr lang="en-US" sz="1400"/>
              <a:t> .</a:t>
            </a:r>
          </a:p>
          <a:p>
            <a:pPr marL="0" indent="0">
              <a:buNone/>
            </a:pPr>
            <a:r>
              <a:rPr lang="en-US" sz="1400"/>
              <a:t>	• c_{</a:t>
            </a:r>
            <a:r>
              <a:rPr lang="en-US" sz="1400" err="1"/>
              <a:t>i,j</a:t>
            </a:r>
            <a:r>
              <a:rPr lang="en-US" sz="1400"/>
              <a:t>}  = Coefficients derived from the program’s control flow graph (CFG).</a:t>
            </a:r>
          </a:p>
          <a:p>
            <a:r>
              <a:rPr lang="en-US" sz="2000"/>
              <a:t> Need to Extract the Dominant Term (APC)</a:t>
            </a:r>
          </a:p>
          <a:p>
            <a:pPr lvl="1"/>
            <a:r>
              <a:rPr lang="en-US" sz="1600"/>
              <a:t>O(1) -&gt; low complexity</a:t>
            </a:r>
          </a:p>
          <a:p>
            <a:pPr lvl="1"/>
            <a:r>
              <a:rPr lang="en-US" sz="1600"/>
              <a:t>O(n^2) -&gt; branching increases </a:t>
            </a:r>
            <a:r>
              <a:rPr lang="en-US" sz="1600" err="1"/>
              <a:t>polinomially</a:t>
            </a:r>
            <a:endParaRPr lang="en-US" sz="1600"/>
          </a:p>
          <a:p>
            <a:pPr lvl="1"/>
            <a:r>
              <a:rPr lang="en-US" sz="1600"/>
              <a:t>O(</a:t>
            </a:r>
            <a:r>
              <a:rPr lang="en-US" sz="1600" err="1"/>
              <a:t>n^n</a:t>
            </a:r>
            <a:r>
              <a:rPr lang="en-US" sz="1600"/>
              <a:t>) -&gt; </a:t>
            </a:r>
            <a:r>
              <a:rPr lang="en-US" sz="1600" err="1"/>
              <a:t>Exponencial</a:t>
            </a:r>
            <a:r>
              <a:rPr lang="en-US" sz="1600"/>
              <a:t> -&gt; high complexity.</a:t>
            </a:r>
          </a:p>
          <a:p>
            <a:endParaRPr lang="en-US" sz="2000"/>
          </a:p>
          <a:p>
            <a:endParaRPr lang="en-US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F18C46-B108-ABF1-7B31-AD41C4415E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7206" b="91251"/>
          <a:stretch/>
        </p:blipFill>
        <p:spPr>
          <a:xfrm>
            <a:off x="1389634" y="1989328"/>
            <a:ext cx="1435862" cy="4155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BCE654-F4E2-119C-C6FD-11BF8CBCB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634" y="2625280"/>
            <a:ext cx="2273300" cy="774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8F82CB-FEAE-D7C9-44E0-762975A82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8988" y="4609846"/>
            <a:ext cx="388620" cy="428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A61150-344D-0219-4B8A-F58868C4E54B}"/>
              </a:ext>
            </a:extLst>
          </p:cNvPr>
          <p:cNvSpPr txBox="1"/>
          <p:nvPr/>
        </p:nvSpPr>
        <p:spPr>
          <a:xfrm>
            <a:off x="5556504" y="6510528"/>
            <a:ext cx="6635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/>
              <a:t>Source: Christakis et al., 2016, PLDI (Path Complexity Predicts Symbolic Execution Path Explosion)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51128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0F0A-4730-9D4D-963D-C3E7CCEEB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752" y="352805"/>
            <a:ext cx="10515600" cy="748856"/>
          </a:xfrm>
        </p:spPr>
        <p:txBody>
          <a:bodyPr/>
          <a:lstStyle/>
          <a:p>
            <a:r>
              <a:rPr lang="en-US"/>
              <a:t>Experiment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F0052-BE47-E203-82C8-9DB73D5088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25333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Replication Step: Reproducing </a:t>
            </a:r>
            <a:r>
              <a:rPr lang="en-US" sz="2400" b="1" dirty="0" err="1"/>
              <a:t>FPGen’s</a:t>
            </a:r>
            <a:r>
              <a:rPr lang="en-US" sz="2400" b="1" dirty="0"/>
              <a:t> Original Evaluation</a:t>
            </a:r>
            <a:endParaRPr lang="en-US" sz="2400" dirty="0"/>
          </a:p>
          <a:p>
            <a:pPr lvl="1"/>
            <a:r>
              <a:rPr lang="en-US" sz="2000" dirty="0"/>
              <a:t>Follow </a:t>
            </a:r>
            <a:r>
              <a:rPr lang="en-US" sz="2000" dirty="0" err="1"/>
              <a:t>FPGen’s</a:t>
            </a:r>
            <a:r>
              <a:rPr lang="en-US" sz="2000" dirty="0"/>
              <a:t> GitHub artifact setup instructions.</a:t>
            </a:r>
          </a:p>
          <a:p>
            <a:pPr lvl="1"/>
            <a:r>
              <a:rPr lang="en-US" sz="2000" dirty="0"/>
              <a:t>Run </a:t>
            </a:r>
            <a:r>
              <a:rPr lang="en-US" sz="2000" dirty="0" err="1"/>
              <a:t>FPGen</a:t>
            </a:r>
            <a:r>
              <a:rPr lang="en-US" sz="2000" dirty="0"/>
              <a:t> and Random Testing individually.</a:t>
            </a:r>
          </a:p>
          <a:p>
            <a:pPr lvl="1"/>
            <a:r>
              <a:rPr lang="en-US" sz="2000" dirty="0"/>
              <a:t>Compare our error magnitude results with the original study.</a:t>
            </a:r>
          </a:p>
          <a:p>
            <a:pPr lvl="1"/>
            <a:r>
              <a:rPr lang="en-US" sz="2000" dirty="0"/>
              <a:t>Analyze whether </a:t>
            </a:r>
            <a:r>
              <a:rPr lang="en-US" sz="2000" dirty="0" err="1"/>
              <a:t>FPGen</a:t>
            </a:r>
            <a:r>
              <a:rPr lang="en-US" sz="2000" dirty="0"/>
              <a:t> still outperforms random testing as originally claimed.</a:t>
            </a:r>
          </a:p>
          <a:p>
            <a:r>
              <a:rPr lang="en-US" sz="2400" b="1" dirty="0"/>
              <a:t>Extension Step: Evaluating </a:t>
            </a:r>
            <a:r>
              <a:rPr lang="en-US" sz="2400" b="1" dirty="0" err="1"/>
              <a:t>FPGen</a:t>
            </a:r>
            <a:r>
              <a:rPr lang="en-US" sz="2400" b="1" dirty="0"/>
              <a:t> on Complex Programs</a:t>
            </a:r>
            <a:endParaRPr lang="en-US" sz="2400" dirty="0"/>
          </a:p>
          <a:p>
            <a:pPr lvl="1"/>
            <a:r>
              <a:rPr lang="en-US" sz="2000" dirty="0"/>
              <a:t>Use </a:t>
            </a:r>
            <a:r>
              <a:rPr lang="en-US" sz="2000" dirty="0" err="1"/>
              <a:t>Metrinome</a:t>
            </a:r>
            <a:r>
              <a:rPr lang="en-US" sz="2000" dirty="0"/>
              <a:t> to quantify program complexity.</a:t>
            </a:r>
          </a:p>
          <a:p>
            <a:pPr lvl="1"/>
            <a:r>
              <a:rPr lang="en-US" sz="2000" dirty="0"/>
              <a:t>Search GSL repository for more complex numerical functions.</a:t>
            </a:r>
          </a:p>
          <a:p>
            <a:pPr lvl="1"/>
            <a:r>
              <a:rPr lang="en-US" sz="2000" dirty="0"/>
              <a:t>If needed, synthesize higher-complexity programs with deep execution paths.</a:t>
            </a:r>
          </a:p>
          <a:p>
            <a:pPr lvl="1"/>
            <a:r>
              <a:rPr lang="en-US" sz="2000" dirty="0"/>
              <a:t>Modify test programs to enable symbolic execution &amp; benchmarking.</a:t>
            </a:r>
          </a:p>
          <a:p>
            <a:pPr lvl="1"/>
            <a:r>
              <a:rPr lang="en-US" sz="2000" dirty="0"/>
              <a:t>Run </a:t>
            </a:r>
            <a:r>
              <a:rPr lang="en-US" sz="2000" dirty="0" err="1"/>
              <a:t>FPGen</a:t>
            </a:r>
            <a:r>
              <a:rPr lang="en-US" sz="2000" dirty="0"/>
              <a:t> on extended dataset and compare error magnitudes.</a:t>
            </a:r>
          </a:p>
          <a:p>
            <a:pPr lvl="1"/>
            <a:r>
              <a:rPr lang="en-US" sz="2000" dirty="0"/>
              <a:t>Analyze </a:t>
            </a:r>
            <a:r>
              <a:rPr lang="en-US" sz="2000" dirty="0" err="1"/>
              <a:t>FPGen’s</a:t>
            </a:r>
            <a:r>
              <a:rPr lang="en-US" sz="2000" dirty="0"/>
              <a:t> performance vs. complexity trends.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08227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9DAB-10FC-380D-6232-620EE3FE1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8220" y="2766218"/>
            <a:ext cx="2575560" cy="1325563"/>
          </a:xfrm>
        </p:spPr>
        <p:txBody>
          <a:bodyPr/>
          <a:lstStyle/>
          <a:p>
            <a:pPr algn="ctr"/>
            <a:r>
              <a:rPr lang="en-US"/>
              <a:t>Thankyou!</a:t>
            </a:r>
          </a:p>
        </p:txBody>
      </p:sp>
    </p:spTree>
    <p:extLst>
      <p:ext uri="{BB962C8B-B14F-4D97-AF65-F5344CB8AC3E}">
        <p14:creationId xmlns:p14="http://schemas.microsoft.com/office/powerpoint/2010/main" val="2682957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xit" presetSubtype="0" repeatCount="indefinite" accel="50000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iterate type="lt">
                                    <p:tmPct val="50000"/>
                                  </p:iterate>
                                  <p:childTnLst>
                                    <p:anim calcmode="lin" valueType="num">
                                      <p:cBhvr>
                                        <p:cTn id="6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4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3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00998-0FFF-8413-AF7D-11AEF87F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E1204-0CB7-D06C-48E9-5CCFBE02C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229"/>
            <a:ext cx="10515600" cy="430022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400" b="1" dirty="0"/>
              <a:t>Floating-point errors </a:t>
            </a:r>
            <a:r>
              <a:rPr lang="en-US" sz="2400" dirty="0"/>
              <a:t>impact scientific computing, engineering, and finance.</a:t>
            </a:r>
          </a:p>
          <a:p>
            <a:r>
              <a:rPr lang="en-US" sz="2400" dirty="0"/>
              <a:t>Even small precision errors can propagate, leading to critical failures (</a:t>
            </a:r>
            <a:r>
              <a:rPr lang="en-US" sz="2400" err="1"/>
              <a:t>e.g</a:t>
            </a:r>
            <a:r>
              <a:rPr lang="en-US" sz="2400" dirty="0"/>
              <a:t> Patriot Missile failure).</a:t>
            </a:r>
          </a:p>
          <a:p>
            <a:r>
              <a:rPr lang="en-US" sz="2400" dirty="0"/>
              <a:t>Undetected floating-point errors lead to unreliable numerical software.</a:t>
            </a:r>
          </a:p>
          <a:p>
            <a:r>
              <a:rPr lang="en-US" sz="2400" dirty="0"/>
              <a:t>Need working unit tests, but too many floats to constantly check all possible input combinations.</a:t>
            </a:r>
          </a:p>
          <a:p>
            <a:r>
              <a:rPr lang="en-US" sz="2400" dirty="0"/>
              <a:t>So, we have tools that help us find the "bad" floats through algorithms or search heuristics.</a:t>
            </a:r>
          </a:p>
          <a:p>
            <a:r>
              <a:rPr lang="en-US" sz="2400" dirty="0"/>
              <a:t>Existing tools tend to have problems accurately finding errors or working with even slightly complex code.</a:t>
            </a:r>
            <a:br>
              <a:rPr lang="en-US" sz="2400" dirty="0"/>
            </a:br>
            <a:endParaRPr lang="en-US" sz="2400" dirty="0"/>
          </a:p>
          <a:p>
            <a:r>
              <a:rPr lang="en-US" sz="2400" b="1" err="1"/>
              <a:t>FPGen</a:t>
            </a:r>
            <a:r>
              <a:rPr lang="en-US" sz="2400" b="1" dirty="0"/>
              <a:t>:</a:t>
            </a:r>
            <a:r>
              <a:rPr lang="en-US" sz="2400" dirty="0"/>
              <a:t> Unlike random testing, </a:t>
            </a:r>
            <a:r>
              <a:rPr lang="en-US" sz="2400" err="1"/>
              <a:t>FPGen</a:t>
            </a:r>
            <a:r>
              <a:rPr lang="en-US" sz="2400" dirty="0"/>
              <a:t> attempts to systematically find worst-case floating-point errors by leveraging symbolic execution.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188205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03AD9-A557-CEC4-484D-2B0865F50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660" y="2681604"/>
            <a:ext cx="5828261" cy="254986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FB88BF8-1C4C-C36D-C5EF-6E9D1B63A9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7400" y="879137"/>
            <a:ext cx="5828261" cy="11219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C8B410-11B0-D68C-70AB-A85B060EEEC2}"/>
              </a:ext>
            </a:extLst>
          </p:cNvPr>
          <p:cNvSpPr txBox="1"/>
          <p:nvPr/>
        </p:nvSpPr>
        <p:spPr>
          <a:xfrm>
            <a:off x="6215661" y="879137"/>
            <a:ext cx="58282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- This illustrate floating-point precision issues, particularly catastrophic cancellation and accumulated rounding errors during summation.</a:t>
            </a:r>
          </a:p>
          <a:p>
            <a:r>
              <a:rPr lang="en-US" sz="1600"/>
              <a:t>- The IEEE 754 floating-point format cannot exactly represent certain numbers due to finite precision.</a:t>
            </a:r>
          </a:p>
          <a:p>
            <a:endParaRPr lang="en-US" sz="16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336499-6747-AC12-AA3E-D33F62D8F9F5}"/>
              </a:ext>
            </a:extLst>
          </p:cNvPr>
          <p:cNvSpPr txBox="1"/>
          <p:nvPr/>
        </p:nvSpPr>
        <p:spPr>
          <a:xfrm>
            <a:off x="649224" y="3108960"/>
            <a:ext cx="46268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 In A[3] + A[2], the small value -1.2e-15 is almost lost due to the large -98.0.</a:t>
            </a:r>
          </a:p>
          <a:p>
            <a:r>
              <a:rPr lang="en-US"/>
              <a:t>- As the loop progresses, the error keeps compounding, reducing numerical accuracy.</a:t>
            </a:r>
          </a:p>
          <a:p>
            <a:r>
              <a:rPr lang="en-US"/>
              <a:t>- Absolute error: 1.2e-15, Relative error: 12 → This is a significant deviation!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ED6751-96AD-6B7D-A1D2-0FBA91A88CF1}"/>
              </a:ext>
            </a:extLst>
          </p:cNvPr>
          <p:cNvSpPr txBox="1"/>
          <p:nvPr/>
        </p:nvSpPr>
        <p:spPr>
          <a:xfrm>
            <a:off x="2750084" y="5398978"/>
            <a:ext cx="69311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Tools like </a:t>
            </a:r>
            <a:r>
              <a:rPr lang="en-US" b="1"/>
              <a:t>FPGen</a:t>
            </a:r>
            <a:r>
              <a:rPr lang="en-US"/>
              <a:t> systematically identify </a:t>
            </a:r>
            <a:r>
              <a:rPr lang="en-US" b="1"/>
              <a:t>error-inducing floating-point inputs</a:t>
            </a:r>
            <a:r>
              <a:rPr lang="en-US"/>
              <a:t> to highlight these issues before deployment.</a:t>
            </a:r>
          </a:p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555A4-31BF-EC40-6FFA-AD2CDBB4ED38}"/>
              </a:ext>
            </a:extLst>
          </p:cNvPr>
          <p:cNvSpPr txBox="1"/>
          <p:nvPr/>
        </p:nvSpPr>
        <p:spPr>
          <a:xfrm>
            <a:off x="7755385" y="6510868"/>
            <a:ext cx="4288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/>
              <a:t>(Image source: Guo et al., PLDI 2020 [10.1145/3377811.3380359])</a:t>
            </a:r>
            <a:endParaRPr lang="en-US" sz="1100"/>
          </a:p>
          <a:p>
            <a:endParaRPr lang="en-US" sz="11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B5DF0A-1CE4-8325-11D4-9E61C0401DCE}"/>
              </a:ext>
            </a:extLst>
          </p:cNvPr>
          <p:cNvSpPr txBox="1"/>
          <p:nvPr/>
        </p:nvSpPr>
        <p:spPr>
          <a:xfrm>
            <a:off x="387400" y="237744"/>
            <a:ext cx="570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Floating-point Error</a:t>
            </a:r>
          </a:p>
        </p:txBody>
      </p:sp>
    </p:spTree>
    <p:extLst>
      <p:ext uri="{BB962C8B-B14F-4D97-AF65-F5344CB8AC3E}">
        <p14:creationId xmlns:p14="http://schemas.microsoft.com/office/powerpoint/2010/main" val="18856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4D9B67-6838-07EC-C9A6-A8844D26D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FPGen Workflow</a:t>
            </a:r>
          </a:p>
        </p:txBody>
      </p:sp>
      <p:pic>
        <p:nvPicPr>
          <p:cNvPr id="4" name="Content Placeholder 3" descr="A diagram of a procedure&#10;&#10;AI-generated content may be incorrect.">
            <a:extLst>
              <a:ext uri="{FF2B5EF4-FFF2-40B4-BE49-F238E27FC236}">
                <a16:creationId xmlns:a16="http://schemas.microsoft.com/office/drawing/2014/main" id="{183F92EF-3E56-CA1C-7542-DD12C824DA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32581"/>
            <a:ext cx="7188199" cy="39894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FF4D49-CE37-D656-BD92-45C575AA67C8}"/>
              </a:ext>
            </a:extLst>
          </p:cNvPr>
          <p:cNvSpPr txBox="1"/>
          <p:nvPr/>
        </p:nvSpPr>
        <p:spPr>
          <a:xfrm>
            <a:off x="7755385" y="6510868"/>
            <a:ext cx="42885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/>
              <a:t>(Image source: Guo et al., PLDI 2020 [10.1145/3377811.3380359])</a:t>
            </a:r>
            <a:endParaRPr lang="en-US" sz="1100"/>
          </a:p>
          <a:p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09798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EAF74C-D0AF-84F3-737C-B41927EB7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312" y="262953"/>
            <a:ext cx="10515600" cy="649859"/>
          </a:xfrm>
        </p:spPr>
        <p:txBody>
          <a:bodyPr>
            <a:normAutofit/>
          </a:bodyPr>
          <a:lstStyle/>
          <a:p>
            <a:r>
              <a:rPr lang="en-US" sz="400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DE5AF-29EA-50AC-43FA-C5D6A11D6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12" y="970006"/>
            <a:ext cx="7555992" cy="5625041"/>
          </a:xfrm>
        </p:spPr>
        <p:txBody>
          <a:bodyPr>
            <a:normAutofit/>
          </a:bodyPr>
          <a:lstStyle/>
          <a:p>
            <a:r>
              <a:rPr lang="en-US" sz="1400" b="1"/>
              <a:t>Floating-Point Errors: A Hidden Problem</a:t>
            </a:r>
          </a:p>
          <a:p>
            <a:pPr lvl="1"/>
            <a:r>
              <a:rPr lang="en-US" sz="1400"/>
              <a:t>Floating-point numbers cannot exactly represent all real values → leads to precision loss &amp; rounding errors.</a:t>
            </a:r>
          </a:p>
          <a:p>
            <a:pPr lvl="1"/>
            <a:r>
              <a:rPr lang="en-US" sz="1400"/>
              <a:t>Accumulated errors cause significant deviations in scientific computing, finance, and engineering.</a:t>
            </a:r>
          </a:p>
          <a:p>
            <a:r>
              <a:rPr lang="en-US" sz="1400" b="1"/>
              <a:t>Why Traditional Error Detection Fails</a:t>
            </a:r>
          </a:p>
          <a:p>
            <a:pPr lvl="1"/>
            <a:r>
              <a:rPr lang="en-US" sz="1400" b="1"/>
              <a:t>Traditional testing</a:t>
            </a:r>
            <a:r>
              <a:rPr lang="en-US" sz="1400"/>
              <a:t> (random search) is inefficient for finding worst case floating-point errors.</a:t>
            </a:r>
          </a:p>
          <a:p>
            <a:pPr lvl="1"/>
            <a:r>
              <a:rPr lang="en-US" sz="1400" b="1"/>
              <a:t>Symbolic execution </a:t>
            </a:r>
            <a:r>
              <a:rPr lang="en-US" sz="1400"/>
              <a:t>explores execution paths but struggles with floating-point arithmetic due to undecidability.</a:t>
            </a:r>
          </a:p>
          <a:p>
            <a:pPr lvl="1"/>
            <a:r>
              <a:rPr lang="en-US" sz="1400" b="1"/>
              <a:t>S3FP (Heuristic Search) </a:t>
            </a:r>
            <a:r>
              <a:rPr lang="en-US" sz="1400"/>
              <a:t>Finds floating-point exceptions but cannot systematically explore program paths.</a:t>
            </a:r>
          </a:p>
          <a:p>
            <a:r>
              <a:rPr lang="en-US" sz="1400" b="1"/>
              <a:t>How FPGen Improves Existing Methods</a:t>
            </a:r>
            <a:endParaRPr lang="en-US" sz="1400"/>
          </a:p>
          <a:p>
            <a:pPr lvl="1"/>
            <a:r>
              <a:rPr lang="en-US" sz="1400"/>
              <a:t>Injects inaccuracy checks into programs to detect floating-point precision loss.</a:t>
            </a:r>
          </a:p>
          <a:p>
            <a:pPr lvl="1"/>
            <a:r>
              <a:rPr lang="en-US" sz="1400"/>
              <a:t>Uses symbolic execution to find high-error floating-point inputs.</a:t>
            </a:r>
          </a:p>
          <a:p>
            <a:pPr lvl="1"/>
            <a:r>
              <a:rPr lang="en-US" sz="1400"/>
              <a:t>Leverages Z3 SMT solver to analyze numerical instability &amp; precision loss.</a:t>
            </a:r>
          </a:p>
          <a:p>
            <a:r>
              <a:rPr lang="en-US" sz="1400" b="1" err="1"/>
              <a:t>FPGen’s</a:t>
            </a:r>
            <a:r>
              <a:rPr lang="en-US" sz="1400" b="1"/>
              <a:t> Limitations in Complex Programs</a:t>
            </a:r>
          </a:p>
          <a:p>
            <a:pPr lvl="1"/>
            <a:r>
              <a:rPr lang="en-US" sz="1400" b="1"/>
              <a:t>Path Explosion Problem </a:t>
            </a:r>
            <a:r>
              <a:rPr lang="en-US" sz="1400"/>
              <a:t>→ Too many execution paths make symbolic execution inefficient.</a:t>
            </a:r>
          </a:p>
          <a:p>
            <a:pPr lvl="1"/>
            <a:r>
              <a:rPr lang="en-US" sz="1400" b="1"/>
              <a:t>SMT Solver Limitations </a:t>
            </a:r>
            <a:r>
              <a:rPr lang="en-US" sz="1400"/>
              <a:t>→ Floating-point constraints are hard to solve, leading to approximations.</a:t>
            </a:r>
          </a:p>
          <a:p>
            <a:pPr lvl="1"/>
            <a:r>
              <a:rPr lang="en-US" sz="1400" b="1"/>
              <a:t>Fallback to Random Testing </a:t>
            </a:r>
            <a:r>
              <a:rPr lang="en-US" sz="1400"/>
              <a:t>→ FPGen switches to random testing in deep, branching-heavy programs, reducing efficiency.</a:t>
            </a:r>
          </a:p>
          <a:p>
            <a:endParaRPr lang="en-US" sz="1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82DF8-33E2-A2BB-C5E1-2F6B3A591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4225" y="1058438"/>
            <a:ext cx="4203700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60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859D-D996-3F35-6942-D3D6AB326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957"/>
            <a:ext cx="10515600" cy="1325563"/>
          </a:xfrm>
        </p:spPr>
        <p:txBody>
          <a:bodyPr/>
          <a:lstStyle/>
          <a:p>
            <a:r>
              <a:rPr lang="en-US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494C-F326-D428-482E-945DCFB20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59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400" dirty="0"/>
              <a:t>RQ1: Is the original experiment correct in concluding that </a:t>
            </a:r>
            <a:r>
              <a:rPr lang="en-US" sz="2400" dirty="0" err="1"/>
              <a:t>FPGen</a:t>
            </a:r>
            <a:r>
              <a:rPr lang="en-US" sz="2400" dirty="0"/>
              <a:t> is more effective at generating error-inducing inputs than a purely random search?</a:t>
            </a:r>
          </a:p>
          <a:p>
            <a:pPr marL="0" indent="0" algn="just">
              <a:buNone/>
            </a:pPr>
            <a:endParaRPr lang="en-US" sz="2400"/>
          </a:p>
          <a:p>
            <a:pPr algn="just"/>
            <a:r>
              <a:rPr lang="en-US" sz="2400" dirty="0"/>
              <a:t>RQ2: Does </a:t>
            </a:r>
            <a:r>
              <a:rPr lang="en-US" sz="2400" dirty="0" err="1"/>
              <a:t>FPGen</a:t>
            </a:r>
            <a:r>
              <a:rPr lang="en-US" sz="2400" dirty="0"/>
              <a:t> remain effective (as measured by maximum relative error detected) at generating error-inducing floating-point inputs when applied to computationally complex numerical programs?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2000" dirty="0"/>
              <a:t>Complex = programs with deeper execution paths, increased branching, and a higher number of floating-point operations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78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1A09F-1C3D-20DF-8500-B6456037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6B892-EB9F-3F7D-47CE-79938E768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We analyze </a:t>
            </a:r>
            <a:r>
              <a:rPr lang="en-US" sz="2000" dirty="0" err="1"/>
              <a:t>FPGen’s</a:t>
            </a:r>
            <a:r>
              <a:rPr lang="en-US" sz="2000" dirty="0"/>
              <a:t> ability to generate worst-case floating-point errors by replicating past experiments and extending its evaluation to complex numerical programs.</a:t>
            </a:r>
          </a:p>
          <a:p>
            <a:r>
              <a:rPr lang="en-US" sz="2000" b="1" dirty="0"/>
              <a:t>Replication of </a:t>
            </a:r>
            <a:r>
              <a:rPr lang="en-US" sz="2000" b="1" dirty="0" err="1"/>
              <a:t>FPGen’s</a:t>
            </a:r>
            <a:r>
              <a:rPr lang="en-US" sz="2000" b="1" dirty="0"/>
              <a:t> Original Evaluation</a:t>
            </a:r>
          </a:p>
          <a:p>
            <a:pPr lvl="1"/>
            <a:r>
              <a:rPr lang="en-US" sz="2000" dirty="0"/>
              <a:t>Verify if </a:t>
            </a:r>
            <a:r>
              <a:rPr lang="en-US" sz="2000" dirty="0" err="1"/>
              <a:t>FPGen</a:t>
            </a:r>
            <a:r>
              <a:rPr lang="en-US" sz="2000" dirty="0"/>
              <a:t> is actually better than random testing, as claimed in prior work.</a:t>
            </a:r>
          </a:p>
          <a:p>
            <a:r>
              <a:rPr lang="en-US" sz="2000" b="1" dirty="0"/>
              <a:t>Extension to Computationally Complex Programs</a:t>
            </a:r>
          </a:p>
          <a:p>
            <a:pPr lvl="1"/>
            <a:r>
              <a:rPr lang="en-US" sz="2000" dirty="0"/>
              <a:t>Analyze </a:t>
            </a:r>
            <a:r>
              <a:rPr lang="en-US" sz="2000" dirty="0" err="1"/>
              <a:t>FPGen’s</a:t>
            </a:r>
            <a:r>
              <a:rPr lang="en-US" sz="2000" dirty="0"/>
              <a:t> performance in increasingly complex numerical programs.</a:t>
            </a:r>
          </a:p>
          <a:p>
            <a:r>
              <a:rPr lang="en-US" sz="2000" dirty="0"/>
              <a:t>Our study builds on </a:t>
            </a:r>
            <a:r>
              <a:rPr lang="en-US" sz="2000" dirty="0" err="1"/>
              <a:t>FPGen’s</a:t>
            </a:r>
            <a:r>
              <a:rPr lang="en-US" sz="2000" dirty="0"/>
              <a:t> prior evaluation by testing it on increasingly complex branch workloads to determine where it is most effective. The next slides detail our experiment procedure and evaluation setup.</a:t>
            </a:r>
          </a:p>
          <a:p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82079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6294B-FA04-469A-454B-94EF02181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CA792-BDEE-5418-983F-2E88A92D43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9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r>
              <a:rPr lang="en-US" sz="2400" b="1"/>
              <a:t>Alternative tools for error-inducing floating points</a:t>
            </a:r>
            <a:endParaRPr lang="en-US" sz="2400" b="1" dirty="0"/>
          </a:p>
          <a:p>
            <a:pPr lvl="1"/>
            <a:r>
              <a:rPr lang="en-US" sz="2000"/>
              <a:t>S</a:t>
            </a:r>
            <a:r>
              <a:rPr lang="en-US" sz="1800"/>
              <a:t>3fp is often considered the baseline in generating error-inducing floating-point input, uses </a:t>
            </a:r>
            <a:r>
              <a:rPr lang="en-US" sz="1900"/>
              <a:t>Binary Guided Random Testing (BGRT)</a:t>
            </a:r>
            <a:endParaRPr lang="en-US" sz="2000" b="1" dirty="0"/>
          </a:p>
          <a:p>
            <a:pPr lvl="1"/>
            <a:r>
              <a:rPr lang="en-US" sz="1900"/>
              <a:t>Xscope (Bayesian Optimization tool) can be used if we don't have access to source code</a:t>
            </a:r>
            <a:endParaRPr lang="en-US" sz="1900" dirty="0"/>
          </a:p>
          <a:p>
            <a:r>
              <a:rPr lang="en-US" sz="2400" b="1"/>
              <a:t>Challenges in Symbolic Execution for Floating-Point Programs</a:t>
            </a:r>
            <a:endParaRPr lang="en-US" sz="2400" b="1" dirty="0"/>
          </a:p>
          <a:p>
            <a:pPr lvl="1"/>
            <a:r>
              <a:rPr lang="en-US" sz="2000" b="1"/>
              <a:t>Symbolic Execution of Floating-point Programs (Zhang et al., 2022)</a:t>
            </a:r>
            <a:endParaRPr lang="en-US" sz="2000"/>
          </a:p>
          <a:p>
            <a:pPr lvl="2"/>
            <a:r>
              <a:rPr lang="en-US" dirty="0"/>
              <a:t>Evaluates scalability of floating-point symbolic execution tools like KLEE-Float.</a:t>
            </a:r>
          </a:p>
          <a:p>
            <a:pPr lvl="2"/>
            <a:r>
              <a:rPr lang="en-US" dirty="0"/>
              <a:t>Highlights SMT solver limitations in handling floating-point constraints.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6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D95E6-8957-85A0-07E5-03B870F6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78A54-0F18-C0A6-437E-18AEE2F73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333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/>
              <a:t>Goal: Evaluating </a:t>
            </a:r>
            <a:r>
              <a:rPr lang="en-US" sz="2000" b="1" dirty="0" err="1"/>
              <a:t>FPGen</a:t>
            </a:r>
            <a:r>
              <a:rPr lang="en-US" sz="2000" b="1" dirty="0"/>
              <a:t> for Floating-Point Error Detection</a:t>
            </a:r>
            <a:endParaRPr lang="en-US" sz="2000" dirty="0"/>
          </a:p>
          <a:p>
            <a:pPr lvl="1"/>
            <a:r>
              <a:rPr lang="en-US" sz="1800" dirty="0"/>
              <a:t>Replicate </a:t>
            </a:r>
            <a:r>
              <a:rPr lang="en-US" sz="1800" dirty="0" err="1"/>
              <a:t>FPGen’s</a:t>
            </a:r>
            <a:r>
              <a:rPr lang="en-US" sz="1800" dirty="0"/>
              <a:t> original evaluation to verify prior claims.</a:t>
            </a:r>
          </a:p>
          <a:p>
            <a:pPr lvl="1"/>
            <a:r>
              <a:rPr lang="en-US" sz="1800" dirty="0"/>
              <a:t>Extend </a:t>
            </a:r>
            <a:r>
              <a:rPr lang="en-US" sz="1800" dirty="0" err="1"/>
              <a:t>FPGen’s</a:t>
            </a:r>
            <a:r>
              <a:rPr lang="en-US" sz="1800" dirty="0"/>
              <a:t> evaluation to more computationally complex numerical programs.</a:t>
            </a:r>
            <a:br>
              <a:rPr lang="en-US" sz="1800" dirty="0"/>
            </a:br>
            <a:endParaRPr lang="en-US" sz="1800"/>
          </a:p>
          <a:p>
            <a:r>
              <a:rPr lang="en-US" sz="2000" b="1"/>
              <a:t>Step 1: Repeat tests</a:t>
            </a:r>
            <a:endParaRPr lang="en-US" sz="2000" dirty="0"/>
          </a:p>
          <a:p>
            <a:pPr lvl="1"/>
            <a:r>
              <a:rPr lang="en-US" sz="1600"/>
              <a:t>Run the the tests on the original dataset</a:t>
            </a:r>
            <a:endParaRPr lang="en-US" sz="1600" b="1" dirty="0"/>
          </a:p>
          <a:p>
            <a:r>
              <a:rPr lang="en-US" sz="2000" b="1"/>
              <a:t>Step 2: Expand the test set</a:t>
            </a:r>
            <a:endParaRPr lang="en-US" sz="2000" b="1" dirty="0"/>
          </a:p>
          <a:p>
            <a:pPr lvl="1"/>
            <a:r>
              <a:rPr lang="en-US" sz="1600"/>
              <a:t>Cover a range of complexities across all test programs</a:t>
            </a:r>
            <a:endParaRPr lang="en-US" sz="1600" dirty="0"/>
          </a:p>
          <a:p>
            <a:r>
              <a:rPr lang="en-US" sz="2000" b="1"/>
              <a:t>Step 3: Extended Analysis</a:t>
            </a:r>
            <a:endParaRPr lang="en-US" sz="2000" b="1" dirty="0"/>
          </a:p>
          <a:p>
            <a:pPr lvl="1"/>
            <a:r>
              <a:rPr lang="en-US" sz="1600"/>
              <a:t>Run the tests on the extended dataset</a:t>
            </a:r>
            <a:endParaRPr lang="en-US" sz="1600" dirty="0"/>
          </a:p>
          <a:p>
            <a:pPr lvl="1"/>
            <a:r>
              <a:rPr lang="en-US" sz="1600"/>
              <a:t>Look for patterns in how performance changes as complexity increases</a:t>
            </a:r>
            <a:endParaRPr lang="en-US" sz="1600" dirty="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226183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Analyzing FPGen Effectiveness with Variable Complexity</vt:lpstr>
      <vt:lpstr>Introduction</vt:lpstr>
      <vt:lpstr>PowerPoint Presentation</vt:lpstr>
      <vt:lpstr>FPGen Workflow</vt:lpstr>
      <vt:lpstr>Background</vt:lpstr>
      <vt:lpstr>Research Questions</vt:lpstr>
      <vt:lpstr>Key Idea</vt:lpstr>
      <vt:lpstr>Related Work</vt:lpstr>
      <vt:lpstr>Approach</vt:lpstr>
      <vt:lpstr>Evaluation Dataset</vt:lpstr>
      <vt:lpstr>Evaluation Metrics</vt:lpstr>
      <vt:lpstr>PowerPoint Presentation</vt:lpstr>
      <vt:lpstr>Experiment Procedure</vt:lpstr>
      <vt:lpstr>Thankyou!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Gattu, Nikhil Kumar</dc:creator>
  <cp:revision>127</cp:revision>
  <dcterms:created xsi:type="dcterms:W3CDTF">2025-02-17T00:53:20Z</dcterms:created>
  <dcterms:modified xsi:type="dcterms:W3CDTF">2025-02-17T17:44:43Z</dcterms:modified>
</cp:coreProperties>
</file>