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5" r:id="rId6"/>
    <p:sldId id="263" r:id="rId7"/>
    <p:sldId id="264" r:id="rId8"/>
    <p:sldId id="270" r:id="rId9"/>
    <p:sldId id="267" r:id="rId10"/>
    <p:sldId id="276" r:id="rId11"/>
    <p:sldId id="277" r:id="rId12"/>
    <p:sldId id="278" r:id="rId13"/>
    <p:sldId id="271" r:id="rId14"/>
    <p:sldId id="272" r:id="rId15"/>
    <p:sldId id="273" r:id="rId16"/>
    <p:sldId id="275" r:id="rId17"/>
    <p:sldId id="274" r:id="rId18"/>
    <p:sldId id="27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BC1E4-6F53-2D43-A41B-3E3BF8F90093}" v="317" dt="2025-03-12T09:58:14.498"/>
    <p1510:client id="{E1C05360-1799-0875-F75C-B6E8970F0C58}" v="3787" dt="2025-03-12T09:58:11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09"/>
  </p:normalViewPr>
  <p:slideViewPr>
    <p:cSldViewPr snapToGrid="0">
      <p:cViewPr varScale="1">
        <p:scale>
          <a:sx n="140" d="100"/>
          <a:sy n="14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36B5-0F3A-E8D6-EB54-D83F82C2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1E6E-A5A6-D352-FBC1-76EA570EA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E8C8-0659-91AB-22EB-0B68AC9D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64B7D-E649-A69C-8202-A55F7307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4EB4-B2C5-C59C-A377-62A928CF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67B5-FAEC-F547-0C73-FAF21208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B37A4-05EA-05A6-7030-20477D88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EFA0-F0A9-4E57-9772-EA8816A7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FE80-3374-895A-0DBD-7ACF3B61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3BA3-57E3-6AC1-8E33-37D266C1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0AD38-CDEE-41B3-90FA-8F4FF3650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8BE2C-EA79-67FE-872E-B20C7483C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1D2B-2E03-6E38-DA9A-61F8793B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E61C-A6CB-789F-89CD-2976B85D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29DE-3A6E-549E-EB49-D08C8255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EE04-82B8-3881-509D-32764F7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7F19-0ADD-2CB6-F914-AB8C5023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4553-56D4-299F-F78B-2E540A3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09C16-41B4-A2BE-2ACC-80232E48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4DB1-5D35-564F-CA9C-D3200136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270E-C0DD-7CB1-45B4-866CA1FB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E0343-B393-964B-70D2-8367DD0B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ABDD-C59F-46C1-9D66-64E2C6C1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7123-7A21-0C98-590D-B12DF19F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18BD-606E-954E-DBC1-D053E5E9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AFC9-C187-4193-A976-0E043D2C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BA10-2127-ADD2-348D-5AE435170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F5EB5-89DD-106E-9C0A-569609CF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80609-5483-2E2A-488A-34E5BDE1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0DA42-7F60-0C33-D8D4-DEDB1C59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E8814-13BA-16FF-F36B-39E439A7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ED86-2B49-B45A-D44B-DF56660C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06626-CAA8-2FE6-28F3-8C5EB16A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865F7-5D2F-5673-E132-D301A286E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D8576-3E13-9143-2E11-441F75AF6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D7997-2C3E-EDD7-D5DF-6F2D940F2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D3059-BCB1-D0DD-0648-BEB6922C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CC60D-FC06-5357-AEEA-5A173EE0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CB4D9-B46A-6FE8-2041-DAB22115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028B-E094-9646-36F2-722C650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9DCE5-77A5-6425-A290-8F3543E4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FD5B-F167-91EA-852A-906C70B4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9EA9E-2D15-3E9A-8FC0-58B25BDC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D6256-53F1-4F40-9FD1-9951A670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3DCAD-00AB-F226-F696-48C5B24D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30926-1331-470E-8348-3D6A0917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FC1C-85C3-81D4-FE51-F453C225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C2A9-166A-257C-DB5C-9BB8C37D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7CAAA-9006-4175-B893-3FB30FC1A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BC3C-21FF-C0A8-3A89-63D75542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9D6AA-EDA5-9EA3-3A79-4774D11A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19F37-9CA2-CA93-8F62-D674CF03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2D4-B329-138C-6222-B73C058C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290F7-582C-660A-1CC4-1F108F839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9F78B-89CD-0DB3-7ED4-2230E237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46E3-E6A1-68FA-5ED6-8ADAA9C8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49EE2-A6A9-9C03-8510-78BA0E24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74C5-9203-5C34-3DDB-4520D19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90854-4379-862D-F621-139CDA3E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14D56-704D-AA6D-E53B-9FA27F50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06F9-A3C6-A30E-1B0E-35E3F848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80287-4EDE-FC45-A70A-1A0DF4A9764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A313-03CA-D966-AB51-2EAC9F122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4115-F560-13B5-1AC2-796D8F68A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5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60B-F0CE-9F51-C161-A20261AC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180" y="1469835"/>
            <a:ext cx="1007364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Reproducing FPGen: Validation and Performance Analysis Across Program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6CBD5-BD01-137C-1F09-FD8643226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0520" y="1011937"/>
            <a:ext cx="3870960" cy="4578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6F907-4562-85B1-373A-E1B280657D34}"/>
              </a:ext>
            </a:extLst>
          </p:cNvPr>
          <p:cNvSpPr txBox="1"/>
          <p:nvPr/>
        </p:nvSpPr>
        <p:spPr>
          <a:xfrm>
            <a:off x="8403336" y="3941064"/>
            <a:ext cx="3300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Team-3:</a:t>
            </a:r>
          </a:p>
          <a:p>
            <a:r>
              <a:rPr lang="en-US" sz="2400"/>
              <a:t>Alexander LaChapelle</a:t>
            </a:r>
          </a:p>
          <a:p>
            <a:r>
              <a:rPr lang="en-US" sz="2400"/>
              <a:t>Nikhil Kumar Gattu</a:t>
            </a:r>
          </a:p>
        </p:txBody>
      </p:sp>
    </p:spTree>
    <p:extLst>
      <p:ext uri="{BB962C8B-B14F-4D97-AF65-F5344CB8AC3E}">
        <p14:creationId xmlns:p14="http://schemas.microsoft.com/office/powerpoint/2010/main" val="353424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A3FDE-7EB8-DAAD-6D8F-71D0ABA5B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F61A-DEDB-F435-54E1-CD1567C8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44107"/>
            <a:ext cx="3506693" cy="748856"/>
          </a:xfrm>
        </p:spPr>
        <p:txBody>
          <a:bodyPr/>
          <a:lstStyle/>
          <a:p>
            <a:r>
              <a:rPr lang="en-US" dirty="0"/>
              <a:t>Results – RQ2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F0A798-C646-FF6C-D3EB-2023481DA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25152"/>
              </p:ext>
            </p:extLst>
          </p:nvPr>
        </p:nvGraphicFramePr>
        <p:xfrm>
          <a:off x="155448" y="892963"/>
          <a:ext cx="5628600" cy="45080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042">
                  <a:extLst>
                    <a:ext uri="{9D8B030D-6E8A-4147-A177-3AD203B41FA5}">
                      <a16:colId xmlns:a16="http://schemas.microsoft.com/office/drawing/2014/main" val="39982744"/>
                    </a:ext>
                  </a:extLst>
                </a:gridCol>
                <a:gridCol w="1349726">
                  <a:extLst>
                    <a:ext uri="{9D8B030D-6E8A-4147-A177-3AD203B41FA5}">
                      <a16:colId xmlns:a16="http://schemas.microsoft.com/office/drawing/2014/main" val="1976410667"/>
                    </a:ext>
                  </a:extLst>
                </a:gridCol>
                <a:gridCol w="1464574">
                  <a:extLst>
                    <a:ext uri="{9D8B030D-6E8A-4147-A177-3AD203B41FA5}">
                      <a16:colId xmlns:a16="http://schemas.microsoft.com/office/drawing/2014/main" val="2166431724"/>
                    </a:ext>
                  </a:extLst>
                </a:gridCol>
                <a:gridCol w="1448258">
                  <a:extLst>
                    <a:ext uri="{9D8B030D-6E8A-4147-A177-3AD203B41FA5}">
                      <a16:colId xmlns:a16="http://schemas.microsoft.com/office/drawing/2014/main" val="1954928759"/>
                    </a:ext>
                  </a:extLst>
                </a:gridCol>
              </a:tblGrid>
              <a:tr h="40234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Routine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FPGen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/>
                        <a:t>APC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/>
                        <a:t>APC 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933132"/>
                  </a:ext>
                </a:extLst>
              </a:tr>
              <a:tr h="2574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dot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1.92E-04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539788"/>
                  </a:ext>
                </a:extLst>
              </a:tr>
              <a:tr h="2574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111134"/>
                  </a:ext>
                </a:extLst>
              </a:tr>
              <a:tr h="4095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7.03E-04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2626229"/>
                  </a:ext>
                </a:extLst>
              </a:tr>
              <a:tr h="43487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conv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2.04E-04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020297"/>
                  </a:ext>
                </a:extLst>
              </a:tr>
              <a:tr h="2574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 err="1"/>
                        <a:t>qr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2.59E-14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527170"/>
                  </a:ext>
                </a:extLst>
              </a:tr>
              <a:tr h="2574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2norm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2.21E-16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1.1487^n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x^n</a:t>
                      </a:r>
                      <a:endParaRPr lang="en-US" sz="1400" b="0" i="0" u="none" strike="noStrike" err="1"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721290"/>
                  </a:ext>
                </a:extLst>
              </a:tr>
              <a:tr h="2574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1norm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1.1487^n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x^n</a:t>
                      </a:r>
                      <a:endParaRPr lang="en-US" sz="1400" b="0" i="0" u="none" strike="noStrike" err="1"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85865"/>
                  </a:ext>
                </a:extLst>
              </a:tr>
              <a:tr h="2574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2.58E-14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1.1939^n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x^n</a:t>
                      </a:r>
                      <a:endParaRPr lang="en-US" sz="1400" b="0" i="0" u="none" strike="noStrike" err="1"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1286208"/>
                  </a:ext>
                </a:extLst>
              </a:tr>
              <a:tr h="2574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 err="1"/>
                        <a:t>lu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2.73E+00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1.3485^n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x^n</a:t>
                      </a:r>
                      <a:endParaRPr lang="en-US" sz="1400" b="0" i="0" u="none" strike="noStrike" err="1"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0146453"/>
                  </a:ext>
                </a:extLst>
              </a:tr>
              <a:tr h="45060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Compensated 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n^2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n^2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1259308"/>
                  </a:ext>
                </a:extLst>
              </a:tr>
              <a:tr h="2574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Recursive 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n^2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n^2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5365742"/>
                  </a:ext>
                </a:extLst>
              </a:tr>
              <a:tr h="2574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Pairwise 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1.32E-16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1.2885^n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effectLst/>
                          <a:latin typeface="+mn-lt"/>
                        </a:rPr>
                        <a:t>x^n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70155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8AB90-CD47-8706-6035-EB19C039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95625"/>
              </p:ext>
            </p:extLst>
          </p:nvPr>
        </p:nvGraphicFramePr>
        <p:xfrm>
          <a:off x="4343399" y="892962"/>
          <a:ext cx="1440647" cy="4492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647">
                  <a:extLst>
                    <a:ext uri="{9D8B030D-6E8A-4147-A177-3AD203B41FA5}">
                      <a16:colId xmlns:a16="http://schemas.microsoft.com/office/drawing/2014/main" val="1026994921"/>
                    </a:ext>
                  </a:extLst>
                </a:gridCol>
              </a:tblGrid>
              <a:tr h="39634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/>
                        <a:t>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9979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9561441"/>
                  </a:ext>
                </a:extLst>
              </a:tr>
              <a:tr h="296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821445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61243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82624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012389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40248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69023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1552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4382229"/>
                  </a:ext>
                </a:extLst>
              </a:tr>
              <a:tr h="5394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496169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55321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9865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BA50DB-626A-FFCE-000A-04396891B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04086"/>
              </p:ext>
            </p:extLst>
          </p:nvPr>
        </p:nvGraphicFramePr>
        <p:xfrm>
          <a:off x="5784046" y="892962"/>
          <a:ext cx="1440647" cy="4492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647">
                  <a:extLst>
                    <a:ext uri="{9D8B030D-6E8A-4147-A177-3AD203B41FA5}">
                      <a16:colId xmlns:a16="http://schemas.microsoft.com/office/drawing/2014/main" val="1026994921"/>
                    </a:ext>
                  </a:extLst>
                </a:gridCol>
              </a:tblGrid>
              <a:tr h="39634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dirty="0" err="1"/>
                        <a:t>NPath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9979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9561441"/>
                  </a:ext>
                </a:extLst>
              </a:tr>
              <a:tr h="296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821445"/>
                  </a:ext>
                </a:extLst>
              </a:tr>
              <a:tr h="40804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61243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82624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012389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40248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69023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216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15523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3936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4382229"/>
                  </a:ext>
                </a:extLst>
              </a:tr>
              <a:tr h="5394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496169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55321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98659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98A9E12-268A-A3C1-CC29-77560089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693" y="435762"/>
            <a:ext cx="4931945" cy="35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FDF-1FB8-4416-7CD8-9C5960DB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43"/>
            <a:ext cx="10515600" cy="1325563"/>
          </a:xfrm>
        </p:spPr>
        <p:txBody>
          <a:bodyPr/>
          <a:lstStyle/>
          <a:p>
            <a:r>
              <a:rPr lang="en-US"/>
              <a:t>How to create complex test cases?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C33ACF9-E0B5-72A5-1B63-DC454A17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1" t="33103" r="13340" b="9138"/>
          <a:stretch/>
        </p:blipFill>
        <p:spPr>
          <a:xfrm>
            <a:off x="932597" y="2265148"/>
            <a:ext cx="4844968" cy="1994686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9913EBE-CC2D-0F14-520B-9B776726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81" t="32246" r="12741" b="7246"/>
          <a:stretch/>
        </p:blipFill>
        <p:spPr>
          <a:xfrm>
            <a:off x="927804" y="4778610"/>
            <a:ext cx="4852573" cy="199489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B88A57-298C-BDD6-9738-4844386D3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61155"/>
              </p:ext>
            </p:extLst>
          </p:nvPr>
        </p:nvGraphicFramePr>
        <p:xfrm>
          <a:off x="7069401" y="1347796"/>
          <a:ext cx="4711959" cy="32340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5412">
                  <a:extLst>
                    <a:ext uri="{9D8B030D-6E8A-4147-A177-3AD203B41FA5}">
                      <a16:colId xmlns:a16="http://schemas.microsoft.com/office/drawing/2014/main" val="39982744"/>
                    </a:ext>
                  </a:extLst>
                </a:gridCol>
                <a:gridCol w="2696547">
                  <a:extLst>
                    <a:ext uri="{9D8B030D-6E8A-4147-A177-3AD203B41FA5}">
                      <a16:colId xmlns:a16="http://schemas.microsoft.com/office/drawing/2014/main" val="2166431724"/>
                    </a:ext>
                  </a:extLst>
                </a:gridCol>
              </a:tblGrid>
              <a:tr h="5715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Routine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APC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933132"/>
                  </a:ext>
                </a:extLst>
              </a:tr>
              <a:tr h="3529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err="1"/>
                        <a:t>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1.3485^n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9539788"/>
                  </a:ext>
                </a:extLst>
              </a:tr>
              <a:tr h="3529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1loop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1.2207^n</a:t>
                      </a:r>
                      <a:endParaRPr lang="en-US"/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2045210846"/>
                  </a:ext>
                </a:extLst>
              </a:tr>
              <a:tr h="3529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2loop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1.2983^n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111134"/>
                  </a:ext>
                </a:extLst>
              </a:tr>
              <a:tr h="58173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3loop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1.3356^n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2626229"/>
                  </a:ext>
                </a:extLst>
              </a:tr>
              <a:tr h="61773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4loop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1.3567^n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020297"/>
                  </a:ext>
                </a:extLst>
              </a:tr>
              <a:tr h="3529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5loop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1.3701^n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527170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5F88F65F-275A-9234-E128-C9F04F33D359}"/>
              </a:ext>
            </a:extLst>
          </p:cNvPr>
          <p:cNvSpPr/>
          <p:nvPr/>
        </p:nvSpPr>
        <p:spPr>
          <a:xfrm>
            <a:off x="3109213" y="4263922"/>
            <a:ext cx="470647" cy="425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82282-C83A-7C56-E004-F86E62533D37}"/>
              </a:ext>
            </a:extLst>
          </p:cNvPr>
          <p:cNvSpPr txBox="1"/>
          <p:nvPr/>
        </p:nvSpPr>
        <p:spPr>
          <a:xfrm>
            <a:off x="7194176" y="4852146"/>
            <a:ext cx="46504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Looks like a good distribution, but even 1loop takes too long to execute symbolically.</a:t>
            </a:r>
            <a:br>
              <a:rPr lang="en-US"/>
            </a:br>
            <a:r>
              <a:rPr lang="en-US"/>
              <a:t>We can't make a set out of this (at least not with the time available).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811A2-3E77-7E4B-B6CD-DBBD90D4AA5C}"/>
              </a:ext>
            </a:extLst>
          </p:cNvPr>
          <p:cNvSpPr txBox="1"/>
          <p:nvPr/>
        </p:nvSpPr>
        <p:spPr>
          <a:xfrm>
            <a:off x="1029936" y="1167250"/>
            <a:ext cx="46504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 want a repeatable change that we can use to fine-tune complexity across a spectrum, while still having exponential APC. </a:t>
            </a:r>
          </a:p>
        </p:txBody>
      </p:sp>
    </p:spTree>
    <p:extLst>
      <p:ext uri="{BB962C8B-B14F-4D97-AF65-F5344CB8AC3E}">
        <p14:creationId xmlns:p14="http://schemas.microsoft.com/office/powerpoint/2010/main" val="399976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EEC7-EAB9-305C-F211-23CF3D47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vs Path Explosion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A5B9070-D4D2-9560-CCD1-8865AF019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895" t="31797" r="50161" b="43440"/>
          <a:stretch/>
        </p:blipFill>
        <p:spPr>
          <a:xfrm>
            <a:off x="383930" y="4477917"/>
            <a:ext cx="4866929" cy="165363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5EE02-0AE5-0827-48F0-2CB0830FF8FF}"/>
              </a:ext>
            </a:extLst>
          </p:cNvPr>
          <p:cNvSpPr txBox="1"/>
          <p:nvPr/>
        </p:nvSpPr>
        <p:spPr>
          <a:xfrm>
            <a:off x="1351429" y="1465169"/>
            <a:ext cx="38957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What about simpler loops?</a:t>
            </a:r>
          </a:p>
          <a:p>
            <a:br>
              <a:rPr lang="en-US"/>
            </a:br>
            <a:r>
              <a:rPr lang="en-US"/>
              <a:t>In synthetic data sets, this can be "gamed"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73C5EA-F258-6370-AEEE-54728DB33BE9}"/>
              </a:ext>
            </a:extLst>
          </p:cNvPr>
          <p:cNvCxnSpPr/>
          <p:nvPr/>
        </p:nvCxnSpPr>
        <p:spPr>
          <a:xfrm>
            <a:off x="2389654" y="4156262"/>
            <a:ext cx="500902" cy="104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22B202-5335-47D4-F00B-2D138E795A76}"/>
              </a:ext>
            </a:extLst>
          </p:cNvPr>
          <p:cNvSpPr txBox="1"/>
          <p:nvPr/>
        </p:nvSpPr>
        <p:spPr>
          <a:xfrm>
            <a:off x="7844" y="3181350"/>
            <a:ext cx="32973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increases all complexity metrics, but </a:t>
            </a:r>
            <a:r>
              <a:rPr lang="en-US" err="1"/>
              <a:t>FPGen</a:t>
            </a:r>
            <a:r>
              <a:rPr lang="en-US"/>
              <a:t> has no change in computation time or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C384A-D81A-A549-9F5F-35BB8A1A2B03}"/>
              </a:ext>
            </a:extLst>
          </p:cNvPr>
          <p:cNvSpPr txBox="1"/>
          <p:nvPr/>
        </p:nvSpPr>
        <p:spPr>
          <a:xfrm>
            <a:off x="6673103" y="3352799"/>
            <a:ext cx="51210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Supposedly less complex than </a:t>
            </a:r>
            <a:r>
              <a:rPr lang="en-US" err="1"/>
              <a:t>lu</a:t>
            </a:r>
            <a:r>
              <a:rPr lang="en-US"/>
              <a:t>, but I'm awake at 3 in the morning hoping it will finish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1CB30D-3994-E202-2B61-9064154C0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47785"/>
              </p:ext>
            </p:extLst>
          </p:nvPr>
        </p:nvGraphicFramePr>
        <p:xfrm>
          <a:off x="6429375" y="1390650"/>
          <a:ext cx="5367105" cy="16688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1931">
                  <a:extLst>
                    <a:ext uri="{9D8B030D-6E8A-4147-A177-3AD203B41FA5}">
                      <a16:colId xmlns:a16="http://schemas.microsoft.com/office/drawing/2014/main" val="39982744"/>
                    </a:ext>
                  </a:extLst>
                </a:gridCol>
                <a:gridCol w="974582">
                  <a:extLst>
                    <a:ext uri="{9D8B030D-6E8A-4147-A177-3AD203B41FA5}">
                      <a16:colId xmlns:a16="http://schemas.microsoft.com/office/drawing/2014/main" val="21664317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66254275"/>
                    </a:ext>
                  </a:extLst>
                </a:gridCol>
                <a:gridCol w="1558992">
                  <a:extLst>
                    <a:ext uri="{9D8B030D-6E8A-4147-A177-3AD203B41FA5}">
                      <a16:colId xmlns:a16="http://schemas.microsoft.com/office/drawing/2014/main" val="3814699432"/>
                    </a:ext>
                  </a:extLst>
                </a:gridCol>
              </a:tblGrid>
              <a:tr h="5715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Routine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APC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K&lt;1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K&lt;2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933132"/>
                  </a:ext>
                </a:extLst>
              </a:tr>
              <a:tr h="3529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err="1"/>
                        <a:t>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1.3485^n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2039539788"/>
                  </a:ext>
                </a:extLst>
              </a:tr>
              <a:tr h="3529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1loop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1.1939^n</a:t>
                      </a:r>
                      <a:endParaRPr lang="en-US"/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0.00E+00</a:t>
                      </a: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2045210846"/>
                  </a:ext>
                </a:extLst>
              </a:tr>
              <a:tr h="3529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2loop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1.2499^n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en-US" sz="1800" b="0" i="0" u="none" strike="noStrike">
                        <a:effectLst/>
                        <a:latin typeface="+mn-lt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8211113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3833C-121D-3FEB-A996-25D17ADF4460}"/>
              </a:ext>
            </a:extLst>
          </p:cNvPr>
          <p:cNvCxnSpPr/>
          <p:nvPr/>
        </p:nvCxnSpPr>
        <p:spPr>
          <a:xfrm flipV="1">
            <a:off x="9444317" y="3008779"/>
            <a:ext cx="1260101" cy="379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3FDC97-B2A6-465D-DE30-470667F09E12}"/>
              </a:ext>
            </a:extLst>
          </p:cNvPr>
          <p:cNvCxnSpPr>
            <a:cxnSpLocks/>
          </p:cNvCxnSpPr>
          <p:nvPr/>
        </p:nvCxnSpPr>
        <p:spPr>
          <a:xfrm flipV="1">
            <a:off x="3091141" y="4123204"/>
            <a:ext cx="1164851" cy="1103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3FA920-D825-9CEF-44DE-3CB2DAEC1D73}"/>
              </a:ext>
            </a:extLst>
          </p:cNvPr>
          <p:cNvSpPr txBox="1"/>
          <p:nvPr/>
        </p:nvSpPr>
        <p:spPr>
          <a:xfrm>
            <a:off x="4115920" y="3778623"/>
            <a:ext cx="22680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Same complexity</a:t>
            </a:r>
          </a:p>
        </p:txBody>
      </p:sp>
      <p:pic>
        <p:nvPicPr>
          <p:cNvPr id="19" name="Picture 1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3383E99-7CBB-D80E-16F6-BB739171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77" t="35209" r="51800" b="39862"/>
          <a:stretch/>
        </p:blipFill>
        <p:spPr>
          <a:xfrm>
            <a:off x="6427379" y="4489450"/>
            <a:ext cx="4526037" cy="164632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DA97AF-3B67-51F7-16B4-A831D17727A6}"/>
              </a:ext>
            </a:extLst>
          </p:cNvPr>
          <p:cNvCxnSpPr>
            <a:cxnSpLocks/>
          </p:cNvCxnSpPr>
          <p:nvPr/>
        </p:nvCxnSpPr>
        <p:spPr>
          <a:xfrm flipH="1" flipV="1">
            <a:off x="5770467" y="4180354"/>
            <a:ext cx="2940424" cy="117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788C-A2AD-EE91-17C2-7D93A5D6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dirty="0">
                <a:highlight>
                  <a:srgbClr val="FFFFFF"/>
                </a:highlight>
              </a:rPr>
              <a:t>Novelty of the proposed solution considering state-of-the-art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3E4E-D76A-6226-D239-FA93045A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Limitations of Existing Methods:</a:t>
            </a:r>
            <a:endParaRPr lang="en-US" sz="1800" dirty="0"/>
          </a:p>
          <a:p>
            <a:r>
              <a:rPr lang="en-US" sz="1800" b="1" dirty="0"/>
              <a:t>S3FP &amp; Random Testing:</a:t>
            </a:r>
            <a:r>
              <a:rPr lang="en-US" sz="1800" dirty="0"/>
              <a:t> Cannot systematically explore floating-point execution paths.</a:t>
            </a:r>
          </a:p>
          <a:p>
            <a:r>
              <a:rPr lang="en-US" sz="1800" b="1" dirty="0"/>
              <a:t>KLEE-Float:</a:t>
            </a:r>
            <a:r>
              <a:rPr lang="en-US" sz="1800" dirty="0"/>
              <a:t> Struggles with floating-point constraints &amp; path explosion.</a:t>
            </a:r>
          </a:p>
          <a:p>
            <a:r>
              <a:rPr lang="en-US" sz="1800" b="1" dirty="0" err="1"/>
              <a:t>Xscope</a:t>
            </a:r>
            <a:r>
              <a:rPr lang="en-US" sz="1800" b="1" dirty="0"/>
              <a:t>:</a:t>
            </a:r>
            <a:r>
              <a:rPr lang="en-US" sz="1800" dirty="0"/>
              <a:t> Detects exceptions, but not precision loss.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Our Novel Contribution:</a:t>
            </a:r>
          </a:p>
          <a:p>
            <a:r>
              <a:rPr lang="en-US" sz="1800" b="1" dirty="0"/>
              <a:t>Extends FPGen to high-complexity numerical programs</a:t>
            </a:r>
            <a:r>
              <a:rPr lang="en-US" sz="1800" dirty="0"/>
              <a:t> (deep branching, recursion).</a:t>
            </a:r>
          </a:p>
          <a:p>
            <a:r>
              <a:rPr lang="en-US" sz="1800" b="1" dirty="0"/>
              <a:t>Uses </a:t>
            </a:r>
            <a:r>
              <a:rPr lang="en-US" sz="1800" b="1" dirty="0" err="1"/>
              <a:t>Metrinome’s</a:t>
            </a:r>
            <a:r>
              <a:rPr lang="en-US" sz="1800" b="1" dirty="0"/>
              <a:t> complexity metrics (CC, </a:t>
            </a:r>
            <a:r>
              <a:rPr lang="en-US" sz="1800" b="1" dirty="0" err="1"/>
              <a:t>NPath</a:t>
            </a:r>
            <a:r>
              <a:rPr lang="en-US" sz="1800" b="1" dirty="0"/>
              <a:t>, APC)</a:t>
            </a:r>
            <a:r>
              <a:rPr lang="en-US" sz="1800" dirty="0"/>
              <a:t> to categorize program difficulty.</a:t>
            </a:r>
          </a:p>
          <a:p>
            <a:r>
              <a:rPr lang="en-US" sz="1800" b="1" dirty="0"/>
              <a:t>Expands dataset</a:t>
            </a:r>
            <a:r>
              <a:rPr lang="en-US" sz="1800" dirty="0"/>
              <a:t> (GSL functions + synthetic high-complexity programs).</a:t>
            </a:r>
          </a:p>
          <a:p>
            <a:r>
              <a:rPr lang="en-US" sz="1800" b="1" dirty="0"/>
              <a:t>Evaluates </a:t>
            </a:r>
            <a:r>
              <a:rPr lang="en-US" sz="1800" b="1" dirty="0" err="1"/>
              <a:t>FPGen’s</a:t>
            </a:r>
            <a:r>
              <a:rPr lang="en-US" sz="1800" b="1" dirty="0"/>
              <a:t> scalability</a:t>
            </a:r>
            <a:r>
              <a:rPr lang="en-US" sz="1800" dirty="0"/>
              <a:t> &amp; symbolic execution performance on complex tasks.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94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6AB8-863C-C71C-753A-E9C4003F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614B-5432-6670-A936-7F8E18F0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/>
              <a:t>FPGen’s</a:t>
            </a:r>
            <a:r>
              <a:rPr lang="en-US" sz="1800" b="1" dirty="0"/>
              <a:t> effectiveness extends to complex programs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Assumes FPGen remains superior to random testing at all complexity levels.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Complexity metrics predict symbolic execution difficulty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Assumes </a:t>
            </a:r>
            <a:r>
              <a:rPr lang="en-US" sz="1800" dirty="0" err="1"/>
              <a:t>Metrinome’s</a:t>
            </a:r>
            <a:r>
              <a:rPr lang="en-US" sz="1800" dirty="0"/>
              <a:t> CC, </a:t>
            </a:r>
            <a:r>
              <a:rPr lang="en-US" sz="1800" dirty="0" err="1"/>
              <a:t>NPath</a:t>
            </a:r>
            <a:r>
              <a:rPr lang="en-US" sz="1800" dirty="0"/>
              <a:t>, APC correlate with </a:t>
            </a:r>
            <a:r>
              <a:rPr lang="en-US" sz="1800" dirty="0" err="1"/>
              <a:t>FPGen’s</a:t>
            </a:r>
            <a:r>
              <a:rPr lang="en-US" sz="1800" dirty="0"/>
              <a:t> performance.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Symbolic execution remains feasible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Assumes FPGen can analyze complex programs without excessive timeouts.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Floating-point errors are representative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Assumes errors in our dataset (GSL + synthetic tests) generalize to real-world cases.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204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2697-DA50-F5BB-2748-606264B3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B026-7F20-5F61-6819-447C3891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1825625"/>
            <a:ext cx="113934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Path Explosion in High-Complexity Programs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err="1"/>
              <a:t>FPGen</a:t>
            </a:r>
            <a:r>
              <a:rPr lang="en-US" sz="1800" dirty="0"/>
              <a:t> struggles with deep branching and recursion, leading to timeouts in highly complex cases.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Solver Constraints &amp; Approximation Issues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Floating-point constraints are hard to solve; </a:t>
            </a:r>
            <a:r>
              <a:rPr lang="en-US" sz="1800" err="1"/>
              <a:t>FPGen</a:t>
            </a:r>
            <a:r>
              <a:rPr lang="en-US" sz="1800" dirty="0"/>
              <a:t> sometimes falls back on approximation, reducing precision.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Limited Dataset Coverage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While we expanded the dataset, it may not fully represent all real-world floating-point applications.</a:t>
            </a:r>
          </a:p>
          <a:p>
            <a:endParaRPr lang="en-US" sz="1800" dirty="0"/>
          </a:p>
          <a:p>
            <a:r>
              <a:rPr lang="en-US" sz="1800" b="1" dirty="0" err="1"/>
              <a:t>Metrinome</a:t>
            </a:r>
            <a:r>
              <a:rPr lang="en-US" sz="1800" b="1" dirty="0"/>
              <a:t> Metrics May Not Fully Capture </a:t>
            </a:r>
            <a:r>
              <a:rPr lang="en-US" sz="1800" b="1" dirty="0" err="1"/>
              <a:t>FPGen’s</a:t>
            </a:r>
            <a:r>
              <a:rPr lang="en-US" sz="1800" b="1" dirty="0"/>
              <a:t> Complexity</a:t>
            </a:r>
          </a:p>
          <a:p>
            <a:pPr marL="0" indent="0">
              <a:buNone/>
            </a:pPr>
            <a:r>
              <a:rPr lang="en-US" sz="1800" dirty="0"/>
              <a:t>     The correlation between CC, </a:t>
            </a:r>
            <a:r>
              <a:rPr lang="en-US" sz="1800" dirty="0" err="1"/>
              <a:t>NPath</a:t>
            </a:r>
            <a:r>
              <a:rPr lang="en-US" sz="1800" dirty="0"/>
              <a:t>, and APC with actual symbolic execution difficulty needs further validation.</a:t>
            </a:r>
          </a:p>
          <a:p>
            <a:pPr marL="0" indent="0">
              <a:buNone/>
            </a:pPr>
            <a:r>
              <a:rPr lang="en-US" sz="1800"/>
              <a:t> </a:t>
            </a:r>
            <a:r>
              <a:rPr lang="en-US" sz="1800" err="1"/>
              <a:t>Metrinome</a:t>
            </a:r>
            <a:r>
              <a:rPr lang="en-US" sz="1800"/>
              <a:t> might not apply as well for floating point analysis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26005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B7B7-F28D-2BA3-8D7C-94747081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1234-797B-DCC5-1876-D416FFE8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On real computing problems, we can confirm that </a:t>
            </a:r>
            <a:r>
              <a:rPr lang="en-US" err="1"/>
              <a:t>FPGen</a:t>
            </a:r>
            <a:r>
              <a:rPr lang="en-US"/>
              <a:t> is effective</a:t>
            </a:r>
          </a:p>
          <a:p>
            <a:r>
              <a:rPr lang="en-US"/>
              <a:t>Extending </a:t>
            </a:r>
            <a:r>
              <a:rPr lang="en-US" err="1"/>
              <a:t>FPGen</a:t>
            </a:r>
            <a:r>
              <a:rPr lang="en-US"/>
              <a:t> past its current complexity cases </a:t>
            </a:r>
          </a:p>
          <a:p>
            <a:endParaRPr lang="en-US"/>
          </a:p>
          <a:p>
            <a:r>
              <a:rPr lang="en-US"/>
              <a:t>Creating </a:t>
            </a:r>
          </a:p>
        </p:txBody>
      </p:sp>
    </p:spTree>
    <p:extLst>
      <p:ext uri="{BB962C8B-B14F-4D97-AF65-F5344CB8AC3E}">
        <p14:creationId xmlns:p14="http://schemas.microsoft.com/office/powerpoint/2010/main" val="102192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A0A8F-4DFD-ADC5-9CEC-186E4444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4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8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B65B-DC49-00E9-F2D9-89DCB43E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9FD9-816C-6F33-C28E-F73AA905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ajlachapelle</a:t>
            </a:r>
            <a:r>
              <a:rPr lang="en-US" dirty="0"/>
              <a:t>/CS563-Final</a:t>
            </a:r>
          </a:p>
        </p:txBody>
      </p:sp>
    </p:spTree>
    <p:extLst>
      <p:ext uri="{BB962C8B-B14F-4D97-AF65-F5344CB8AC3E}">
        <p14:creationId xmlns:p14="http://schemas.microsoft.com/office/powerpoint/2010/main" val="160314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9DAB-10FC-380D-6232-620EE3FE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220" y="2766218"/>
            <a:ext cx="2575560" cy="1325563"/>
          </a:xfrm>
        </p:spPr>
        <p:txBody>
          <a:bodyPr/>
          <a:lstStyle/>
          <a:p>
            <a:pPr algn="ctr"/>
            <a:r>
              <a:rPr lang="en-US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68295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73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67">
                                          <p:stCondLst>
                                            <p:cond delay="27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70" accel="50000">
                                          <p:stCondLst>
                                            <p:cond delay="27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39">
                                          <p:stCondLst>
                                            <p:cond delay="9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249" decel="50000">
                                          <p:stCondLst>
                                            <p:cond delay="9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0998-0FFF-8413-AF7D-11AEF87F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1204-0CB7-D06C-48E9-5CCFBE02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229"/>
            <a:ext cx="10515600" cy="4300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Floating-point errors are a critical issue in numerical computing, affecting fields like scientific simulations, engineering, and finance.</a:t>
            </a:r>
          </a:p>
          <a:p>
            <a:r>
              <a:rPr lang="en-US" sz="1800" dirty="0"/>
              <a:t>These errors arise due to limited precision and can propagate over multiple operations, causing significant deviations in results.</a:t>
            </a:r>
          </a:p>
          <a:p>
            <a:r>
              <a:rPr lang="en-US" sz="1800" dirty="0"/>
              <a:t>Traditional methods like random testing and heuristic-based search (</a:t>
            </a:r>
            <a:r>
              <a:rPr lang="en-US" sz="1800" dirty="0" err="1"/>
              <a:t>e.g</a:t>
            </a:r>
            <a:r>
              <a:rPr lang="en-US" sz="1800" dirty="0"/>
              <a:t> S3FP) fail to systematically find worst-case floating-point errors.</a:t>
            </a:r>
          </a:p>
          <a:p>
            <a:r>
              <a:rPr lang="en-US" sz="1800" dirty="0"/>
              <a:t>FPGen, a symbolic execution-based tool, was proposed to systematically detect high-error inputs.</a:t>
            </a:r>
          </a:p>
          <a:p>
            <a:r>
              <a:rPr lang="en-US" sz="1800" dirty="0"/>
              <a:t>However, </a:t>
            </a:r>
            <a:r>
              <a:rPr lang="en-US" sz="1800" dirty="0" err="1"/>
              <a:t>FPGen’s</a:t>
            </a:r>
            <a:r>
              <a:rPr lang="en-US" sz="1800" dirty="0"/>
              <a:t> scalability on computationally complex numerical programs remains unexplored.</a:t>
            </a:r>
          </a:p>
          <a:p>
            <a:r>
              <a:rPr lang="en-US" sz="1800" b="1" dirty="0"/>
              <a:t>Our Research focuses on:</a:t>
            </a:r>
          </a:p>
          <a:p>
            <a:pPr lvl="1"/>
            <a:r>
              <a:rPr lang="en-US" sz="1400" dirty="0"/>
              <a:t>Replicating </a:t>
            </a:r>
            <a:r>
              <a:rPr lang="en-US" sz="1400" dirty="0" err="1"/>
              <a:t>FPGen’s</a:t>
            </a:r>
            <a:r>
              <a:rPr lang="en-US" sz="1400" dirty="0"/>
              <a:t> original study to verify its effectiveness.</a:t>
            </a:r>
          </a:p>
          <a:p>
            <a:pPr lvl="1"/>
            <a:r>
              <a:rPr lang="en-US" sz="1400" dirty="0"/>
              <a:t>Extending its evaluation to high-complexity programs to assess its scalability.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0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AF74C-D0AF-84F3-737C-B41927EB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262953"/>
            <a:ext cx="10515600" cy="649859"/>
          </a:xfrm>
        </p:spPr>
        <p:txBody>
          <a:bodyPr>
            <a:normAutofit/>
          </a:bodyPr>
          <a:lstStyle/>
          <a:p>
            <a:r>
              <a:rPr lang="en-US" sz="4000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E5AF-29EA-50AC-43FA-C5D6A11D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970006"/>
            <a:ext cx="7555992" cy="56250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Floating-Point Errors: A Hidden Challenge</a:t>
            </a:r>
          </a:p>
          <a:p>
            <a:r>
              <a:rPr lang="en-US" sz="1400" dirty="0"/>
              <a:t>Precision loss &amp; rounding errors impact scientific computing, finance, &amp; engineering.</a:t>
            </a:r>
          </a:p>
          <a:p>
            <a:r>
              <a:rPr lang="en-US" sz="1400" dirty="0"/>
              <a:t>Errors accumulate, leading to critical failures (</a:t>
            </a:r>
            <a:r>
              <a:rPr lang="en-US" sz="1400" dirty="0" err="1"/>
              <a:t>e.g</a:t>
            </a:r>
            <a:r>
              <a:rPr lang="en-US" sz="1400" dirty="0"/>
              <a:t> catastrophic cancellation).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Why Traditional Methods Fail</a:t>
            </a:r>
          </a:p>
          <a:p>
            <a:r>
              <a:rPr lang="en-US" sz="1400" dirty="0"/>
              <a:t>Random testing &amp; heuristics (S3FP, </a:t>
            </a:r>
            <a:r>
              <a:rPr lang="en-US" sz="1400" dirty="0" err="1"/>
              <a:t>Xscope</a:t>
            </a:r>
            <a:r>
              <a:rPr lang="en-US" sz="1400" dirty="0"/>
              <a:t>) struggle to find worst-case errors.</a:t>
            </a:r>
          </a:p>
          <a:p>
            <a:r>
              <a:rPr lang="en-US" sz="1400" dirty="0"/>
              <a:t>Symbolic execution (KLEE-Float) suffers from path explosion &amp; solver constraints.</a:t>
            </a:r>
          </a:p>
          <a:p>
            <a:r>
              <a:rPr lang="en-US" sz="1400" dirty="0"/>
              <a:t>Floating-point exception detection ≠ precision loss detection.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Why FPGen?</a:t>
            </a:r>
          </a:p>
          <a:p>
            <a:r>
              <a:rPr lang="en-US" sz="1400" dirty="0"/>
              <a:t>Uses symbolic execution &amp; inaccuracy checks to find worst-case floating-point errors.</a:t>
            </a:r>
          </a:p>
          <a:p>
            <a:r>
              <a:rPr lang="en-US" sz="1400" dirty="0"/>
              <a:t>Prior work proves effectiveness, but scalability for high-complexity programs is unknown.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Research Motivation</a:t>
            </a:r>
          </a:p>
          <a:p>
            <a:r>
              <a:rPr lang="en-US" sz="1400" dirty="0"/>
              <a:t>Can FPGen detect floating-point errors in highly complex programs?</a:t>
            </a:r>
          </a:p>
          <a:p>
            <a:r>
              <a:rPr lang="en-US" sz="1400" dirty="0"/>
              <a:t>How does complexity impact its performance?</a:t>
            </a:r>
          </a:p>
          <a:p>
            <a:r>
              <a:rPr lang="en-US" sz="1400" dirty="0"/>
              <a:t>Can it be applied to real-world numerical software?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82DF8-33E2-A2BB-C5E1-2F6B3A59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25" y="1058438"/>
            <a:ext cx="4203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0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294B-FA04-469A-454B-94EF021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A792-BDEE-5418-983F-2E88A92D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9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/>
              <a:t>Alternative tools for error-inducing floating points</a:t>
            </a:r>
            <a:endParaRPr lang="en-US" sz="2400" b="1" dirty="0"/>
          </a:p>
          <a:p>
            <a:pPr lvl="1"/>
            <a:r>
              <a:rPr lang="en-US" sz="2000"/>
              <a:t>S</a:t>
            </a:r>
            <a:r>
              <a:rPr lang="en-US" sz="1800"/>
              <a:t>3fp is often considered the baseline in generating error-inducing floating-point input, uses </a:t>
            </a:r>
            <a:r>
              <a:rPr lang="en-US" sz="1900"/>
              <a:t>Binary Guided Random Testing (BGRT)</a:t>
            </a:r>
            <a:endParaRPr lang="en-US" sz="2000" b="1" dirty="0"/>
          </a:p>
          <a:p>
            <a:pPr lvl="1"/>
            <a:r>
              <a:rPr lang="en-US" sz="1900"/>
              <a:t>Xscope (Bayesian Optimization tool) can be used if we don't have access to source code</a:t>
            </a:r>
            <a:endParaRPr lang="en-US" sz="1900" dirty="0"/>
          </a:p>
          <a:p>
            <a:r>
              <a:rPr lang="en-US" sz="2400" b="1"/>
              <a:t>Challenges in Symbolic Execution for Floating-Point Programs</a:t>
            </a:r>
            <a:endParaRPr lang="en-US" sz="2400" b="1" dirty="0"/>
          </a:p>
          <a:p>
            <a:pPr lvl="1"/>
            <a:r>
              <a:rPr lang="en-US" sz="2000" b="1"/>
              <a:t>Symbolic Execution of Floating-point Programs (Zhang et al., 2022)</a:t>
            </a:r>
            <a:endParaRPr lang="en-US" sz="2000"/>
          </a:p>
          <a:p>
            <a:pPr lvl="2"/>
            <a:r>
              <a:rPr lang="en-US" dirty="0"/>
              <a:t>Evaluates scalability of floating-point symbolic execution tools like KLEE-Float.</a:t>
            </a:r>
          </a:p>
          <a:p>
            <a:pPr lvl="2"/>
            <a:r>
              <a:rPr lang="en-US" dirty="0"/>
              <a:t>Highlights SMT solver limitations in handling floating-point constraints.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D95E6-8957-85A0-07E5-03B870F6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021477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Approach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8A54-0F18-C0A6-437E-18AEE2F7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788" y="2332830"/>
            <a:ext cx="6190412" cy="33444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300" b="1" dirty="0">
                <a:solidFill>
                  <a:schemeClr val="tx1">
                    <a:alpha val="80000"/>
                  </a:schemeClr>
                </a:solidFill>
              </a:rPr>
              <a:t>Goal: Evaluating FPGen for Floating-Point Error Detection</a:t>
            </a:r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Replicate </a:t>
            </a:r>
            <a:r>
              <a:rPr lang="en-US" sz="1300" dirty="0" err="1">
                <a:solidFill>
                  <a:schemeClr val="tx1">
                    <a:alpha val="80000"/>
                  </a:schemeClr>
                </a:solidFill>
              </a:rPr>
              <a:t>FPGen’s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 original evaluation to verify prior claims.</a:t>
            </a:r>
          </a:p>
          <a:p>
            <a:pPr lvl="1"/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Extend </a:t>
            </a:r>
            <a:r>
              <a:rPr lang="en-US" sz="1300" dirty="0" err="1">
                <a:solidFill>
                  <a:schemeClr val="tx1">
                    <a:alpha val="80000"/>
                  </a:schemeClr>
                </a:solidFill>
              </a:rPr>
              <a:t>FPGen’s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 evaluation to more computationally complex numerical programs.</a:t>
            </a:r>
            <a:br>
              <a:rPr lang="en-US" sz="1300" dirty="0">
                <a:solidFill>
                  <a:schemeClr val="tx1">
                    <a:alpha val="80000"/>
                  </a:schemeClr>
                </a:solidFill>
              </a:rPr>
            </a:br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300" b="1" dirty="0">
                <a:solidFill>
                  <a:schemeClr val="tx1">
                    <a:alpha val="80000"/>
                  </a:schemeClr>
                </a:solidFill>
              </a:rPr>
              <a:t>Step 1: Repeat tests</a:t>
            </a:r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Run the the tests on the original dataset (Reproducing the FPGen Benchmark Tests)</a:t>
            </a:r>
          </a:p>
          <a:p>
            <a:pPr lvl="1"/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Comparing FPGen with Random Testing (S3FP Alternative)</a:t>
            </a:r>
          </a:p>
          <a:p>
            <a:pPr lvl="1"/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Validating Results Against the Original Study</a:t>
            </a:r>
          </a:p>
          <a:p>
            <a:r>
              <a:rPr lang="en-US" sz="1300" b="1" dirty="0">
                <a:solidFill>
                  <a:schemeClr val="tx1">
                    <a:alpha val="80000"/>
                  </a:schemeClr>
                </a:solidFill>
              </a:rPr>
              <a:t>Step 2: Expand the test set</a:t>
            </a:r>
          </a:p>
          <a:p>
            <a:pPr lvl="1"/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We expand the dataset beyond the original benchmarks by including programs from GSL and by creating synthetic test cases.</a:t>
            </a:r>
          </a:p>
          <a:p>
            <a:r>
              <a:rPr lang="en-US" sz="1300" b="1" dirty="0">
                <a:solidFill>
                  <a:schemeClr val="tx1">
                    <a:alpha val="80000"/>
                  </a:schemeClr>
                </a:solidFill>
              </a:rPr>
              <a:t>Step 3: Extended Analysis</a:t>
            </a:r>
          </a:p>
          <a:p>
            <a:pPr lvl="1"/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Running FPGen on Extended Test Cases</a:t>
            </a:r>
          </a:p>
          <a:p>
            <a:pPr lvl="1"/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Comparing FPGen Performance Across Complexity Levels</a:t>
            </a:r>
          </a:p>
          <a:p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 descr="A diagram of a program&#10;&#10;AI-generated content may be incorrect.">
            <a:extLst>
              <a:ext uri="{FF2B5EF4-FFF2-40B4-BE49-F238E27FC236}">
                <a16:creationId xmlns:a16="http://schemas.microsoft.com/office/drawing/2014/main" id="{91F6AA7A-87E7-F3C9-B33D-C6158406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84" y="872890"/>
            <a:ext cx="3551597" cy="5300894"/>
          </a:xfrm>
          <a:prstGeom prst="rect">
            <a:avLst/>
          </a:prstGeom>
        </p:spPr>
      </p:pic>
      <p:sp>
        <p:nvSpPr>
          <p:cNvPr id="3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8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5D23-A2FB-2080-3ADF-BB9E849A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7331"/>
            <a:ext cx="9515375" cy="539692"/>
          </a:xfrm>
        </p:spPr>
        <p:txBody>
          <a:bodyPr>
            <a:normAutofit fontScale="90000"/>
          </a:bodyPr>
          <a:lstStyle/>
          <a:p>
            <a:r>
              <a:rPr lang="en-US" sz="4000"/>
              <a:t>Evaluation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B0FA-D7F1-BDAD-BD01-627B6E2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/>
              <a:t>Replication Dataset (Original FPGen Benchmark)</a:t>
            </a:r>
            <a:endParaRPr lang="en-US"/>
          </a:p>
          <a:p>
            <a:pPr lvl="1"/>
            <a:r>
              <a:rPr lang="en-US"/>
              <a:t>Uses GitHub artifact dataset from </a:t>
            </a:r>
            <a:r>
              <a:rPr lang="en-US" err="1"/>
              <a:t>FPGen’s</a:t>
            </a:r>
            <a:r>
              <a:rPr lang="en-US"/>
              <a:t> original study </a:t>
            </a:r>
          </a:p>
          <a:p>
            <a:pPr lvl="1"/>
            <a:r>
              <a:rPr lang="en-US"/>
              <a:t>Includes common numerical operations like Summation functions, Statistical operations, Matrix computations from Gnu Scientific Library (GSL) and </a:t>
            </a:r>
            <a:r>
              <a:rPr lang="en-US" err="1"/>
              <a:t>Meschach</a:t>
            </a:r>
            <a:r>
              <a:rPr lang="en-US"/>
              <a:t> Library.</a:t>
            </a:r>
          </a:p>
          <a:p>
            <a:r>
              <a:rPr lang="en-US" b="1"/>
              <a:t>Extended Dataset (Complexity Augmentation)</a:t>
            </a:r>
            <a:endParaRPr lang="en-US"/>
          </a:p>
          <a:p>
            <a:pPr lvl="1"/>
            <a:r>
              <a:rPr lang="en-US"/>
              <a:t>To analyze </a:t>
            </a:r>
            <a:r>
              <a:rPr lang="en-US" err="1"/>
              <a:t>FPGen’s</a:t>
            </a:r>
            <a:r>
              <a:rPr lang="en-US"/>
              <a:t> performance on more complex numerical programs, we extend the dataset:</a:t>
            </a:r>
          </a:p>
          <a:p>
            <a:pPr lvl="2"/>
            <a:r>
              <a:rPr lang="en-US" b="1"/>
              <a:t>Adding additional tests from GSL</a:t>
            </a:r>
            <a:r>
              <a:rPr lang="en-US"/>
              <a:t>.</a:t>
            </a:r>
          </a:p>
          <a:p>
            <a:pPr lvl="2"/>
            <a:r>
              <a:rPr lang="en-US" b="1"/>
              <a:t>Creating synthetic high-complexity programs</a:t>
            </a:r>
            <a:r>
              <a:rPr lang="en-US"/>
              <a:t>:</a:t>
            </a:r>
          </a:p>
          <a:p>
            <a:pPr lvl="3"/>
            <a:r>
              <a:rPr lang="en-US"/>
              <a:t>Programs that compute summations raised to an arbitrarily high exponential power.</a:t>
            </a:r>
          </a:p>
          <a:p>
            <a:pPr lvl="3"/>
            <a:r>
              <a:rPr lang="en-US"/>
              <a:t>Deeply nested loops and higher branching structures to stress-test FPGen.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2250-21D5-F9F1-8B2C-878E6075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1382"/>
            <a:ext cx="9043737" cy="596765"/>
          </a:xfrm>
        </p:spPr>
        <p:txBody>
          <a:bodyPr>
            <a:normAutofit fontScale="90000"/>
          </a:bodyPr>
          <a:lstStyle/>
          <a:p>
            <a:r>
              <a:rPr lang="en-US" sz="400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82EA-9F9F-52C4-0F20-1EDB17F9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112"/>
            <a:ext cx="10515600" cy="4351338"/>
          </a:xfrm>
        </p:spPr>
        <p:txBody>
          <a:bodyPr/>
          <a:lstStyle/>
          <a:p>
            <a:r>
              <a:rPr lang="en-US" b="1"/>
              <a:t>Error Magnitude (Relative Error)</a:t>
            </a:r>
            <a:endParaRPr lang="en-US"/>
          </a:p>
          <a:p>
            <a:pPr lvl="1"/>
            <a:r>
              <a:rPr lang="en-US"/>
              <a:t>Used to evaluate </a:t>
            </a:r>
            <a:r>
              <a:rPr lang="en-US" b="1"/>
              <a:t>RQ1 (FPGen vs. Random Testing).</a:t>
            </a:r>
            <a:endParaRPr lang="en-US"/>
          </a:p>
          <a:p>
            <a:pPr lvl="1"/>
            <a:r>
              <a:rPr lang="en-US"/>
              <a:t>Measures </a:t>
            </a:r>
            <a:r>
              <a:rPr lang="en-US" b="1"/>
              <a:t>floating-point precision loss</a:t>
            </a:r>
            <a:r>
              <a:rPr lang="en-US"/>
              <a:t> in generated inputs.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75D47-9E8F-4502-5B2B-CE3B329D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67" y="2739107"/>
            <a:ext cx="7772400" cy="1965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3DC301-5B65-922C-B587-3238776436EA}"/>
              </a:ext>
            </a:extLst>
          </p:cNvPr>
          <p:cNvSpPr txBox="1"/>
          <p:nvPr/>
        </p:nvSpPr>
        <p:spPr>
          <a:xfrm>
            <a:off x="4239310" y="6452301"/>
            <a:ext cx="795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Equation used in FPGen evaluation, adapted from Guo et al. (2020) \cite{10.1145/3377811.3380359}.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2756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B93-A6CB-EDAF-17E8-F78165AC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0" y="828929"/>
            <a:ext cx="10416540" cy="5142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2000" b="1" dirty="0"/>
              <a:t>Complexity (Program Path Complexity)</a:t>
            </a:r>
            <a:endParaRPr lang="en-US" sz="2000" dirty="0"/>
          </a:p>
          <a:p>
            <a:pPr lvl="1"/>
            <a:r>
              <a:rPr lang="en-US" sz="1800" dirty="0"/>
              <a:t>Used to evaluate </a:t>
            </a:r>
            <a:r>
              <a:rPr lang="en-US" sz="1800" b="1" dirty="0"/>
              <a:t>RQ2 (</a:t>
            </a:r>
            <a:r>
              <a:rPr lang="en-US" sz="1800" b="1" dirty="0" err="1"/>
              <a:t>FPGen’s</a:t>
            </a:r>
            <a:r>
              <a:rPr lang="en-US" sz="1800" b="1" dirty="0"/>
              <a:t> effectiveness in complex programs).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1400" dirty="0"/>
              <a:t>Where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• D  = Number of distinct roots of the denominator polynomial  q(z) .</a:t>
            </a:r>
          </a:p>
          <a:p>
            <a:pPr marL="0" indent="0">
              <a:buNone/>
            </a:pPr>
            <a:r>
              <a:rPr lang="en-US" sz="1400" dirty="0"/>
              <a:t>	• </a:t>
            </a:r>
            <a:r>
              <a:rPr lang="en-US" sz="1400" dirty="0" err="1"/>
              <a:t>r_i</a:t>
            </a:r>
            <a:r>
              <a:rPr lang="en-US" sz="1400" dirty="0"/>
              <a:t>  = 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th</a:t>
            </a:r>
            <a:r>
              <a:rPr lang="en-US" sz="1400" dirty="0"/>
              <a:t> root of  q(z)  (characteristic equation of program execution paths).</a:t>
            </a:r>
          </a:p>
          <a:p>
            <a:pPr marL="0" indent="0">
              <a:buNone/>
            </a:pPr>
            <a:r>
              <a:rPr lang="en-US" sz="1400" dirty="0"/>
              <a:t>	• </a:t>
            </a:r>
            <a:r>
              <a:rPr lang="en-US" sz="1400" dirty="0" err="1"/>
              <a:t>m_i</a:t>
            </a:r>
            <a:r>
              <a:rPr lang="en-US" sz="1400" dirty="0"/>
              <a:t>  = Multiplicity of  </a:t>
            </a:r>
            <a:r>
              <a:rPr lang="en-US" sz="1400" dirty="0" err="1"/>
              <a:t>r_i</a:t>
            </a:r>
            <a:r>
              <a:rPr lang="en-US" sz="1400" dirty="0"/>
              <a:t> .</a:t>
            </a:r>
          </a:p>
          <a:p>
            <a:pPr marL="0" indent="0">
              <a:buNone/>
            </a:pPr>
            <a:r>
              <a:rPr lang="en-US" sz="1400" dirty="0"/>
              <a:t>	• c_{</a:t>
            </a:r>
            <a:r>
              <a:rPr lang="en-US" sz="1400" dirty="0" err="1"/>
              <a:t>i,j</a:t>
            </a:r>
            <a:r>
              <a:rPr lang="en-US" sz="1400" dirty="0"/>
              <a:t>}  = Coefficients derived from the program’s control flow graph (CFG).</a:t>
            </a:r>
          </a:p>
          <a:p>
            <a:r>
              <a:rPr lang="en-US" sz="2000" dirty="0"/>
              <a:t> Need to Extract the Dominant Term (APC)</a:t>
            </a:r>
          </a:p>
          <a:p>
            <a:pPr lvl="1"/>
            <a:r>
              <a:rPr lang="en-US" sz="1600" dirty="0"/>
              <a:t>O(1) -&gt; low complexity</a:t>
            </a:r>
          </a:p>
          <a:p>
            <a:pPr lvl="1"/>
            <a:r>
              <a:rPr lang="en-US" sz="1600" dirty="0"/>
              <a:t>O(n^2) -&gt; branching increases </a:t>
            </a:r>
            <a:r>
              <a:rPr lang="en-US" sz="1600" dirty="0" err="1"/>
              <a:t>polinomially</a:t>
            </a:r>
            <a:endParaRPr lang="en-US" sz="1600" dirty="0"/>
          </a:p>
          <a:p>
            <a:pPr lvl="1"/>
            <a:r>
              <a:rPr lang="en-US" sz="1600" dirty="0"/>
              <a:t>O(</a:t>
            </a:r>
            <a:r>
              <a:rPr lang="en-US" sz="1600" dirty="0" err="1"/>
              <a:t>n^n</a:t>
            </a:r>
            <a:r>
              <a:rPr lang="en-US" sz="1600" dirty="0"/>
              <a:t>) -&gt; </a:t>
            </a:r>
            <a:r>
              <a:rPr lang="en-US" sz="1600" dirty="0" err="1"/>
              <a:t>Exponencial</a:t>
            </a:r>
            <a:r>
              <a:rPr lang="en-US" sz="1600" dirty="0"/>
              <a:t> -&gt; high complexity.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18C46-B108-ABF1-7B31-AD41C441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206" b="91251"/>
          <a:stretch/>
        </p:blipFill>
        <p:spPr>
          <a:xfrm>
            <a:off x="1389634" y="1989328"/>
            <a:ext cx="1435862" cy="415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CE654-F4E2-119C-C6FD-11BF8CBC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34" y="2625280"/>
            <a:ext cx="22733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F82CB-FEAE-D7C9-44E0-762975A8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12" y="4490974"/>
            <a:ext cx="388620" cy="428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61150-344D-0219-4B8A-F58868C4E54B}"/>
              </a:ext>
            </a:extLst>
          </p:cNvPr>
          <p:cNvSpPr txBox="1"/>
          <p:nvPr/>
        </p:nvSpPr>
        <p:spPr>
          <a:xfrm>
            <a:off x="5556504" y="6510528"/>
            <a:ext cx="663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Source: Christakis et al., 2016, PLDI (Path Complexity Predicts Symbolic Execution Path Explosion)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5112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0F0A-4730-9D4D-963D-C3E7CCEE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7" y="181355"/>
            <a:ext cx="10515600" cy="748856"/>
          </a:xfrm>
        </p:spPr>
        <p:txBody>
          <a:bodyPr/>
          <a:lstStyle/>
          <a:p>
            <a:r>
              <a:rPr lang="en-US" dirty="0"/>
              <a:t>Results – RQ1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7C0B43-255B-ABBB-C3C3-39099710D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38471"/>
              </p:ext>
            </p:extLst>
          </p:nvPr>
        </p:nvGraphicFramePr>
        <p:xfrm>
          <a:off x="781050" y="933450"/>
          <a:ext cx="10803811" cy="557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2943">
                  <a:extLst>
                    <a:ext uri="{9D8B030D-6E8A-4147-A177-3AD203B41FA5}">
                      <a16:colId xmlns:a16="http://schemas.microsoft.com/office/drawing/2014/main" val="39982744"/>
                    </a:ext>
                  </a:extLst>
                </a:gridCol>
                <a:gridCol w="3616656">
                  <a:extLst>
                    <a:ext uri="{9D8B030D-6E8A-4147-A177-3AD203B41FA5}">
                      <a16:colId xmlns:a16="http://schemas.microsoft.com/office/drawing/2014/main" val="1976410667"/>
                    </a:ext>
                  </a:extLst>
                </a:gridCol>
                <a:gridCol w="3025231">
                  <a:extLst>
                    <a:ext uri="{9D8B030D-6E8A-4147-A177-3AD203B41FA5}">
                      <a16:colId xmlns:a16="http://schemas.microsoft.com/office/drawing/2014/main" val="2166431724"/>
                    </a:ext>
                  </a:extLst>
                </a:gridCol>
                <a:gridCol w="1618981">
                  <a:extLst>
                    <a:ext uri="{9D8B030D-6E8A-4147-A177-3AD203B41FA5}">
                      <a16:colId xmlns:a16="http://schemas.microsoft.com/office/drawing/2014/main" val="1954928759"/>
                    </a:ext>
                  </a:extLst>
                </a:gridCol>
              </a:tblGrid>
              <a:tr h="59220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Routine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FPGen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Random Search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FPGen 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933132"/>
                  </a:ext>
                </a:extLst>
              </a:tr>
              <a:tr h="3595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1.92E-04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1.70E-12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highlight>
                            <a:srgbClr val="00FF00"/>
                          </a:highlight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539788"/>
                  </a:ext>
                </a:extLst>
              </a:tr>
              <a:tr h="3595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ptos"/>
                        </a:rPr>
                        <a:t>Yes</a:t>
                      </a:r>
                      <a:endParaRPr lang="en-US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111134"/>
                  </a:ext>
                </a:extLst>
              </a:tr>
              <a:tr h="60277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7.03E-04</a:t>
                      </a:r>
                      <a:br>
                        <a:rPr lang="en-US">
                          <a:highlight>
                            <a:srgbClr val="FFFF00"/>
                          </a:highlight>
                        </a:rPr>
                      </a:br>
                      <a:r>
                        <a:rPr lang="en-US"/>
                        <a:t>(8.94E-04 in original)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ptos"/>
                        </a:rPr>
                        <a:t>Yes</a:t>
                      </a:r>
                      <a:endParaRPr lang="en-US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626229"/>
                  </a:ext>
                </a:extLst>
              </a:tr>
              <a:tr h="592203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2.04E-04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highlight>
                            <a:srgbClr val="FFFF00"/>
                          </a:highlight>
                        </a:rPr>
                        <a:t>1.60E-13</a:t>
                      </a:r>
                    </a:p>
                    <a:p>
                      <a:pPr lvl="0" algn="r">
                        <a:buNone/>
                      </a:pPr>
                      <a:r>
                        <a:rPr lang="en-US"/>
                        <a:t>(9.28E-13 in original)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ptos"/>
                        </a:rPr>
                        <a:t>Yes</a:t>
                      </a:r>
                      <a:endParaRPr lang="en-US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020297"/>
                  </a:ext>
                </a:extLst>
              </a:tr>
              <a:tr h="3595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qr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2.59E-14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ptos"/>
                        </a:rPr>
                        <a:t>Yes</a:t>
                      </a:r>
                      <a:endParaRPr lang="en-US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527170"/>
                  </a:ext>
                </a:extLst>
              </a:tr>
              <a:tr h="3595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2norm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2.21E-16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3.12E-16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721290"/>
                  </a:ext>
                </a:extLst>
              </a:tr>
              <a:tr h="3595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1norm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Aptos"/>
                        </a:rPr>
                        <a:t>No</a:t>
                      </a:r>
                      <a:endParaRPr lang="en-US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85865"/>
                  </a:ext>
                </a:extLst>
              </a:tr>
              <a:tr h="3595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2.58E-14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1.11E-16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ptos"/>
                        </a:rPr>
                        <a:t>Yes</a:t>
                      </a:r>
                      <a:endParaRPr lang="en-US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286208"/>
                  </a:ext>
                </a:extLst>
              </a:tr>
              <a:tr h="3595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lu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2.73E+00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ptos"/>
                        </a:rPr>
                        <a:t>Yes</a:t>
                      </a:r>
                      <a:endParaRPr lang="en-US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146453"/>
                  </a:ext>
                </a:extLst>
              </a:tr>
              <a:tr h="3595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Compensated 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ptos"/>
                        </a:rPr>
                        <a:t>Yes</a:t>
                      </a:r>
                      <a:endParaRPr lang="en-US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9308"/>
                  </a:ext>
                </a:extLst>
              </a:tr>
              <a:tr h="3595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Recursive 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ptos"/>
                        </a:rPr>
                        <a:t>Yes</a:t>
                      </a:r>
                      <a:endParaRPr lang="en-US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65742"/>
                  </a:ext>
                </a:extLst>
              </a:tr>
              <a:tr h="3595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Pairwise 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1.32E-16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ptos"/>
                        </a:rPr>
                        <a:t>Yes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1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27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1456</Words>
  <Application>Microsoft Macintosh PowerPoint</Application>
  <PresentationFormat>Widescreen</PresentationFormat>
  <Paragraphs>298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Reproducing FPGen: Validation and Performance Analysis Across Program Complexity</vt:lpstr>
      <vt:lpstr>Introduction</vt:lpstr>
      <vt:lpstr>Background and Motivation</vt:lpstr>
      <vt:lpstr>Related Work</vt:lpstr>
      <vt:lpstr>Approach</vt:lpstr>
      <vt:lpstr>Evaluation Dataset</vt:lpstr>
      <vt:lpstr>Evaluation Metrics</vt:lpstr>
      <vt:lpstr>PowerPoint Presentation</vt:lpstr>
      <vt:lpstr>Results – RQ1</vt:lpstr>
      <vt:lpstr>Results – RQ2</vt:lpstr>
      <vt:lpstr>How to create complex test cases?</vt:lpstr>
      <vt:lpstr>Complexity vs Path Explosion</vt:lpstr>
      <vt:lpstr>Novelty of the proposed solution considering state-of-the-art</vt:lpstr>
      <vt:lpstr>Assumptions</vt:lpstr>
      <vt:lpstr>Limitations</vt:lpstr>
      <vt:lpstr>Conclusion</vt:lpstr>
      <vt:lpstr>PowerPoint Presentation</vt:lpstr>
      <vt:lpstr>GitHub Repository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Gattu, Nikhil Kumar</dc:creator>
  <cp:lastModifiedBy>Gattu, Nikhil Kumar</cp:lastModifiedBy>
  <cp:revision>129</cp:revision>
  <dcterms:created xsi:type="dcterms:W3CDTF">2025-02-17T00:53:20Z</dcterms:created>
  <dcterms:modified xsi:type="dcterms:W3CDTF">2025-03-12T09:58:14Z</dcterms:modified>
</cp:coreProperties>
</file>