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7" r:id="rId4"/>
    <p:sldId id="271" r:id="rId5"/>
    <p:sldId id="273" r:id="rId6"/>
    <p:sldId id="258" r:id="rId7"/>
    <p:sldId id="260" r:id="rId8"/>
    <p:sldId id="257" r:id="rId9"/>
    <p:sldId id="259" r:id="rId10"/>
    <p:sldId id="261" r:id="rId11"/>
    <p:sldId id="262" r:id="rId12"/>
    <p:sldId id="263" r:id="rId13"/>
    <p:sldId id="264" r:id="rId14"/>
    <p:sldId id="274" r:id="rId15"/>
    <p:sldId id="275" r:id="rId16"/>
    <p:sldId id="272" r:id="rId17"/>
    <p:sldId id="276" r:id="rId18"/>
    <p:sldId id="268" r:id="rId19"/>
    <p:sldId id="269" r:id="rId20"/>
    <p:sldId id="27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93" autoAdjust="0"/>
  </p:normalViewPr>
  <p:slideViewPr>
    <p:cSldViewPr showGuides="1">
      <p:cViewPr>
        <p:scale>
          <a:sx n="95" d="100"/>
          <a:sy n="95" d="100"/>
        </p:scale>
        <p:origin x="1194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2017-07-27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</a:t>
            </a:r>
            <a:r>
              <a:rPr lang="en-US" baseline="0" dirty="0"/>
              <a:t> @ audience</a:t>
            </a:r>
          </a:p>
          <a:p>
            <a:r>
              <a:rPr lang="en-US" baseline="0" dirty="0"/>
              <a:t>Make eye contact</a:t>
            </a:r>
          </a:p>
          <a:p>
            <a:r>
              <a:rPr lang="en-US" baseline="0" dirty="0"/>
              <a:t>Make 3x5 notecards</a:t>
            </a:r>
          </a:p>
          <a:p>
            <a:r>
              <a:rPr lang="en-US" baseline="0" dirty="0"/>
              <a:t>No hands in pockets</a:t>
            </a:r>
          </a:p>
          <a:p>
            <a:r>
              <a:rPr lang="en-US" baseline="0" dirty="0"/>
              <a:t>Always look happy</a:t>
            </a:r>
          </a:p>
          <a:p>
            <a:r>
              <a:rPr lang="en-US" baseline="0" dirty="0"/>
              <a:t>Mention Aaron </a:t>
            </a:r>
            <a:r>
              <a:rPr lang="en-US" baseline="0" dirty="0" err="1"/>
              <a:t>Wangberg</a:t>
            </a:r>
            <a:r>
              <a:rPr lang="en-US" baseline="0" dirty="0"/>
              <a:t>, </a:t>
            </a:r>
            <a:r>
              <a:rPr lang="en-US" baseline="0" dirty="0" err="1"/>
              <a:t>Joyati</a:t>
            </a:r>
            <a:r>
              <a:rPr lang="en-US" baseline="0" dirty="0"/>
              <a:t> </a:t>
            </a:r>
            <a:r>
              <a:rPr lang="en-US" baseline="0" dirty="0" err="1"/>
              <a:t>Debnath</a:t>
            </a:r>
            <a:r>
              <a:rPr lang="en-US" baseline="0" dirty="0"/>
              <a:t>, </a:t>
            </a:r>
            <a:r>
              <a:rPr lang="en-US" baseline="0" dirty="0" err="1"/>
              <a:t>Tevian</a:t>
            </a:r>
            <a:r>
              <a:rPr lang="en-US" baseline="0" dirty="0"/>
              <a:t> Dray, Sarah Phan-Budd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map ψ</a:t>
            </a:r>
            <a:r>
              <a:rPr lang="en-US" baseline="0" dirty="0"/>
              <a:t> is very complicated and quite messy!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9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2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7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4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SU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⊗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SU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admits a 2:1 homomorphism onto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dirty="0">
                    <a:latin typeface="Cambria Math" panose="02040503050406030204" pitchFamily="18" charset="0"/>
                  </a:rPr>
                  <a:t>"SU" (2)⊗</a:t>
                </a:r>
                <a:r>
                  <a:rPr lang="en-US" i="0" dirty="0" err="1">
                    <a:latin typeface="Cambria Math" panose="02040503050406030204" pitchFamily="18" charset="0"/>
                  </a:rPr>
                  <a:t>"SU</a:t>
                </a:r>
                <a:r>
                  <a:rPr lang="en-US" i="0" dirty="0">
                    <a:latin typeface="Cambria Math" panose="02040503050406030204" pitchFamily="18" charset="0"/>
                  </a:rPr>
                  <a:t>" (</a:t>
                </a:r>
                <a:r>
                  <a:rPr lang="en-US" b="0" i="0" dirty="0">
                    <a:latin typeface="Cambria Math" panose="02040503050406030204" pitchFamily="18" charset="0"/>
                  </a:rPr>
                  <a:t>2)</a:t>
                </a:r>
                <a:r>
                  <a:rPr lang="en-US" dirty="0"/>
                  <a:t> admits a 2:1 homomorphism onto</a:t>
                </a:r>
                <a:r>
                  <a:rPr lang="en-US" i="0" dirty="0">
                    <a:latin typeface="Cambria Math" panose="02040503050406030204" pitchFamily="18" charset="0"/>
                  </a:rPr>
                  <a:t> "SO"(4)</a:t>
                </a:r>
                <a:r>
                  <a:rPr lang="en-US" dirty="0"/>
                  <a:t>,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5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2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hands to demo translational and rotational</a:t>
            </a:r>
            <a:r>
              <a:rPr lang="en-US" baseline="0" dirty="0"/>
              <a:t> motional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Olinde</a:t>
            </a:r>
            <a:r>
              <a:rPr lang="en-US" baseline="0" dirty="0"/>
              <a:t> Rodrigues – French mathematician</a:t>
            </a:r>
          </a:p>
          <a:p>
            <a:r>
              <a:rPr lang="en-US" baseline="0" dirty="0"/>
              <a:t>so(3) -&gt; SO(3) without using the matrix exponential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</a:t>
            </a:r>
            <a:r>
              <a:rPr lang="en-US" baseline="0" dirty="0"/>
              <a:t> product of Eigenvalues = Determinant ID, we have </a:t>
            </a:r>
            <a:r>
              <a:rPr lang="en-US" baseline="0" dirty="0" err="1"/>
              <a:t>Det</a:t>
            </a:r>
            <a:r>
              <a:rPr lang="en-US" baseline="0" dirty="0"/>
              <a:t> 1</a:t>
            </a:r>
          </a:p>
          <a:p>
            <a:r>
              <a:rPr lang="en-US" baseline="0" dirty="0"/>
              <a:t>ICBS that </a:t>
            </a:r>
            <a:r>
              <a:rPr lang="en-US" baseline="0" dirty="0" err="1"/>
              <a:t>M_rot</a:t>
            </a:r>
            <a:r>
              <a:rPr lang="en-US" baseline="0" dirty="0"/>
              <a:t>  is orthogonal, hence </a:t>
            </a:r>
            <a:r>
              <a:rPr lang="en-US" baseline="0" dirty="0" err="1"/>
              <a:t>M_rot</a:t>
            </a:r>
            <a:r>
              <a:rPr lang="en-US" baseline="0" dirty="0"/>
              <a:t> is in SO(3)</a:t>
            </a:r>
          </a:p>
          <a:p>
            <a:r>
              <a:rPr lang="en-US" baseline="0" dirty="0"/>
              <a:t>Since dim(SO(3)) = 3(3-1)/2 = 3, and </a:t>
            </a:r>
            <a:r>
              <a:rPr lang="en-US" baseline="0" dirty="0" err="1"/>
              <a:t>M_rot</a:t>
            </a:r>
            <a:r>
              <a:rPr lang="en-US" baseline="0" dirty="0"/>
              <a:t> is determined by 3 </a:t>
            </a:r>
            <a:r>
              <a:rPr lang="en-US" baseline="0" dirty="0" err="1"/>
              <a:t>paramaters</a:t>
            </a:r>
            <a:r>
              <a:rPr lang="en-US" baseline="0" dirty="0"/>
              <a:t>, (2 of x, y, z and θ), the </a:t>
            </a:r>
            <a:r>
              <a:rPr lang="en-US" baseline="0" dirty="0" err="1"/>
              <a:t>M_rots</a:t>
            </a:r>
            <a:r>
              <a:rPr lang="en-US" baseline="0" dirty="0"/>
              <a:t> represent SO(3) up to transpose.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morning</a:t>
            </a:r>
            <a:r>
              <a:rPr lang="en-US" baseline="0" dirty="0"/>
              <a:t> in the Month of October 1843, </a:t>
            </a:r>
            <a:r>
              <a:rPr lang="en-US" baseline="0" dirty="0" err="1"/>
              <a:t>Willan</a:t>
            </a:r>
            <a:r>
              <a:rPr lang="en-US" baseline="0" dirty="0"/>
              <a:t> Edward Hamilton, son of WR Hamilton asked his father </a:t>
            </a:r>
            <a:r>
              <a:rPr lang="en-US" dirty="0"/>
              <a:t>“Papa, can you multiply triples?”</a:t>
            </a:r>
            <a:br>
              <a:rPr lang="en-US" dirty="0"/>
            </a:br>
            <a:r>
              <a:rPr lang="en-US" dirty="0"/>
              <a:t>Always replied, “no, but I can</a:t>
            </a:r>
            <a:r>
              <a:rPr lang="en-US" baseline="0" dirty="0"/>
              <a:t> add and subtract them”</a:t>
            </a:r>
            <a:br>
              <a:rPr lang="en-US" baseline="0" dirty="0"/>
            </a:br>
            <a:r>
              <a:rPr lang="en-US" baseline="0" dirty="0"/>
              <a:t>His mistake was thinking in 3D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1874</a:t>
            </a:r>
            <a:r>
              <a:rPr lang="en-US" baseline="0" dirty="0"/>
              <a:t> - </a:t>
            </a:r>
            <a:r>
              <a:rPr lang="en-US" b="1" dirty="0"/>
              <a:t>Jules </a:t>
            </a:r>
            <a:r>
              <a:rPr lang="en-US" b="1" dirty="0" err="1"/>
              <a:t>Hoüel</a:t>
            </a:r>
            <a:r>
              <a:rPr lang="en-US" b="0" baseline="0" dirty="0"/>
              <a:t> – “</a:t>
            </a:r>
            <a:r>
              <a:rPr lang="fr-FR" i="1" dirty="0"/>
              <a:t>Théorie Élémentaire des Quantités Complexes</a:t>
            </a:r>
            <a:r>
              <a:rPr lang="en-US" sz="1200" dirty="0"/>
              <a:t>”</a:t>
            </a:r>
            <a:r>
              <a:rPr lang="fr-FR" i="0" baseline="0" dirty="0"/>
              <a:t> vol 4. Developed ideas in </a:t>
            </a:r>
            <a:r>
              <a:rPr lang="fr-FR" i="0" baseline="0" dirty="0" err="1"/>
              <a:t>Spherical</a:t>
            </a:r>
            <a:r>
              <a:rPr lang="fr-FR" i="0" baseline="0" dirty="0"/>
              <a:t> </a:t>
            </a:r>
            <a:r>
              <a:rPr lang="fr-FR" i="0" baseline="0" dirty="0" err="1"/>
              <a:t>Trigonometry</a:t>
            </a:r>
            <a:r>
              <a:rPr lang="fr-FR" i="0" baseline="0" dirty="0"/>
              <a:t> 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SULU and</a:t>
            </a:r>
            <a:r>
              <a:rPr lang="en-US" baseline="0" dirty="0"/>
              <a:t> SOLO for group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to show that the </a:t>
            </a:r>
            <a:r>
              <a:rPr lang="en-US" dirty="0" err="1"/>
              <a:t>γ_i</a:t>
            </a:r>
            <a:r>
              <a:rPr lang="en-US" dirty="0"/>
              <a:t> form</a:t>
            </a:r>
            <a:r>
              <a:rPr lang="en-US" baseline="0" dirty="0"/>
              <a:t> a basis set for SU(2) where the scalars come from R, under the condition that the coordinates, taken as a vector in R^4 has norm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embed/glowscript/967deb3e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128323"/>
            <a:ext cx="2480194" cy="273676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9" t="2042" r="-1145" b="-2042"/>
          <a:stretch/>
        </p:blipFill>
        <p:spPr>
          <a:xfrm>
            <a:off x="1903683" y="11152"/>
            <a:ext cx="4495529" cy="3461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674812" y="2743200"/>
                <a:ext cx="8557631" cy="1553854"/>
              </a:xfrm>
            </p:spPr>
            <p:txBody>
              <a:bodyPr/>
              <a:lstStyle/>
              <a:p>
                <a:pPr algn="ctr"/>
                <a:r>
                  <a:rPr lang="en-US" sz="4800" dirty="0"/>
                  <a:t>The Algebra of Rotations in</a:t>
                </a:r>
                <a14:m>
                  <m:oMath xmlns:m="http://schemas.openxmlformats.org/officeDocument/2006/math">
                    <m:r>
                      <a:rPr lang="en-US" sz="4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74812" y="2743200"/>
                <a:ext cx="8557631" cy="1553854"/>
              </a:xfrm>
              <a:blipFill>
                <a:blip r:embed="rId5"/>
                <a:stretch>
                  <a:fillRect l="-2493" b="-2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03412" y="4361642"/>
                <a:ext cx="7516442" cy="1116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Exploration of Representations by Quaternions,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03412" y="4361642"/>
                <a:ext cx="7516442" cy="1116085"/>
              </a:xfrm>
              <a:blipFill>
                <a:blip r:embed="rId6"/>
                <a:stretch>
                  <a:fillRect l="-2028" t="-1141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27970"/>
              </p:ext>
            </p:extLst>
          </p:nvPr>
        </p:nvGraphicFramePr>
        <p:xfrm>
          <a:off x="1827213" y="5666434"/>
          <a:ext cx="10361612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5438">
                  <a:extLst>
                    <a:ext uri="{9D8B030D-6E8A-4147-A177-3AD203B41FA5}">
                      <a16:colId xmlns:a16="http://schemas.microsoft.com/office/drawing/2014/main" val="195430153"/>
                    </a:ext>
                  </a:extLst>
                </a:gridCol>
                <a:gridCol w="6896174">
                  <a:extLst>
                    <a:ext uri="{9D8B030D-6E8A-4147-A177-3AD203B41FA5}">
                      <a16:colId xmlns:a16="http://schemas.microsoft.com/office/drawing/2014/main" val="585759229"/>
                    </a:ext>
                  </a:extLst>
                </a:gridCol>
              </a:tblGrid>
              <a:tr h="1219199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Nicholas Meyer</a:t>
                      </a:r>
                    </a:p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nmeyer14@winona.edu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Winona State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32941"/>
                  </a:ext>
                </a:extLst>
              </a:tr>
            </a:tbl>
          </a:graphicData>
        </a:graphic>
      </p:graphicFrame>
      <p:pic>
        <p:nvPicPr>
          <p:cNvPr id="1026" name="Picture 2" descr="http://image.lasermagic.net/?width=575&amp;height=575&amp;productid=1385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1" b="100000" l="6936" r="95954">
                        <a14:foregroundMark x1="45087" y1="18889" x2="45087" y2="18889"/>
                        <a14:foregroundMark x1="34682" y1="28148" x2="34682" y2="28148"/>
                        <a14:foregroundMark x1="24855" y1="5926" x2="24855" y2="5926"/>
                        <a14:foregroundMark x1="24855" y1="4074" x2="24855" y2="4074"/>
                        <a14:foregroundMark x1="63006" y1="9259" x2="69942" y2="27037"/>
                        <a14:foregroundMark x1="15029" y1="54074" x2="19075" y2="91111"/>
                        <a14:foregroundMark x1="73410" y1="52222" x2="84393" y2="72963"/>
                        <a14:foregroundMark x1="36416" y1="42963" x2="64162" y2="43333"/>
                        <a14:foregroundMark x1="94220" y1="50741" x2="94220" y2="54444"/>
                        <a14:foregroundMark x1="34682" y1="13704" x2="51445" y2="25556"/>
                        <a14:foregroundMark x1="7514" y1="52593" x2="8092" y2="62222"/>
                        <a14:foregroundMark x1="95954" y1="51481" x2="95376" y2="54444"/>
                        <a14:backgroundMark x1="15029" y1="37778" x2="3468" y2="2593"/>
                        <a14:backgroundMark x1="78035" y1="4815" x2="97110" y2="43333"/>
                        <a14:backgroundMark x1="33526" y1="56667" x2="28902" y2="61481"/>
                        <a14:backgroundMark x1="64162" y1="64815" x2="68208" y2="68519"/>
                        <a14:backgroundMark x1="38728" y1="98519" x2="55491" y2="9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22" y="5666434"/>
            <a:ext cx="743778" cy="116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D78E5-C010-4BE5-AEEF-CF44FECBEC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5530422"/>
            <a:ext cx="4308994" cy="13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u="sng" dirty="0"/>
                  <a:t>Quaternions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u="sng" smtClean="0">
                        <a:latin typeface="Cambria Math" panose="02040503050406030204" pitchFamily="18" charset="0"/>
                      </a:rPr>
                      <m:t>SU</m:t>
                    </m:r>
                    <m:r>
                      <a:rPr lang="en-US" sz="4000" b="0" i="0" u="sng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4000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81" b="-2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6212" y="1595437"/>
                <a:ext cx="9782801" cy="45720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From our diagram, we can see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define the isomorphism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Upon inspection, we see that the above map can be given in terms of a linear combination of simpler matrices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6212" y="1595437"/>
                <a:ext cx="9782801" cy="4572000"/>
              </a:xfrm>
              <a:blipFill>
                <a:blip r:embed="rId4"/>
                <a:stretch>
                  <a:fillRect l="-1308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0"/>
            <a:ext cx="3349881" cy="22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The Quaternion Matrices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Their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commutes with the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1772" t="-2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5567775" cy="1239837"/>
          </a:xfrm>
        </p:spPr>
        <p:txBody>
          <a:bodyPr>
            <a:normAutofit/>
          </a:bodyPr>
          <a:lstStyle/>
          <a:p>
            <a:r>
              <a:rPr lang="en-US" sz="4000" u="sng" dirty="0"/>
              <a:t>Quaternions and SO(3)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So what about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Just use a </a:t>
                </a:r>
                <a:r>
                  <a:rPr lang="en-US" sz="2400" dirty="0" err="1"/>
                  <a:t>versor</a:t>
                </a:r>
                <a:r>
                  <a:rPr lang="en-US" sz="2400" dirty="0"/>
                  <a:t>!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just the Rodrigues Matrix for the </a:t>
                </a:r>
                <a:r>
                  <a:rPr lang="en-US" sz="2400" dirty="0" err="1"/>
                  <a:t>versor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!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is a 2:1 Homomorphism, since a rotation about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2400" dirty="0"/>
                  <a:t> by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is equivalent to a rotation about -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400" dirty="0"/>
                  <a:t> we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acc>
                          <m:accPr>
                            <m:chr m:val="̃"/>
                            <m:ctrlPr>
                              <a:rPr lang="el-G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must also be a 2:1 Homomorphism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0" b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7161211" y="182124"/>
            <a:ext cx="4609929" cy="30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77800"/>
            <a:ext cx="7244176" cy="1239837"/>
          </a:xfrm>
        </p:spPr>
        <p:txBody>
          <a:bodyPr>
            <a:normAutofit/>
          </a:bodyPr>
          <a:lstStyle/>
          <a:p>
            <a:r>
              <a:rPr lang="en-US" sz="4000" u="sng" dirty="0"/>
              <a:t>Which Representation to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u="sng" dirty="0"/>
                  <a:t>Quaternions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u="sng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sz="3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u="sng" dirty="0"/>
                  <a:t>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Four Float components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24 Additions, 32 Multiplications for standard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17 Additions, 24 Multiplications when optimized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Smallest Memory Use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Efficient when using Multiple Transformations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2" y="1295400"/>
            <a:ext cx="4611002" cy="21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Which Representation to Use?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u="sng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3600" b="0" i="0" u="sng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600" i="1" u="sng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u="sng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i="1" u="sng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600" u="sng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9 Float components</a:t>
            </a:r>
          </a:p>
          <a:p>
            <a:pPr fontAlgn="t"/>
            <a:r>
              <a:rPr lang="en-US" dirty="0"/>
              <a:t>Initial creation requires a fair amount of computation</a:t>
            </a:r>
          </a:p>
          <a:p>
            <a:pPr fontAlgn="t"/>
            <a:r>
              <a:rPr lang="en-US" dirty="0"/>
              <a:t>6 Additions and 9 Multiplications</a:t>
            </a:r>
          </a:p>
          <a:p>
            <a:r>
              <a:rPr lang="en-US" dirty="0"/>
              <a:t>Repeated use of a single transformation</a:t>
            </a:r>
          </a:p>
          <a:p>
            <a:r>
              <a:rPr lang="en-US" dirty="0"/>
              <a:t>Easy to Parallelize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 algn="ctr"/>
                <a:endParaRPr lang="en-US" sz="3200" u="sng" dirty="0"/>
              </a:p>
              <a:p>
                <a:pPr algn="ctr"/>
                <a:endParaRPr lang="en-US" sz="3600" u="sng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u="sng">
                          <a:latin typeface="Cambria Math" panose="02040503050406030204" pitchFamily="18" charset="0"/>
                        </a:rPr>
                        <m:t>SU</m:t>
                      </m:r>
                      <m:r>
                        <a:rPr lang="en-US" sz="3600" i="1" u="sng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2800" u="sng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fontAlgn="t"/>
            <a:r>
              <a:rPr lang="en-US" dirty="0"/>
              <a:t>4 complex Float components /    </a:t>
            </a:r>
            <a:br>
              <a:rPr lang="en-US" dirty="0"/>
            </a:br>
            <a:r>
              <a:rPr lang="en-US" dirty="0"/>
              <a:t>8 real Float components</a:t>
            </a:r>
          </a:p>
          <a:p>
            <a:pPr fontAlgn="t"/>
            <a:r>
              <a:rPr lang="en-US" dirty="0"/>
              <a:t>Memory use depends on if language implements Complex Floats.</a:t>
            </a:r>
          </a:p>
          <a:p>
            <a:pPr fontAlgn="t"/>
            <a:r>
              <a:rPr lang="en-US" dirty="0"/>
              <a:t>No easy way to compute, transform to Quaternion or SO(3)</a:t>
            </a:r>
          </a:p>
          <a:p>
            <a:pPr fontAlgn="t"/>
            <a:r>
              <a:rPr lang="en-US" dirty="0"/>
              <a:t>Natural to use for Quantum Mechanics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7612" y="1143000"/>
            <a:ext cx="10668000" cy="35052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8000" dirty="0">
              <a:latin typeface="+mj-lt"/>
            </a:endParaRPr>
          </a:p>
          <a:p>
            <a:pPr marL="0" indent="0" algn="ctr">
              <a:buNone/>
            </a:pPr>
            <a:endParaRPr lang="en-US" sz="8000" dirty="0">
              <a:latin typeface="+mj-lt"/>
            </a:endParaRPr>
          </a:p>
          <a:p>
            <a:pPr marL="0" indent="0" algn="ctr">
              <a:buNone/>
            </a:pPr>
            <a:r>
              <a:rPr lang="en-US" sz="199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hlinkClick r:id="rId3"/>
              </a:rPr>
              <a:t>Demo</a:t>
            </a:r>
            <a:endParaRPr 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70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4649"/>
            <a:ext cx="3810000" cy="923156"/>
          </a:xfrm>
        </p:spPr>
        <p:txBody>
          <a:bodyPr>
            <a:normAutofit/>
          </a:bodyPr>
          <a:lstStyle/>
          <a:p>
            <a:r>
              <a:rPr lang="en-US" sz="4000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075" y="1600200"/>
            <a:ext cx="4272376" cy="4572000"/>
          </a:xfrm>
        </p:spPr>
        <p:txBody>
          <a:bodyPr>
            <a:normAutofit/>
          </a:bodyPr>
          <a:lstStyle/>
          <a:p>
            <a:r>
              <a:rPr lang="en-US" sz="3200" dirty="0"/>
              <a:t>Computer Animation</a:t>
            </a:r>
          </a:p>
          <a:p>
            <a:r>
              <a:rPr lang="en-US" sz="3200" dirty="0"/>
              <a:t>Telescopy</a:t>
            </a:r>
          </a:p>
          <a:p>
            <a:r>
              <a:rPr lang="en-US" sz="3200" dirty="0"/>
              <a:t>Medical Imaging</a:t>
            </a:r>
          </a:p>
          <a:p>
            <a:r>
              <a:rPr lang="en-US" sz="3200" dirty="0"/>
              <a:t>Robotics</a:t>
            </a:r>
          </a:p>
          <a:p>
            <a:r>
              <a:rPr lang="en-US" sz="3200" dirty="0"/>
              <a:t>CAD Software</a:t>
            </a:r>
          </a:p>
          <a:p>
            <a:r>
              <a:rPr lang="en-US" sz="3200" dirty="0"/>
              <a:t>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04" y="841123"/>
            <a:ext cx="6382069" cy="2297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3321231"/>
            <a:ext cx="3203961" cy="2813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04" y="3321231"/>
            <a:ext cx="3178108" cy="28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Further Studies: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7612" y="1600200"/>
                <a:ext cx="106680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Expansion of this work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 How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relate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SU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r>
                      <m:rPr>
                        <m:nor/>
                      </m:rPr>
                      <a:rPr lang="en-US" dirty="0" err="1">
                        <a:latin typeface="Cambria Math" panose="02040503050406030204" pitchFamily="18" charset="0"/>
                      </a:rPr>
                      <m:t>SU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4-D Versor Convention?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via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octonions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How do we generalize our results in such a way that ignores associativity?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Lie Theory, Quantum Groups, and Spin Groups!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do we unify translational motion and rotational motion in terms of groups?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612" y="1600200"/>
                <a:ext cx="10668000" cy="5257800"/>
              </a:xfrm>
              <a:blipFill>
                <a:blip r:embed="rId3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2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Simon L. </a:t>
            </a:r>
            <a:r>
              <a:rPr lang="en-US" sz="1800" dirty="0" err="1"/>
              <a:t>Altmann</a:t>
            </a:r>
            <a:r>
              <a:rPr lang="en-US" sz="1800" dirty="0"/>
              <a:t>. </a:t>
            </a:r>
            <a:r>
              <a:rPr lang="en-US" sz="1800" i="1" dirty="0"/>
              <a:t>Rotations, Quaternions, and Double Groups</a:t>
            </a:r>
            <a:r>
              <a:rPr lang="en-US" sz="1800" dirty="0"/>
              <a:t>. Mineola, NY: Dover, 2005.</a:t>
            </a:r>
          </a:p>
          <a:p>
            <a:r>
              <a:rPr lang="en-US" sz="1800" dirty="0"/>
              <a:t>John H. </a:t>
            </a:r>
            <a:r>
              <a:rPr lang="en-US" sz="1800" dirty="0" err="1"/>
              <a:t>Conwway</a:t>
            </a:r>
            <a:r>
              <a:rPr lang="en-US" sz="1800" dirty="0"/>
              <a:t> and Derek A. Smith. </a:t>
            </a:r>
            <a:r>
              <a:rPr lang="en-US" sz="1800" i="1" dirty="0"/>
              <a:t>On Quaternions and Octonions: Their Geometry, Arithmetic, and Symmetry</a:t>
            </a:r>
            <a:r>
              <a:rPr lang="en-US" sz="1800" dirty="0"/>
              <a:t>. A K Peters, Ltd., 2003.</a:t>
            </a:r>
          </a:p>
          <a:p>
            <a:r>
              <a:rPr lang="en-US" sz="1800" dirty="0"/>
              <a:t>Jian S. Dia. “Euler-Rodrigues formula variations, quaternion conjugation and intrinsic connections”. </a:t>
            </a:r>
            <a:r>
              <a:rPr lang="en-US" sz="1800" i="1" dirty="0"/>
              <a:t>Mechanism and Machine Theory </a:t>
            </a:r>
            <a:r>
              <a:rPr lang="en-US" sz="1800" dirty="0"/>
              <a:t>92 (2015), 144-152.</a:t>
            </a:r>
          </a:p>
          <a:p>
            <a:r>
              <a:rPr lang="en-US" sz="1800" dirty="0" err="1"/>
              <a:t>Govind</a:t>
            </a:r>
            <a:r>
              <a:rPr lang="en-US" sz="1800" dirty="0"/>
              <a:t> S. </a:t>
            </a:r>
            <a:r>
              <a:rPr lang="en-US" sz="1800" dirty="0" err="1"/>
              <a:t>Krishnaswami</a:t>
            </a:r>
            <a:r>
              <a:rPr lang="en-US" sz="1800" dirty="0"/>
              <a:t> and </a:t>
            </a:r>
            <a:r>
              <a:rPr lang="en-US" sz="1800" dirty="0" err="1"/>
              <a:t>Sonakshi</a:t>
            </a:r>
            <a:r>
              <a:rPr lang="en-US" sz="1800" dirty="0"/>
              <a:t> </a:t>
            </a:r>
            <a:r>
              <a:rPr lang="en-US" sz="1800" dirty="0" err="1"/>
              <a:t>Sachdev</a:t>
            </a:r>
            <a:r>
              <a:rPr lang="en-US" sz="1800" dirty="0"/>
              <a:t>. “Algebra and Geometry of Hamilton’s quaternions”. </a:t>
            </a:r>
            <a:r>
              <a:rPr lang="en-US" sz="1800" i="1" dirty="0"/>
              <a:t>Resonance – Journal of Science Education </a:t>
            </a:r>
            <a:r>
              <a:rPr lang="en-US" sz="1800" dirty="0"/>
              <a:t>21.6 (2016), pp. 529–433.</a:t>
            </a:r>
          </a:p>
          <a:p>
            <a:r>
              <a:rPr lang="pt-BR" sz="1800" dirty="0"/>
              <a:t>Cibelle Celestino Silva and Roberto de Andrade Martins. “Polar and axial vectors versus </a:t>
            </a:r>
            <a:r>
              <a:rPr lang="en-US" sz="1800" dirty="0"/>
              <a:t>quaternions”. </a:t>
            </a:r>
            <a:r>
              <a:rPr lang="en-US" sz="1800" i="1" dirty="0"/>
              <a:t>American Journal of Physics </a:t>
            </a:r>
            <a:r>
              <a:rPr lang="en-US" sz="1800" dirty="0"/>
              <a:t>70.9 (2002), pp. 958–963.</a:t>
            </a:r>
          </a:p>
          <a:p>
            <a:r>
              <a:rPr lang="en-US" sz="1800" dirty="0"/>
              <a:t>David </a:t>
            </a:r>
            <a:r>
              <a:rPr lang="en-US" sz="1800" dirty="0" err="1"/>
              <a:t>Eberly</a:t>
            </a:r>
            <a:r>
              <a:rPr lang="en-US" sz="1800" dirty="0"/>
              <a:t>. “Rotation Representations and Performance Issues”. Online. 2008.</a:t>
            </a:r>
          </a:p>
          <a:p>
            <a:r>
              <a:rPr lang="en-US" sz="1800" dirty="0"/>
              <a:t>Rhett </a:t>
            </a:r>
            <a:r>
              <a:rPr lang="en-US" sz="1800" dirty="0" err="1"/>
              <a:t>Allain</a:t>
            </a:r>
            <a:r>
              <a:rPr lang="en-US" sz="1800" dirty="0"/>
              <a:t>. “How Olympic Gymnasts Use Physics to Pull Off Those Crazy Twists”. </a:t>
            </a:r>
            <a:r>
              <a:rPr lang="en-US" sz="1800" i="1" dirty="0"/>
              <a:t>Wired </a:t>
            </a:r>
            <a:r>
              <a:rPr lang="en-US" sz="1800" dirty="0"/>
              <a:t>(August 2016). Online. </a:t>
            </a:r>
          </a:p>
        </p:txBody>
      </p:sp>
    </p:spTree>
    <p:extLst>
      <p:ext uri="{BB962C8B-B14F-4D97-AF65-F5344CB8AC3E}">
        <p14:creationId xmlns:p14="http://schemas.microsoft.com/office/powerpoint/2010/main" val="600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0"/>
            <a:ext cx="10668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>
              <a:latin typeface="+mj-lt"/>
            </a:endParaRPr>
          </a:p>
          <a:p>
            <a:pPr marL="0" indent="0" algn="ctr">
              <a:buNone/>
            </a:pPr>
            <a:endParaRPr lang="en-US" sz="8000" dirty="0">
              <a:latin typeface="+mj-lt"/>
            </a:endParaRPr>
          </a:p>
          <a:p>
            <a:pPr marL="0" indent="0" algn="ctr">
              <a:buNone/>
            </a:pPr>
            <a:r>
              <a:rPr lang="en-US" sz="80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82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DFF-3677-4F36-A825-93CF1FDE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3213-2530-45BA-8151-379B7EDB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“This project has been sponsored by a student project grant from Winona State University.”</a:t>
            </a:r>
          </a:p>
          <a:p>
            <a:r>
              <a:rPr lang="en-US" dirty="0"/>
              <a:t>Advisors: Dr. Aaron </a:t>
            </a:r>
            <a:r>
              <a:rPr lang="en-US" dirty="0" err="1"/>
              <a:t>Wangberg</a:t>
            </a:r>
            <a:r>
              <a:rPr lang="en-US" dirty="0"/>
              <a:t>, Dr. </a:t>
            </a:r>
            <a:r>
              <a:rPr lang="en-US" dirty="0" err="1"/>
              <a:t>Joyati</a:t>
            </a:r>
            <a:r>
              <a:rPr lang="en-US" dirty="0"/>
              <a:t> </a:t>
            </a:r>
            <a:r>
              <a:rPr lang="en-US" dirty="0" err="1"/>
              <a:t>Debnath</a:t>
            </a:r>
            <a:endParaRPr lang="en-US" dirty="0"/>
          </a:p>
          <a:p>
            <a:r>
              <a:rPr lang="en-US" dirty="0"/>
              <a:t>Special Thanks: Dr. </a:t>
            </a:r>
            <a:r>
              <a:rPr lang="en-US" dirty="0" err="1"/>
              <a:t>Tevian</a:t>
            </a:r>
            <a:r>
              <a:rPr lang="en-US" dirty="0"/>
              <a:t> Dray, Dr. Sarah Phan-Budd</a:t>
            </a:r>
          </a:p>
        </p:txBody>
      </p:sp>
    </p:spTree>
    <p:extLst>
      <p:ext uri="{BB962C8B-B14F-4D97-AF65-F5344CB8AC3E}">
        <p14:creationId xmlns:p14="http://schemas.microsoft.com/office/powerpoint/2010/main" val="20395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5" y="1412061"/>
            <a:ext cx="9782801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Euler Angles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Rodrigues Rotation Formula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Hamilton’s Quaternions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Versor Convention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Matrices, Maps, and Morphisms!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Comparison of Representations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Practical Application (Computer Animation!)</a:t>
            </a:r>
          </a:p>
        </p:txBody>
      </p:sp>
      <p:pic>
        <p:nvPicPr>
          <p:cNvPr id="3074" name="Picture 2" descr="http://i.stack.imgur.com/orB2A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39"/>
          <a:stretch/>
        </p:blipFill>
        <p:spPr bwMode="auto">
          <a:xfrm>
            <a:off x="6932612" y="304800"/>
            <a:ext cx="4748424" cy="552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3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Euler 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7" y="1600200"/>
            <a:ext cx="5491575" cy="4572000"/>
          </a:xfrm>
        </p:spPr>
        <p:txBody>
          <a:bodyPr>
            <a:normAutofit/>
          </a:bodyPr>
          <a:lstStyle/>
          <a:p>
            <a:r>
              <a:rPr lang="en-US" dirty="0"/>
              <a:t>1765- Euler studied the mechanics of rotating bodies</a:t>
            </a:r>
          </a:p>
          <a:p>
            <a:r>
              <a:rPr lang="en-US" dirty="0"/>
              <a:t>Decomposition of Motion</a:t>
            </a:r>
          </a:p>
          <a:p>
            <a:r>
              <a:rPr lang="en-US" dirty="0"/>
              <a:t>Need 6 parameters to rotate a on object </a:t>
            </a:r>
          </a:p>
          <a:p>
            <a:r>
              <a:rPr lang="en-US" dirty="0"/>
              <a:t>Many constraints on what the parameters can be</a:t>
            </a:r>
          </a:p>
          <a:p>
            <a:r>
              <a:rPr lang="en-US" dirty="0"/>
              <a:t>Hard to do computations with</a:t>
            </a:r>
          </a:p>
          <a:p>
            <a:endParaRPr lang="en-US" dirty="0"/>
          </a:p>
        </p:txBody>
      </p:sp>
      <p:pic>
        <p:nvPicPr>
          <p:cNvPr id="2052" name="Picture 4" descr="https://upload.wikimedia.org/wikipedia/commons/thumb/a/a1/Eulerangles.svg/300px-Eulerang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784708"/>
            <a:ext cx="4568803" cy="52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The Rodrigues Rotation Formula (RRF)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/>
                  <a:t>1840- Published paper using Euler’s Four Square Identity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sz="2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2600" dirty="0"/>
                  <a:t>| = 1, to rotate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about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2600" dirty="0"/>
                  <a:t> by some angle 	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1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func>
                      <m:func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 descr="http://danceswithcode.net/engineeringnotes/quaternions/images/axis-angl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615" y="3641360"/>
            <a:ext cx="5584442" cy="321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The Rodrigues Rotation Formula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6212" y="1600200"/>
                <a:ext cx="9782801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/>
                  <a:t>In matrix form, letting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i="0" dirty="0" err="1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i="1" dirty="0" err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i="1" dirty="0" err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b="1" dirty="0"/>
                  <a:t>:</a:t>
                </a:r>
              </a:p>
              <a:p>
                <a:pPr marL="36576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2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b="1" dirty="0"/>
              </a:p>
              <a:p>
                <a:pPr>
                  <a:lnSpc>
                    <a:spcPct val="150000"/>
                  </a:lnSpc>
                </a:pPr>
                <a:endParaRPr lang="en-US" sz="2600" dirty="0"/>
              </a:p>
              <a:p>
                <a:pPr>
                  <a:lnSpc>
                    <a:spcPct val="150000"/>
                  </a:lnSpc>
                </a:pPr>
                <a:r>
                  <a:rPr lang="en-US" sz="2600" dirty="0"/>
                  <a:t>The above matrix has eigenvalues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1, 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600" dirty="0"/>
              </a:p>
              <a:p>
                <a:pPr>
                  <a:lnSpc>
                    <a:spcPct val="16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6212" y="1600200"/>
                <a:ext cx="9782801" cy="4572000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5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Hamilton’s Quaternions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1843 – W. R. Hamilton discovered quaternions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𝑖𝑗𝑘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Form a group under multiplication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b="0" dirty="0"/>
                  <a:t>Not Commutative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lus.maths.org/issue42/features/lasenby/plaq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667000"/>
            <a:ext cx="402771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7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The Quaternions as Rotations (</a:t>
            </a:r>
            <a:r>
              <a:rPr lang="en-US" sz="4000" u="sng" dirty="0" err="1"/>
              <a:t>Versors</a:t>
            </a:r>
            <a:r>
              <a:rPr lang="en-US" sz="4000" u="sng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Versor Conventions: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can be represented as</a:t>
                </a:r>
              </a:p>
              <a:p>
                <a:pPr marL="36576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sz="32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1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i="1" dirty="0" err="1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i="1" dirty="0" err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200" dirty="0"/>
              </a:p>
              <a:p>
                <a:pPr marL="36576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7/7b/Angle_axis_vector.svg/633px-Angle_axis_vecto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637" y="3200400"/>
            <a:ext cx="2133600" cy="345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77800"/>
            <a:ext cx="7701376" cy="1239837"/>
          </a:xfrm>
        </p:spPr>
        <p:txBody>
          <a:bodyPr>
            <a:normAutofit/>
          </a:bodyPr>
          <a:lstStyle/>
          <a:p>
            <a:r>
              <a:rPr lang="en-US" sz="4000" u="sng" dirty="0"/>
              <a:t>Matrices, Maps, and Morphisms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447800"/>
            <a:ext cx="6775041" cy="4559240"/>
          </a:xfrm>
        </p:spPr>
      </p:pic>
      <p:pic>
        <p:nvPicPr>
          <p:cNvPr id="1026" name="Picture 2" descr="https://s-media-cache-ak0.pinimg.com/736x/4a/26/54/4a2654b33b01edfc22e9556f15aa0f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106457"/>
            <a:ext cx="315207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1099</Words>
  <Application>Microsoft Office PowerPoint</Application>
  <PresentationFormat>Custom</PresentationFormat>
  <Paragraphs>150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Euphemia</vt:lpstr>
      <vt:lpstr>Math 16x9</vt:lpstr>
      <vt:lpstr>The Algebra of Rotations in R^3</vt:lpstr>
      <vt:lpstr>Acknowledgements</vt:lpstr>
      <vt:lpstr>Outline</vt:lpstr>
      <vt:lpstr>Euler Angles</vt:lpstr>
      <vt:lpstr>The Rodrigues Rotation Formula (RRF)</vt:lpstr>
      <vt:lpstr>The Rodrigues Rotation Formula (Cont’d)</vt:lpstr>
      <vt:lpstr>Hamilton’s Quaternions</vt:lpstr>
      <vt:lpstr>The Quaternions as Rotations (Versors!)</vt:lpstr>
      <vt:lpstr>Matrices, Maps, and Morphisms</vt:lpstr>
      <vt:lpstr>Quaternions and SU(2)</vt:lpstr>
      <vt:lpstr>The Quaternion Matrices</vt:lpstr>
      <vt:lpstr>Quaternions and SO(3)</vt:lpstr>
      <vt:lpstr>Which Representation to Use?</vt:lpstr>
      <vt:lpstr>Which Representation to Use? (Cont’d)</vt:lpstr>
      <vt:lpstr>PowerPoint Presentation</vt:lpstr>
      <vt:lpstr>Applications</vt:lpstr>
      <vt:lpstr>Further Studies:</vt:lpstr>
      <vt:lpstr>References: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2016-10-28T21:41:03Z</dcterms:created>
  <dcterms:modified xsi:type="dcterms:W3CDTF">2017-07-27T22:20:51Z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