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54AF8-2FBB-4F2A-8B78-D21CB5DAC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FBC388-645A-460E-9FA0-4DE3C5A1D9E1}">
      <dgm:prSet/>
      <dgm:spPr/>
      <dgm:t>
        <a:bodyPr/>
        <a:lstStyle/>
        <a:p>
          <a:r>
            <a:rPr lang="en-US"/>
            <a:t>The study uses the average price of every 2-bedroom house in the top 100 most expensive neighborhoods and counts the number of essential services needed to make your life better. </a:t>
          </a:r>
        </a:p>
      </dgm:t>
    </dgm:pt>
    <dgm:pt modelId="{E63ED97D-1387-41F2-8386-55C4981548F5}" type="parTrans" cxnId="{315405F1-B5A5-488E-9AFB-B199299CEE16}">
      <dgm:prSet/>
      <dgm:spPr/>
      <dgm:t>
        <a:bodyPr/>
        <a:lstStyle/>
        <a:p>
          <a:endParaRPr lang="en-US"/>
        </a:p>
      </dgm:t>
    </dgm:pt>
    <dgm:pt modelId="{DEF97862-E439-4F0F-B317-5A7D52EC1989}" type="sibTrans" cxnId="{315405F1-B5A5-488E-9AFB-B199299CEE16}">
      <dgm:prSet/>
      <dgm:spPr/>
      <dgm:t>
        <a:bodyPr/>
        <a:lstStyle/>
        <a:p>
          <a:endParaRPr lang="en-US"/>
        </a:p>
      </dgm:t>
    </dgm:pt>
    <dgm:pt modelId="{560FCE2B-B7D7-4702-B0FE-93BE9310D27A}">
      <dgm:prSet/>
      <dgm:spPr/>
      <dgm:t>
        <a:bodyPr/>
        <a:lstStyle/>
        <a:p>
          <a:r>
            <a:rPr lang="en-US" dirty="0"/>
            <a:t>It then creates 5 clusters these neighborhoods to provide you with the best set of neighborhoods to move into.</a:t>
          </a:r>
        </a:p>
      </dgm:t>
    </dgm:pt>
    <dgm:pt modelId="{0719B533-D52F-49C7-898B-441F25F8DC74}" type="parTrans" cxnId="{73A5B676-265A-44A1-B865-F3CC75E5871F}">
      <dgm:prSet/>
      <dgm:spPr/>
      <dgm:t>
        <a:bodyPr/>
        <a:lstStyle/>
        <a:p>
          <a:endParaRPr lang="en-US"/>
        </a:p>
      </dgm:t>
    </dgm:pt>
    <dgm:pt modelId="{58121FDD-4D42-4993-AE5D-4CC112B42E53}" type="sibTrans" cxnId="{73A5B676-265A-44A1-B865-F3CC75E5871F}">
      <dgm:prSet/>
      <dgm:spPr/>
      <dgm:t>
        <a:bodyPr/>
        <a:lstStyle/>
        <a:p>
          <a:endParaRPr lang="en-US"/>
        </a:p>
      </dgm:t>
    </dgm:pt>
    <dgm:pt modelId="{9EA35DF8-DC9E-4FF1-AE2D-E6E209A77B50}" type="pres">
      <dgm:prSet presAssocID="{84E54AF8-2FBB-4F2A-8B78-D21CB5DAC642}" presName="root" presStyleCnt="0">
        <dgm:presLayoutVars>
          <dgm:dir/>
          <dgm:resizeHandles val="exact"/>
        </dgm:presLayoutVars>
      </dgm:prSet>
      <dgm:spPr/>
    </dgm:pt>
    <dgm:pt modelId="{C03FAEA4-A87B-4A47-AC3F-25D88C8FEC25}" type="pres">
      <dgm:prSet presAssocID="{1CFBC388-645A-460E-9FA0-4DE3C5A1D9E1}" presName="compNode" presStyleCnt="0"/>
      <dgm:spPr/>
    </dgm:pt>
    <dgm:pt modelId="{C7D10A44-F017-4C15-9340-85C3D8EFD3CB}" type="pres">
      <dgm:prSet presAssocID="{1CFBC388-645A-460E-9FA0-4DE3C5A1D9E1}" presName="bgRect" presStyleLbl="bgShp" presStyleIdx="0" presStyleCnt="2"/>
      <dgm:spPr/>
    </dgm:pt>
    <dgm:pt modelId="{55F17383-607A-4B45-9872-A6408E0F9364}" type="pres">
      <dgm:prSet presAssocID="{1CFBC388-645A-460E-9FA0-4DE3C5A1D9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0F03528-F280-4211-8298-707EF15A44D9}" type="pres">
      <dgm:prSet presAssocID="{1CFBC388-645A-460E-9FA0-4DE3C5A1D9E1}" presName="spaceRect" presStyleCnt="0"/>
      <dgm:spPr/>
    </dgm:pt>
    <dgm:pt modelId="{6D9133C4-67B8-484A-8A20-F4495366FCBF}" type="pres">
      <dgm:prSet presAssocID="{1CFBC388-645A-460E-9FA0-4DE3C5A1D9E1}" presName="parTx" presStyleLbl="revTx" presStyleIdx="0" presStyleCnt="2">
        <dgm:presLayoutVars>
          <dgm:chMax val="0"/>
          <dgm:chPref val="0"/>
        </dgm:presLayoutVars>
      </dgm:prSet>
      <dgm:spPr/>
    </dgm:pt>
    <dgm:pt modelId="{CDA52509-7E61-4213-A83A-9DA282A501B6}" type="pres">
      <dgm:prSet presAssocID="{DEF97862-E439-4F0F-B317-5A7D52EC1989}" presName="sibTrans" presStyleCnt="0"/>
      <dgm:spPr/>
    </dgm:pt>
    <dgm:pt modelId="{E589059E-594E-4878-92C2-283992F1AB46}" type="pres">
      <dgm:prSet presAssocID="{560FCE2B-B7D7-4702-B0FE-93BE9310D27A}" presName="compNode" presStyleCnt="0"/>
      <dgm:spPr/>
    </dgm:pt>
    <dgm:pt modelId="{184E077B-D2A2-486F-8681-B3144CB4776C}" type="pres">
      <dgm:prSet presAssocID="{560FCE2B-B7D7-4702-B0FE-93BE9310D27A}" presName="bgRect" presStyleLbl="bgShp" presStyleIdx="1" presStyleCnt="2"/>
      <dgm:spPr/>
    </dgm:pt>
    <dgm:pt modelId="{EC3C8646-E605-4910-B44F-C58C4417F758}" type="pres">
      <dgm:prSet presAssocID="{560FCE2B-B7D7-4702-B0FE-93BE9310D2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D459A2-56A0-494F-9FD7-7A4ABE1830BD}" type="pres">
      <dgm:prSet presAssocID="{560FCE2B-B7D7-4702-B0FE-93BE9310D27A}" presName="spaceRect" presStyleCnt="0"/>
      <dgm:spPr/>
    </dgm:pt>
    <dgm:pt modelId="{1AED374C-284E-43A7-8FB4-5C5DA5F7A548}" type="pres">
      <dgm:prSet presAssocID="{560FCE2B-B7D7-4702-B0FE-93BE9310D2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71ED715-E5EE-4A13-B290-AB32DCC0D0C1}" type="presOf" srcId="{1CFBC388-645A-460E-9FA0-4DE3C5A1D9E1}" destId="{6D9133C4-67B8-484A-8A20-F4495366FCBF}" srcOrd="0" destOrd="0" presId="urn:microsoft.com/office/officeart/2018/2/layout/IconVerticalSolidList"/>
    <dgm:cxn modelId="{27131220-54F1-439B-B8D9-24359E9E1379}" type="presOf" srcId="{84E54AF8-2FBB-4F2A-8B78-D21CB5DAC642}" destId="{9EA35DF8-DC9E-4FF1-AE2D-E6E209A77B50}" srcOrd="0" destOrd="0" presId="urn:microsoft.com/office/officeart/2018/2/layout/IconVerticalSolidList"/>
    <dgm:cxn modelId="{EC199422-63A3-4771-B815-CF4BC406CECF}" type="presOf" srcId="{560FCE2B-B7D7-4702-B0FE-93BE9310D27A}" destId="{1AED374C-284E-43A7-8FB4-5C5DA5F7A548}" srcOrd="0" destOrd="0" presId="urn:microsoft.com/office/officeart/2018/2/layout/IconVerticalSolidList"/>
    <dgm:cxn modelId="{73A5B676-265A-44A1-B865-F3CC75E5871F}" srcId="{84E54AF8-2FBB-4F2A-8B78-D21CB5DAC642}" destId="{560FCE2B-B7D7-4702-B0FE-93BE9310D27A}" srcOrd="1" destOrd="0" parTransId="{0719B533-D52F-49C7-898B-441F25F8DC74}" sibTransId="{58121FDD-4D42-4993-AE5D-4CC112B42E53}"/>
    <dgm:cxn modelId="{315405F1-B5A5-488E-9AFB-B199299CEE16}" srcId="{84E54AF8-2FBB-4F2A-8B78-D21CB5DAC642}" destId="{1CFBC388-645A-460E-9FA0-4DE3C5A1D9E1}" srcOrd="0" destOrd="0" parTransId="{E63ED97D-1387-41F2-8386-55C4981548F5}" sibTransId="{DEF97862-E439-4F0F-B317-5A7D52EC1989}"/>
    <dgm:cxn modelId="{5854980F-255D-4E40-82DF-E7E61B54DE4E}" type="presParOf" srcId="{9EA35DF8-DC9E-4FF1-AE2D-E6E209A77B50}" destId="{C03FAEA4-A87B-4A47-AC3F-25D88C8FEC25}" srcOrd="0" destOrd="0" presId="urn:microsoft.com/office/officeart/2018/2/layout/IconVerticalSolidList"/>
    <dgm:cxn modelId="{193C4019-F552-4B93-A22C-BCEEEC913E82}" type="presParOf" srcId="{C03FAEA4-A87B-4A47-AC3F-25D88C8FEC25}" destId="{C7D10A44-F017-4C15-9340-85C3D8EFD3CB}" srcOrd="0" destOrd="0" presId="urn:microsoft.com/office/officeart/2018/2/layout/IconVerticalSolidList"/>
    <dgm:cxn modelId="{A87CE922-E476-4987-8A9B-B9C7B9288938}" type="presParOf" srcId="{C03FAEA4-A87B-4A47-AC3F-25D88C8FEC25}" destId="{55F17383-607A-4B45-9872-A6408E0F9364}" srcOrd="1" destOrd="0" presId="urn:microsoft.com/office/officeart/2018/2/layout/IconVerticalSolidList"/>
    <dgm:cxn modelId="{823D62DC-8255-4849-8B70-8A562F1578FE}" type="presParOf" srcId="{C03FAEA4-A87B-4A47-AC3F-25D88C8FEC25}" destId="{40F03528-F280-4211-8298-707EF15A44D9}" srcOrd="2" destOrd="0" presId="urn:microsoft.com/office/officeart/2018/2/layout/IconVerticalSolidList"/>
    <dgm:cxn modelId="{315E326B-2B2F-470E-981E-3A172B92DEAA}" type="presParOf" srcId="{C03FAEA4-A87B-4A47-AC3F-25D88C8FEC25}" destId="{6D9133C4-67B8-484A-8A20-F4495366FCBF}" srcOrd="3" destOrd="0" presId="urn:microsoft.com/office/officeart/2018/2/layout/IconVerticalSolidList"/>
    <dgm:cxn modelId="{DBCEBBC3-4755-4064-8A25-CA4039EC3EB1}" type="presParOf" srcId="{9EA35DF8-DC9E-4FF1-AE2D-E6E209A77B50}" destId="{CDA52509-7E61-4213-A83A-9DA282A501B6}" srcOrd="1" destOrd="0" presId="urn:microsoft.com/office/officeart/2018/2/layout/IconVerticalSolidList"/>
    <dgm:cxn modelId="{3B885409-F4DA-4F7C-A849-E346C0EEA1B2}" type="presParOf" srcId="{9EA35DF8-DC9E-4FF1-AE2D-E6E209A77B50}" destId="{E589059E-594E-4878-92C2-283992F1AB46}" srcOrd="2" destOrd="0" presId="urn:microsoft.com/office/officeart/2018/2/layout/IconVerticalSolidList"/>
    <dgm:cxn modelId="{7FF751B0-B431-46C4-A7B3-735D1B14D12D}" type="presParOf" srcId="{E589059E-594E-4878-92C2-283992F1AB46}" destId="{184E077B-D2A2-486F-8681-B3144CB4776C}" srcOrd="0" destOrd="0" presId="urn:microsoft.com/office/officeart/2018/2/layout/IconVerticalSolidList"/>
    <dgm:cxn modelId="{33312619-6745-4A68-892E-24084ABB8CF2}" type="presParOf" srcId="{E589059E-594E-4878-92C2-283992F1AB46}" destId="{EC3C8646-E605-4910-B44F-C58C4417F758}" srcOrd="1" destOrd="0" presId="urn:microsoft.com/office/officeart/2018/2/layout/IconVerticalSolidList"/>
    <dgm:cxn modelId="{23BD4DF9-1189-4571-A51C-10FED802E18F}" type="presParOf" srcId="{E589059E-594E-4878-92C2-283992F1AB46}" destId="{2BD459A2-56A0-494F-9FD7-7A4ABE1830BD}" srcOrd="2" destOrd="0" presId="urn:microsoft.com/office/officeart/2018/2/layout/IconVerticalSolidList"/>
    <dgm:cxn modelId="{DD188773-24B3-45CB-A121-3D930339F459}" type="presParOf" srcId="{E589059E-594E-4878-92C2-283992F1AB46}" destId="{1AED374C-284E-43A7-8FB4-5C5DA5F7A5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10A44-F017-4C15-9340-85C3D8EFD3CB}">
      <dsp:nvSpPr>
        <dsp:cNvPr id="0" name=""/>
        <dsp:cNvSpPr/>
      </dsp:nvSpPr>
      <dsp:spPr>
        <a:xfrm>
          <a:off x="0" y="737006"/>
          <a:ext cx="10506456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17383-607A-4B45-9872-A6408E0F9364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133C4-67B8-484A-8A20-F4495366FCBF}">
      <dsp:nvSpPr>
        <dsp:cNvPr id="0" name=""/>
        <dsp:cNvSpPr/>
      </dsp:nvSpPr>
      <dsp:spPr>
        <a:xfrm>
          <a:off x="1571524" y="737006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study uses the average price of every 2-bedroom house in the top 100 most expensive neighborhoods and counts the number of essential services needed to make your life better. </a:t>
          </a:r>
        </a:p>
      </dsp:txBody>
      <dsp:txXfrm>
        <a:off x="1571524" y="737006"/>
        <a:ext cx="8934931" cy="1360627"/>
      </dsp:txXfrm>
    </dsp:sp>
    <dsp:sp modelId="{184E077B-D2A2-486F-8681-B3144CB4776C}">
      <dsp:nvSpPr>
        <dsp:cNvPr id="0" name=""/>
        <dsp:cNvSpPr/>
      </dsp:nvSpPr>
      <dsp:spPr>
        <a:xfrm>
          <a:off x="0" y="2437790"/>
          <a:ext cx="10506456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C8646-E605-4910-B44F-C58C4417F758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374C-284E-43A7-8FB4-5C5DA5F7A548}">
      <dsp:nvSpPr>
        <dsp:cNvPr id="0" name=""/>
        <dsp:cNvSpPr/>
      </dsp:nvSpPr>
      <dsp:spPr>
        <a:xfrm>
          <a:off x="1571524" y="2437790"/>
          <a:ext cx="8934931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then creates 5 clusters these neighborhoods to provide you with the best set of neighborhoods to move into.</a:t>
          </a:r>
        </a:p>
      </dsp:txBody>
      <dsp:txXfrm>
        <a:off x="1571524" y="2437790"/>
        <a:ext cx="8934931" cy="136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3904-A0F4-BA41-AD36-BDDC8B90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424FA-1D78-4944-A148-1ED0A2598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C456-B9B1-3440-9DCE-A1F3018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B364-A921-454F-B1E1-63EFE79F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BCD7-3663-794D-8B1E-C0CBEFA0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1DED-9798-C94F-A348-C6008BFD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8DAE-18DD-9D46-8262-617144E0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B31E-6C04-F14C-9057-16AFD952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B788-9927-434D-9773-28026A2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D6DA-6071-B042-BCE2-DF7F33B3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1087F-4FD8-1E46-894B-066FE4D9B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FED9-5E69-AA4E-B841-3D74CF61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87B2-31EB-824E-9BB4-2925646B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1274-8D3C-FE40-9C8E-449774B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DC0C-8DD2-7542-9C2E-16C9CEAF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D3B8-B1AF-1049-9E8B-95D34FB9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8FB9-E5E8-6A4F-B645-B75DEE880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324C-44B9-184E-B683-40B19D52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60D2-2D08-9640-90E1-B40FD3A5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7CC2-81F9-CC46-B504-12ABD53A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0465-1677-1C4D-99A9-90F329F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FBF7-BC44-7141-B07C-96933310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B82-D77F-424C-9344-C269DBEA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97F3-7C6C-EF45-8A55-F474F08F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AA68-B3F4-8A48-8B5D-18FB44FF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C0C1-F7A5-534B-9587-8CCD90C6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D3F-35E3-9947-88C9-AD57FF21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C697-5965-0F4C-8DC0-B31AB066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3C79D-C4C1-CB4E-8A7E-B160B86B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8191-30BB-D94C-BF8B-A56A6B3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5B2F-8939-E44C-A804-5669A9B5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2527-421E-4B4B-91A5-733817C3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6EE2-E6DA-BF47-BDDE-33507467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5C36A-ABF7-9248-BE00-1E261EF1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F9274-71DD-B344-8719-87C0B78CE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2864-A03B-9347-A65A-FDB17A065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1E37F-445C-A641-8F1F-BCF601D7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871D-ACF5-2443-AFA7-AF64C751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96ED7-222F-5F4F-B91C-6BAF869B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EB79-4879-4E46-9435-53E9CE9D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D1264-B2BB-8646-B5DB-925C9BDD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4C9EF-A3E5-BF45-9318-8B21EC0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32E5-06AE-664B-95FE-6D632F84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39CB0-243D-8244-B103-C3C957D6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9876-ACA0-FE45-A51B-CEFE68C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B5BCB-B627-B24B-A479-FCF84AE7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2DD8-C821-0246-B460-1C054D93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DC98-8A27-2947-AC37-CE3FC89C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2C9B8-9338-C74C-A160-952131CF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87AA-B4CB-F142-A4E9-EE8CEDF7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0FF7-8537-2147-BF99-28C206D0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69D8D-5A37-D547-9CBF-CBE76D40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6E18-BDA5-554C-A5F4-15F196A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C6CC6-5263-984E-BA8F-6D27E9B7B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157C1-2290-F347-B835-438D880F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E4747-D782-7E45-BD36-2DE5818F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275EC-96A1-0D49-8FA9-92AAA12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100E-136D-CB4D-B63D-92B24710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F5B07-1CAC-DE42-B15B-079BDED9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B97D-9D60-C344-9BEB-A704E8A0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9216-0B47-D841-AADB-F0403141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8481-4862-6444-BBCB-FE897B36815D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5DF1-5A6D-6646-82D4-B8180CB0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F75F-69DE-7144-A3EF-E8044DA7A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A409-8A31-9041-9B06-4696EFE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31949-82BC-0143-BAC3-3CE4F3BF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Where would I live in Melbourne?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CB28-04C3-DD46-A6FB-CE3AE29ED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AF3B0-807C-D74E-9413-1AC33148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 4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BB56-E27B-4F42-8427-EF3B1EE1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1800"/>
              <a:t>Princes Hill , Moonee Ponds,</a:t>
            </a:r>
          </a:p>
          <a:p>
            <a:r>
              <a:rPr lang="en-GB" sz="1800"/>
              <a:t>Parkville , Ringwood, </a:t>
            </a:r>
          </a:p>
          <a:p>
            <a:r>
              <a:rPr lang="en-GB" sz="1800"/>
              <a:t>Abbotsford , Ascot Vale, </a:t>
            </a:r>
          </a:p>
          <a:p>
            <a:r>
              <a:rPr lang="en-GB" sz="1800"/>
              <a:t>Armadale, Flemington,</a:t>
            </a:r>
          </a:p>
          <a:p>
            <a:r>
              <a:rPr lang="en-GB" sz="1800"/>
              <a:t> Port Melbourne , Clayton ,</a:t>
            </a:r>
          </a:p>
          <a:p>
            <a:r>
              <a:rPr lang="en-GB" sz="1800"/>
              <a:t>Essendon West,</a:t>
            </a:r>
          </a:p>
          <a:p>
            <a:r>
              <a:rPr lang="en-GB" sz="1800"/>
              <a:t>Hampton </a:t>
            </a:r>
          </a:p>
          <a:p>
            <a:r>
              <a:rPr lang="en-GB" sz="1800"/>
              <a:t>Frankston South</a:t>
            </a:r>
          </a:p>
          <a:p>
            <a:r>
              <a:rPr lang="en-GB" sz="1800"/>
              <a:t> Toorak </a:t>
            </a:r>
          </a:p>
          <a:p>
            <a:r>
              <a:rPr lang="en-GB" sz="1800"/>
              <a:t>South </a:t>
            </a:r>
            <a:r>
              <a:rPr lang="en-GB" sz="1800" err="1"/>
              <a:t>Yarra</a:t>
            </a:r>
            <a:endParaRPr lang="en-GB" sz="1800"/>
          </a:p>
          <a:p>
            <a:r>
              <a:rPr lang="en-GB" sz="1800"/>
              <a:t>Croydon</a:t>
            </a:r>
          </a:p>
          <a:p>
            <a:r>
              <a:rPr lang="en-GB" sz="1800"/>
              <a:t> Seddon</a:t>
            </a:r>
          </a:p>
          <a:p>
            <a:r>
              <a:rPr lang="en-GB" sz="1800"/>
              <a:t>Glen Iris</a:t>
            </a:r>
          </a:p>
          <a:p>
            <a:r>
              <a:rPr lang="en-GB" sz="1800"/>
              <a:t> </a:t>
            </a:r>
            <a:r>
              <a:rPr lang="en-GB" sz="1800" err="1"/>
              <a:t>Donvale</a:t>
            </a:r>
            <a:endParaRPr lang="en-GB" sz="1800"/>
          </a:p>
          <a:p>
            <a:r>
              <a:rPr lang="en-GB" sz="1800"/>
              <a:t>Kensington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272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2885F-0F53-5843-BA1A-F7D2886A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is it tough to find a home?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48BFC-B532-9247-88C1-DA46671D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8675" y="319088"/>
            <a:ext cx="7488550" cy="6538912"/>
          </a:xfrm>
        </p:spPr>
        <p:txBody>
          <a:bodyPr anchor="ctr">
            <a:normAutofit/>
          </a:bodyPr>
          <a:lstStyle/>
          <a:p>
            <a:r>
              <a:rPr lang="en-US" dirty="0"/>
              <a:t>Cost of homes</a:t>
            </a:r>
          </a:p>
          <a:p>
            <a:r>
              <a:rPr lang="en-US" dirty="0"/>
              <a:t>Am I in the right neighborhood?</a:t>
            </a:r>
          </a:p>
          <a:p>
            <a:r>
              <a:rPr lang="en-US" dirty="0"/>
              <a:t>Are there enough stores around me?</a:t>
            </a:r>
          </a:p>
          <a:p>
            <a:r>
              <a:rPr lang="en-US" dirty="0"/>
              <a:t>Is it close to work?</a:t>
            </a:r>
          </a:p>
          <a:p>
            <a:r>
              <a:rPr lang="en-US" dirty="0"/>
              <a:t>Is it close to the CBD?</a:t>
            </a:r>
          </a:p>
          <a:p>
            <a:r>
              <a:rPr lang="en-US" dirty="0"/>
              <a:t>Do I like the house?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factors are enough to make anyone go crazy.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very very tired human">
            <a:extLst>
              <a:ext uri="{FF2B5EF4-FFF2-40B4-BE49-F238E27FC236}">
                <a16:creationId xmlns:a16="http://schemas.microsoft.com/office/drawing/2014/main" id="{B1B268EC-5BD8-104B-BE66-0AD41060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864" y="2667897"/>
            <a:ext cx="2686986" cy="17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8A575-3281-E144-A249-E119B4DF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does this study do for you?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7427-9378-1D4F-BA69-2457788D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The study reviews the 100 most expensive neighborhoods in Melbourne and analyses which neighborhoods are the most ideal.</a:t>
            </a:r>
          </a:p>
          <a:p>
            <a:endParaRPr lang="en-US"/>
          </a:p>
          <a:p>
            <a:r>
              <a:rPr lang="en-US"/>
              <a:t>Magic huh?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08BF8-2586-504F-8CA9-10D6456C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438" y="3690394"/>
            <a:ext cx="3335641" cy="24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6711F-2B30-1640-8C57-D9F68D36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How does the study work?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A6F77D-F4C0-4D88-AF21-90E6A7EE0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34253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86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B8F7A-B14E-6245-915A-3BDACBC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Wait, what are essential services?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D636-4AAD-3349-80F1-B96F02A8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These are services like number of restaurants, arts and entertainment venues, metro stations, shopping malls, sports venues, clothing stores and Medical Centers.</a:t>
            </a:r>
          </a:p>
          <a:p>
            <a:endParaRPr lang="en-US" dirty="0"/>
          </a:p>
          <a:p>
            <a:r>
              <a:rPr lang="en-US" dirty="0"/>
              <a:t>Obviously bars too! </a:t>
            </a:r>
          </a:p>
        </p:txBody>
      </p:sp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BADAE69-5926-4347-BFAE-04E08CF3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880" y="3767598"/>
            <a:ext cx="3090802" cy="24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69AE5-957B-4542-BB66-9F5BF23B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did the study find?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E6B0-9DC1-6340-9CCE-7D5A65FE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It found that neighborhoods are closely matched on price but on differ on the number of essential services offered. </a:t>
            </a:r>
          </a:p>
          <a:p>
            <a:endParaRPr lang="en-US" dirty="0"/>
          </a:p>
          <a:p>
            <a:r>
              <a:rPr lang="en-US" dirty="0"/>
              <a:t>It found that number of metro stations in clusters 1,2,4 and 5 but 3 has a high amount of metro stations</a:t>
            </a:r>
          </a:p>
          <a:p>
            <a:r>
              <a:rPr lang="en-US" dirty="0"/>
              <a:t>Cluster 2 had a low number of essential services</a:t>
            </a:r>
          </a:p>
          <a:p>
            <a:r>
              <a:rPr lang="en-US" dirty="0"/>
              <a:t>Clusters 3 and 4 had a high number of essential services.</a:t>
            </a:r>
          </a:p>
        </p:txBody>
      </p:sp>
    </p:spTree>
    <p:extLst>
      <p:ext uri="{BB962C8B-B14F-4D97-AF65-F5344CB8AC3E}">
        <p14:creationId xmlns:p14="http://schemas.microsoft.com/office/powerpoint/2010/main" val="75760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10D8-C56D-8243-92AB-D322BFA4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clusters!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4916B86-F16F-6149-86F4-F14539F76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23" y="1517430"/>
            <a:ext cx="7922152" cy="4803414"/>
          </a:xfrm>
        </p:spPr>
      </p:pic>
    </p:spTree>
    <p:extLst>
      <p:ext uri="{BB962C8B-B14F-4D97-AF65-F5344CB8AC3E}">
        <p14:creationId xmlns:p14="http://schemas.microsoft.com/office/powerpoint/2010/main" val="410395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575AC-F635-E14C-AACC-FE7B92C8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 finally, where would I live in Melbourne?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BF5F-8C95-D74F-8F6D-A981DF79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 would live in clusters 3 and 4. They have a high number of essential services and are centrally located. </a:t>
            </a:r>
          </a:p>
          <a:p>
            <a:r>
              <a:rPr lang="en-US" sz="2400" dirty="0"/>
              <a:t>As we know in real estate, location is key. </a:t>
            </a:r>
          </a:p>
          <a:p>
            <a:r>
              <a:rPr lang="en-US" sz="2400" dirty="0"/>
              <a:t>Let’s look at all the neighborhoods in clusters 3 and 4.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98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B52C-0CFC-3B4D-B349-2C09331C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Cluster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213F-F153-0A46-9600-4CCC111A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Burnley</a:t>
            </a:r>
          </a:p>
          <a:p>
            <a:r>
              <a:rPr lang="en-GB" dirty="0"/>
              <a:t> Brighton</a:t>
            </a:r>
          </a:p>
          <a:p>
            <a:r>
              <a:rPr lang="en-GB" dirty="0"/>
              <a:t> Brighton East</a:t>
            </a:r>
          </a:p>
          <a:p>
            <a:r>
              <a:rPr lang="en-GB" dirty="0"/>
              <a:t> Windsor </a:t>
            </a:r>
          </a:p>
          <a:p>
            <a:r>
              <a:rPr lang="en-GB" dirty="0"/>
              <a:t>Forest Hill</a:t>
            </a:r>
          </a:p>
          <a:p>
            <a:r>
              <a:rPr lang="en-GB" dirty="0"/>
              <a:t> Preston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3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Where would I live in Melbourne?</vt:lpstr>
      <vt:lpstr>Why is it tough to find a home?</vt:lpstr>
      <vt:lpstr>What does this study do for you?</vt:lpstr>
      <vt:lpstr>How does the study work? </vt:lpstr>
      <vt:lpstr>Wait, what are essential services? </vt:lpstr>
      <vt:lpstr>What did the study find? </vt:lpstr>
      <vt:lpstr>Let’s look at the clusters!</vt:lpstr>
      <vt:lpstr>So finally, where would I live in Melbourne?</vt:lpstr>
      <vt:lpstr>Cluster 3</vt:lpstr>
      <vt:lpstr>Cluster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would I live in Melbourne?</dc:title>
  <dc:creator>Manginapudi, Nikhil (Student)</dc:creator>
  <cp:lastModifiedBy>Manginapudi, Nikhil (Student)</cp:lastModifiedBy>
  <cp:revision>1</cp:revision>
  <dcterms:created xsi:type="dcterms:W3CDTF">2020-07-20T12:30:59Z</dcterms:created>
  <dcterms:modified xsi:type="dcterms:W3CDTF">2020-07-20T12:31:11Z</dcterms:modified>
</cp:coreProperties>
</file>