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pple.com/documentation/foundation/url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accent5"/>
                </a:solidFill>
              </a:rPr>
              <a:t>攔截 APP 的網路請求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71250" y="3741275"/>
            <a:ext cx="78015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/>
              <a:t>2017-06-13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/>
              <a:t>iOS@Taipei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/>
              <a:t>Nick 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講中文：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ADADAD"/>
                </a:solidFill>
                <a:latin typeface="BiauKai"/>
                <a:ea typeface="BiauKai"/>
                <a:cs typeface="BiauKai"/>
                <a:sym typeface="BiauKai"/>
              </a:rPr>
              <a:t>NSURLProtocol元件處理特定協議的URL數據的加載。</a:t>
            </a:r>
          </a:p>
          <a:p>
            <a:pPr indent="58547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DADAD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ADADAD"/>
                </a:solidFill>
                <a:latin typeface="BiauKai"/>
                <a:ea typeface="BiauKai"/>
                <a:cs typeface="BiauKai"/>
                <a:sym typeface="BiauKai"/>
              </a:rPr>
              <a:t>NSURLProtocol類本身是一個抽像類，它提供用於處理具有特定URL Scheme的URL的基礎結構。</a:t>
            </a:r>
          </a:p>
          <a:p>
            <a:pPr indent="58547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DADAD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ADADAD"/>
                </a:solidFill>
                <a:latin typeface="BiauKai"/>
                <a:ea typeface="BiauKai"/>
                <a:cs typeface="BiauKai"/>
                <a:sym typeface="BiauKai"/>
              </a:rPr>
              <a:t>您可以為應用程序支持的任何自定義協議或URL Scheme創建 subclasses。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2024800"/>
            <a:ext cx="8520600" cy="139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latin typeface="LiHei Pro"/>
                <a:ea typeface="LiHei Pro"/>
                <a:cs typeface="LiHei Pro"/>
                <a:sym typeface="LiHei Pro"/>
              </a:rPr>
              <a:t>簡單說：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zh-TW" sz="3600">
                <a:solidFill>
                  <a:srgbClr val="FF0000"/>
                </a:solidFill>
                <a:latin typeface="LiHei Pro"/>
                <a:ea typeface="LiHei Pro"/>
                <a:cs typeface="LiHei Pro"/>
                <a:sym typeface="LiHei Pro"/>
              </a:rPr>
              <a:t>你可以為所欲為的操縱網路請求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開始使用之前，要先知道它能攔截的網路請求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Q: </a:t>
            </a:r>
            <a:r>
              <a:rPr lang="zh-TW"/>
              <a:t>哪些網路請求是攔截的到的?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A: URLSession , URLConnection , UIWebView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Ｑ: 哪些網路請求是攔截不到的?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A: WKWebView , 基於 CFNetwork  的網路請求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URL Protocol Class - </a:t>
            </a:r>
            <a:r>
              <a:rPr lang="zh-TW"/>
              <a:t>系統提供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open class func </a:t>
            </a:r>
            <a:r>
              <a:rPr lang="zh-TW">
                <a:solidFill>
                  <a:srgbClr val="E69138"/>
                </a:solidFill>
              </a:rPr>
              <a:t>registerClass</a:t>
            </a:r>
            <a:r>
              <a:rPr lang="zh-TW">
                <a:solidFill>
                  <a:srgbClr val="ADADAD"/>
                </a:solidFill>
              </a:rPr>
              <a:t>(_ protocolClass: Swift.AnyClass) -&gt; Bool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Attempts to register a subclass of 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NSURLProtocol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, making it visible to the URL loading system.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A6BD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open class func </a:t>
            </a:r>
            <a:r>
              <a:rPr lang="zh-TW">
                <a:solidFill>
                  <a:srgbClr val="E69138"/>
                </a:solidFill>
              </a:rPr>
              <a:t>unregisterClass</a:t>
            </a:r>
            <a:r>
              <a:rPr lang="zh-TW">
                <a:solidFill>
                  <a:srgbClr val="ADADAD"/>
                </a:solidFill>
              </a:rPr>
              <a:t>(_ protocolClass: Swift.AnyClass)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	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Unregisters the specified subclass of 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NSURLProtocol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URL Protocol Class</a:t>
            </a:r>
            <a:r>
              <a:rPr lang="zh-TW"/>
              <a:t> - 系統提供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open class func </a:t>
            </a:r>
            <a:r>
              <a:rPr lang="zh-TW">
                <a:solidFill>
                  <a:srgbClr val="E69138"/>
                </a:solidFill>
              </a:rPr>
              <a:t>property</a:t>
            </a:r>
            <a:r>
              <a:rPr lang="zh-TW">
                <a:solidFill>
                  <a:srgbClr val="ADADAD"/>
                </a:solidFill>
              </a:rPr>
              <a:t>(forKey key: String, in request: URLRequest) -&gt; Any?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Returns the property associated with the specified key in the specified request.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open class func </a:t>
            </a:r>
            <a:r>
              <a:rPr lang="zh-TW">
                <a:solidFill>
                  <a:srgbClr val="E69138"/>
                </a:solidFill>
              </a:rPr>
              <a:t>setPropert</a:t>
            </a:r>
            <a:r>
              <a:rPr lang="zh-TW">
                <a:solidFill>
                  <a:srgbClr val="ADADAD"/>
                </a:solidFill>
              </a:rPr>
              <a:t>y(_ value: Any, forKey key: String, in request: </a:t>
            </a:r>
            <a:r>
              <a:rPr lang="zh-TW">
                <a:solidFill>
                  <a:srgbClr val="FF00FF"/>
                </a:solidFill>
              </a:rPr>
              <a:t>NSMutableURLRequest</a:t>
            </a:r>
            <a:r>
              <a:rPr lang="zh-TW">
                <a:solidFill>
                  <a:srgbClr val="ADADAD"/>
                </a:solidFill>
              </a:rPr>
              <a:t>)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Sets the property associated with the specified key in the specified request.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open class func </a:t>
            </a:r>
            <a:r>
              <a:rPr lang="zh-TW">
                <a:solidFill>
                  <a:srgbClr val="E69138"/>
                </a:solidFill>
              </a:rPr>
              <a:t>removeProperty</a:t>
            </a:r>
            <a:r>
              <a:rPr lang="zh-TW">
                <a:solidFill>
                  <a:srgbClr val="ADADAD"/>
                </a:solidFill>
              </a:rPr>
              <a:t>(forKey key: String, in request: </a:t>
            </a:r>
            <a:r>
              <a:rPr lang="zh-TW">
                <a:solidFill>
                  <a:srgbClr val="FF00FF"/>
                </a:solidFill>
              </a:rPr>
              <a:t>NSMutableURLRequest</a:t>
            </a:r>
            <a:r>
              <a:rPr lang="zh-TW">
                <a:solidFill>
                  <a:srgbClr val="ADADAD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	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Removes the property associated with the specified key in the specified request.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URL Protocol Class - </a:t>
            </a:r>
            <a:r>
              <a:rPr lang="zh-TW"/>
              <a:t>要自己寫的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override class func </a:t>
            </a:r>
            <a:r>
              <a:rPr lang="zh-TW">
                <a:solidFill>
                  <a:srgbClr val="E69138"/>
                </a:solidFill>
              </a:rPr>
              <a:t>canInit</a:t>
            </a:r>
            <a:r>
              <a:rPr lang="zh-TW">
                <a:solidFill>
                  <a:srgbClr val="ADADAD"/>
                </a:solidFill>
              </a:rPr>
              <a:t>(with request: URLRequest) -&gt; Bool</a:t>
            </a:r>
          </a:p>
          <a:p>
            <a:pPr indent="45720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Returns whether the protocol subclass can handle the specified request.</a:t>
            </a:r>
          </a:p>
          <a:p>
            <a:pPr indent="45720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override class func </a:t>
            </a:r>
            <a:r>
              <a:rPr lang="zh-TW">
                <a:solidFill>
                  <a:srgbClr val="E69138"/>
                </a:solidFill>
              </a:rPr>
              <a:t>canInit</a:t>
            </a:r>
            <a:r>
              <a:rPr lang="zh-TW">
                <a:solidFill>
                  <a:srgbClr val="ADADAD"/>
                </a:solidFill>
              </a:rPr>
              <a:t>(with task: URLSessionTask) -&gt; Bool</a:t>
            </a:r>
          </a:p>
          <a:p>
            <a:pPr indent="45720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Returns whether the protocol subclass can handle the specified task.</a:t>
            </a:r>
          </a:p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ADAD"/>
              </a:solidFill>
            </a:endParaRP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override class func </a:t>
            </a:r>
            <a:r>
              <a:rPr lang="zh-TW">
                <a:solidFill>
                  <a:srgbClr val="E69138"/>
                </a:solidFill>
              </a:rPr>
              <a:t>canonicalRequest</a:t>
            </a:r>
            <a:r>
              <a:rPr lang="zh-TW">
                <a:solidFill>
                  <a:srgbClr val="ADADAD"/>
                </a:solidFill>
              </a:rPr>
              <a:t>(for request: URLRequest) -&gt; URLRequest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	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Returns a canonical version of the specified request.</a:t>
            </a:r>
          </a:p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override func </a:t>
            </a:r>
            <a:r>
              <a:rPr lang="zh-TW">
                <a:solidFill>
                  <a:srgbClr val="F6B26B"/>
                </a:solidFill>
              </a:rPr>
              <a:t>startLoading</a:t>
            </a:r>
            <a:r>
              <a:rPr lang="zh-TW">
                <a:solidFill>
                  <a:srgbClr val="ADADAD"/>
                </a:solidFill>
              </a:rPr>
              <a:t>()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	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Starts protocol-specific loading of the request.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override func </a:t>
            </a:r>
            <a:r>
              <a:rPr lang="zh-TW">
                <a:solidFill>
                  <a:srgbClr val="F6B26B"/>
                </a:solidFill>
              </a:rPr>
              <a:t>stopLoading</a:t>
            </a:r>
            <a:r>
              <a:rPr lang="zh-TW">
                <a:solidFill>
                  <a:srgbClr val="ADADAD"/>
                </a:solidFill>
              </a:rPr>
              <a:t>()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	</a:t>
            </a:r>
            <a:r>
              <a:rPr lang="zh-TW" sz="1300">
                <a:solidFill>
                  <a:srgbClr val="333333"/>
                </a:solidFill>
                <a:highlight>
                  <a:srgbClr val="FAFAFA"/>
                </a:highlight>
              </a:rPr>
              <a:t>Stops protocol-specific loading of the request.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要怎樣攔截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5000"/>
              </a:lnSpc>
              <a:spcBef>
                <a:spcPts val="0"/>
              </a:spcBef>
              <a:buNone/>
            </a:pPr>
            <a:r>
              <a:rPr lang="zh-TW"/>
              <a:t>URLSession : </a:t>
            </a:r>
          </a:p>
          <a:p>
            <a:pPr indent="457200" lvl="0" mar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let config = URLSessionConfiguration.default</a:t>
            </a:r>
          </a:p>
          <a:p>
            <a:pPr indent="457200" lvl="0" mar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config.protocolClasses = [&lt;# </a:t>
            </a:r>
            <a:r>
              <a:rPr lang="zh-TW">
                <a:solidFill>
                  <a:srgbClr val="FFFF00"/>
                </a:solidFill>
              </a:rPr>
              <a:t>Your URLProtocol Class</a:t>
            </a:r>
            <a:r>
              <a:rPr lang="zh-TW">
                <a:solidFill>
                  <a:srgbClr val="ADADAD"/>
                </a:solidFill>
              </a:rPr>
              <a:t> #&gt;.self]</a:t>
            </a:r>
          </a:p>
          <a:p>
            <a:pPr indent="457200" lvl="0" mar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5A6BD"/>
                </a:solidFill>
              </a:rPr>
              <a:t>* 這邊最先寫的最先被呼叫使用</a:t>
            </a:r>
          </a:p>
          <a:p>
            <a:pPr indent="457200" lvl="0" rtl="0">
              <a:lnSpc>
                <a:spcPct val="10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ADADAD"/>
                </a:solidFill>
              </a:rPr>
              <a:t>let session = URLSession(configuration: config)</a:t>
            </a:r>
          </a:p>
          <a:p>
            <a:pPr indent="457200" lvl="0" rtl="0">
              <a:lnSpc>
                <a:spcPct val="105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ADADAD"/>
              </a:solidFill>
            </a:endParaRPr>
          </a:p>
          <a:p>
            <a:pPr indent="0" lvl="0" marL="0" rtl="0">
              <a:lnSpc>
                <a:spcPct val="10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ADADAD"/>
                </a:solidFill>
              </a:rPr>
              <a:t>URLConnection , UIWebView :</a:t>
            </a:r>
          </a:p>
          <a:p>
            <a:pPr indent="0" lvl="0" marL="0" rtl="0">
              <a:lnSpc>
                <a:spcPct val="10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ADADAD"/>
                </a:solidFill>
              </a:rPr>
              <a:t>	URLProtocol.registerClass(&lt;# </a:t>
            </a:r>
            <a:r>
              <a:rPr lang="zh-TW">
                <a:solidFill>
                  <a:srgbClr val="FFFF00"/>
                </a:solidFill>
              </a:rPr>
              <a:t>Your URLProtocol Class</a:t>
            </a:r>
            <a:r>
              <a:rPr lang="zh-TW">
                <a:solidFill>
                  <a:srgbClr val="ADADAD"/>
                </a:solidFill>
              </a:rPr>
              <a:t> #&gt;.self)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TW">
                <a:solidFill>
                  <a:srgbClr val="ADADAD"/>
                </a:solidFill>
              </a:rPr>
              <a:t>	</a:t>
            </a:r>
            <a:r>
              <a:rPr lang="zh-TW">
                <a:solidFill>
                  <a:srgbClr val="C27BA0"/>
                </a:solidFill>
              </a:rPr>
              <a:t>* 最後註冊的 protocolClass 最先被呼叫使用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說在最後面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弄清楚</a:t>
            </a:r>
            <a:r>
              <a:rPr lang="zh-TW"/>
              <a:t>一個 </a:t>
            </a:r>
            <a:r>
              <a:rPr lang="zh-TW"/>
              <a:t>URL 在 iOS 是怎樣</a:t>
            </a:r>
            <a:r>
              <a:rPr lang="zh-TW"/>
              <a:t>稱呼的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scheme ? , host ? , path ? , query ? , queryItems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快照 2017-06-08 下午11.50.22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9239"/>
            <a:ext cx="9144001" cy="159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2024800"/>
            <a:ext cx="8520600" cy="139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800">
                <a:latin typeface="LiHei Pro"/>
                <a:ea typeface="LiHei Pro"/>
                <a:cs typeface="LiHei Pro"/>
                <a:sym typeface="LiHei Pro"/>
              </a:rPr>
              <a:t>Demo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2024800"/>
            <a:ext cx="8520600" cy="139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800">
                <a:latin typeface="LiHei Pro"/>
                <a:ea typeface="LiHei Pro"/>
                <a:cs typeface="LiHei Pro"/>
                <a:sym typeface="LiHei Pro"/>
              </a:rPr>
              <a:t>工程師上班會遇到的情況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情境1: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主管說：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	為了傳輸資料的安全性，跟網站所有的傳輸資料，都要加上 Token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工程師說：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	(消音...)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轉身一個一個 Method 加，好不容易加完了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情境2: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主管說：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zh-TW"/>
              <a:t>對了，改一下規格，Token 之外還要</a:t>
            </a:r>
            <a:r>
              <a:rPr lang="zh-TW"/>
              <a:t>	 userID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工程師說：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(</a:t>
            </a:r>
            <a:r>
              <a:rPr lang="zh-TW"/>
              <a:t>消音...</a:t>
            </a:r>
            <a:r>
              <a:rPr lang="zh-TW"/>
              <a:t>)，(</a:t>
            </a:r>
            <a:r>
              <a:rPr lang="zh-TW"/>
              <a:t>消音...</a:t>
            </a:r>
            <a:r>
              <a:rPr lang="zh-TW"/>
              <a:t>)，(</a:t>
            </a:r>
            <a:r>
              <a:rPr lang="zh-TW"/>
              <a:t>消音...</a:t>
            </a:r>
            <a:r>
              <a:rPr lang="zh-TW"/>
              <a:t>)，</a:t>
            </a:r>
            <a:r>
              <a:rPr lang="zh-TW"/>
              <a:t>是不會一次說完喔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情境3: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主管說：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對了，</a:t>
            </a:r>
            <a:r>
              <a:rPr lang="zh-TW"/>
              <a:t>那個</a:t>
            </a:r>
            <a:r>
              <a:rPr lang="zh-TW"/>
              <a:t> webView 打開的</a:t>
            </a:r>
            <a:r>
              <a:rPr lang="zh-TW"/>
              <a:t>部分，</a:t>
            </a:r>
            <a:r>
              <a:rPr lang="zh-TW"/>
              <a:t>也要</a:t>
            </a:r>
            <a:r>
              <a:rPr lang="zh-TW"/>
              <a:t>加上Token 跟 userID </a:t>
            </a:r>
            <a:r>
              <a:rPr lang="zh-TW"/>
              <a:t>喔～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工程師說：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(消音...)，(消音...)，(消音...)</a:t>
            </a:r>
            <a:r>
              <a:rPr lang="zh-TW"/>
              <a:t>，(消音...)，</a:t>
            </a:r>
            <a:r>
              <a:rPr lang="zh-TW">
                <a:solidFill>
                  <a:srgbClr val="EAD1DC"/>
                </a:solidFill>
              </a:rPr>
              <a:t>翻桌ing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3350100"/>
            <a:ext cx="8520600" cy="139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800">
                <a:latin typeface="LiHei Pro"/>
                <a:ea typeface="LiHei Pro"/>
                <a:cs typeface="LiHei Pro"/>
                <a:sym typeface="LiHei Pro"/>
              </a:rPr>
              <a:t>只好求助 </a:t>
            </a:r>
            <a:r>
              <a:rPr lang="zh-TW" sz="4800">
                <a:solidFill>
                  <a:schemeClr val="accent6"/>
                </a:solidFill>
                <a:latin typeface="LiHei Pro"/>
                <a:ea typeface="LiHei Pro"/>
                <a:cs typeface="LiHei Pro"/>
                <a:sym typeface="LiHei Pro"/>
              </a:rPr>
              <a:t>Google </a:t>
            </a:r>
            <a:r>
              <a:rPr lang="zh-TW" sz="4800">
                <a:latin typeface="LiHei Pro"/>
                <a:ea typeface="LiHei Pro"/>
                <a:cs typeface="LiHei Pro"/>
                <a:sym typeface="LiHei Pro"/>
              </a:rPr>
              <a:t>大神</a:t>
            </a:r>
          </a:p>
        </p:txBody>
      </p:sp>
      <p:sp>
        <p:nvSpPr>
          <p:cNvPr id="84" name="Shape 84"/>
          <p:cNvSpPr txBox="1"/>
          <p:nvPr/>
        </p:nvSpPr>
        <p:spPr>
          <a:xfrm flipH="1" rot="-1732260">
            <a:off x="699230" y="1303463"/>
            <a:ext cx="2464174" cy="447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00FF"/>
                </a:solidFill>
              </a:rPr>
              <a:t>想到漂亮的老婆</a:t>
            </a:r>
          </a:p>
        </p:txBody>
      </p:sp>
      <p:sp>
        <p:nvSpPr>
          <p:cNvPr id="85" name="Shape 85"/>
          <p:cNvSpPr txBox="1"/>
          <p:nvPr/>
        </p:nvSpPr>
        <p:spPr>
          <a:xfrm rot="-1226432">
            <a:off x="1458436" y="1704879"/>
            <a:ext cx="4388735" cy="55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3000">
                <a:solidFill>
                  <a:srgbClr val="CC0000"/>
                </a:solidFill>
              </a:rPr>
              <a:t>看著手機上女兒的照片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428825" y="2298750"/>
            <a:ext cx="3390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3600">
                <a:solidFill>
                  <a:schemeClr val="accent1"/>
                </a:solidFill>
              </a:rPr>
              <a:t>嘆了一口氣！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URLProtocol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54600" y="1504875"/>
            <a:ext cx="1727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D966"/>
                </a:solidFill>
              </a:rPr>
              <a:t>Google 大神說：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024800"/>
            <a:ext cx="8520600" cy="139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800">
                <a:latin typeface="LiHei Pro"/>
                <a:ea typeface="LiHei Pro"/>
                <a:cs typeface="LiHei Pro"/>
                <a:sym typeface="LiHei Pro"/>
              </a:rPr>
              <a:t>這是啥東東?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我們來聽聽 </a:t>
            </a:r>
            <a:r>
              <a:rPr lang="zh-TW">
                <a:latin typeface="BiauKai"/>
                <a:ea typeface="BiauKai"/>
                <a:cs typeface="BiauKai"/>
                <a:sym typeface="BiauKai"/>
              </a:rPr>
              <a:t>Apple</a:t>
            </a:r>
            <a:r>
              <a:rPr lang="zh-TW"/>
              <a:t> 怎麼說：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https://developer.apple.com/documentation/foundation/urlprotocol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An NSURLProtocol object handles the loading of protocol-specific URL data. </a:t>
            </a:r>
          </a:p>
          <a:p>
            <a:pPr indent="685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The NSURLProtocol class itself is an abstract class that provides the infrastructure for processing URLs with a specific URL scheme. </a:t>
            </a:r>
          </a:p>
          <a:p>
            <a:pPr indent="685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You create subclasses for any custom protocols or URL schemes that your app supports.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