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88" r:id="rId3"/>
    <p:sldId id="313" r:id="rId4"/>
    <p:sldId id="334" r:id="rId5"/>
    <p:sldId id="335" r:id="rId6"/>
    <p:sldId id="314" r:id="rId7"/>
    <p:sldId id="336" r:id="rId8"/>
    <p:sldId id="316" r:id="rId9"/>
    <p:sldId id="337" r:id="rId10"/>
    <p:sldId id="338" r:id="rId11"/>
    <p:sldId id="318" r:id="rId12"/>
    <p:sldId id="339" r:id="rId13"/>
    <p:sldId id="340" r:id="rId14"/>
    <p:sldId id="342" r:id="rId15"/>
    <p:sldId id="341" r:id="rId16"/>
    <p:sldId id="343" r:id="rId17"/>
    <p:sldId id="344" r:id="rId18"/>
    <p:sldId id="319" r:id="rId19"/>
    <p:sldId id="345" r:id="rId20"/>
    <p:sldId id="348" r:id="rId21"/>
    <p:sldId id="346" r:id="rId22"/>
    <p:sldId id="347" r:id="rId23"/>
    <p:sldId id="349" r:id="rId24"/>
    <p:sldId id="350" r:id="rId25"/>
    <p:sldId id="351" r:id="rId26"/>
  </p:sldIdLst>
  <p:sldSz cx="9144000" cy="5143500" type="screen16x9"/>
  <p:notesSz cx="6858000" cy="9144000"/>
  <p:embeddedFontLst>
    <p:embeddedFont>
      <p:font typeface="華康細圓體(P)" panose="020F0300000000000000" pitchFamily="34" charset="-120"/>
      <p:regular r:id="rId28"/>
    </p:embeddedFont>
    <p:embeddedFont>
      <p:font typeface="Muli Light" panose="02000303000000000000" pitchFamily="2" charset="0"/>
      <p:regular r:id="rId29"/>
    </p:embeddedFont>
    <p:embeddedFont>
      <p:font typeface="Amatic SC" panose="020B0604020202020204" charset="-79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7C8A"/>
    <a:srgbClr val="C9EECF"/>
    <a:srgbClr val="ADDED4"/>
    <a:srgbClr val="C8EDCF"/>
    <a:srgbClr val="70CEC5"/>
    <a:srgbClr val="70C1CE"/>
    <a:srgbClr val="42D2BA"/>
    <a:srgbClr val="8DCCD7"/>
    <a:srgbClr val="51B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5F3AA00-1F21-4B7C-88DC-B17609360679}">
  <a:tblStyle styleId="{E5F3AA00-1F21-4B7C-88DC-B176093606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44" y="-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67820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>
                <a:latin typeface="華康細圓體(P)" panose="020F0300000000000000" pitchFamily="34" charset="-120"/>
                <a:ea typeface="華康細圓體(P)" panose="020F0300000000000000" pitchFamily="34" charset="-120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l" t="t" r="r" b="b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華康細圓體(P)" panose="020F0300000000000000" pitchFamily="34" charset="-120"/>
                <a:sym typeface="Muli Light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華康細圓體(P)" panose="020F0300000000000000" pitchFamily="34" charset="-120"/>
          <a:ea typeface="華康細圓體(P)" panose="020F0300000000000000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EC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998221" y="1991825"/>
            <a:ext cx="733044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2F7C8A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Day 5 </a:t>
            </a:r>
            <a:r>
              <a:rPr lang="zh-TW" altLang="en-US" dirty="0" smtClean="0">
                <a:solidFill>
                  <a:srgbClr val="2F7C8A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網路爬蟲</a:t>
            </a:r>
            <a:endParaRPr dirty="0">
              <a:solidFill>
                <a:srgbClr val="2F7C8A"/>
              </a:solidFill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網路爬蟲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6100" indent="-457200">
              <a:buFont typeface="+mj-lt"/>
              <a:buAutoNum type="arabicPeriod"/>
            </a:pP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與</a:t>
            </a:r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網站建立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連線：</a:t>
            </a:r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pPr marL="88900" indent="0">
              <a:buNone/>
            </a:pPr>
            <a:r>
              <a:rPr lang="zh-TW" altLang="en-US" dirty="0"/>
              <a:t>使用套件：</a:t>
            </a:r>
            <a:r>
              <a:rPr lang="en-US" altLang="zh-TW" dirty="0"/>
              <a:t>Requests</a:t>
            </a:r>
          </a:p>
          <a:p>
            <a:pPr marL="88900" indent="0">
              <a:buNone/>
            </a:pPr>
            <a:r>
              <a:rPr lang="zh-TW" altLang="en-US" dirty="0"/>
              <a:t>使用語法：</a:t>
            </a:r>
            <a:endParaRPr lang="en-US" altLang="zh-TW" dirty="0"/>
          </a:p>
          <a:p>
            <a:pPr lvl="1"/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先</a:t>
            </a:r>
            <a:r>
              <a:rPr lang="en-US" altLang="zh-TW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import</a:t>
            </a:r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：</a:t>
            </a:r>
            <a:r>
              <a:rPr lang="en-US" altLang="zh-TW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import requests</a:t>
            </a:r>
          </a:p>
          <a:p>
            <a:pPr lvl="1"/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與網站建立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連線，取得</a:t>
            </a: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request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物件：</a:t>
            </a: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/>
            </a:r>
            <a:b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</a:b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	res=</a:t>
            </a:r>
            <a:r>
              <a:rPr lang="en-US" altLang="zh-TW" dirty="0" err="1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requests.get</a:t>
            </a:r>
            <a:r>
              <a:rPr lang="en-US" altLang="zh-TW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(“</a:t>
            </a:r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網址</a:t>
            </a: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”)</a:t>
            </a:r>
          </a:p>
          <a:p>
            <a:pPr lvl="1"/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印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出狀態：</a:t>
            </a: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print(res)</a:t>
            </a:r>
            <a:endParaRPr lang="zh-TW" altLang="en-US" dirty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4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網頁常見的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request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GET</a:t>
            </a:r>
            <a:r>
              <a:rPr lang="zh-TW" altLang="en-US" dirty="0" smtClean="0"/>
              <a:t>：向伺服器索取資料</a:t>
            </a:r>
            <a:endParaRPr lang="en-US" altLang="zh-TW" dirty="0" smtClean="0"/>
          </a:p>
          <a:p>
            <a:r>
              <a:rPr lang="en-US" altLang="zh-TW" dirty="0" smtClean="0"/>
              <a:t>POST</a:t>
            </a:r>
            <a:r>
              <a:rPr lang="zh-TW" altLang="en-US" dirty="0" smtClean="0"/>
              <a:t>：向伺服器傳送資料</a:t>
            </a:r>
            <a:endParaRPr lang="en-US" altLang="zh-TW" dirty="0" smtClean="0"/>
          </a:p>
          <a:p>
            <a:r>
              <a:rPr lang="en-US" altLang="zh-TW" dirty="0" smtClean="0"/>
              <a:t>PUT</a:t>
            </a:r>
            <a:r>
              <a:rPr lang="zh-TW" altLang="en-US" dirty="0" smtClean="0"/>
              <a:t>：向伺服器發送更改請求</a:t>
            </a:r>
            <a:endParaRPr lang="en-US" altLang="zh-TW" dirty="0" smtClean="0"/>
          </a:p>
          <a:p>
            <a:r>
              <a:rPr lang="en-US" altLang="zh-TW" dirty="0" smtClean="0"/>
              <a:t>DELETE</a:t>
            </a:r>
            <a:r>
              <a:rPr lang="zh-TW" altLang="en-US" dirty="0" smtClean="0"/>
              <a:t>：向伺服器發送刪除請求</a:t>
            </a:r>
            <a:endParaRPr lang="en-US" altLang="zh-TW" dirty="0" smtClean="0"/>
          </a:p>
          <a:p>
            <a:pPr marL="8890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9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網頁常見的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response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200</a:t>
            </a:r>
            <a:r>
              <a:rPr lang="zh-TW" altLang="en-US" dirty="0" smtClean="0"/>
              <a:t> </a:t>
            </a:r>
            <a:r>
              <a:rPr lang="en-US" altLang="zh-TW" dirty="0" smtClean="0"/>
              <a:t>OK</a:t>
            </a:r>
            <a:r>
              <a:rPr lang="zh-TW" altLang="en-US" dirty="0" smtClean="0"/>
              <a:t> →</a:t>
            </a:r>
            <a:r>
              <a:rPr lang="zh-TW" altLang="en-US" dirty="0"/>
              <a:t>請求</a:t>
            </a:r>
            <a:r>
              <a:rPr lang="zh-TW" altLang="en-US" dirty="0" smtClean="0"/>
              <a:t>成功</a:t>
            </a:r>
            <a:endParaRPr lang="en-US" altLang="zh-TW" dirty="0" smtClean="0"/>
          </a:p>
          <a:p>
            <a:r>
              <a:rPr lang="en-US" altLang="zh-TW" dirty="0" smtClean="0"/>
              <a:t>400 Bad Request </a:t>
            </a:r>
            <a:r>
              <a:rPr lang="zh-TW" altLang="en-US" dirty="0" smtClean="0"/>
              <a:t>→語法錯誤，無法理解請求</a:t>
            </a:r>
            <a:endParaRPr lang="en-US" altLang="zh-TW" dirty="0" smtClean="0"/>
          </a:p>
          <a:p>
            <a:r>
              <a:rPr lang="en-US" altLang="zh-TW" dirty="0" smtClean="0"/>
              <a:t>403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Forbidden </a:t>
            </a:r>
            <a:r>
              <a:rPr lang="zh-TW" altLang="en-US" dirty="0" smtClean="0"/>
              <a:t>→權限不足，伺服器拒絕回應請求</a:t>
            </a:r>
            <a:endParaRPr lang="en-US" altLang="zh-TW" dirty="0" smtClean="0"/>
          </a:p>
          <a:p>
            <a:r>
              <a:rPr lang="en-US" altLang="zh-TW" dirty="0" smtClean="0"/>
              <a:t>404</a:t>
            </a:r>
            <a:r>
              <a:rPr lang="zh-TW" altLang="en-US" dirty="0" smtClean="0"/>
              <a:t> </a:t>
            </a:r>
            <a:r>
              <a:rPr lang="en-US" altLang="zh-TW" dirty="0" smtClean="0"/>
              <a:t>Not Found </a:t>
            </a:r>
            <a:r>
              <a:rPr lang="zh-TW" altLang="en-US" dirty="0" smtClean="0"/>
              <a:t>→伺服器找不到請求的資源</a:t>
            </a:r>
            <a:endParaRPr lang="en-US" altLang="zh-TW" dirty="0" smtClean="0"/>
          </a:p>
          <a:p>
            <a:endParaRPr lang="en-US" altLang="zh-TW" dirty="0" smtClean="0"/>
          </a:p>
          <a:p>
            <a:pPr marL="8890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00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網路爬蟲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2.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 取得</a:t>
            </a:r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網頁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原始碼</a:t>
            </a:r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pPr marL="88900" indent="0">
              <a:buNone/>
            </a:pPr>
            <a:endParaRPr lang="en-US" altLang="zh-TW" dirty="0" smtClean="0"/>
          </a:p>
          <a:p>
            <a:pPr marL="88900" indent="0">
              <a:buNone/>
            </a:pPr>
            <a:r>
              <a:rPr lang="zh-TW" altLang="en-US" dirty="0" smtClean="0"/>
              <a:t>使用</a:t>
            </a:r>
            <a:r>
              <a:rPr lang="zh-TW" altLang="en-US" dirty="0"/>
              <a:t>語法</a:t>
            </a:r>
            <a:r>
              <a:rPr lang="zh-TW" altLang="en-US" dirty="0" smtClean="0"/>
              <a:t>：利用剛剛取得的</a:t>
            </a:r>
            <a:r>
              <a:rPr lang="en-US" altLang="zh-TW" dirty="0" smtClean="0"/>
              <a:t>res</a:t>
            </a:r>
            <a:r>
              <a:rPr lang="zh-TW" altLang="en-US" dirty="0" smtClean="0"/>
              <a:t>，印出他的</a:t>
            </a:r>
            <a:r>
              <a:rPr lang="en-US" altLang="zh-TW" dirty="0" smtClean="0"/>
              <a:t>text</a:t>
            </a:r>
          </a:p>
          <a:p>
            <a:pPr marL="88900" indent="0">
              <a:buNone/>
            </a:pPr>
            <a:r>
              <a:rPr lang="en-US" altLang="zh-TW" dirty="0" smtClean="0"/>
              <a:t>	</a:t>
            </a:r>
          </a:p>
          <a:p>
            <a:pPr marL="8890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print(</a:t>
            </a:r>
            <a:r>
              <a:rPr lang="en-US" altLang="zh-TW" dirty="0" err="1" smtClean="0"/>
              <a:t>res.text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05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網路爬蟲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3.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 解析原始碼，擷取需要的資料</a:t>
            </a:r>
            <a:endParaRPr lang="en-US" altLang="zh-TW" dirty="0" smtClean="0"/>
          </a:p>
          <a:p>
            <a:pPr marL="88900" indent="0">
              <a:buNone/>
            </a:pPr>
            <a:r>
              <a:rPr lang="zh-TW" altLang="en-US" dirty="0" smtClean="0"/>
              <a:t>使用套件：</a:t>
            </a:r>
            <a:r>
              <a:rPr lang="en-US" altLang="zh-TW" dirty="0" err="1" smtClean="0"/>
              <a:t>BeautifulSoup</a:t>
            </a:r>
            <a:endParaRPr lang="en-US" altLang="zh-TW" dirty="0" smtClean="0"/>
          </a:p>
          <a:p>
            <a:pPr marL="88900" indent="0">
              <a:buNone/>
            </a:pPr>
            <a:r>
              <a:rPr lang="zh-TW" altLang="en-US" dirty="0"/>
              <a:t>安裝指令：</a:t>
            </a:r>
            <a:endParaRPr lang="en-US" altLang="zh-TW" dirty="0"/>
          </a:p>
          <a:p>
            <a:pPr marL="8890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conda</a:t>
            </a:r>
            <a:r>
              <a:rPr lang="zh-TW" altLang="en-US" dirty="0"/>
              <a:t>：</a:t>
            </a:r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smtClean="0"/>
              <a:t>beautifulsoup4</a:t>
            </a:r>
            <a:endParaRPr lang="en-US" altLang="zh-TW" dirty="0"/>
          </a:p>
          <a:p>
            <a:pPr marL="88900" indent="0">
              <a:buNone/>
            </a:pPr>
            <a:r>
              <a:rPr lang="en-US" altLang="zh-TW" dirty="0"/>
              <a:t>	pip</a:t>
            </a:r>
            <a:r>
              <a:rPr lang="zh-TW" altLang="en-US" dirty="0"/>
              <a:t>：</a:t>
            </a:r>
            <a:r>
              <a:rPr lang="en-US" altLang="zh-TW" dirty="0"/>
              <a:t>pip install </a:t>
            </a:r>
            <a:r>
              <a:rPr lang="en-US" altLang="zh-TW" dirty="0" smtClean="0"/>
              <a:t>beautifulsoup4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26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網路爬蟲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3.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 解析原始碼，擷取需要的資料</a:t>
            </a:r>
            <a:endParaRPr lang="en-US" altLang="zh-TW" dirty="0" smtClean="0"/>
          </a:p>
          <a:p>
            <a:pPr marL="88900" indent="0">
              <a:buNone/>
            </a:pPr>
            <a:r>
              <a:rPr lang="zh-TW" altLang="en-US" dirty="0" smtClean="0"/>
              <a:t>使用套件：</a:t>
            </a:r>
            <a:r>
              <a:rPr lang="en-US" altLang="zh-TW" dirty="0" err="1" smtClean="0"/>
              <a:t>BeautifulSoup</a:t>
            </a:r>
            <a:endParaRPr lang="en-US" altLang="zh-TW" dirty="0" smtClean="0"/>
          </a:p>
          <a:p>
            <a:pPr marL="88900" indent="0">
              <a:buNone/>
            </a:pPr>
            <a:r>
              <a:rPr lang="zh-TW" altLang="en-US" dirty="0" smtClean="0"/>
              <a:t>使用</a:t>
            </a:r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8890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先從</a:t>
            </a:r>
            <a:r>
              <a:rPr lang="en-US" altLang="zh-TW" dirty="0" smtClean="0"/>
              <a:t>bs4 import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8890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from </a:t>
            </a:r>
            <a:r>
              <a:rPr lang="en-US" altLang="zh-TW" dirty="0"/>
              <a:t>bs4 import </a:t>
            </a:r>
            <a:r>
              <a:rPr lang="en-US" altLang="zh-TW" dirty="0" err="1" smtClean="0"/>
              <a:t>BeautifulSoup</a:t>
            </a:r>
            <a:endParaRPr lang="en-US" altLang="zh-TW" dirty="0"/>
          </a:p>
          <a:p>
            <a:pPr marL="8890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選擇欲分析的資料及解析器，並存入</a:t>
            </a:r>
            <a:r>
              <a:rPr lang="en-US" altLang="zh-TW" dirty="0" smtClean="0"/>
              <a:t>soup</a:t>
            </a:r>
            <a:r>
              <a:rPr lang="zh-TW" altLang="en-US" dirty="0" smtClean="0"/>
              <a:t>變數中</a:t>
            </a:r>
            <a:endParaRPr lang="en-US" altLang="zh-TW" dirty="0" smtClean="0"/>
          </a:p>
          <a:p>
            <a:pPr marL="8890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soup </a:t>
            </a:r>
            <a:r>
              <a:rPr lang="en-US" altLang="zh-TW" dirty="0"/>
              <a:t>= </a:t>
            </a:r>
            <a:r>
              <a:rPr lang="en-US" altLang="zh-TW" dirty="0" err="1"/>
              <a:t>BeautifulSoup</a:t>
            </a:r>
            <a:r>
              <a:rPr lang="en-US" altLang="zh-TW" dirty="0"/>
              <a:t>(</a:t>
            </a:r>
            <a:r>
              <a:rPr lang="en-US" altLang="zh-TW" dirty="0" err="1"/>
              <a:t>res.text</a:t>
            </a:r>
            <a:r>
              <a:rPr lang="en-US" altLang="zh-TW" dirty="0"/>
              <a:t>, "</a:t>
            </a:r>
            <a:r>
              <a:rPr lang="en-US" altLang="zh-TW" dirty="0" err="1"/>
              <a:t>html.parser</a:t>
            </a:r>
            <a:r>
              <a:rPr lang="en-US" altLang="zh-TW" dirty="0"/>
              <a:t>")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3600" dirty="0" err="1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BeautifulSoup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BeautifulSoup</a:t>
            </a:r>
            <a:r>
              <a:rPr lang="zh-TW" altLang="en-US" dirty="0" smtClean="0"/>
              <a:t>提供幾個函式來選取標籤：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en-US" altLang="zh-TW" dirty="0" smtClean="0"/>
              <a:t>find()</a:t>
            </a:r>
            <a:r>
              <a:rPr lang="zh-TW" altLang="en-US" dirty="0" smtClean="0"/>
              <a:t>：找出第一筆符合標籤的資料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findAll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：找出所有符合標籤的資料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select()</a:t>
            </a:r>
            <a:r>
              <a:rPr lang="zh-TW" altLang="en-US" dirty="0" smtClean="0"/>
              <a:t>：找出所有符合標籤的資料，支援</a:t>
            </a:r>
            <a:r>
              <a:rPr lang="en-US" altLang="zh-TW" dirty="0" smtClean="0"/>
              <a:t>CSS</a:t>
            </a:r>
          </a:p>
          <a:p>
            <a:pPr lvl="1"/>
            <a:r>
              <a:rPr lang="en-US" altLang="zh-TW" dirty="0" err="1" smtClean="0"/>
              <a:t>select_one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：</a:t>
            </a:r>
            <a:r>
              <a:rPr lang="zh-TW" altLang="en-US" dirty="0"/>
              <a:t>找出第一筆符合標籤的</a:t>
            </a:r>
            <a:r>
              <a:rPr lang="zh-TW" altLang="en-US" dirty="0" smtClean="0"/>
              <a:t>資料，支援</a:t>
            </a:r>
            <a:r>
              <a:rPr lang="en-US" altLang="zh-TW" dirty="0" smtClean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2878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取出標籤中的文字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.text</a:t>
            </a:r>
            <a:r>
              <a:rPr lang="zh-TW" altLang="en-US" dirty="0" smtClean="0"/>
              <a:t>：取出標籤下的所有文字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包括其他的</a:t>
            </a:r>
            <a:r>
              <a:rPr lang="en-US" altLang="zh-TW" dirty="0" smtClean="0"/>
              <a:t>tag)</a:t>
            </a:r>
          </a:p>
          <a:p>
            <a:r>
              <a:rPr lang="en-US" altLang="zh-TW" dirty="0" smtClean="0"/>
              <a:t>.string</a:t>
            </a:r>
            <a:r>
              <a:rPr lang="zh-TW" altLang="en-US" dirty="0" smtClean="0"/>
              <a:t>：取出標籤下的文字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803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pPr>
              <a:buClr>
                <a:srgbClr val="B5D4E9"/>
              </a:buClr>
            </a:pP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加入更多參數</a:t>
            </a:r>
            <a:endParaRPr lang="zh-TW" altLang="en-US"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79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加入更多參數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params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後面的變數</a:t>
            </a:r>
            <a:endParaRPr lang="en-US" altLang="zh-TW" dirty="0" smtClean="0"/>
          </a:p>
          <a:p>
            <a:r>
              <a:rPr lang="en-US" altLang="zh-TW" dirty="0" smtClean="0"/>
              <a:t>cookies</a:t>
            </a:r>
            <a:r>
              <a:rPr lang="zh-TW" altLang="en-US" dirty="0" smtClean="0"/>
              <a:t>：伺服器留在電腦中，關於使用者的設定檔</a:t>
            </a:r>
            <a:endParaRPr lang="en-US" altLang="zh-TW" dirty="0" smtClean="0"/>
          </a:p>
          <a:p>
            <a:r>
              <a:rPr lang="en-US" altLang="zh-TW" dirty="0" err="1" smtClean="0"/>
              <a:t>auth</a:t>
            </a:r>
            <a:r>
              <a:rPr lang="zh-TW" altLang="en-US" dirty="0" smtClean="0"/>
              <a:t>：認證資料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帳號密碼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語法：以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包裝資料，附在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的參數中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787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pPr>
              <a:buClr>
                <a:srgbClr val="B5D4E9"/>
              </a:buClr>
            </a:pP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網路爬蟲？</a:t>
            </a:r>
            <a:endParaRPr lang="zh-TW" altLang="en-US"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3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加入更多參數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某些</a:t>
            </a:r>
            <a:r>
              <a:rPr lang="zh-TW" altLang="en-US" dirty="0" smtClean="0"/>
              <a:t>參數會直接打包在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裡面</a:t>
            </a:r>
            <a:endParaRPr lang="en-US" altLang="zh-TW" dirty="0"/>
          </a:p>
          <a:p>
            <a:r>
              <a:rPr lang="en-US" altLang="zh-TW" dirty="0" smtClean="0"/>
              <a:t>EX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user-agent</a:t>
            </a:r>
            <a:r>
              <a:rPr lang="zh-TW" altLang="en-US" dirty="0" smtClean="0"/>
              <a:t>：表示使用者的瀏覽器資訊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語法：</a:t>
            </a:r>
            <a:r>
              <a:rPr lang="zh-TW" altLang="en-US" dirty="0"/>
              <a:t>以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包裝資料</a:t>
            </a:r>
            <a:r>
              <a:rPr lang="zh-TW" altLang="en-US" dirty="0"/>
              <a:t>，並填入</a:t>
            </a:r>
            <a:r>
              <a:rPr lang="en-US" altLang="zh-TW" dirty="0" smtClean="0"/>
              <a:t>headers</a:t>
            </a:r>
            <a:r>
              <a:rPr lang="zh-TW" altLang="en-US" dirty="0" smtClean="0"/>
              <a:t>參數</a:t>
            </a:r>
            <a:r>
              <a:rPr lang="zh-TW" altLang="en-US" dirty="0"/>
              <a:t>位置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48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pPr>
              <a:buClr>
                <a:srgbClr val="B5D4E9"/>
              </a:buClr>
            </a:pP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自動換頁</a:t>
            </a:r>
            <a:endParaRPr lang="zh-TW" altLang="en-US"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6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自動換頁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爬蟲只能爬取</a:t>
            </a:r>
            <a:r>
              <a:rPr lang="en-US" altLang="zh-TW" dirty="0" smtClean="0"/>
              <a:t>“</a:t>
            </a:r>
            <a:r>
              <a:rPr lang="zh-TW" altLang="en-US" dirty="0" smtClean="0"/>
              <a:t>當前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頁面的資料</a:t>
            </a:r>
            <a:endParaRPr lang="en-US" altLang="zh-TW" dirty="0" smtClean="0"/>
          </a:p>
          <a:p>
            <a:r>
              <a:rPr lang="zh-TW" altLang="en-US" dirty="0" smtClean="0"/>
              <a:t>思路：抓取換頁按鈕中的連結，更新現有連結並執行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547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pPr>
              <a:buClr>
                <a:srgbClr val="B5D4E9"/>
              </a:buClr>
            </a:pP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小試身手</a:t>
            </a:r>
            <a:endParaRPr lang="zh-TW" altLang="en-US"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87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小試身手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挑選一個圖片庫</a:t>
            </a:r>
            <a:r>
              <a:rPr lang="en-US" altLang="zh-TW" dirty="0" smtClean="0"/>
              <a:t>/</a:t>
            </a:r>
            <a:r>
              <a:rPr lang="zh-TW" altLang="en-US" dirty="0" smtClean="0"/>
              <a:t>圖片串，利用爬蟲下載這些圖片</a:t>
            </a:r>
            <a:endParaRPr lang="en-US" altLang="zh-TW" dirty="0" smtClean="0"/>
          </a:p>
          <a:p>
            <a:r>
              <a:rPr lang="zh-TW" altLang="en-US" dirty="0" smtClean="0"/>
              <a:t>可以是來自某個網站的圖庫，或是論壇</a:t>
            </a:r>
            <a:r>
              <a:rPr lang="en-US" altLang="zh-TW" dirty="0" smtClean="0"/>
              <a:t>/</a:t>
            </a:r>
            <a:r>
              <a:rPr lang="zh-TW" altLang="en-US" dirty="0" smtClean="0"/>
              <a:t>網頁的貼文</a:t>
            </a:r>
            <a:endParaRPr lang="en-US" altLang="zh-TW" dirty="0" smtClean="0"/>
          </a:p>
          <a:p>
            <a:r>
              <a:rPr lang="zh-TW" altLang="en-US" dirty="0"/>
              <a:t>建議</a:t>
            </a:r>
            <a:r>
              <a:rPr lang="zh-TW" altLang="en-US" dirty="0" smtClean="0"/>
              <a:t>找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格式較為簡單的網站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</a:t>
            </a:r>
            <a:r>
              <a:rPr lang="zh-TW" altLang="en-US" dirty="0" smtClean="0"/>
              <a:t>可直接在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文中找到 </a:t>
            </a:r>
            <a:r>
              <a:rPr lang="en-US" altLang="zh-TW" dirty="0" smtClean="0"/>
              <a:t>.jpg</a:t>
            </a:r>
            <a:r>
              <a:rPr lang="zh-TW" altLang="en-US" dirty="0" smtClean="0"/>
              <a:t>的字樣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998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小試身手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小技巧</a:t>
            </a:r>
            <a:endParaRPr lang="en-US" altLang="zh-TW" dirty="0" smtClean="0"/>
          </a:p>
          <a:p>
            <a:pPr lvl="1"/>
            <a:r>
              <a:rPr lang="zh-TW" altLang="en-US" dirty="0"/>
              <a:t>因為是要存取</a:t>
            </a:r>
            <a:r>
              <a:rPr lang="zh-TW" altLang="en-US" dirty="0" smtClean="0"/>
              <a:t>圖片，我們使用</a:t>
            </a:r>
            <a:r>
              <a:rPr lang="en-US" altLang="zh-TW" dirty="0" err="1" smtClean="0"/>
              <a:t>res.content</a:t>
            </a:r>
            <a:r>
              <a:rPr lang="zh-TW" altLang="en-US" dirty="0" smtClean="0"/>
              <a:t>而非</a:t>
            </a:r>
            <a:r>
              <a:rPr lang="en-US" altLang="zh-TW" dirty="0" err="1" smtClean="0"/>
              <a:t>res.text</a:t>
            </a:r>
            <a:endParaRPr lang="en-US" altLang="zh-TW" dirty="0" smtClean="0"/>
          </a:p>
          <a:p>
            <a:pPr lvl="1"/>
            <a:r>
              <a:rPr lang="zh-TW" altLang="en-US" dirty="0"/>
              <a:t>寫入語法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with open(img_name,'</a:t>
            </a:r>
            <a:r>
              <a:rPr lang="en-US" altLang="zh-TW" dirty="0" err="1"/>
              <a:t>wb</a:t>
            </a:r>
            <a:r>
              <a:rPr lang="en-US" altLang="zh-TW" dirty="0"/>
              <a:t>') as file: 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file.write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html.content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dirty="0" err="1" smtClean="0"/>
              <a:t>file.flush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 smtClean="0"/>
              <a:t>檔名部分可使用簡單的數字進行命名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872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網路爬蟲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一個可以自動化抓取網頁內容的程式</a:t>
            </a:r>
            <a:endParaRPr lang="en-US" altLang="zh-TW" dirty="0" smtClean="0"/>
          </a:p>
          <a:p>
            <a:r>
              <a:rPr lang="zh-TW" altLang="en-US" dirty="0"/>
              <a:t>電腦模仿</a:t>
            </a:r>
            <a:r>
              <a:rPr lang="zh-TW" altLang="en-US" dirty="0" smtClean="0"/>
              <a:t>使用者，向伺服器發送請求取得網頁原始碼</a:t>
            </a:r>
            <a:endParaRPr lang="en-US" altLang="zh-TW" dirty="0" smtClean="0"/>
          </a:p>
          <a:p>
            <a:r>
              <a:rPr lang="zh-TW" altLang="en-US" dirty="0"/>
              <a:t>取得網頁原始碼</a:t>
            </a:r>
            <a:r>
              <a:rPr lang="zh-TW" altLang="en-US" dirty="0" smtClean="0"/>
              <a:t>後，再用程式擷取需要的內容</a:t>
            </a:r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89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網路爬蟲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8" name="Google Shape;358;p39"/>
          <p:cNvSpPr/>
          <p:nvPr/>
        </p:nvSpPr>
        <p:spPr>
          <a:xfrm>
            <a:off x="895350" y="1376203"/>
            <a:ext cx="1052357" cy="2596155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34;p39"/>
          <p:cNvSpPr/>
          <p:nvPr/>
        </p:nvSpPr>
        <p:spPr>
          <a:xfrm>
            <a:off x="5152673" y="3646367"/>
            <a:ext cx="415573" cy="51451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82;p39"/>
          <p:cNvSpPr/>
          <p:nvPr/>
        </p:nvSpPr>
        <p:spPr>
          <a:xfrm>
            <a:off x="6852815" y="2040821"/>
            <a:ext cx="1444309" cy="145521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Google Chrome - 维基百科，自由的百科全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895" y="2191818"/>
            <a:ext cx="1217649" cy="121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5385330" y="2770103"/>
            <a:ext cx="11488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2184544" y="2768429"/>
            <a:ext cx="161593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5305425" y="3303502"/>
            <a:ext cx="12287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2179780" y="3303502"/>
            <a:ext cx="1620694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354333" y="1800732"/>
            <a:ext cx="170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Amatic SC"/>
              </a:rPr>
              <a:t>使用者</a:t>
            </a:r>
            <a:r>
              <a:rPr lang="zh-TW" altLang="en-US" b="1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Amatic SC"/>
              </a:rPr>
              <a:t>搜尋</a:t>
            </a:r>
            <a:r>
              <a:rPr lang="en-US" altLang="zh-TW" b="1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Amatic SC"/>
              </a:rPr>
              <a:t/>
            </a:r>
            <a:br>
              <a:rPr lang="en-US" altLang="zh-TW" b="1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Amatic SC"/>
              </a:rPr>
            </a:br>
            <a:r>
              <a:rPr lang="zh-TW" altLang="en-US" b="1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Amatic SC"/>
              </a:rPr>
              <a:t>想</a:t>
            </a:r>
            <a:r>
              <a:rPr lang="zh-TW" altLang="en-US" b="1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Amatic SC"/>
              </a:rPr>
              <a:t>找的資料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177544" y="1779211"/>
            <a:ext cx="170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Amatic SC"/>
              </a:rPr>
              <a:t>瀏覽器打包請求，傳給特定網站</a:t>
            </a:r>
            <a:endParaRPr lang="zh-TW" altLang="en-US" b="1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Amatic SC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683659" y="3538645"/>
            <a:ext cx="17009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Amatic SC"/>
              </a:rPr>
              <a:t>伺服器驗證這是個正常的請求，回應資料</a:t>
            </a:r>
            <a:endParaRPr lang="zh-TW" altLang="en-US" b="1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Amatic SC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42019" y="3646367"/>
            <a:ext cx="170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Amatic SC"/>
              </a:rPr>
              <a:t>瀏覽器解析資料，呈現給使用者</a:t>
            </a:r>
            <a:endParaRPr lang="zh-TW" altLang="en-US" b="1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19634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網路爬蟲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9" name="Google Shape;334;p39"/>
          <p:cNvSpPr/>
          <p:nvPr/>
        </p:nvSpPr>
        <p:spPr>
          <a:xfrm>
            <a:off x="3447697" y="3458183"/>
            <a:ext cx="415573" cy="51451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82;p39"/>
          <p:cNvSpPr/>
          <p:nvPr/>
        </p:nvSpPr>
        <p:spPr>
          <a:xfrm>
            <a:off x="6852814" y="1848287"/>
            <a:ext cx="1444309" cy="145521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直線單箭頭接點 4"/>
          <p:cNvCxnSpPr/>
          <p:nvPr/>
        </p:nvCxnSpPr>
        <p:spPr>
          <a:xfrm>
            <a:off x="3105149" y="2575894"/>
            <a:ext cx="3428999" cy="1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3105149" y="3110968"/>
            <a:ext cx="3428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992508" y="2044833"/>
            <a:ext cx="3612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Amatic SC"/>
              </a:rPr>
              <a:t>電腦模仿使用者，傳送請求給特定的網站</a:t>
            </a:r>
            <a:endParaRPr lang="zh-TW" altLang="en-US" b="1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Amatic SC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64433" y="3346110"/>
            <a:ext cx="17009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Amatic SC"/>
              </a:rPr>
              <a:t>伺服器驗證這是個正常的請求，回應資料</a:t>
            </a:r>
            <a:endParaRPr lang="zh-TW" altLang="en-US" b="1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Amatic SC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53906" y="3561555"/>
            <a:ext cx="170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Amatic SC"/>
              </a:rPr>
              <a:t>分析資料</a:t>
            </a:r>
            <a:r>
              <a:rPr lang="en-US" altLang="zh-TW" b="1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Amatic SC"/>
              </a:rPr>
              <a:t/>
            </a:r>
            <a:br>
              <a:rPr lang="en-US" altLang="zh-TW" b="1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Amatic SC"/>
              </a:rPr>
            </a:br>
            <a:r>
              <a:rPr lang="zh-TW" altLang="en-US" b="1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Amatic SC"/>
              </a:rPr>
              <a:t>擷取所需內容</a:t>
            </a:r>
            <a:endParaRPr lang="zh-TW" altLang="en-US" b="1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Amatic SC"/>
            </a:endParaRPr>
          </a:p>
        </p:txBody>
      </p:sp>
      <p:sp>
        <p:nvSpPr>
          <p:cNvPr id="17" name="Google Shape;368;p39"/>
          <p:cNvSpPr/>
          <p:nvPr/>
        </p:nvSpPr>
        <p:spPr>
          <a:xfrm>
            <a:off x="953906" y="1767624"/>
            <a:ext cx="1709188" cy="1616540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網頁的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“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資料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”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HTML(</a:t>
            </a:r>
            <a:r>
              <a:rPr lang="zh-TW" altLang="en-US" dirty="0" smtClean="0"/>
              <a:t>超文本標記語言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網頁最常見的排版語言</a:t>
            </a:r>
            <a:endParaRPr lang="en-US" altLang="zh-TW" dirty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pPr lvl="1"/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由</a:t>
            </a:r>
            <a:r>
              <a:rPr lang="en-US" altLang="zh-TW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“</a:t>
            </a:r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標籤</a:t>
            </a:r>
            <a:r>
              <a:rPr lang="en-US" altLang="zh-TW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”</a:t>
            </a:r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跟</a:t>
            </a:r>
            <a:r>
              <a:rPr lang="en-US" altLang="zh-TW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“</a:t>
            </a:r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屬性</a:t>
            </a:r>
            <a:r>
              <a:rPr lang="en-US" altLang="zh-TW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”</a:t>
            </a:r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組成</a:t>
            </a:r>
            <a:endParaRPr lang="en-US" altLang="zh-TW" dirty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pPr lvl="1"/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常與</a:t>
            </a:r>
            <a:r>
              <a:rPr lang="en-US" altLang="zh-TW" dirty="0" err="1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css</a:t>
            </a:r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、</a:t>
            </a:r>
            <a:r>
              <a:rPr lang="en-US" altLang="zh-TW" dirty="0" err="1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javascript</a:t>
            </a:r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一同使用</a:t>
            </a:r>
            <a:endParaRPr lang="en-US" altLang="zh-TW" dirty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5" name="Google Shape;334;p39"/>
          <p:cNvSpPr/>
          <p:nvPr/>
        </p:nvSpPr>
        <p:spPr>
          <a:xfrm>
            <a:off x="6609997" y="1772258"/>
            <a:ext cx="1515083" cy="1875817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89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網頁的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“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資料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”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HTML(</a:t>
            </a:r>
            <a:r>
              <a:rPr lang="zh-TW" altLang="en-US" dirty="0" smtClean="0"/>
              <a:t>超文本標記語言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5" name="Google Shape;334;p39"/>
          <p:cNvSpPr/>
          <p:nvPr/>
        </p:nvSpPr>
        <p:spPr>
          <a:xfrm>
            <a:off x="6609997" y="1772258"/>
            <a:ext cx="1515083" cy="1875817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320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9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網路爬蟲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網路爬蟲步驟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pPr marL="1003300" lvl="1" indent="-457200">
              <a:buFont typeface="+mj-lt"/>
              <a:buAutoNum type="arabicPeriod"/>
            </a:pPr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與網站建立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連線</a:t>
            </a:r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pPr marL="1003300" lvl="1" indent="-457200">
              <a:buFont typeface="+mj-lt"/>
              <a:buAutoNum type="arabicPeriod"/>
            </a:pP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取得</a:t>
            </a:r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網頁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原始碼</a:t>
            </a:r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pPr marL="1003300" lvl="1" indent="-457200">
              <a:buFont typeface="+mj-lt"/>
              <a:buAutoNum type="arabicPeriod"/>
            </a:pP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解析</a:t>
            </a:r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原始碼，擷取需要的資料</a:t>
            </a:r>
            <a:endParaRPr lang="en-US" altLang="zh-TW" dirty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pPr lvl="1"/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14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網路爬蟲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1.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 與</a:t>
            </a:r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網站建立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連線：</a:t>
            </a:r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pPr marL="88900" indent="0">
              <a:buNone/>
            </a:pPr>
            <a:r>
              <a:rPr lang="zh-TW" altLang="en-US" dirty="0"/>
              <a:t>使用套件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Requests</a:t>
            </a:r>
          </a:p>
          <a:p>
            <a:pPr marL="88900" indent="0">
              <a:buNone/>
            </a:pPr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安裝指令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：</a:t>
            </a:r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pPr marL="8890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conda</a:t>
            </a:r>
            <a:r>
              <a:rPr lang="en-US" altLang="zh-TW" dirty="0" smtClean="0"/>
              <a:t> install requests</a:t>
            </a:r>
          </a:p>
          <a:p>
            <a:pPr marL="88900" indent="0">
              <a:buNone/>
            </a:pPr>
            <a:r>
              <a:rPr lang="en-US" altLang="zh-TW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	</a:t>
            </a: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pip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：</a:t>
            </a: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pip install requests</a:t>
            </a:r>
          </a:p>
          <a:p>
            <a:pPr marL="1003300" lvl="1" indent="-457200">
              <a:buFont typeface="+mj-lt"/>
              <a:buAutoNum type="arabicPeriod"/>
            </a:pPr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pPr lvl="1"/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52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</TotalTime>
  <Words>623</Words>
  <Application>Microsoft Office PowerPoint</Application>
  <PresentationFormat>如螢幕大小 (16:9)</PresentationFormat>
  <Paragraphs>136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Arial</vt:lpstr>
      <vt:lpstr>新細明體</vt:lpstr>
      <vt:lpstr>華康細圓體(P)</vt:lpstr>
      <vt:lpstr>Muli Light</vt:lpstr>
      <vt:lpstr>Amatic SC</vt:lpstr>
      <vt:lpstr>Quickly template</vt:lpstr>
      <vt:lpstr>Day 5 網路爬蟲</vt:lpstr>
      <vt:lpstr>網路爬蟲？</vt:lpstr>
      <vt:lpstr>網路爬蟲</vt:lpstr>
      <vt:lpstr>網路爬蟲</vt:lpstr>
      <vt:lpstr>網路爬蟲</vt:lpstr>
      <vt:lpstr>網頁的“資料”</vt:lpstr>
      <vt:lpstr>網頁的“資料”</vt:lpstr>
      <vt:lpstr>網路爬蟲</vt:lpstr>
      <vt:lpstr>網路爬蟲</vt:lpstr>
      <vt:lpstr>網路爬蟲</vt:lpstr>
      <vt:lpstr>網頁常見的request</vt:lpstr>
      <vt:lpstr>網頁常見的response</vt:lpstr>
      <vt:lpstr>網路爬蟲</vt:lpstr>
      <vt:lpstr>網路爬蟲</vt:lpstr>
      <vt:lpstr>網路爬蟲</vt:lpstr>
      <vt:lpstr>BeautifulSoup</vt:lpstr>
      <vt:lpstr>取出標籤中的文字</vt:lpstr>
      <vt:lpstr>加入更多參數</vt:lpstr>
      <vt:lpstr>加入更多參數</vt:lpstr>
      <vt:lpstr>加入更多參數</vt:lpstr>
      <vt:lpstr>自動換頁</vt:lpstr>
      <vt:lpstr>自動換頁</vt:lpstr>
      <vt:lpstr>小試身手</vt:lpstr>
      <vt:lpstr>小試身手</vt:lpstr>
      <vt:lpstr>小試身手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Charlotte</dc:creator>
  <cp:lastModifiedBy>ShaDow</cp:lastModifiedBy>
  <cp:revision>81</cp:revision>
  <dcterms:modified xsi:type="dcterms:W3CDTF">2020-06-28T13:15:56Z</dcterms:modified>
</cp:coreProperties>
</file>