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8" r:id="rId10"/>
    <p:sldId id="261" r:id="rId11"/>
    <p:sldId id="264" r:id="rId12"/>
    <p:sldId id="265" r:id="rId13"/>
    <p:sldId id="269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D0081-AD2F-43EC-84AF-37DA774BA49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3C855A-5DA9-49C8-9F44-88B0EDBF6A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13" Type="http://schemas.openxmlformats.org/officeDocument/2006/relationships/image" Target="../media/image20.tmp"/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12" Type="http://schemas.openxmlformats.org/officeDocument/2006/relationships/image" Target="../media/image19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11" Type="http://schemas.openxmlformats.org/officeDocument/2006/relationships/image" Target="../media/image18.tmp"/><Relationship Id="rId5" Type="http://schemas.openxmlformats.org/officeDocument/2006/relationships/image" Target="../media/image12.tmp"/><Relationship Id="rId10" Type="http://schemas.openxmlformats.org/officeDocument/2006/relationships/image" Target="../media/image17.tmp"/><Relationship Id="rId4" Type="http://schemas.openxmlformats.org/officeDocument/2006/relationships/image" Target="../media/image11.tmp"/><Relationship Id="rId9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ges.drexel.edu/~sis26/Eigenface%20Tutorial.htm" TargetMode="External"/><Relationship Id="rId2" Type="http://schemas.openxmlformats.org/officeDocument/2006/relationships/hyperlink" Target="http://onionesquereality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Nick </a:t>
            </a:r>
            <a:r>
              <a:rPr lang="en-US" dirty="0" err="1" smtClean="0"/>
              <a:t>Kallfa</a:t>
            </a:r>
            <a:r>
              <a:rPr lang="en-US" dirty="0" smtClean="0"/>
              <a:t> Fitchburg State University</a:t>
            </a:r>
          </a:p>
          <a:p>
            <a:r>
              <a:rPr lang="en-US" dirty="0" smtClean="0"/>
              <a:t>Faculty sponsor: Dr. peter </a:t>
            </a:r>
            <a:r>
              <a:rPr lang="en-US" dirty="0" err="1" smtClean="0"/>
              <a:t>Staab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Facial recognition using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Ultimately, I would like to be able to use this system to recognize both known and unknown faces</a:t>
                </a:r>
              </a:p>
              <a:p>
                <a:r>
                  <a:rPr lang="en-US" dirty="0" smtClean="0"/>
                  <a:t>If everything went smoothly, I should be able to reconstruct faces of the known individuals quite well</a:t>
                </a:r>
              </a:p>
              <a:p>
                <a:r>
                  <a:rPr lang="en-US" b="1" dirty="0" smtClean="0"/>
                  <a:t>Step 1: </a:t>
                </a:r>
                <a:r>
                  <a:rPr lang="en-US" dirty="0" smtClean="0"/>
                  <a:t>Transform a new face image, 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into its </a:t>
                </a:r>
                <a:r>
                  <a:rPr lang="en-US" dirty="0" err="1" smtClean="0"/>
                  <a:t>eigenface</a:t>
                </a:r>
                <a:r>
                  <a:rPr lang="en-US" dirty="0" smtClean="0"/>
                  <a:t> components. That is, find the weights by performing the following calculation: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itchFamily="18" charset="0"/>
                        <a:ea typeface="Cambria Math" pitchFamily="18" charset="0"/>
                      </a:rPr>
                      <m:t>𝜔</m:t>
                    </m:r>
                    <m:r>
                      <a:rPr lang="en-US" sz="3600" i="1" baseline="-2500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3600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sz="3600" i="1">
                        <a:latin typeface="Cambria Math" pitchFamily="18" charset="0"/>
                        <a:ea typeface="Cambria Math" pitchFamily="18" charset="0"/>
                      </a:rPr>
                      <m:t>𝑢</m:t>
                    </m:r>
                  </m:oMath>
                </a14:m>
                <a:r>
                  <a:rPr lang="en-US" sz="3600" baseline="-25000" dirty="0" err="1" smtClean="0">
                    <a:latin typeface="Cambria Math" pitchFamily="18" charset="0"/>
                    <a:ea typeface="Cambria Math" pitchFamily="18" charset="0"/>
                  </a:rPr>
                  <a:t>k</a:t>
                </a:r>
                <a:r>
                  <a:rPr lang="en-US" sz="3600" baseline="30000" dirty="0" err="1" smtClean="0">
                    <a:latin typeface="Cambria Math" pitchFamily="18" charset="0"/>
                    <a:ea typeface="Cambria Math" pitchFamily="18" charset="0"/>
                  </a:rPr>
                  <a:t>T</a:t>
                </a:r>
                <a:r>
                  <a:rPr lang="en-US" sz="3600" baseline="30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3600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l-GR" sz="3600" i="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3600" i="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3600" i="0" dirty="0">
                    <a:latin typeface="Cambria Math" pitchFamily="18" charset="0"/>
                    <a:ea typeface="Cambria Math" pitchFamily="18" charset="0"/>
                  </a:rPr>
                  <a:t>- </a:t>
                </a:r>
                <a:r>
                  <a:rPr lang="el-GR" sz="3600" i="0" dirty="0">
                    <a:latin typeface="Cambria Math" pitchFamily="18" charset="0"/>
                    <a:ea typeface="Cambria Math" pitchFamily="18" charset="0"/>
                  </a:rPr>
                  <a:t>ψ)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where k = 1…N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Step 2: </a:t>
                </a:r>
                <a:r>
                  <a:rPr lang="en-US" dirty="0"/>
                  <a:t>Form a vector containing those </a:t>
                </a:r>
                <a:r>
                  <a:rPr lang="en-US" dirty="0" smtClean="0"/>
                  <a:t>weights</a:t>
                </a:r>
              </a:p>
              <a:p>
                <a:pPr marL="114300" indent="0" algn="ctr">
                  <a:buNone/>
                </a:pPr>
                <a:r>
                  <a:rPr lang="el-GR" sz="3600" dirty="0" smtClean="0"/>
                  <a:t>Ω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i="1" baseline="-2500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i="1" baseline="-2500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 . . . 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i="1" baseline="-2500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Step </a:t>
                </a:r>
                <a:r>
                  <a:rPr lang="en-US" b="1" dirty="0"/>
                  <a:t>3:</a:t>
                </a:r>
                <a:r>
                  <a:rPr lang="en-US" dirty="0"/>
                  <a:t> Find the face class, k, that minimizes the Euclidean distance. This tells how “close” the new face is to the </a:t>
                </a:r>
                <a:r>
                  <a:rPr lang="en-US" dirty="0" smtClean="0"/>
                  <a:t>known faces:</a:t>
                </a:r>
              </a:p>
              <a:p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3600" b="1" i="1" baseline="-25000" smtClean="0"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US" sz="3600" b="1" i="1" baseline="30000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6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600" b="1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600" b="1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3600" b="1" i="1" baseline="-25000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</m:d>
                      <m:r>
                        <a:rPr lang="en-US" sz="3600" b="1" i="1" baseline="30000" smtClean="0"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3600" b="1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1600200" cy="1621395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1524000" cy="161049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9" y="5152926"/>
            <a:ext cx="1476226" cy="1476226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5136259"/>
            <a:ext cx="1533622" cy="1554631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52" y="1735474"/>
            <a:ext cx="1600296" cy="1644748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35474"/>
            <a:ext cx="1605059" cy="1616128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52" y="5127758"/>
            <a:ext cx="1516247" cy="1526561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127580"/>
            <a:ext cx="1519237" cy="1571987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52" y="3453106"/>
            <a:ext cx="1516247" cy="1536875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54" y="3427706"/>
            <a:ext cx="1526383" cy="1536696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6" y="3516820"/>
            <a:ext cx="1448609" cy="1498561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1" y="3508728"/>
            <a:ext cx="1435100" cy="14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1473200" cy="153483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59737"/>
            <a:ext cx="1458158" cy="1490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19812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Belonged to the 21</a:t>
            </a:r>
            <a:r>
              <a:rPr lang="en-US" baseline="30000" dirty="0" smtClean="0"/>
              <a:t>st</a:t>
            </a:r>
            <a:r>
              <a:rPr lang="en-US" dirty="0" smtClean="0"/>
              <a:t> face class and she was the 21</a:t>
            </a:r>
            <a:r>
              <a:rPr lang="en-US" baseline="30000" dirty="0" smtClean="0"/>
              <a:t>st</a:t>
            </a:r>
            <a:r>
              <a:rPr lang="en-US" dirty="0" smtClean="0"/>
              <a:t> individual in my original set of images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88" y="5233952"/>
            <a:ext cx="1410012" cy="141953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88" y="5247620"/>
            <a:ext cx="1405870" cy="1405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524762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Belonged to the 17</a:t>
            </a:r>
            <a:r>
              <a:rPr lang="en-US" baseline="30000" dirty="0" smtClean="0"/>
              <a:t>th</a:t>
            </a:r>
            <a:r>
              <a:rPr lang="en-US" dirty="0" smtClean="0"/>
              <a:t> face class and he was the 10</a:t>
            </a:r>
            <a:r>
              <a:rPr lang="en-US" baseline="30000" dirty="0" smtClean="0"/>
              <a:t>th</a:t>
            </a:r>
            <a:r>
              <a:rPr lang="en-US" dirty="0" smtClean="0"/>
              <a:t> individual in my original set of images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88" y="3600830"/>
            <a:ext cx="1371912" cy="140949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23" y="3600830"/>
            <a:ext cx="1454577" cy="1444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4400" y="360083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Belonged to the 9</a:t>
            </a:r>
            <a:r>
              <a:rPr lang="en-US" baseline="30000" dirty="0" smtClean="0"/>
              <a:t>th</a:t>
            </a:r>
            <a:r>
              <a:rPr lang="en-US" dirty="0" smtClean="0"/>
              <a:t> face class and he was the 9</a:t>
            </a:r>
            <a:r>
              <a:rPr lang="en-US" baseline="30000" dirty="0" smtClean="0"/>
              <a:t>th</a:t>
            </a:r>
            <a:r>
              <a:rPr lang="en-US" dirty="0" smtClean="0"/>
              <a:t> individual in my original set of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things that could be done to improve my results:</a:t>
            </a:r>
            <a:endParaRPr lang="en-US" dirty="0"/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Glasses</a:t>
            </a:r>
          </a:p>
          <a:p>
            <a:pPr lvl="1"/>
            <a:r>
              <a:rPr lang="en-US" dirty="0" smtClean="0"/>
              <a:t>Smiling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Centered</a:t>
            </a:r>
          </a:p>
          <a:p>
            <a:pPr lvl="1"/>
            <a:r>
              <a:rPr lang="en-US" dirty="0" smtClean="0"/>
              <a:t>Photo Quality</a:t>
            </a:r>
          </a:p>
          <a:p>
            <a:pPr lvl="1"/>
            <a:r>
              <a:rPr lang="en-US" dirty="0" smtClean="0"/>
              <a:t># of images</a:t>
            </a:r>
          </a:p>
          <a:p>
            <a:pPr lvl="1"/>
            <a:r>
              <a:rPr lang="en-US" dirty="0" smtClean="0"/>
              <a:t>Difficult to line up all the faces (eyes/mouth/ears etc… in same position)</a:t>
            </a:r>
          </a:p>
        </p:txBody>
      </p:sp>
    </p:spTree>
    <p:extLst>
      <p:ext uri="{BB962C8B-B14F-4D97-AF65-F5344CB8AC3E}">
        <p14:creationId xmlns:p14="http://schemas.microsoft.com/office/powerpoint/2010/main" val="1589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Turk, Matthew and </a:t>
            </a:r>
            <a:r>
              <a:rPr lang="en-US" dirty="0" err="1" smtClean="0"/>
              <a:t>Pentland</a:t>
            </a:r>
            <a:r>
              <a:rPr lang="en-US" dirty="0" smtClean="0"/>
              <a:t>, Alex. (1991) </a:t>
            </a:r>
            <a:r>
              <a:rPr lang="en-US" i="1" dirty="0" err="1" smtClean="0"/>
              <a:t>Eigenfaces</a:t>
            </a:r>
            <a:r>
              <a:rPr lang="en-US" i="1" dirty="0" smtClean="0"/>
              <a:t> For Recognition</a:t>
            </a:r>
            <a:r>
              <a:rPr lang="en-US" dirty="0" smtClean="0"/>
              <a:t>.  Journal of Cognitive Neuroscience Vol. 3, Num. 1</a:t>
            </a:r>
          </a:p>
          <a:p>
            <a:r>
              <a:rPr lang="en-US" dirty="0" err="1" smtClean="0"/>
              <a:t>Trivedi</a:t>
            </a:r>
            <a:r>
              <a:rPr lang="en-US" dirty="0" smtClean="0"/>
              <a:t>, </a:t>
            </a:r>
            <a:r>
              <a:rPr lang="en-US" dirty="0" err="1" smtClean="0"/>
              <a:t>Shubhendu</a:t>
            </a:r>
            <a:r>
              <a:rPr lang="en-US" dirty="0" smtClean="0"/>
              <a:t>. </a:t>
            </a:r>
            <a:r>
              <a:rPr lang="en-US" i="1" dirty="0" smtClean="0"/>
              <a:t>Face Recognition Using </a:t>
            </a:r>
            <a:r>
              <a:rPr lang="en-US" i="1" dirty="0" err="1" smtClean="0"/>
              <a:t>Eigenfaces</a:t>
            </a:r>
            <a:r>
              <a:rPr lang="en-US" i="1" dirty="0" smtClean="0"/>
              <a:t> and Distance Classifiers: A Tutorial. </a:t>
            </a:r>
            <a:r>
              <a:rPr lang="en-US" dirty="0" smtClean="0"/>
              <a:t>Feb. </a:t>
            </a:r>
            <a:r>
              <a:rPr lang="en-US" dirty="0"/>
              <a:t>11 2009.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onionesquereality.wordpress.com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Drexel University </a:t>
            </a:r>
            <a:r>
              <a:rPr lang="en-US" dirty="0" err="1" smtClean="0">
                <a:hlinkClick r:id="rId3"/>
              </a:rPr>
              <a:t>Eigenface</a:t>
            </a:r>
            <a:r>
              <a:rPr lang="en-US" smtClean="0">
                <a:hlinkClick r:id="rId3"/>
              </a:rPr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Intro/What am I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brain is pretty amazing in its ability to recognize faces</a:t>
            </a:r>
          </a:p>
          <a:p>
            <a:r>
              <a:rPr lang="en-US" dirty="0" smtClean="0"/>
              <a:t>If you were asked to describe a person’s face in detail, what types of things would you say?</a:t>
            </a:r>
          </a:p>
          <a:p>
            <a:r>
              <a:rPr lang="en-US" dirty="0" smtClean="0"/>
              <a:t>The mathematics behind my project ignores features we, as humans, would tend to focus on (eyes, ears, nose, mouth etc…)</a:t>
            </a:r>
          </a:p>
          <a:p>
            <a:r>
              <a:rPr lang="en-US" dirty="0" smtClean="0"/>
              <a:t>The idea is to extract the meaningful information from an original set of images and encode it in a set of “ghostly” images that are called </a:t>
            </a:r>
            <a:r>
              <a:rPr lang="en-US" b="1" dirty="0" err="1" smtClean="0"/>
              <a:t>eigenfaces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recognition</a:t>
            </a:r>
          </a:p>
          <a:p>
            <a:r>
              <a:rPr lang="en-US" dirty="0" smtClean="0"/>
              <a:t>I would ultimately like to identify an unknown individual’s face by comparing it to the known faces that are in my set</a:t>
            </a:r>
          </a:p>
          <a:p>
            <a:r>
              <a:rPr lang="en-US" dirty="0" smtClean="0"/>
              <a:t>Why is this useful?</a:t>
            </a:r>
            <a:endParaRPr lang="en-US" dirty="0"/>
          </a:p>
          <a:p>
            <a:pPr lvl="1"/>
            <a:r>
              <a:rPr lang="en-US" dirty="0" smtClean="0"/>
              <a:t>Crime prevention/criminal investigations</a:t>
            </a:r>
          </a:p>
          <a:p>
            <a:pPr lvl="1"/>
            <a:r>
              <a:rPr lang="en-US" dirty="0" smtClean="0"/>
              <a:t>Airport security (</a:t>
            </a:r>
            <a:r>
              <a:rPr lang="en-US" dirty="0" err="1" smtClean="0"/>
              <a:t>SmartGate</a:t>
            </a:r>
            <a:r>
              <a:rPr lang="en-US" dirty="0" smtClean="0"/>
              <a:t> in AU and NZ)</a:t>
            </a:r>
          </a:p>
          <a:p>
            <a:pPr lvl="1"/>
            <a:r>
              <a:rPr lang="en-US" dirty="0" smtClean="0"/>
              <a:t>Social Media (Facebook, recent IPhone + Android apps)</a:t>
            </a:r>
          </a:p>
          <a:p>
            <a:pPr lvl="1"/>
            <a:r>
              <a:rPr lang="en-US" dirty="0" smtClean="0"/>
              <a:t>Advertisements/Marketing</a:t>
            </a:r>
          </a:p>
        </p:txBody>
      </p:sp>
    </p:spTree>
    <p:extLst>
      <p:ext uri="{BB962C8B-B14F-4D97-AF65-F5344CB8AC3E}">
        <p14:creationId xmlns:p14="http://schemas.microsoft.com/office/powerpoint/2010/main" val="1467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order to find the </a:t>
                </a:r>
                <a:r>
                  <a:rPr lang="en-US" dirty="0" err="1" smtClean="0"/>
                  <a:t>eigenfaces</a:t>
                </a:r>
                <a:r>
                  <a:rPr lang="en-US" dirty="0" smtClean="0"/>
                  <a:t>, I used a form of matrix factoring called Singular Value Decomposition (SVD)</a:t>
                </a:r>
              </a:p>
              <a:p>
                <a:r>
                  <a:rPr lang="en-US" dirty="0"/>
                  <a:t>Let A be an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 </m:t>
                    </m:r>
                    <m:r>
                      <a:rPr lang="en-US" i="1"/>
                      <m:t>𝑥</m:t>
                    </m:r>
                    <m:r>
                      <a:rPr lang="en-US" i="1"/>
                      <m:t> 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/>
                      <m:t>(</m:t>
                    </m:r>
                    <m:r>
                      <a:rPr lang="en-US" i="1"/>
                      <m:t>𝑚</m:t>
                    </m:r>
                    <m:r>
                      <a:rPr lang="en-US" i="1"/>
                      <m:t>≥</m:t>
                    </m:r>
                    <m:r>
                      <a:rPr lang="en-US" i="1"/>
                      <m:t>𝑛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.  Then A can be written as </a:t>
                </a:r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r>
                      <a:rPr lang="en-US" i="1"/>
                      <m:t>=</m:t>
                    </m:r>
                    <m:r>
                      <a:rPr lang="en-US" i="1"/>
                      <m:t>𝑈𝑆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U and V are orthogonal matrices and S is a diagonal matrix.  The matrix U contains </a:t>
                </a:r>
                <a:r>
                  <a:rPr lang="en-US" dirty="0" smtClean="0"/>
                  <a:t>the </a:t>
                </a:r>
                <a:r>
                  <a:rPr lang="en-US" dirty="0"/>
                  <a:t>eigenvectors of </a:t>
                </a:r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 The matrix V contains </a:t>
                </a:r>
                <a:r>
                  <a:rPr lang="en-US" dirty="0" smtClean="0"/>
                  <a:t>the </a:t>
                </a:r>
                <a:r>
                  <a:rPr lang="en-US" dirty="0"/>
                  <a:t>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𝐴</m:t>
                    </m:r>
                  </m:oMath>
                </a14:m>
                <a:r>
                  <a:rPr lang="en-US" dirty="0"/>
                  <a:t>. The matrix S contains the singular values arranged on the main diagonal in order from largest to smallest.  The singular values are the square roots of the eigenvalues of both </a:t>
                </a:r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Step 1: </a:t>
                </a:r>
                <a:r>
                  <a:rPr lang="en-US" dirty="0" smtClean="0"/>
                  <a:t>Obtain a set of M images. Convert each image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 smtClean="0"/>
                  <a:t> as a vector. Then the set is </a:t>
                </a:r>
                <a:r>
                  <a:rPr lang="el-GR" dirty="0" smtClean="0"/>
                  <a:t>Γ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l-GR" dirty="0" smtClean="0"/>
                  <a:t>Γ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,…,</a:t>
                </a:r>
                <a:r>
                  <a:rPr lang="el-GR" dirty="0" smtClean="0"/>
                  <a:t>Γ</a:t>
                </a:r>
                <a:r>
                  <a:rPr lang="en-US" baseline="-25000" dirty="0" smtClean="0"/>
                  <a:t>M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Step 2: </a:t>
                </a:r>
                <a:r>
                  <a:rPr lang="en-US" dirty="0" smtClean="0"/>
                  <a:t>Find the average face defined by the following: </a:t>
                </a:r>
              </a:p>
              <a:p>
                <a:pPr marL="114300" indent="0">
                  <a:buNone/>
                </a:pPr>
                <a:r>
                  <a:rPr lang="en-US" sz="4800" b="1" dirty="0" smtClean="0"/>
                  <a:t>	</a:t>
                </a:r>
                <a14:m>
                  <m:oMath xmlns:m="http://schemas.openxmlformats.org/officeDocument/2006/math">
                    <m:r>
                      <a:rPr lang="el-GR" sz="6000" b="0" i="1" smtClean="0">
                        <a:latin typeface="Cambria Math"/>
                      </a:rPr>
                      <m:t>𝜓</m:t>
                    </m:r>
                    <m:r>
                      <a:rPr lang="en-US" sz="6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6000" b="0" i="1" smtClean="0">
                            <a:latin typeface="Cambria Math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6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6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6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6000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l-GR" sz="6000" b="0" i="1" smtClean="0">
                            <a:latin typeface="Cambria Math"/>
                          </a:rPr>
                          <m:t>𝛤</m:t>
                        </m:r>
                        <m:r>
                          <a:rPr lang="en-US" sz="6000" b="0" i="1" baseline="-25000" smtClean="0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endParaRPr lang="en-US" sz="6000" dirty="0"/>
              </a:p>
              <a:p>
                <a:endParaRPr lang="en-US" b="1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6249" y="3588351"/>
            <a:ext cx="207130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Step 3: </a:t>
                </a:r>
                <a:r>
                  <a:rPr lang="en-US" dirty="0"/>
                  <a:t>Subtract the average face from each face in the training set</a:t>
                </a:r>
                <a:r>
                  <a:rPr lang="en-US" dirty="0" smtClean="0"/>
                  <a:t>:</a:t>
                </a:r>
                <a:endParaRPr lang="en-US" b="1" dirty="0" smtClean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0" smtClean="0">
                        <a:latin typeface="Cambria Math"/>
                      </a:rPr>
                      <m:t>Φ</m:t>
                    </m:r>
                    <m:r>
                      <m:rPr>
                        <m:sty m:val="p"/>
                      </m:rPr>
                      <a:rPr lang="en-US" sz="6000" b="0" i="0" baseline="-25000" smtClean="0">
                        <a:latin typeface="Cambria Math"/>
                      </a:rPr>
                      <m:t>i</m:t>
                    </m:r>
                    <m:r>
                      <a:rPr lang="en-US" sz="6000" b="0" i="0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l-GR" sz="6000" b="0" i="0" smtClean="0">
                        <a:latin typeface="Cambria Math"/>
                      </a:rPr>
                      <m:t>Γ</m:t>
                    </m:r>
                    <m:r>
                      <m:rPr>
                        <m:sty m:val="p"/>
                      </m:rPr>
                      <a:rPr lang="en-US" sz="6000" b="0" i="0" baseline="-25000" smtClean="0">
                        <a:latin typeface="Cambria Math"/>
                      </a:rPr>
                      <m:t>i</m:t>
                    </m:r>
                    <m:r>
                      <a:rPr lang="en-US" sz="60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sz="6000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1…M</a:t>
                </a:r>
              </a:p>
              <a:p>
                <a:r>
                  <a:rPr lang="en-US" b="1" dirty="0" smtClean="0"/>
                  <a:t>Step </a:t>
                </a:r>
                <a:r>
                  <a:rPr lang="en-US" b="1" dirty="0"/>
                  <a:t>4</a:t>
                </a:r>
                <a:r>
                  <a:rPr lang="en-US" b="1" dirty="0" smtClean="0"/>
                  <a:t>: </a:t>
                </a:r>
                <a:r>
                  <a:rPr lang="en-US" dirty="0"/>
                  <a:t>Find the </a:t>
                </a:r>
                <a:r>
                  <a:rPr lang="en-US" dirty="0" smtClean="0"/>
                  <a:t>eigenvectors, </a:t>
                </a:r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of the Covariance Matrix (C) </a:t>
                </a:r>
                <a:r>
                  <a:rPr lang="en-US" dirty="0" smtClean="0"/>
                  <a:t>defined to be: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b="0" i="0" smtClean="0">
                        <a:latin typeface="Cambria Math" pitchFamily="18" charset="0"/>
                        <a:ea typeface="Cambria Math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itchFamily="18" charset="0"/>
                        <a:ea typeface="Cambria Math" pitchFamily="18" charset="0"/>
                      </a:rPr>
                      <m:t>A</m:t>
                    </m:r>
                    <m:r>
                      <a:rPr lang="en-US" sz="6000" b="0" i="0" smtClean="0">
                        <a:latin typeface="Cambria Math" pitchFamily="18" charset="0"/>
                        <a:ea typeface="Cambria Math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itchFamily="18" charset="0"/>
                        <a:ea typeface="Cambria Math" pitchFamily="18" charset="0"/>
                      </a:rPr>
                      <m:t>A</m:t>
                    </m:r>
                  </m:oMath>
                </a14:m>
                <a:r>
                  <a:rPr lang="en-US" sz="6000" b="0" baseline="30000" dirty="0" smtClean="0">
                    <a:latin typeface="Cambria Math" pitchFamily="18" charset="0"/>
                    <a:ea typeface="Cambria Math" pitchFamily="18" charset="0"/>
                  </a:rPr>
                  <a:t>T</a:t>
                </a:r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sz="2800" dirty="0" smtClean="0"/>
                  <a:t>where A = [</a:t>
                </a:r>
                <a:r>
                  <a:rPr lang="el-GR" sz="2800" dirty="0" smtClean="0"/>
                  <a:t>Φ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Φ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Φ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 … </a:t>
                </a:r>
                <a:r>
                  <a:rPr lang="el-GR" sz="2800" dirty="0" smtClean="0"/>
                  <a:t>Φ</a:t>
                </a:r>
                <a:r>
                  <a:rPr lang="en-US" sz="2800" baseline="-25000" dirty="0" smtClean="0"/>
                  <a:t>M</a:t>
                </a:r>
                <a:r>
                  <a:rPr lang="en-US" sz="2800" dirty="0" smtClean="0"/>
                  <a:t>]</a:t>
                </a:r>
                <a:endParaRPr lang="en-US" sz="2800" dirty="0"/>
              </a:p>
              <a:p>
                <a:endParaRPr lang="en-US" dirty="0" smtClean="0"/>
              </a:p>
              <a:p>
                <a:pPr lvl="8"/>
                <a:endParaRPr lang="en-US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724400"/>
              </a:xfrm>
              <a:blipFill rotWithShape="1">
                <a:blip r:embed="rId2"/>
                <a:stretch>
                  <a:fillRect t="-103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Step 5: </a:t>
                </a:r>
                <a:r>
                  <a:rPr lang="en-US" dirty="0"/>
                  <a:t>Find the </a:t>
                </a:r>
                <a:r>
                  <a:rPr lang="en-US" dirty="0" smtClean="0"/>
                  <a:t>eigenvectors, 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of 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· A. Use the following property to find each eigenvector of C, the covariance matrix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itchFamily="18" charset="0"/>
                        <a:ea typeface="Cambria Math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sz="4000" b="0" i="0" baseline="-25000" smtClean="0">
                        <a:latin typeface="Cambria Math" pitchFamily="18" charset="0"/>
                        <a:ea typeface="Cambria Math" pitchFamily="18" charset="0"/>
                      </a:rPr>
                      <m:t>i</m:t>
                    </m:r>
                    <m:r>
                      <a:rPr lang="en-US" sz="40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itchFamily="18" charset="0"/>
                        <a:ea typeface="Cambria Math" pitchFamily="18" charset="0"/>
                      </a:rPr>
                      <m:t>A</m:t>
                    </m:r>
                    <m:r>
                      <a:rPr lang="en-US" sz="4000" b="0" i="0" smtClean="0">
                        <a:latin typeface="Cambria Math" pitchFamily="18" charset="0"/>
                        <a:ea typeface="Cambria Math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itchFamily="18" charset="0"/>
                        <a:ea typeface="Cambria Math" pitchFamily="18" charset="0"/>
                      </a:rPr>
                      <m:t>v</m:t>
                    </m:r>
                  </m:oMath>
                </a14:m>
                <a:r>
                  <a:rPr lang="en-US" sz="4000" b="0" baseline="-25000" dirty="0" smtClean="0">
                    <a:latin typeface="Cambria Math" pitchFamily="18" charset="0"/>
                    <a:ea typeface="Cambria Math" pitchFamily="18" charset="0"/>
                  </a:rPr>
                  <a:t>i</a:t>
                </a:r>
              </a:p>
              <a:p>
                <a:r>
                  <a:rPr lang="en-US" b="1" dirty="0" smtClean="0"/>
                  <a:t>Step </a:t>
                </a:r>
                <a:r>
                  <a:rPr lang="en-US" b="1" dirty="0"/>
                  <a:t>6</a:t>
                </a:r>
                <a:r>
                  <a:rPr lang="en-US" b="1" dirty="0" smtClean="0"/>
                  <a:t>: </a:t>
                </a:r>
                <a:r>
                  <a:rPr lang="en-US" dirty="0"/>
                  <a:t>Select </a:t>
                </a:r>
                <a:r>
                  <a:rPr lang="en-US" dirty="0" smtClean="0"/>
                  <a:t>the N </a:t>
                </a:r>
                <a:r>
                  <a:rPr lang="en-US" dirty="0"/>
                  <a:t>eigenvectors associated with the </a:t>
                </a:r>
                <a:r>
                  <a:rPr lang="en-US" dirty="0" smtClean="0"/>
                  <a:t>largest N </a:t>
                </a:r>
                <a:r>
                  <a:rPr lang="en-US" dirty="0"/>
                  <a:t>eigenvalues </a:t>
                </a:r>
                <a:r>
                  <a:rPr lang="en-US" dirty="0" smtClean="0"/>
                  <a:t>(N&lt;M)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724589"/>
            <a:ext cx="1409897" cy="140989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24592"/>
            <a:ext cx="1381318" cy="140989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724591"/>
            <a:ext cx="1409897" cy="140989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24590"/>
            <a:ext cx="1409897" cy="140989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4724593"/>
            <a:ext cx="140989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Step 7:</a:t>
                </a:r>
                <a:r>
                  <a:rPr lang="en-US" dirty="0" smtClean="0"/>
                  <a:t> </a:t>
                </a:r>
                <a:r>
                  <a:rPr lang="en-US" dirty="0"/>
                  <a:t>For each known individual calculate the </a:t>
                </a:r>
                <a:r>
                  <a:rPr lang="en-US" dirty="0" smtClean="0"/>
                  <a:t>weights </a:t>
                </a:r>
              </a:p>
              <a:p>
                <a:pPr marL="114300" indent="0" algn="ctr">
                  <a:buNone/>
                </a:pPr>
                <a:r>
                  <a:rPr lang="en-US" sz="3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itchFamily="18" charset="0"/>
                        <a:ea typeface="Cambria Math" pitchFamily="18" charset="0"/>
                      </a:rPr>
                      <m:t>𝜔</m:t>
                    </m:r>
                    <m:r>
                      <a:rPr lang="en-US" sz="3600" b="0" i="1" baseline="-25000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36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itchFamily="18" charset="0"/>
                        <a:ea typeface="Cambria Math" pitchFamily="18" charset="0"/>
                      </a:rPr>
                      <m:t>𝑢</m:t>
                    </m:r>
                  </m:oMath>
                </a14:m>
                <a:r>
                  <a:rPr lang="en-US" sz="3600" baseline="-25000" dirty="0" err="1">
                    <a:latin typeface="Cambria Math" pitchFamily="18" charset="0"/>
                    <a:ea typeface="Cambria Math" pitchFamily="18" charset="0"/>
                  </a:rPr>
                  <a:t>k</a:t>
                </a:r>
                <a:r>
                  <a:rPr lang="en-US" sz="3600" b="0" i="0" baseline="30000" dirty="0" err="1" smtClean="0">
                    <a:latin typeface="Cambria Math" pitchFamily="18" charset="0"/>
                    <a:ea typeface="Cambria Math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a:rPr lang="en-US" sz="3600" b="0" i="1" smtClean="0">
                            <a:latin typeface="Cambria Math" pitchFamily="18" charset="0"/>
                            <a:ea typeface="Cambria Math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 pitchFamily="18" charset="0"/>
                            <a:ea typeface="Cambria Math" pitchFamily="18" charset="0"/>
                          </a:rPr>
                          <m:t>ψ</m:t>
                        </m:r>
                      </m:e>
                    </m:d>
                    <m:r>
                      <a:rPr lang="en-US" sz="3600" b="0" i="1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3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/>
                  <a:t>where k = 1…N</a:t>
                </a:r>
              </a:p>
              <a:p>
                <a:r>
                  <a:rPr lang="en-US" b="1" dirty="0" smtClean="0"/>
                  <a:t>Step 8: </a:t>
                </a:r>
                <a:r>
                  <a:rPr lang="en-US" dirty="0" smtClean="0"/>
                  <a:t>Form a vector using those weights</a:t>
                </a:r>
              </a:p>
              <a:p>
                <a:pPr marL="114300" indent="0" algn="ctr">
                  <a:buNone/>
                </a:pPr>
                <a:r>
                  <a:rPr lang="en-US" dirty="0" smtClean="0"/>
                  <a:t> </a:t>
                </a:r>
                <a:r>
                  <a:rPr lang="el-GR" sz="3600" dirty="0" smtClean="0"/>
                  <a:t>Ω</a:t>
                </a:r>
                <a:r>
                  <a:rPr lang="en-US" sz="3600" baseline="-25000" dirty="0"/>
                  <a:t>i</a:t>
                </a:r>
                <a:r>
                  <a:rPr lang="en-US" sz="36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 . . .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sz="3600" b="0" i="1" baseline="-2500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sz="3600" baseline="-25000" dirty="0" smtClean="0"/>
                  <a:t> </a:t>
                </a: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1…M</a:t>
                </a:r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9: </a:t>
            </a:r>
            <a:r>
              <a:rPr lang="en-US" dirty="0"/>
              <a:t>Calculate the class </a:t>
            </a:r>
            <a:r>
              <a:rPr lang="en-US" dirty="0" smtClean="0"/>
              <a:t>vector, </a:t>
            </a:r>
            <a:r>
              <a:rPr lang="el-GR" dirty="0" smtClean="0"/>
              <a:t>Ω</a:t>
            </a:r>
            <a:r>
              <a:rPr lang="en-US" baseline="-25000" dirty="0" smtClean="0"/>
              <a:t>k</a:t>
            </a:r>
            <a:r>
              <a:rPr lang="en-US" dirty="0" smtClean="0"/>
              <a:t>, </a:t>
            </a:r>
            <a:r>
              <a:rPr lang="en-US" dirty="0"/>
              <a:t>by averaging all four of the weight vectors for each known individual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463</TotalTime>
  <Words>773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Facial recognition using eigenfaces</vt:lpstr>
      <vt:lpstr>Intro/What am I doing</vt:lpstr>
      <vt:lpstr>The problem</vt:lpstr>
      <vt:lpstr>Singular Value Decomposition</vt:lpstr>
      <vt:lpstr>How?</vt:lpstr>
      <vt:lpstr>How ctd…</vt:lpstr>
      <vt:lpstr>How ctd…</vt:lpstr>
      <vt:lpstr>How ctd…</vt:lpstr>
      <vt:lpstr>How ctd…</vt:lpstr>
      <vt:lpstr>Recognition</vt:lpstr>
      <vt:lpstr>Recognition ctd…</vt:lpstr>
      <vt:lpstr>Reconstruction</vt:lpstr>
      <vt:lpstr>Identification</vt:lpstr>
      <vt:lpstr>Problems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49</cp:revision>
  <dcterms:created xsi:type="dcterms:W3CDTF">2012-04-14T21:19:07Z</dcterms:created>
  <dcterms:modified xsi:type="dcterms:W3CDTF">2012-05-15T20:43:33Z</dcterms:modified>
</cp:coreProperties>
</file>