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03A8-1B31-4750-8E34-6B75FB08F35B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FEEB-ED4E-4848-9BFC-2F82A44F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524000"/>
                <a:ext cx="8229600" cy="373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Theorem: A linear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reciprocal even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Proof:</a:t>
                </a:r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         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         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         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1=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         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Thus, a linear function is reciprocal even if and only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:r>
                  <a:rPr lang="en-US" i="1" dirty="0" smtClean="0"/>
                  <a:t>proof by Ross Cormier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229600" cy="3732368"/>
              </a:xfrm>
              <a:prstGeom prst="rect">
                <a:avLst/>
              </a:prstGeom>
              <a:blipFill rotWithShape="1">
                <a:blip r:embed="rId2"/>
                <a:stretch>
                  <a:fillRect l="-593" t="-817" b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" y="1295400"/>
                <a:ext cx="8991600" cy="439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Theorem: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</m:oMath>
                </a14:m>
                <a:r>
                  <a:rPr lang="en-US" sz="14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 smtClean="0"/>
                  <a:t> is reciprocal odd if and only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+1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Proof:</a:t>
                </a:r>
              </a:p>
              <a:p>
                <a:r>
                  <a:rPr lang="en-US" sz="1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</m:oMath>
                </a14:m>
                <a:r>
                  <a:rPr lang="en-US" sz="1400" dirty="0" smtClean="0"/>
                  <a:t> and assume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r>
                      <a:rPr lang="en-US" sz="1400" b="0" i="1" smtClean="0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is reciprocal odd.</a:t>
                </a:r>
              </a:p>
              <a:p>
                <a:r>
                  <a:rPr lang="en-US" sz="14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𝑏𝑥</m:t>
                        </m:r>
                      </m:den>
                    </m:f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𝑏𝑥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𝑎𝑏𝑥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𝑎𝑏𝑥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−1+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𝑎𝑏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𝑎𝑏</m:t>
                    </m:r>
                    <m:r>
                      <a:rPr lang="en-US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+1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endParaRPr lang="en-US" sz="1400" dirty="0" smtClean="0"/>
              </a:p>
              <a:p>
                <a:pPr/>
                <a:r>
                  <a:rPr lang="en-US" sz="1400" dirty="0" smtClean="0"/>
                  <a:t>Thus,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r>
                      <a:rPr lang="en-US" sz="1400" b="0" i="1" smtClean="0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is reciprocal odd if and only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/>
                          </a:rPr>
                          <m:t>+1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  <m:r>
                          <a:rPr lang="en-US" sz="1400" i="1">
                            <a:latin typeface="Cambria Math"/>
                          </a:rPr>
                          <m:t>𝑎𝑏</m:t>
                        </m:r>
                      </m:den>
                    </m:f>
                    <m:r>
                      <a:rPr lang="en-US" sz="1400" i="1">
                        <a:latin typeface="Cambria Math"/>
                      </a:rPr>
                      <m:t>.</m:t>
                    </m:r>
                  </m:oMath>
                </a14:m>
                <a:endParaRPr lang="en-US" sz="1400" dirty="0" smtClean="0"/>
              </a:p>
              <a:p>
                <a:pPr/>
                <a:r>
                  <a:rPr lang="en-US" sz="1400" dirty="0"/>
                  <a:t>	</a:t>
                </a:r>
                <a:r>
                  <a:rPr lang="en-US" sz="1400" dirty="0" smtClean="0"/>
                  <a:t>					proof by Nick </a:t>
                </a:r>
                <a:r>
                  <a:rPr lang="en-US" sz="1400" dirty="0" err="1" smtClean="0"/>
                  <a:t>Kallfa</a:t>
                </a:r>
                <a:endParaRPr 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95400"/>
                <a:ext cx="8991600" cy="4394729"/>
              </a:xfrm>
              <a:prstGeom prst="rect">
                <a:avLst/>
              </a:prstGeom>
              <a:blipFill rotWithShape="1">
                <a:blip r:embed="rId2"/>
                <a:stretch>
                  <a:fillRect l="-203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2732811"/>
                <a:ext cx="3810000" cy="257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𝑎</m:t>
                      </m:r>
                      <m:r>
                        <a:rPr lang="en-US" sz="1400" b="0" i="1" smtClean="0">
                          <a:latin typeface="Cambria Math"/>
                        </a:rPr>
                        <m:t>=1, </m:t>
                      </m:r>
                      <m:r>
                        <a:rPr lang="en-US" sz="1400" b="0" i="1" smtClean="0">
                          <a:latin typeface="Cambria Math"/>
                        </a:rPr>
                        <m:t>𝑏</m:t>
                      </m:r>
                      <m:r>
                        <a:rPr lang="en-US" sz="1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+1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  <m:r>
                            <a:rPr lang="en-US" sz="1400" i="1">
                              <a:latin typeface="Cambria Math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:r>
                  <a:rPr lang="en-US" sz="1400" dirty="0" smtClean="0"/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itchFamily="18" charset="0"/>
                            <a:ea typeface="Cambria Math" pitchFamily="18" charset="0"/>
                          </a:rPr>
                          <m:t>+1±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itchFamily="18" charset="0"/>
                                <a:ea typeface="Cambria Math" pitchFamily="18" charset="0"/>
                              </a:rPr>
                              <m:t>−4</m:t>
                            </m:r>
                            <m:r>
                              <a:rPr lang="en-US" sz="1400" i="1">
                                <a:latin typeface="Cambria Math"/>
                                <a:ea typeface="Cambria Math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1∙2</m:t>
                        </m:r>
                      </m:den>
                    </m:f>
                  </m:oMath>
                </a14:m>
                <a:endParaRPr lang="en-US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:r>
                  <a:rPr lang="en-US" sz="1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−4∙4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:r>
                  <a:rPr lang="en-US" sz="1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16−16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:r>
                  <a:rPr lang="en-US" sz="1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±0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  <a:ea typeface="Cambria Math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400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:r>
                  <a:rPr lang="en-US" sz="1400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  <a:ea typeface="Cambria Math" pitchFamily="18" charset="0"/>
                      </a:rPr>
                      <m:t>=−1.</m:t>
                    </m:r>
                  </m:oMath>
                </a14:m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:endParaRPr 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32811"/>
                <a:ext cx="3810000" cy="2574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43550" y="1606262"/>
                <a:ext cx="2209800" cy="1155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blue: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=−1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0" y="1606262"/>
                <a:ext cx="2209800" cy="1155124"/>
              </a:xfrm>
              <a:prstGeom prst="rect">
                <a:avLst/>
              </a:prstGeom>
              <a:blipFill rotWithShape="1">
                <a:blip r:embed="rId3"/>
                <a:stretch>
                  <a:fillRect l="-220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1295400"/>
                <a:ext cx="8686800" cy="44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Theorem: An exponential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, is reciprocal even if and only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=±1.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Proof: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and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reciprocal even.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=±1.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Thus, an exponential function is reciprocal even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	proof by the Mathematics Seminar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86800" cy="4494757"/>
              </a:xfrm>
              <a:prstGeom prst="rect">
                <a:avLst/>
              </a:prstGeom>
              <a:blipFill rotWithShape="1">
                <a:blip r:embed="rId2"/>
                <a:stretch>
                  <a:fillRect l="-632" t="-678" b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95400" y="2819400"/>
                <a:ext cx="1905000" cy="130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blue: x=-1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violet: x=1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819400"/>
                <a:ext cx="1905000" cy="1302793"/>
              </a:xfrm>
              <a:prstGeom prst="rect">
                <a:avLst/>
              </a:prstGeom>
              <a:blipFill rotWithShape="1">
                <a:blip r:embed="rId2"/>
                <a:stretch>
                  <a:fillRect l="-2885" t="-2347" b="-6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0497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9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2400" y="1676400"/>
                <a:ext cx="8839200" cy="379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Theorem: The exponential function,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400" dirty="0" smtClean="0"/>
                  <a:t> is never reciprocal odd.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Proof:</a:t>
                </a:r>
              </a:p>
              <a:p>
                <a:r>
                  <a:rPr lang="en-US" sz="1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400" dirty="0" smtClean="0"/>
                  <a:t> and assume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 smtClean="0"/>
                  <a:t> is reciprocal odd.</a:t>
                </a:r>
              </a:p>
              <a:p>
                <a:r>
                  <a:rPr lang="en-US" sz="14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=0.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However, there is no real number for which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 smtClean="0"/>
                  <a:t>, so this is a contradiction.</a:t>
                </a:r>
              </a:p>
              <a:p>
                <a:r>
                  <a:rPr lang="en-US" sz="1400" dirty="0" smtClean="0"/>
                  <a:t>Therefore, the exponential function is never reciprocal odd.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		proof by Nick </a:t>
                </a:r>
                <a:r>
                  <a:rPr lang="en-US" sz="1400" dirty="0" err="1" smtClean="0"/>
                  <a:t>Kallfa</a:t>
                </a:r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Additionally, it may be noted that for a constant,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1400" dirty="0" smtClean="0"/>
                  <a:t>,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4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400" dirty="0" smtClean="0"/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76400"/>
                <a:ext cx="8839200" cy="3799373"/>
              </a:xfrm>
              <a:prstGeom prst="rect">
                <a:avLst/>
              </a:prstGeom>
              <a:blipFill rotWithShape="1">
                <a:blip r:embed="rId2"/>
                <a:stretch>
                  <a:fillRect l="-138" t="-161" b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0" y="2667000"/>
                <a:ext cx="3429000" cy="86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67000"/>
                <a:ext cx="3429000" cy="864404"/>
              </a:xfrm>
              <a:prstGeom prst="rect">
                <a:avLst/>
              </a:prstGeom>
              <a:blipFill rotWithShape="1">
                <a:blip r:embed="rId2"/>
                <a:stretch>
                  <a:fillRect l="-1421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0497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4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" y="1219200"/>
                <a:ext cx="8991600" cy="456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Theorem: The natural logarithmic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, is reciprocal even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Proof: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 and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reciprocal even.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=±1.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Note, however,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 is undefined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Thus, the natural logarithmic function is reciprocal even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=1.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			proof by the Mathematics Seminar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19200"/>
                <a:ext cx="8991600" cy="4561057"/>
              </a:xfrm>
              <a:prstGeom prst="rect">
                <a:avLst/>
              </a:prstGeom>
              <a:blipFill rotWithShape="1">
                <a:blip r:embed="rId2"/>
                <a:stretch>
                  <a:fillRect l="-610" t="-668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810125" y="3262669"/>
                <a:ext cx="2057400" cy="103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violet: x=1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5" y="3262669"/>
                <a:ext cx="2057400" cy="1038939"/>
              </a:xfrm>
              <a:prstGeom prst="rect">
                <a:avLst/>
              </a:prstGeom>
              <a:blipFill rotWithShape="1">
                <a:blip r:embed="rId2"/>
                <a:stretch>
                  <a:fillRect l="-2367" t="-2924" b="-8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7138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4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1925" y="914400"/>
                <a:ext cx="8839200" cy="5291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Theorem: The natural logarithmic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, is never reciprocal odd.</a:t>
                </a:r>
              </a:p>
              <a:p>
                <a:endParaRPr lang="en-US" dirty="0"/>
              </a:p>
              <a:p>
                <a:r>
                  <a:rPr lang="en-US" dirty="0" smtClean="0"/>
                  <a:t>Proof: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, and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reciprocal odd.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=−1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b="0" dirty="0" smtClean="0">
                    <a:ea typeface="Cambria Math"/>
                  </a:rPr>
                  <a:t>Since the </a:t>
                </a:r>
                <a:r>
                  <a:rPr lang="en-US" dirty="0" smtClean="0">
                    <a:ea typeface="Cambria Math"/>
                  </a:rPr>
                  <a:t>natural logarithm of a real number is a real number, and </a:t>
                </a:r>
                <a:r>
                  <a:rPr lang="en-US" b="0" dirty="0" smtClean="0">
                    <a:ea typeface="Cambria Math"/>
                  </a:rPr>
                  <a:t>there is no real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=−1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, this is a contradiction.</a:t>
                </a:r>
              </a:p>
              <a:p>
                <a:endParaRPr lang="en-US" dirty="0">
                  <a:ea typeface="Cambria Math"/>
                </a:endParaRPr>
              </a:p>
              <a:p>
                <a:r>
                  <a:rPr lang="en-US" b="0" dirty="0" smtClean="0">
                    <a:ea typeface="Cambria Math"/>
                  </a:rPr>
                  <a:t>Thus, the natural logarithmic function is never reciprocal odd.</a:t>
                </a:r>
                <a:endParaRPr lang="en-US" dirty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					proof by Nick </a:t>
                </a:r>
                <a:r>
                  <a:rPr lang="en-US" dirty="0" err="1" smtClean="0">
                    <a:ea typeface="Cambria Math"/>
                  </a:rPr>
                  <a:t>Kallfa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914400"/>
                <a:ext cx="8839200" cy="5291577"/>
              </a:xfrm>
              <a:prstGeom prst="rect">
                <a:avLst/>
              </a:prstGeom>
              <a:blipFill rotWithShape="1">
                <a:blip r:embed="rId2"/>
                <a:stretch>
                  <a:fillRect l="-621" t="-576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4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497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0" y="5638800"/>
                <a:ext cx="3962400" cy="79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Note, the vertical red line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is an asymptote.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 is undefined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962400" cy="790537"/>
              </a:xfrm>
              <a:prstGeom prst="rect">
                <a:avLst/>
              </a:prstGeom>
              <a:blipFill rotWithShape="1">
                <a:blip r:embed="rId3"/>
                <a:stretch>
                  <a:fillRect l="-1231" t="-3846" r="-154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3240643"/>
                <a:ext cx="3581400" cy="928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40643"/>
                <a:ext cx="3581400" cy="928075"/>
              </a:xfrm>
              <a:prstGeom prst="rect">
                <a:avLst/>
              </a:prstGeom>
              <a:blipFill rotWithShape="1">
                <a:blip r:embed="rId4"/>
                <a:stretch>
                  <a:fillRect l="-1361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2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35704" y="762000"/>
                <a:ext cx="3810000" cy="1315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+2</m:t>
                    </m:r>
                  </m:oMath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+2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blue: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=−1</m:t>
                    </m:r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v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iolet: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704" y="762000"/>
                <a:ext cx="3810000" cy="1315938"/>
              </a:xfrm>
              <a:prstGeom prst="rect">
                <a:avLst/>
              </a:prstGeom>
              <a:blipFill rotWithShape="1">
                <a:blip r:embed="rId2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604" y="2209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0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800" y="1371600"/>
                <a:ext cx="8534400" cy="464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Theorem: The sine function,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sin</m:t>
                    </m:r>
                    <m:r>
                      <a:rPr lang="en-US" sz="1200" b="0" i="1" smtClean="0">
                        <a:latin typeface="Cambria Math"/>
                      </a:rPr>
                      <m:t>⁡(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/>
                  <a:t>, is reciprocal even if and only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1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+1±</m:t>
                        </m:r>
                        <m:rad>
                          <m:radPr>
                            <m:degHide m:val="on"/>
                            <m:ctrlPr>
                              <a:rPr lang="en-US" sz="120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is an integer.</a:t>
                </a:r>
              </a:p>
              <a:p>
                <a:endParaRPr lang="en-US" sz="1200" dirty="0"/>
              </a:p>
              <a:p>
                <a:r>
                  <a:rPr lang="en-US" sz="1200" dirty="0" smtClean="0"/>
                  <a:t>Proof:</a:t>
                </a:r>
              </a:p>
              <a:p>
                <a:r>
                  <a:rPr lang="en-US" sz="1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sin</m:t>
                    </m:r>
                    <m:r>
                      <a:rPr lang="en-US" sz="1200" b="0" i="1" smtClean="0">
                        <a:latin typeface="Cambria Math"/>
                      </a:rPr>
                      <m:t>⁡(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/>
                  <a:t>, and assume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r>
                      <a:rPr lang="en-US" sz="1200" b="0" i="1" smtClean="0"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/>
                  <a:t> is reciprocal even.</a:t>
                </a:r>
              </a:p>
              <a:p>
                <a:r>
                  <a:rPr lang="en-US" sz="1200" dirty="0" smtClean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−2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  <a:ea typeface="Cambria Math"/>
                      </a:rPr>
                      <m:t>x</m:t>
                    </m:r>
                  </m:oMath>
                </a14:m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−2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−2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−2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−1=0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−4∙1∙(−1)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+4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±2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And,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sz="1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+1=0</m:t>
                    </m:r>
                  </m:oMath>
                </a14:m>
                <a:r>
                  <a:rPr lang="en-US" sz="1200" b="0" dirty="0" smtClean="0">
                    <a:ea typeface="Cambria Math"/>
                  </a:rPr>
                  <a:t>.</a:t>
                </a:r>
              </a:p>
              <a:p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Thus, the sine function is reciprocal even if and only 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𝑥</m:t>
                    </m:r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𝑘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𝑥</m:t>
                    </m:r>
                    <m:r>
                      <a:rPr lang="en-US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  <m:r>
                          <a:rPr lang="en-US" sz="1200" i="1">
                            <a:latin typeface="Cambria Math"/>
                          </a:rPr>
                          <m:t>𝑘</m:t>
                        </m:r>
                        <m:r>
                          <a:rPr lang="en-US" sz="1200" i="1">
                            <a:latin typeface="Cambria Math"/>
                          </a:rPr>
                          <m:t>+1±</m:t>
                        </m:r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/>
                  <a:t> where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𝑘</m:t>
                    </m:r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/>
                  <a:t>is an </a:t>
                </a:r>
                <a:r>
                  <a:rPr lang="en-US" sz="1200" dirty="0" smtClean="0"/>
                  <a:t>integer.</a:t>
                </a:r>
              </a:p>
              <a:p>
                <a:r>
                  <a:rPr lang="en-US" sz="1200" dirty="0" smtClean="0"/>
                  <a:t>							proof by Erin </a:t>
                </a:r>
                <a:r>
                  <a:rPr lang="en-US" sz="1200" dirty="0" err="1" smtClean="0"/>
                  <a:t>Greathead</a:t>
                </a:r>
                <a:endParaRPr lang="en-US" sz="1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8534400" cy="4643194"/>
              </a:xfrm>
              <a:prstGeom prst="rect">
                <a:avLst/>
              </a:prstGeom>
              <a:blipFill rotWithShape="1">
                <a:blip r:embed="rId2"/>
                <a:stretch>
                  <a:fillRect r="-214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876800" y="2213500"/>
                <a:ext cx="3810000" cy="258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Note that the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crosses the graph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infinite times on the domain displayed, so there are </a:t>
                </a:r>
                <a:r>
                  <a:rPr lang="en-US" dirty="0" err="1" smtClean="0"/>
                  <a:t>countably</a:t>
                </a:r>
                <a:r>
                  <a:rPr lang="en-US" dirty="0" smtClean="0"/>
                  <a:t> infinite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for which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reciprocal even.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13500"/>
                <a:ext cx="3810000" cy="2583400"/>
              </a:xfrm>
              <a:prstGeom prst="rect">
                <a:avLst/>
              </a:prstGeom>
              <a:blipFill rotWithShape="1">
                <a:blip r:embed="rId3"/>
                <a:stretch>
                  <a:fillRect l="-1280" r="-208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3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" y="838200"/>
                <a:ext cx="8991600" cy="584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Theorem: The sine function,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/>
                      </a:rPr>
                      <m:t>sin</m:t>
                    </m:r>
                    <m:r>
                      <a:rPr lang="en-US" sz="1000" b="0" i="1" smtClean="0">
                        <a:latin typeface="Cambria Math"/>
                      </a:rPr>
                      <m:t>⁡(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000" dirty="0" smtClean="0"/>
                  <a:t>, is never reciprocal odd.</a:t>
                </a:r>
              </a:p>
              <a:p>
                <a:endParaRPr lang="en-US" sz="1000" dirty="0"/>
              </a:p>
              <a:p>
                <a:r>
                  <a:rPr lang="en-US" sz="1000" dirty="0" smtClean="0"/>
                  <a:t>Proof:</a:t>
                </a:r>
              </a:p>
              <a:p>
                <a:r>
                  <a:rPr lang="en-US" sz="1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1000" dirty="0" smtClean="0"/>
                  <a:t>, and assume that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000" dirty="0" smtClean="0"/>
                  <a:t> is reciprocal odd.</a:t>
                </a:r>
              </a:p>
              <a:p>
                <a:r>
                  <a:rPr lang="en-US" sz="1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1000" dirty="0" smtClean="0"/>
                  <a:t> (note that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−1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000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sz="1000" dirty="0" smtClean="0"/>
                  <a:t>.</a:t>
                </a:r>
                <a:endParaRPr lang="en-US" sz="1000" dirty="0" smtClean="0"/>
              </a:p>
              <a:p>
                <a:r>
                  <a:rPr lang="en-US" sz="1000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000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=2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000" dirty="0" smtClean="0"/>
                  <a:t> is an integer.</a:t>
                </a:r>
              </a:p>
              <a:p>
                <a:r>
                  <a:rPr lang="en-US" sz="1000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sz="1000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=(2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</a:rPr>
                      <m:t>+1)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000" dirty="0" smtClean="0"/>
                  <a:t> is an integer.</a:t>
                </a:r>
              </a:p>
              <a:p>
                <a:r>
                  <a:rPr lang="en-US" sz="1000" dirty="0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=2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0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(2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+1)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</m:oMath>
                </a14:m>
                <a:endParaRPr lang="en-US" sz="1000" dirty="0" smtClean="0"/>
              </a:p>
              <a:p>
                <a:r>
                  <a:rPr lang="en-US" sz="1000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000" b="0" i="1" smtClean="0">
                        <a:latin typeface="Cambria Math"/>
                      </a:rPr>
                      <m:t>2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r>
                      <a:rPr lang="en-US" sz="1000" b="0" i="0" smtClean="0">
                        <a:latin typeface="Cambria Math"/>
                      </a:rPr>
                      <m:t>(2</m:t>
                    </m:r>
                    <m:d>
                      <m:dPr>
                        <m:ctrlPr>
                          <a:rPr lang="en-US" sz="10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n</m:t>
                        </m:r>
                        <m:r>
                          <a:rPr lang="en-US" sz="10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 sz="1000" b="0" i="0" smtClean="0">
                        <a:latin typeface="Cambria Math"/>
                      </a:rPr>
                      <m:t>+1)</m:t>
                    </m:r>
                    <m:r>
                      <m:rPr>
                        <m:sty m:val="p"/>
                      </m:rPr>
                      <a:rPr lang="el-GR" sz="1000" b="0" i="1" smtClean="0"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0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0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0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000" b="0" i="1" smtClean="0">
                        <a:latin typeface="Cambria Math"/>
                      </a:rPr>
                      <m:t>4=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000" b="0" i="1" smtClean="0">
                        <a:latin typeface="Cambria Math"/>
                        <a:ea typeface="Cambria Math"/>
                      </a:rPr>
                      <m:t>=(2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1000" b="0" i="1" smtClean="0">
                        <a:latin typeface="Cambria Math"/>
                        <a:ea typeface="Cambria Math"/>
                      </a:rPr>
                      <m:t>+1)(2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1000" b="0" i="1" smtClean="0">
                        <a:latin typeface="Cambria Math"/>
                        <a:ea typeface="Cambria Math"/>
                      </a:rPr>
                      <m:t>+1)</m:t>
                    </m:r>
                  </m:oMath>
                </a14:m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However,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000" dirty="0" smtClean="0"/>
                  <a:t> are both integers, and the integers are closed under addition and multiplication, so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(2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000" b="0" i="1" smtClean="0">
                            <a:latin typeface="Cambria Math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+1)(2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en-US" sz="1000" dirty="0" smtClean="0"/>
                  <a:t> is an integer,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000" dirty="0" smtClean="0"/>
                  <a:t> is not an integer.  Thus there is a contradiction.</a:t>
                </a:r>
              </a:p>
              <a:p>
                <a:r>
                  <a:rPr lang="en-US" sz="1000" dirty="0" smtClean="0"/>
                  <a:t>Therefore, the sine function is never reciprocal odd.</a:t>
                </a:r>
              </a:p>
              <a:p>
                <a:r>
                  <a:rPr lang="en-US" sz="1000" dirty="0"/>
                  <a:t>	</a:t>
                </a:r>
                <a:r>
                  <a:rPr lang="en-US" sz="1000" dirty="0" smtClean="0"/>
                  <a:t>					proof by Jeremy </a:t>
                </a:r>
                <a:r>
                  <a:rPr lang="en-US" sz="1000" dirty="0" err="1" smtClean="0"/>
                  <a:t>Bohrer</a:t>
                </a:r>
                <a:endParaRPr lang="en-US" sz="10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8991600" cy="58480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95400" y="3269762"/>
                <a:ext cx="2286000" cy="928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269762"/>
                <a:ext cx="2286000" cy="928075"/>
              </a:xfrm>
              <a:prstGeom prst="rect">
                <a:avLst/>
              </a:prstGeom>
              <a:blipFill rotWithShape="1">
                <a:blip r:embed="rId3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2400" y="990600"/>
                <a:ext cx="8839200" cy="5142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Theorem: The cosine function,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cos</m:t>
                    </m:r>
                    <m:r>
                      <a:rPr lang="en-US" sz="1200" b="0" i="1" smtClean="0">
                        <a:latin typeface="Cambria Math"/>
                      </a:rPr>
                      <m:t>⁡(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/>
                  <a:t>, is reciprocal even if and only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1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=−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12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 smtClean="0"/>
                  <a:t> is an integer.</a:t>
                </a:r>
              </a:p>
              <a:p>
                <a:endParaRPr lang="en-US" sz="1200" dirty="0"/>
              </a:p>
              <a:p>
                <a:r>
                  <a:rPr lang="en-US" sz="1200" dirty="0" smtClean="0"/>
                  <a:t>Proof:</a:t>
                </a:r>
              </a:p>
              <a:p>
                <a:r>
                  <a:rPr lang="en-US" sz="1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dirty="0" smtClean="0"/>
                  <a:t> and assume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r>
                      <a:rPr lang="en-US" sz="1200" b="0" i="1" smtClean="0"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/>
                  <a:t> is reciprocal even.</a:t>
                </a:r>
              </a:p>
              <a:p>
                <a:r>
                  <a:rPr lang="en-US" sz="1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US" sz="1200" b="0" i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/>
                              </a:rPr>
                              <m:t>x</m:t>
                            </m:r>
                          </m:den>
                        </m:f>
                      </m:e>
                    </m:d>
                    <m:r>
                      <a:rPr lang="en-US" sz="12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cos</m:t>
                    </m:r>
                    <m:r>
                      <a:rPr lang="en-US" sz="12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x</m:t>
                    </m:r>
                    <m:r>
                      <a:rPr lang="en-US" sz="12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1200" dirty="0" smtClean="0"/>
              </a:p>
              <a:p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+2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200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=−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+2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+2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+2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−1=0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+4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±2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=−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=−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+2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−2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12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−2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+1=0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±2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Thus, the cosine function is reciprocal even if and only 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𝑥</m:t>
                    </m:r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𝑘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𝑥</m:t>
                    </m:r>
                    <m:r>
                      <a:rPr lang="en-US" sz="1200" i="1">
                        <a:latin typeface="Cambria Math"/>
                      </a:rPr>
                      <m:t>=−</m:t>
                    </m:r>
                    <m:r>
                      <a:rPr lang="en-US" sz="1200" i="1">
                        <a:latin typeface="Cambria Math"/>
                      </a:rPr>
                      <m:t>𝑘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sz="1200" dirty="0"/>
                  <a:t> where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/>
                  <a:t> is an integer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/>
                  <a:t>	</a:t>
                </a:r>
                <a:r>
                  <a:rPr lang="en-US" sz="1200" dirty="0" smtClean="0"/>
                  <a:t>				proof by Jeremy </a:t>
                </a:r>
                <a:r>
                  <a:rPr lang="en-US" sz="1200" dirty="0" err="1" smtClean="0"/>
                  <a:t>Bohrer</a:t>
                </a:r>
                <a:r>
                  <a:rPr lang="en-US" sz="1200" dirty="0" smtClean="0"/>
                  <a:t>, Haley Schilling, and Jeff Thomas</a:t>
                </a:r>
                <a:endParaRPr lang="en-US" sz="1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8839200" cy="51429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7642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2489725"/>
                <a:ext cx="3810000" cy="258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Note that the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crosses the graph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os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infinite times on the domain displayed, so there are </a:t>
                </a:r>
                <a:r>
                  <a:rPr lang="en-US" dirty="0" err="1" smtClean="0"/>
                  <a:t>countably</a:t>
                </a:r>
                <a:r>
                  <a:rPr lang="en-US" dirty="0" smtClean="0"/>
                  <a:t> infinite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for which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reciprocal even.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89725"/>
                <a:ext cx="3810000" cy="2583400"/>
              </a:xfrm>
              <a:prstGeom prst="rect">
                <a:avLst/>
              </a:prstGeom>
              <a:blipFill rotWithShape="1">
                <a:blip r:embed="rId3"/>
                <a:stretch>
                  <a:fillRect l="-1440" r="-208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6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838200"/>
                <a:ext cx="8686800" cy="542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Theorem: The cosine function,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/>
                      </a:rPr>
                      <m:t>cos</m:t>
                    </m:r>
                    <m:r>
                      <a:rPr lang="en-US" sz="1000" b="0" i="1" smtClean="0">
                        <a:latin typeface="Cambria Math"/>
                      </a:rPr>
                      <m:t>⁡(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000" dirty="0" smtClean="0"/>
                  <a:t>, is never reciprocal odd.</a:t>
                </a:r>
              </a:p>
              <a:p>
                <a:endParaRPr lang="en-US" sz="1000" dirty="0"/>
              </a:p>
              <a:p>
                <a:r>
                  <a:rPr lang="en-US" sz="1000" dirty="0" smtClean="0"/>
                  <a:t>Proof:</a:t>
                </a:r>
              </a:p>
              <a:p>
                <a:r>
                  <a:rPr lang="en-US" sz="1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/>
                      </a:rPr>
                      <m:t>cos</m:t>
                    </m:r>
                    <m:r>
                      <a:rPr lang="en-US" sz="1000" b="0" i="1" smtClean="0">
                        <a:latin typeface="Cambria Math"/>
                      </a:rPr>
                      <m:t>⁡(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000" dirty="0" smtClean="0"/>
                  <a:t> and assume that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000" dirty="0" smtClean="0"/>
                  <a:t> is reciprocal odd.</a:t>
                </a:r>
              </a:p>
              <a:p>
                <a:r>
                  <a:rPr lang="en-US" sz="1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000" b="0" dirty="0" smtClean="0"/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0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dirty="0"/>
                      <m:t>(</m:t>
                    </m:r>
                    <m:r>
                      <m:rPr>
                        <m:nor/>
                      </m:rPr>
                      <a:rPr lang="en-US" sz="1000" dirty="0"/>
                      <m:t>note</m:t>
                    </m:r>
                    <m:r>
                      <m:rPr>
                        <m:nor/>
                      </m:rPr>
                      <a:rPr lang="en-US" sz="1000" dirty="0"/>
                      <m:t> </m:t>
                    </m:r>
                    <m:r>
                      <m:rPr>
                        <m:nor/>
                      </m:rPr>
                      <a:rPr lang="en-US" sz="1000" dirty="0"/>
                      <m:t>that</m:t>
                    </m:r>
                    <m:r>
                      <m:rPr>
                        <m:nor/>
                      </m:rPr>
                      <a:rPr lang="en-US" sz="1000" dirty="0"/>
                      <m:t> </m:t>
                    </m:r>
                    <m:r>
                      <a:rPr lang="en-US" sz="1000" i="1">
                        <a:latin typeface="Cambria Math"/>
                      </a:rPr>
                      <m:t>−1</m:t>
                    </m:r>
                    <m:r>
                      <a:rPr lang="en-US" sz="1000" i="1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sz="10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000" i="1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sz="1000" b="0" dirty="0" smtClean="0"/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000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000" dirty="0" smtClean="0"/>
                  <a:t>, then 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=2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000" dirty="0" smtClean="0"/>
                  <a:t> is an integer.</a:t>
                </a:r>
              </a:p>
              <a:p>
                <a:r>
                  <a:rPr lang="en-US" sz="1000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=2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000" dirty="0" smtClean="0"/>
                  <a:t> is an integer.</a:t>
                </a:r>
              </a:p>
              <a:p>
                <a:r>
                  <a:rPr lang="en-US" sz="1000" dirty="0" smtClean="0"/>
                  <a:t>So,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=2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000" b="0" i="1" smtClean="0">
                        <a:latin typeface="Cambria Math"/>
                      </a:rPr>
                      <m:t>2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=2(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000" b="0" i="1" smtClean="0">
                            <a:latin typeface="Cambria Math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000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sz="1000" b="0" i="0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1000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And,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=2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=2(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=(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Then,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000" b="0" i="1" smtClean="0">
                            <a:latin typeface="Cambria Math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/>
                          </a:rPr>
                          <m:t>)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=(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0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000" b="0" i="0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000" dirty="0">
                                <a:ea typeface="Cambria Math"/>
                              </a:rPr>
                              <m:t>π</m:t>
                            </m:r>
                          </m:e>
                          <m:sup>
                            <m:r>
                              <a:rPr lang="en-US" sz="1000" b="0" i="0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0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However,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000" dirty="0" smtClean="0"/>
                  <a:t> are integers, so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(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</a:rPr>
                      <m:t>)(</m:t>
                    </m:r>
                    <m:r>
                      <a:rPr lang="en-US" sz="1000" b="0" i="1" smtClean="0">
                        <a:latin typeface="Cambria Math"/>
                      </a:rPr>
                      <m:t>𝑛</m:t>
                    </m:r>
                    <m:r>
                      <a:rPr lang="en-US" sz="1000" b="0" i="1" smtClean="0">
                        <a:latin typeface="Cambria Math"/>
                      </a:rPr>
                      <m:t>−</m:t>
                    </m:r>
                    <m:r>
                      <a:rPr lang="en-US" sz="1000" b="0" i="1" smtClean="0">
                        <a:latin typeface="Cambria Math"/>
                      </a:rPr>
                      <m:t>𝑚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000" dirty="0" smtClean="0"/>
                  <a:t> is a member of the integers,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000" dirty="0" smtClean="0"/>
                  <a:t> is not an integer, so there is a contradiction.</a:t>
                </a:r>
              </a:p>
              <a:p>
                <a:r>
                  <a:rPr lang="en-US" sz="1000" dirty="0" smtClean="0"/>
                  <a:t>Thus, the cosine function is never reciprocal odd.</a:t>
                </a:r>
              </a:p>
              <a:p>
                <a:r>
                  <a:rPr lang="en-US" sz="1000" dirty="0"/>
                  <a:t>	</a:t>
                </a:r>
                <a:r>
                  <a:rPr lang="en-US" sz="1000" dirty="0" smtClean="0"/>
                  <a:t>			proof by Jeremy </a:t>
                </a:r>
                <a:r>
                  <a:rPr lang="en-US" sz="1000" dirty="0" err="1" smtClean="0"/>
                  <a:t>Bohrer</a:t>
                </a:r>
                <a:r>
                  <a:rPr lang="en-US" sz="1000" dirty="0" smtClean="0"/>
                  <a:t>, Haley Schilling, and Jeff Thomas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686800" cy="54267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7642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72200" y="3317387"/>
                <a:ext cx="2286000" cy="93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cos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317387"/>
                <a:ext cx="2286000" cy="935192"/>
              </a:xfrm>
              <a:prstGeom prst="rect">
                <a:avLst/>
              </a:prstGeom>
              <a:blipFill rotWithShape="1">
                <a:blip r:embed="rId3"/>
                <a:stretch>
                  <a:fillRect l="-2400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1905000"/>
                <a:ext cx="8686800" cy="341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Theorem: The hyperbolic cosine function,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cosh</m:t>
                    </m:r>
                    <m:r>
                      <a:rPr lang="en-US" sz="1400" b="0" i="1" smtClean="0">
                        <a:latin typeface="Cambria Math"/>
                      </a:rPr>
                      <m:t>⁡(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, is reciprocal even if and only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Proof:</a:t>
                </a:r>
              </a:p>
              <a:p>
                <a:r>
                  <a:rPr lang="en-US" sz="1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cosh</m:t>
                    </m:r>
                    <m:r>
                      <a:rPr lang="en-US" sz="1400" b="0" i="1" smtClean="0">
                        <a:latin typeface="Cambria Math"/>
                      </a:rPr>
                      <m:t>⁡(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 and assume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 smtClean="0"/>
                  <a:t> is reciprocal even.</a:t>
                </a:r>
              </a:p>
              <a:p>
                <a:r>
                  <a:rPr lang="en-US" sz="14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r>
                      <a:rPr lang="en-US" sz="1400" b="0" i="1" smtClean="0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cosh</m:t>
                    </m:r>
                    <m:r>
                      <a:rPr lang="en-US" sz="1400" b="0" i="1" smtClean="0">
                        <a:latin typeface="Cambria Math"/>
                      </a:rPr>
                      <m:t>⁡(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400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=−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400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=−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4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=−1</m:t>
                    </m:r>
                    <m:r>
                      <a:rPr lang="en-US" sz="1400" b="0" i="0" smtClean="0">
                        <a:latin typeface="Cambria Math"/>
                      </a:rPr>
                      <m:t>.  </m:t>
                    </m:r>
                  </m:oMath>
                </a14:m>
                <a:r>
                  <a:rPr lang="en-US" sz="1400" dirty="0" smtClean="0"/>
                  <a:t>  This is a contradiction.</a:t>
                </a:r>
              </a:p>
              <a:p>
                <a:r>
                  <a:rPr lang="en-US" sz="1400" dirty="0" smtClean="0"/>
                  <a:t>Thus, the hyperbolic cosine function is reciprocal even if and only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sz="1400" dirty="0" smtClean="0"/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8686800" cy="3415037"/>
              </a:xfrm>
              <a:prstGeom prst="rect">
                <a:avLst/>
              </a:prstGeom>
              <a:blipFill rotWithShape="1">
                <a:blip r:embed="rId2"/>
                <a:stretch>
                  <a:fillRect l="-211" t="-179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669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76350" y="3102966"/>
                <a:ext cx="2514600" cy="1337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cosh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⁡(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blue: x=-1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violet: x=1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3102966"/>
                <a:ext cx="2514600" cy="1337867"/>
              </a:xfrm>
              <a:prstGeom prst="rect">
                <a:avLst/>
              </a:prstGeom>
              <a:blipFill rotWithShape="1">
                <a:blip r:embed="rId3"/>
                <a:stretch>
                  <a:fillRect l="-1937" t="-2283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2875" y="1371600"/>
                <a:ext cx="8915400" cy="4578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Theorem: A linear function,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𝑎𝑥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400" dirty="0" smtClean="0"/>
                  <a:t>, is reciprocal odd if and only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sz="1400" dirty="0" smtClean="0"/>
                  <a:t>.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Proof:</a:t>
                </a:r>
              </a:p>
              <a:p>
                <a:r>
                  <a:rPr lang="en-US" sz="1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𝑎𝑥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endParaRPr lang="en-US" sz="1400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𝑎𝑥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𝑎𝑏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</a:rPr>
                        <m:t>𝑎𝑏𝑥</m:t>
                      </m:r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sz="1400" b="0" i="1" smtClean="0">
                          <a:latin typeface="Cambria Math"/>
                        </a:rPr>
                        <m:t>𝑎𝑏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</a:rPr>
                        <m:t>𝑎𝑏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sz="1400" b="0" i="1" smtClean="0">
                          <a:latin typeface="Cambria Math"/>
                        </a:rPr>
                        <m:t>𝑎𝑏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</a:rPr>
                        <m:t>𝑎𝑏</m:t>
                      </m:r>
                      <m:r>
                        <a:rPr lang="en-US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lang="en-US" sz="1400" b="0" dirty="0" smtClean="0"/>
              </a:p>
              <a:p>
                <a:pPr lvl="1"/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1−(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sz="1400" dirty="0" smtClean="0"/>
                  <a:t>.</a:t>
                </a:r>
              </a:p>
              <a:p>
                <a:pPr lvl="1"/>
                <a:endParaRPr lang="en-US" sz="1400" dirty="0" smtClean="0"/>
              </a:p>
              <a:p>
                <a:r>
                  <a:rPr lang="en-US" sz="1400" dirty="0" smtClean="0"/>
                  <a:t>Thus, a linear function is reciprocal odd if and only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sz="1400" dirty="0" smtClean="0"/>
                  <a:t>.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			proof by Ross Cormier and Jeff Thomas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1371600"/>
                <a:ext cx="8915400" cy="4578176"/>
              </a:xfrm>
              <a:prstGeom prst="rect">
                <a:avLst/>
              </a:prstGeom>
              <a:blipFill rotWithShape="1">
                <a:blip r:embed="rId16"/>
                <a:stretch>
                  <a:fillRect l="-137" b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914400"/>
                <a:ext cx="8686800" cy="5217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Theorem: The hyperbolic cosine function,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cosh</m:t>
                    </m:r>
                    <m:r>
                      <a:rPr lang="en-US" sz="1400" b="0" i="1" smtClean="0">
                        <a:latin typeface="Cambria Math"/>
                      </a:rPr>
                      <m:t>⁡(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, is never reciprocal odd.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Proof:</a:t>
                </a:r>
              </a:p>
              <a:p>
                <a:r>
                  <a:rPr lang="en-US" sz="1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400" dirty="0" smtClean="0"/>
                  <a:t> be a non-zero real number.  Suppose, for the sake of contradiction,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cosh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sz="1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cosh</m:t>
                    </m:r>
                    <m:r>
                      <a:rPr lang="en-US" sz="1400" b="0" i="1" smtClean="0">
                        <a:latin typeface="Cambria Math"/>
                      </a:rPr>
                      <m:t>⁡(</m:t>
                    </m: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)≥1</m:t>
                    </m:r>
                  </m:oMath>
                </a14:m>
                <a:r>
                  <a:rPr lang="en-US" sz="1400" dirty="0" smtClean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14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+1=2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140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+1=0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1400" b="0" i="0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4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0" smtClean="0">
                        <a:latin typeface="Cambria Math"/>
                      </a:rPr>
                      <m:t>=0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−1=0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=0.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This is a contradiction.</a:t>
                </a:r>
              </a:p>
              <a:p>
                <a:r>
                  <a:rPr lang="en-US" sz="1400" dirty="0" smtClean="0"/>
                  <a:t>Thus, the hyperbolic cosine function is never reciprocal odd.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		proof by Haley Schilling</a:t>
                </a:r>
                <a:endParaRPr 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8686800" cy="5217197"/>
              </a:xfrm>
              <a:prstGeom prst="rect">
                <a:avLst/>
              </a:prstGeom>
              <a:blipFill rotWithShape="1">
                <a:blip r:embed="rId2"/>
                <a:stretch>
                  <a:fillRect l="-211" t="-117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7642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38800" y="3313829"/>
                <a:ext cx="2514600" cy="93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cosh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313829"/>
                <a:ext cx="2514600" cy="935192"/>
              </a:xfrm>
              <a:prstGeom prst="rect">
                <a:avLst/>
              </a:prstGeom>
              <a:blipFill rotWithShape="1">
                <a:blip r:embed="rId3"/>
                <a:stretch>
                  <a:fillRect l="-1937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9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800" y="1524000"/>
                <a:ext cx="8534400" cy="389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Theorem: The hyperbolic sine function,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 smtClean="0"/>
                  <a:t>, is reciprocal even if and only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Proof:</a:t>
                </a:r>
              </a:p>
              <a:p>
                <a:r>
                  <a:rPr lang="en-US" sz="1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sinh</m:t>
                    </m:r>
                    <m:r>
                      <a:rPr lang="en-US" sz="1600" b="0" i="1" smtClean="0">
                        <a:latin typeface="Cambria Math"/>
                      </a:rPr>
                      <m:t>⁡(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 smtClean="0"/>
                  <a:t>.  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600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1600" dirty="0" smtClean="0"/>
                  <a:t> for all real numbers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sinh</m:t>
                    </m:r>
                    <m:r>
                      <a:rPr lang="en-US" sz="1600" b="0" i="1" smtClean="0">
                        <a:latin typeface="Cambria Math"/>
                      </a:rPr>
                      <m:t>⁡(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is strictly increasing.</a:t>
                </a:r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6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sinh</m:t>
                    </m:r>
                    <m:r>
                      <a:rPr lang="en-US" sz="1600" b="0" i="1" smtClean="0">
                        <a:latin typeface="Cambria Math"/>
                      </a:rPr>
                      <m:t>⁡(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is one-to-one.</a:t>
                </a:r>
              </a:p>
              <a:p>
                <a:r>
                  <a:rPr lang="en-US" sz="1600" dirty="0" smtClean="0"/>
                  <a:t>Assume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600" dirty="0" smtClean="0"/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6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6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6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Thus, the hyperbolic sin function is reciprocal even if and only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n-US" sz="1600" dirty="0" smtClean="0"/>
                  <a:t>.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			proof by Nick </a:t>
                </a:r>
                <a:r>
                  <a:rPr lang="en-US" sz="1600" dirty="0" err="1" smtClean="0"/>
                  <a:t>Kallfa</a:t>
                </a:r>
                <a:r>
                  <a:rPr lang="en-US" sz="1600" dirty="0" smtClean="0"/>
                  <a:t> and Dr. Gerald Higdon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8534400" cy="3899337"/>
              </a:xfrm>
              <a:prstGeom prst="rect">
                <a:avLst/>
              </a:prstGeom>
              <a:blipFill rotWithShape="1">
                <a:blip r:embed="rId2"/>
                <a:stretch>
                  <a:fillRect l="-357" t="-469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6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76350" y="3293466"/>
                <a:ext cx="2514600" cy="1337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sinh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⁡(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sin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blue: x=-1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violet: x=1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3293466"/>
                <a:ext cx="2514600" cy="1337867"/>
              </a:xfrm>
              <a:prstGeom prst="rect">
                <a:avLst/>
              </a:prstGeom>
              <a:blipFill rotWithShape="1">
                <a:blip r:embed="rId3"/>
                <a:stretch>
                  <a:fillRect l="-1937" t="-2273" b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2400" y="228600"/>
                <a:ext cx="8839200" cy="640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Theorem: Let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−4(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1000" dirty="0" smtClean="0"/>
                  <a:t>.  Then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r>
                      <a:rPr lang="en-US" sz="1000" b="0" i="1" smtClean="0">
                        <a:latin typeface="Cambria Math"/>
                      </a:rPr>
                      <m:t>(</m:t>
                    </m:r>
                    <m:r>
                      <a:rPr lang="en-US" sz="1000" b="0" i="1" smtClean="0">
                        <a:latin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000" dirty="0" smtClean="0"/>
                  <a:t> is always reciprocal  odd.</a:t>
                </a:r>
              </a:p>
              <a:p>
                <a:endParaRPr lang="en-US" sz="1000" dirty="0"/>
              </a:p>
              <a:p>
                <a:r>
                  <a:rPr lang="en-US" sz="1000" dirty="0" smtClean="0"/>
                  <a:t>Proof:</a:t>
                </a:r>
              </a:p>
              <a:p>
                <a:r>
                  <a:rPr lang="en-US" sz="1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/>
                          </a:rPr>
                          <m:t>−</m:t>
                        </m:r>
                        <m:r>
                          <a:rPr lang="en-US" sz="1000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−4(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0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/>
                          </a:rPr>
                          <m:t>−</m:t>
                        </m:r>
                        <m:r>
                          <a:rPr lang="en-US" sz="1000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−4(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0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1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sz="1000" dirty="0" smtClean="0"/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/>
                          </a:rPr>
                          <m:t>−</m:t>
                        </m:r>
                        <m:r>
                          <a:rPr lang="en-US" sz="1000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−4(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2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  <m:r>
                          <a:rPr lang="en-US" sz="10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1000" b="0" dirty="0" smtClean="0">
                  <a:ea typeface="Cambria Math"/>
                </a:endParaRPr>
              </a:p>
              <a:p>
                <a:r>
                  <a:rPr lang="en-US" sz="1000" dirty="0" smtClean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/>
                          </a:rPr>
                          <m:t>−</m:t>
                        </m:r>
                        <m:r>
                          <a:rPr lang="en-US" sz="1000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+2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𝑏𝑥</m:t>
                        </m:r>
                        <m:r>
                          <a:rPr lang="en-US" sz="10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−4(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2</m:t>
                        </m:r>
                        <m:r>
                          <a:rPr lang="en-US" sz="10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00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000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/>
                          </a:rPr>
                          <m:t>−</m:t>
                        </m:r>
                        <m:r>
                          <a:rPr lang="en-US" sz="1000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+2</m:t>
                        </m:r>
                        <m:r>
                          <a:rPr lang="en-US" sz="1000" i="1">
                            <a:latin typeface="Cambria Math"/>
                          </a:rPr>
                          <m:t>𝑏𝑥</m:t>
                        </m:r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−4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−</m:t>
                        </m:r>
                        <m:r>
                          <a:rPr lang="en-US" sz="1000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+2</m:t>
                        </m:r>
                        <m:r>
                          <a:rPr lang="en-US" sz="1000" i="1">
                            <a:latin typeface="Cambria Math"/>
                          </a:rPr>
                          <m:t>𝑏𝑥</m:t>
                        </m:r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−4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+4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/>
                          </a:rPr>
                          <m:t>−4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000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−4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+4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/>
                          </a:rPr>
                          <m:t>−4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2</m:t>
                        </m:r>
                        <m:r>
                          <a:rPr lang="en-US" sz="1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000" i="1">
                                <a:latin typeface="Cambria Math"/>
                              </a:rPr>
                              <m:t>+2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i="1">
                                    <a:latin typeface="Cambria Math"/>
                                  </a:rPr>
                                  <m:t>−4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000" b="0" i="1" smtClean="0">
                            <a:latin typeface="Cambria Math"/>
                          </a:rPr>
                          <m:t>4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2</m:t>
                        </m:r>
                        <m:r>
                          <a:rPr lang="en-US" sz="1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000" i="1">
                                <a:latin typeface="Cambria Math"/>
                              </a:rPr>
                              <m:t>+2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i="1">
                                    <a:latin typeface="Cambria Math"/>
                                  </a:rPr>
                                  <m:t>−4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−4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−4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−4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0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𝑏𝑥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000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0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0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−4</m:t>
                                    </m:r>
                                    <m:d>
                                      <m:d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rad>
                              </m:e>
                            </m:d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  <m:r>
                              <a:rPr lang="en-US" sz="10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0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−4(</m:t>
                                </m:r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−1) </m:t>
                                </m:r>
                              </m:e>
                            </m:rad>
                          </m:num>
                          <m:den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</m:oMath>
                </a14:m>
                <a:endParaRPr lang="en-US" sz="1000" b="0" dirty="0" smtClean="0"/>
              </a:p>
              <a:p>
                <a:r>
                  <a:rPr lang="en-US" sz="1000" dirty="0"/>
                  <a:t>	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000" b="0" dirty="0" smtClean="0"/>
                  <a:t>.</a:t>
                </a:r>
              </a:p>
              <a:p>
                <a:r>
                  <a:rPr lang="en-US" sz="1000" dirty="0" smtClean="0"/>
                  <a:t>Thus,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/>
                          </a:rPr>
                          <m:t>−</m:t>
                        </m:r>
                        <m:r>
                          <a:rPr lang="en-US" sz="1000" i="1"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0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−4(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a:rPr lang="en-US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0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000" b="0" dirty="0" smtClean="0"/>
                  <a:t> is always reciprocal odd.</a:t>
                </a:r>
              </a:p>
              <a:p>
                <a:r>
                  <a:rPr lang="en-US" sz="1000" dirty="0"/>
                  <a:t>	</a:t>
                </a:r>
                <a:r>
                  <a:rPr lang="en-US" sz="1000" dirty="0" smtClean="0"/>
                  <a:t>				proof by Jeremy </a:t>
                </a:r>
                <a:r>
                  <a:rPr lang="en-US" sz="1000" dirty="0" err="1" smtClean="0"/>
                  <a:t>Bohrer</a:t>
                </a:r>
                <a:endParaRPr lang="en-US" sz="1000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839200" cy="64088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9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7642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7642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2400" y="5867400"/>
                <a:ext cx="3886200" cy="861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graph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−4(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867400"/>
                <a:ext cx="3886200" cy="861967"/>
              </a:xfrm>
              <a:prstGeom prst="rect">
                <a:avLst/>
              </a:prstGeom>
              <a:blipFill rotWithShape="1">
                <a:blip r:embed="rId4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57800" y="5857873"/>
                <a:ext cx="3429000" cy="75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</a:rPr>
                  <a:t>graph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1400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−4(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−1)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rgbClr val="00B05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857873"/>
                <a:ext cx="3429000" cy="755528"/>
              </a:xfrm>
              <a:prstGeom prst="rect">
                <a:avLst/>
              </a:prstGeom>
              <a:blipFill rotWithShape="1">
                <a:blip r:embed="rId5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7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57800" y="914400"/>
                <a:ext cx="3810000" cy="1154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+2</m:t>
                    </m:r>
                  </m:oMath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b="0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=−1</m:t>
                    </m:r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914400"/>
                <a:ext cx="3810000" cy="1154547"/>
              </a:xfrm>
              <a:prstGeom prst="rect">
                <a:avLst/>
              </a:prstGeom>
              <a:blipFill rotWithShape="1">
                <a:blip r:embed="rId2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400" y="191433"/>
                <a:ext cx="5867400" cy="271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𝑎</m:t>
                      </m:r>
                      <m:r>
                        <a:rPr lang="en-US" sz="1200" b="0" i="1" smtClean="0">
                          <a:latin typeface="Cambria Math"/>
                        </a:rPr>
                        <m:t>=1, </m:t>
                      </m:r>
                      <m:r>
                        <a:rPr lang="en-US" sz="1200" b="0" i="1" smtClean="0">
                          <a:latin typeface="Cambria Math"/>
                        </a:rPr>
                        <m:t>𝑏</m:t>
                      </m:r>
                      <m:r>
                        <a:rPr lang="en-US" sz="12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1−(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𝑎𝑏</m:t>
                          </m:r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−4∙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200" b="0" i="0" smtClean="0">
                              <a:latin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0" smtClean="0">
                            <a:latin typeface="Cambria Math"/>
                          </a:rPr>
                          <m:t>−4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−4∙4</m:t>
                            </m:r>
                          </m:e>
                        </m:rad>
                      </m:num>
                      <m:den>
                        <m:r>
                          <a:rPr lang="en-US" sz="1200" b="0" i="0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r>
                  <a:rPr lang="en-US" sz="1200" dirty="0"/>
                  <a:t>	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16−16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+2=−1+2=1</m:t>
                      </m:r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−1+2</m:t>
                          </m:r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1433"/>
                <a:ext cx="5867400" cy="27136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68947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1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838200"/>
                <a:ext cx="8915400" cy="50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Theorem: A quadratic function,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1400" dirty="0" smtClean="0"/>
                  <a:t>, is reciprocal even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400" dirty="0" smtClean="0"/>
                  <a:t>.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Proof:</a:t>
                </a:r>
              </a:p>
              <a:p>
                <a:r>
                  <a:rPr lang="en-US" sz="1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−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  <m:r>
                      <a:rPr lang="en-US" sz="1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=−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=−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=−</m:t>
                    </m:r>
                    <m:r>
                      <a:rPr lang="en-US" sz="14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𝑏𝑥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r>
                      <a:rPr lang="en-US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1400" b="0" dirty="0" smtClean="0"/>
              </a:p>
              <a:p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14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^2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1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Thus, a quadratic function is </a:t>
                </a:r>
                <a:r>
                  <a:rPr lang="en-US" sz="1400" smtClean="0"/>
                  <a:t>reciprocal even </a:t>
                </a:r>
                <a:r>
                  <a:rPr lang="en-US" sz="1400" dirty="0" smtClean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						proof by </a:t>
                </a:r>
                <a:r>
                  <a:rPr lang="en-US" sz="1400" dirty="0" err="1" smtClean="0"/>
                  <a:t>Emm</a:t>
                </a:r>
                <a:r>
                  <a:rPr lang="en-US" sz="1400" dirty="0" smtClean="0"/>
                  <a:t> MacArthur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8915400" cy="5088829"/>
              </a:xfrm>
              <a:prstGeom prst="rect">
                <a:avLst/>
              </a:prstGeom>
              <a:blipFill rotWithShape="1">
                <a:blip r:embed="rId5"/>
                <a:stretch>
                  <a:fillRect l="-205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1981200"/>
                <a:ext cx="8686800" cy="306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Theorem: A power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, is reciprocal odd.</a:t>
                </a:r>
              </a:p>
              <a:p>
                <a:endParaRPr lang="en-US" dirty="0"/>
              </a:p>
              <a:p>
                <a:r>
                  <a:rPr lang="en-US" dirty="0" smtClean="0"/>
                  <a:t>Proof:</a:t>
                </a:r>
              </a:p>
              <a:p>
                <a:endParaRPr lang="en-US" dirty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is reciprocal odd.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proof by Jeremy </a:t>
                </a:r>
                <a:r>
                  <a:rPr lang="en-US" dirty="0" err="1" smtClean="0"/>
                  <a:t>Bohrer</a:t>
                </a:r>
                <a:endParaRPr lang="en-US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81200"/>
                <a:ext cx="8686800" cy="3068276"/>
              </a:xfrm>
              <a:prstGeom prst="rect">
                <a:avLst/>
              </a:prstGeom>
              <a:blipFill rotWithShape="1">
                <a:blip r:embed="rId2"/>
                <a:stretch>
                  <a:fillRect l="-632" t="-994" b="-2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4400" y="2057400"/>
                <a:ext cx="259080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057400"/>
                <a:ext cx="2590800" cy="7693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96000" y="2057400"/>
                <a:ext cx="19050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7400"/>
                <a:ext cx="1905000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971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8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400" y="1600200"/>
                <a:ext cx="8915400" cy="406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Theorem: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r>
                      <a:rPr lang="en-US" sz="12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r>
                      <a:rPr lang="en-US" sz="1200" b="0" i="1" smtClean="0"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/>
                  <a:t> is reciprocal odd if and only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+1±</m:t>
                            </m:r>
                            <m:rad>
                              <m:radPr>
                                <m:degHide m:val="on"/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𝑎𝑐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200" dirty="0" smtClean="0"/>
                  <a:t>.</a:t>
                </a:r>
              </a:p>
              <a:p>
                <a:endParaRPr lang="en-US" sz="1200" dirty="0"/>
              </a:p>
              <a:p>
                <a:r>
                  <a:rPr lang="en-US" sz="1200" dirty="0" smtClean="0"/>
                  <a:t>Proof:</a:t>
                </a:r>
              </a:p>
              <a:p>
                <a:r>
                  <a:rPr lang="en-US" sz="1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r>
                      <a:rPr lang="en-US" sz="12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1200" dirty="0" smtClean="0"/>
                  <a:t>, and assume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r>
                      <a:rPr lang="en-US" sz="1200" b="0" i="1" smtClean="0">
                        <a:latin typeface="Cambria Math"/>
                      </a:rPr>
                      <m:t>𝑐</m:t>
                    </m:r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𝑎𝑐</m:t>
                        </m:r>
                      </m:num>
                      <m:den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r>
                      <a:rPr lang="en-US" sz="1200" b="0" i="1" smtClean="0">
                        <a:latin typeface="Cambria Math"/>
                      </a:rPr>
                      <m:t>𝑎𝑐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𝑎𝑐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𝑎𝑐</m:t>
                        </m:r>
                      </m:num>
                      <m:den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𝑎𝑐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r>
                      <a:rPr lang="en-US" sz="1200" b="0" i="1" smtClean="0">
                        <a:latin typeface="Cambria Math"/>
                      </a:rPr>
                      <m:t>𝑎𝑐</m:t>
                    </m:r>
                    <m:r>
                      <a:rPr lang="en-US" sz="12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/>
                          </a:rPr>
                          <m:t>−1)</m:t>
                        </m:r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𝑎𝑐</m:t>
                        </m:r>
                      </m:den>
                    </m:f>
                  </m:oMath>
                </a14:m>
                <a:endParaRPr lang="en-US" sz="1200" b="0" dirty="0" smtClean="0"/>
              </a:p>
              <a:p>
                <a:r>
                  <a:rPr lang="en-US" sz="1200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12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sz="1200" b="0" i="1" smtClean="0">
                        <a:latin typeface="Cambria Math"/>
                      </a:rPr>
                      <m:t>𝑥</m:t>
                    </m:r>
                    <m:r>
                      <a:rPr lang="en-US" sz="1200" b="0" i="1" smtClean="0">
                        <a:latin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/>
                              </a:rPr>
                              <m:t>−1)</m:t>
                            </m:r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i="1">
                                            <a:latin typeface="Cambria Math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𝑎𝑐</m:t>
                            </m:r>
                          </m:den>
                        </m:f>
                      </m:e>
                    </m:rad>
                    <m:r>
                      <a:rPr lang="en-US" sz="12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1200" b="0" dirty="0" smtClean="0">
                  <a:ea typeface="Cambria Math"/>
                </a:endParaRP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Thus, 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/>
                      </a:rPr>
                      <m:t>+</m:t>
                    </m:r>
                    <m:r>
                      <a:rPr lang="en-US" sz="12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𝑓</m:t>
                    </m:r>
                    <m:r>
                      <a:rPr lang="en-US" sz="1200" i="1">
                        <a:latin typeface="Cambria Math"/>
                      </a:rPr>
                      <m:t>(</m:t>
                    </m:r>
                    <m:r>
                      <a:rPr lang="en-US" sz="1200" i="1">
                        <a:latin typeface="Cambria Math"/>
                      </a:rPr>
                      <m:t>𝑥</m:t>
                    </m:r>
                    <m:r>
                      <a:rPr lang="en-US" sz="1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/>
                  <a:t> is reciprocal odd if and only 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𝑥</m:t>
                    </m:r>
                    <m:r>
                      <a:rPr lang="en-US" sz="1200" i="1">
                        <a:latin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+1±</m:t>
                            </m:r>
                            <m:rad>
                              <m:radPr>
                                <m:degHide m:val="on"/>
                                <m:ctrlP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200" i="1">
                                            <a:latin typeface="Cambria Math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𝑎𝑐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200" dirty="0" smtClean="0"/>
                  <a:t>.</a:t>
                </a:r>
              </a:p>
              <a:p>
                <a:r>
                  <a:rPr lang="en-US" sz="1200" dirty="0"/>
                  <a:t>	</a:t>
                </a:r>
                <a:r>
                  <a:rPr lang="en-US" sz="1200" dirty="0" smtClean="0"/>
                  <a:t>					proof by Nick </a:t>
                </a:r>
                <a:r>
                  <a:rPr lang="en-US" sz="1200" dirty="0" err="1" smtClean="0"/>
                  <a:t>Kallfa</a:t>
                </a:r>
                <a:endParaRPr lang="en-US" sz="1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8915400" cy="4068934"/>
              </a:xfrm>
              <a:prstGeom prst="rect">
                <a:avLst/>
              </a:prstGeom>
              <a:blipFill rotWithShape="1">
                <a:blip r:embed="rId2"/>
                <a:stretch>
                  <a:fillRect b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91200" y="1206879"/>
                <a:ext cx="2286000" cy="1431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green: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−2</m:t>
                    </m:r>
                  </m:oMath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blue: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=−1</m:t>
                    </m:r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violet: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06879"/>
                <a:ext cx="2286000" cy="1431546"/>
              </a:xfrm>
              <a:prstGeom prst="rect">
                <a:avLst/>
              </a:prstGeom>
              <a:blipFill rotWithShape="1">
                <a:blip r:embed="rId2"/>
                <a:stretch>
                  <a:fillRect l="-2133" b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050" y="1524000"/>
                <a:ext cx="5029200" cy="3719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+1±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𝑎𝑐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+1±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(−2)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(−2)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1∙(−2)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+1±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1∙4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</m:den>
                        </m:f>
                      </m:e>
                    </m:rad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524000"/>
                <a:ext cx="5029200" cy="3719416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0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2694</Words>
  <Application>Microsoft Office PowerPoint</Application>
  <PresentationFormat>On-screen Show (4:3)</PresentationFormat>
  <Paragraphs>353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 Bohrer</cp:lastModifiedBy>
  <cp:revision>79</cp:revision>
  <dcterms:created xsi:type="dcterms:W3CDTF">2012-04-23T16:29:33Z</dcterms:created>
  <dcterms:modified xsi:type="dcterms:W3CDTF">2012-04-26T03:05:17Z</dcterms:modified>
</cp:coreProperties>
</file>