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256" r:id="rId2"/>
    <p:sldId id="270" r:id="rId3"/>
    <p:sldId id="257" r:id="rId4"/>
    <p:sldId id="266" r:id="rId5"/>
    <p:sldId id="265" r:id="rId6"/>
    <p:sldId id="290" r:id="rId7"/>
    <p:sldId id="285" r:id="rId8"/>
    <p:sldId id="273" r:id="rId9"/>
    <p:sldId id="284" r:id="rId10"/>
    <p:sldId id="272" r:id="rId11"/>
    <p:sldId id="286" r:id="rId12"/>
    <p:sldId id="282" r:id="rId13"/>
    <p:sldId id="292" r:id="rId14"/>
    <p:sldId id="276" r:id="rId15"/>
    <p:sldId id="277" r:id="rId16"/>
    <p:sldId id="278" r:id="rId17"/>
    <p:sldId id="279" r:id="rId18"/>
    <p:sldId id="280" r:id="rId19"/>
    <p:sldId id="281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7A"/>
    <a:srgbClr val="749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DEA1-BA76-4910-863E-14DD1D6B37FB}" v="575" dt="2024-03-26T06:35:01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7F250-4239-4198-A5FC-DE3485432A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7CB37-EF6E-4F05-9942-D79F7BE4F490}">
      <dgm:prSet/>
      <dgm:spPr/>
      <dgm:t>
        <a:bodyPr/>
        <a:lstStyle/>
        <a:p>
          <a:r>
            <a:rPr lang="ko-KR" b="0">
              <a:latin typeface="Malgun Gothic"/>
              <a:ea typeface="Malgun Gothic"/>
            </a:rPr>
            <a:t>불황으로 세금업무를 직접 하는 사업자 증가</a:t>
          </a:r>
          <a:endParaRPr lang="en-US" b="0">
            <a:latin typeface="Malgun Gothic"/>
            <a:ea typeface="Malgun Gothic"/>
          </a:endParaRPr>
        </a:p>
      </dgm:t>
    </dgm:pt>
    <dgm:pt modelId="{790CA31B-FA78-43C7-B3E4-B2A63ED46ECB}" type="parTrans" cxnId="{91C1719C-AE81-407E-962C-1CDCE401ACBE}">
      <dgm:prSet/>
      <dgm:spPr/>
      <dgm:t>
        <a:bodyPr/>
        <a:lstStyle/>
        <a:p>
          <a:endParaRPr lang="en-US"/>
        </a:p>
      </dgm:t>
    </dgm:pt>
    <dgm:pt modelId="{6062BF78-0806-4D94-8F45-D8CC6227B1C4}" type="sibTrans" cxnId="{91C1719C-AE81-407E-962C-1CDCE401ACBE}">
      <dgm:prSet/>
      <dgm:spPr/>
      <dgm:t>
        <a:bodyPr/>
        <a:lstStyle/>
        <a:p>
          <a:endParaRPr lang="en-US"/>
        </a:p>
      </dgm:t>
    </dgm:pt>
    <dgm:pt modelId="{EA62A528-15A2-4F36-8083-7FC104045AD3}">
      <dgm:prSet/>
      <dgm:spPr/>
      <dgm:t>
        <a:bodyPr/>
        <a:lstStyle/>
        <a:p>
          <a:pPr rtl="0"/>
          <a:r>
            <a:rPr lang="ko-KR" altLang="en-US" b="0">
              <a:latin typeface="Malgun Gothic"/>
              <a:ea typeface="Malgun Gothic"/>
            </a:rPr>
            <a:t> </a:t>
          </a:r>
          <a:r>
            <a:rPr lang="ko-KR" b="0">
              <a:latin typeface="Malgun Gothic"/>
              <a:ea typeface="Malgun Gothic"/>
            </a:rPr>
            <a:t>세무사에 의뢰하기엔 규모가 작은 개인 사업자</a:t>
          </a:r>
          <a:endParaRPr lang="en-US" b="0">
            <a:latin typeface="Malgun Gothic"/>
            <a:ea typeface="Malgun Gothic"/>
          </a:endParaRPr>
        </a:p>
      </dgm:t>
    </dgm:pt>
    <dgm:pt modelId="{3940715D-2C50-403D-AE47-4B9735337C08}" type="parTrans" cxnId="{59F4C898-42EC-4C20-AB60-C58D07B93811}">
      <dgm:prSet/>
      <dgm:spPr/>
      <dgm:t>
        <a:bodyPr/>
        <a:lstStyle/>
        <a:p>
          <a:endParaRPr lang="en-US"/>
        </a:p>
      </dgm:t>
    </dgm:pt>
    <dgm:pt modelId="{B62C289F-1F3C-48D3-8F23-874929C8E8AE}" type="sibTrans" cxnId="{59F4C898-42EC-4C20-AB60-C58D07B93811}">
      <dgm:prSet/>
      <dgm:spPr/>
      <dgm:t>
        <a:bodyPr/>
        <a:lstStyle/>
        <a:p>
          <a:endParaRPr lang="en-US"/>
        </a:p>
      </dgm:t>
    </dgm:pt>
    <dgm:pt modelId="{E5F7C3A5-9729-4833-9306-52058E6EEDA6}">
      <dgm:prSet phldr="0"/>
      <dgm:spPr/>
      <dgm:t>
        <a:bodyPr/>
        <a:lstStyle/>
        <a:p>
          <a:pPr rtl="0"/>
          <a:r>
            <a:rPr lang="ko-KR" b="0">
              <a:solidFill>
                <a:srgbClr val="444444"/>
              </a:solidFill>
              <a:latin typeface="Malgun Gothic"/>
              <a:ea typeface="Malgun Gothic"/>
            </a:rPr>
            <a:t> </a:t>
          </a:r>
          <a:r>
            <a:rPr lang="ko-KR" altLang="en-US" b="0">
              <a:solidFill>
                <a:schemeClr val="tx1"/>
              </a:solidFill>
              <a:latin typeface="Malgun Gothic"/>
            </a:rPr>
            <a:t>단순 </a:t>
          </a:r>
          <a:r>
            <a:rPr lang="ko-KR" altLang="en-US" b="0" err="1">
              <a:solidFill>
                <a:schemeClr val="tx1"/>
              </a:solidFill>
              <a:latin typeface="Malgun Gothic"/>
            </a:rPr>
            <a:t>기록식</a:t>
          </a:r>
          <a:r>
            <a:rPr lang="ko-KR" altLang="en-US" b="0">
              <a:solidFill>
                <a:schemeClr val="tx1"/>
              </a:solidFill>
              <a:latin typeface="Malgun Gothic"/>
            </a:rPr>
            <a:t> 형태의 타사 앱</a:t>
          </a:r>
          <a:endParaRPr lang="en-US" altLang="ko-KR" b="0">
            <a:solidFill>
              <a:schemeClr val="tx1"/>
            </a:solidFill>
            <a:latin typeface="Malgun Gothic"/>
            <a:ea typeface="Malgun Gothic"/>
          </a:endParaRPr>
        </a:p>
      </dgm:t>
    </dgm:pt>
    <dgm:pt modelId="{395665E8-4320-43CA-9B6B-F98285DB9A4A}" type="parTrans" cxnId="{0C4449D0-E8E6-45B2-9F29-6C30F5569816}">
      <dgm:prSet/>
      <dgm:spPr/>
    </dgm:pt>
    <dgm:pt modelId="{80CC4032-5569-4CEB-A2F0-200BE1D920E6}" type="sibTrans" cxnId="{0C4449D0-E8E6-45B2-9F29-6C30F5569816}">
      <dgm:prSet/>
      <dgm:spPr/>
    </dgm:pt>
    <dgm:pt modelId="{1E7F6D61-EB75-4A77-862D-CC37B661D14A}" type="pres">
      <dgm:prSet presAssocID="{2717F250-4239-4198-A5FC-DE3485432A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8C8E0F-95B3-4396-849D-FB4AEDE23D59}" type="pres">
      <dgm:prSet presAssocID="{3787CB37-EF6E-4F05-9942-D79F7BE4F490}" presName="hierRoot1" presStyleCnt="0"/>
      <dgm:spPr/>
    </dgm:pt>
    <dgm:pt modelId="{4600666D-67AF-4023-BC3C-B0ABE49D5B12}" type="pres">
      <dgm:prSet presAssocID="{3787CB37-EF6E-4F05-9942-D79F7BE4F490}" presName="composite" presStyleCnt="0"/>
      <dgm:spPr/>
    </dgm:pt>
    <dgm:pt modelId="{2F5F1A1C-5FC8-4CD7-8772-500BB99075BD}" type="pres">
      <dgm:prSet presAssocID="{3787CB37-EF6E-4F05-9942-D79F7BE4F490}" presName="background" presStyleLbl="node0" presStyleIdx="0" presStyleCnt="3"/>
      <dgm:spPr/>
    </dgm:pt>
    <dgm:pt modelId="{08357BE4-16E5-4218-8B1B-2DE2C213B14E}" type="pres">
      <dgm:prSet presAssocID="{3787CB37-EF6E-4F05-9942-D79F7BE4F490}" presName="text" presStyleLbl="fgAcc0" presStyleIdx="0" presStyleCnt="3">
        <dgm:presLayoutVars>
          <dgm:chPref val="3"/>
        </dgm:presLayoutVars>
      </dgm:prSet>
      <dgm:spPr/>
    </dgm:pt>
    <dgm:pt modelId="{96FF5F17-1320-43FB-A714-1610E306EDE7}" type="pres">
      <dgm:prSet presAssocID="{3787CB37-EF6E-4F05-9942-D79F7BE4F490}" presName="hierChild2" presStyleCnt="0"/>
      <dgm:spPr/>
    </dgm:pt>
    <dgm:pt modelId="{CA687AA0-68F7-43E5-8699-42A0C896B592}" type="pres">
      <dgm:prSet presAssocID="{EA62A528-15A2-4F36-8083-7FC104045AD3}" presName="hierRoot1" presStyleCnt="0"/>
      <dgm:spPr/>
    </dgm:pt>
    <dgm:pt modelId="{1C54CDA5-0D57-4E93-9297-A17A5B2B83E8}" type="pres">
      <dgm:prSet presAssocID="{EA62A528-15A2-4F36-8083-7FC104045AD3}" presName="composite" presStyleCnt="0"/>
      <dgm:spPr/>
    </dgm:pt>
    <dgm:pt modelId="{FEB0193A-8BFC-44DA-802B-A4547817465C}" type="pres">
      <dgm:prSet presAssocID="{EA62A528-15A2-4F36-8083-7FC104045AD3}" presName="background" presStyleLbl="node0" presStyleIdx="1" presStyleCnt="3"/>
      <dgm:spPr/>
    </dgm:pt>
    <dgm:pt modelId="{74A176CA-5E0B-40F3-8834-EDAD5A4F4B76}" type="pres">
      <dgm:prSet presAssocID="{EA62A528-15A2-4F36-8083-7FC104045AD3}" presName="text" presStyleLbl="fgAcc0" presStyleIdx="1" presStyleCnt="3">
        <dgm:presLayoutVars>
          <dgm:chPref val="3"/>
        </dgm:presLayoutVars>
      </dgm:prSet>
      <dgm:spPr/>
    </dgm:pt>
    <dgm:pt modelId="{8BBCC31E-E9EE-4769-B227-95DF74E58123}" type="pres">
      <dgm:prSet presAssocID="{EA62A528-15A2-4F36-8083-7FC104045AD3}" presName="hierChild2" presStyleCnt="0"/>
      <dgm:spPr/>
    </dgm:pt>
    <dgm:pt modelId="{111DF6E2-B8DA-491E-8948-A0749805670E}" type="pres">
      <dgm:prSet presAssocID="{E5F7C3A5-9729-4833-9306-52058E6EEDA6}" presName="hierRoot1" presStyleCnt="0"/>
      <dgm:spPr/>
    </dgm:pt>
    <dgm:pt modelId="{C8B3A7FD-7502-46F7-8D11-BBD9150A8E21}" type="pres">
      <dgm:prSet presAssocID="{E5F7C3A5-9729-4833-9306-52058E6EEDA6}" presName="composite" presStyleCnt="0"/>
      <dgm:spPr/>
    </dgm:pt>
    <dgm:pt modelId="{FB4A9D03-B0E8-49EC-956D-5ECBF417A35F}" type="pres">
      <dgm:prSet presAssocID="{E5F7C3A5-9729-4833-9306-52058E6EEDA6}" presName="background" presStyleLbl="node0" presStyleIdx="2" presStyleCnt="3"/>
      <dgm:spPr/>
    </dgm:pt>
    <dgm:pt modelId="{08A68BA0-CD12-4FBE-9826-90307A1A77A3}" type="pres">
      <dgm:prSet presAssocID="{E5F7C3A5-9729-4833-9306-52058E6EEDA6}" presName="text" presStyleLbl="fgAcc0" presStyleIdx="2" presStyleCnt="3">
        <dgm:presLayoutVars>
          <dgm:chPref val="3"/>
        </dgm:presLayoutVars>
      </dgm:prSet>
      <dgm:spPr/>
    </dgm:pt>
    <dgm:pt modelId="{17C84038-2A14-475E-A913-FFEA4B88DC1E}" type="pres">
      <dgm:prSet presAssocID="{E5F7C3A5-9729-4833-9306-52058E6EEDA6}" presName="hierChild2" presStyleCnt="0"/>
      <dgm:spPr/>
    </dgm:pt>
  </dgm:ptLst>
  <dgm:cxnLst>
    <dgm:cxn modelId="{CFD1172B-8B24-4C46-9F52-BD8402794C69}" type="presOf" srcId="{E5F7C3A5-9729-4833-9306-52058E6EEDA6}" destId="{08A68BA0-CD12-4FBE-9826-90307A1A77A3}" srcOrd="0" destOrd="0" presId="urn:microsoft.com/office/officeart/2005/8/layout/hierarchy1"/>
    <dgm:cxn modelId="{59F4C898-42EC-4C20-AB60-C58D07B93811}" srcId="{2717F250-4239-4198-A5FC-DE3485432ABA}" destId="{EA62A528-15A2-4F36-8083-7FC104045AD3}" srcOrd="1" destOrd="0" parTransId="{3940715D-2C50-403D-AE47-4B9735337C08}" sibTransId="{B62C289F-1F3C-48D3-8F23-874929C8E8AE}"/>
    <dgm:cxn modelId="{91C1719C-AE81-407E-962C-1CDCE401ACBE}" srcId="{2717F250-4239-4198-A5FC-DE3485432ABA}" destId="{3787CB37-EF6E-4F05-9942-D79F7BE4F490}" srcOrd="0" destOrd="0" parTransId="{790CA31B-FA78-43C7-B3E4-B2A63ED46ECB}" sibTransId="{6062BF78-0806-4D94-8F45-D8CC6227B1C4}"/>
    <dgm:cxn modelId="{0C4449D0-E8E6-45B2-9F29-6C30F5569816}" srcId="{2717F250-4239-4198-A5FC-DE3485432ABA}" destId="{E5F7C3A5-9729-4833-9306-52058E6EEDA6}" srcOrd="2" destOrd="0" parTransId="{395665E8-4320-43CA-9B6B-F98285DB9A4A}" sibTransId="{80CC4032-5569-4CEB-A2F0-200BE1D920E6}"/>
    <dgm:cxn modelId="{DE82E6EF-9750-4503-98CD-86BED1A9CCC6}" type="presOf" srcId="{EA62A528-15A2-4F36-8083-7FC104045AD3}" destId="{74A176CA-5E0B-40F3-8834-EDAD5A4F4B76}" srcOrd="0" destOrd="0" presId="urn:microsoft.com/office/officeart/2005/8/layout/hierarchy1"/>
    <dgm:cxn modelId="{83A87CFB-E44E-4E12-B25D-42A93358F7AF}" type="presOf" srcId="{2717F250-4239-4198-A5FC-DE3485432ABA}" destId="{1E7F6D61-EB75-4A77-862D-CC37B661D14A}" srcOrd="0" destOrd="0" presId="urn:microsoft.com/office/officeart/2005/8/layout/hierarchy1"/>
    <dgm:cxn modelId="{5553FCFF-548F-4D3A-97CA-98B9BFCE806F}" type="presOf" srcId="{3787CB37-EF6E-4F05-9942-D79F7BE4F490}" destId="{08357BE4-16E5-4218-8B1B-2DE2C213B14E}" srcOrd="0" destOrd="0" presId="urn:microsoft.com/office/officeart/2005/8/layout/hierarchy1"/>
    <dgm:cxn modelId="{C1327CD9-8F35-4AA2-8157-0C92BBE7E6E1}" type="presParOf" srcId="{1E7F6D61-EB75-4A77-862D-CC37B661D14A}" destId="{458C8E0F-95B3-4396-849D-FB4AEDE23D59}" srcOrd="0" destOrd="0" presId="urn:microsoft.com/office/officeart/2005/8/layout/hierarchy1"/>
    <dgm:cxn modelId="{F91FEC5C-5478-4FD0-92C8-F75D9DA82B85}" type="presParOf" srcId="{458C8E0F-95B3-4396-849D-FB4AEDE23D59}" destId="{4600666D-67AF-4023-BC3C-B0ABE49D5B12}" srcOrd="0" destOrd="0" presId="urn:microsoft.com/office/officeart/2005/8/layout/hierarchy1"/>
    <dgm:cxn modelId="{82D02908-6C5C-4EA8-9E90-D38C12A4C4CC}" type="presParOf" srcId="{4600666D-67AF-4023-BC3C-B0ABE49D5B12}" destId="{2F5F1A1C-5FC8-4CD7-8772-500BB99075BD}" srcOrd="0" destOrd="0" presId="urn:microsoft.com/office/officeart/2005/8/layout/hierarchy1"/>
    <dgm:cxn modelId="{355E8A0D-CED5-4CAF-B61C-6F3D165BA993}" type="presParOf" srcId="{4600666D-67AF-4023-BC3C-B0ABE49D5B12}" destId="{08357BE4-16E5-4218-8B1B-2DE2C213B14E}" srcOrd="1" destOrd="0" presId="urn:microsoft.com/office/officeart/2005/8/layout/hierarchy1"/>
    <dgm:cxn modelId="{87FDEDD6-E054-4334-B473-004DBF401F26}" type="presParOf" srcId="{458C8E0F-95B3-4396-849D-FB4AEDE23D59}" destId="{96FF5F17-1320-43FB-A714-1610E306EDE7}" srcOrd="1" destOrd="0" presId="urn:microsoft.com/office/officeart/2005/8/layout/hierarchy1"/>
    <dgm:cxn modelId="{B21DBCF0-AA86-4B27-AE6C-ED0C86664132}" type="presParOf" srcId="{1E7F6D61-EB75-4A77-862D-CC37B661D14A}" destId="{CA687AA0-68F7-43E5-8699-42A0C896B592}" srcOrd="1" destOrd="0" presId="urn:microsoft.com/office/officeart/2005/8/layout/hierarchy1"/>
    <dgm:cxn modelId="{E38B7085-F1A7-4DE2-846D-6D1DC721CAEB}" type="presParOf" srcId="{CA687AA0-68F7-43E5-8699-42A0C896B592}" destId="{1C54CDA5-0D57-4E93-9297-A17A5B2B83E8}" srcOrd="0" destOrd="0" presId="urn:microsoft.com/office/officeart/2005/8/layout/hierarchy1"/>
    <dgm:cxn modelId="{45EB2F95-9083-409E-8816-EBA3D3E99566}" type="presParOf" srcId="{1C54CDA5-0D57-4E93-9297-A17A5B2B83E8}" destId="{FEB0193A-8BFC-44DA-802B-A4547817465C}" srcOrd="0" destOrd="0" presId="urn:microsoft.com/office/officeart/2005/8/layout/hierarchy1"/>
    <dgm:cxn modelId="{2029E4BF-E827-4DA8-82CE-5B952660F0F1}" type="presParOf" srcId="{1C54CDA5-0D57-4E93-9297-A17A5B2B83E8}" destId="{74A176CA-5E0B-40F3-8834-EDAD5A4F4B76}" srcOrd="1" destOrd="0" presId="urn:microsoft.com/office/officeart/2005/8/layout/hierarchy1"/>
    <dgm:cxn modelId="{5E97F9BC-42E5-4802-9AD9-1E5346384629}" type="presParOf" srcId="{CA687AA0-68F7-43E5-8699-42A0C896B592}" destId="{8BBCC31E-E9EE-4769-B227-95DF74E58123}" srcOrd="1" destOrd="0" presId="urn:microsoft.com/office/officeart/2005/8/layout/hierarchy1"/>
    <dgm:cxn modelId="{74D81C13-4578-482D-A396-42D2E8183D0F}" type="presParOf" srcId="{1E7F6D61-EB75-4A77-862D-CC37B661D14A}" destId="{111DF6E2-B8DA-491E-8948-A0749805670E}" srcOrd="2" destOrd="0" presId="urn:microsoft.com/office/officeart/2005/8/layout/hierarchy1"/>
    <dgm:cxn modelId="{C20BBB54-505F-4517-A73C-AF5CE6E25C8B}" type="presParOf" srcId="{111DF6E2-B8DA-491E-8948-A0749805670E}" destId="{C8B3A7FD-7502-46F7-8D11-BBD9150A8E21}" srcOrd="0" destOrd="0" presId="urn:microsoft.com/office/officeart/2005/8/layout/hierarchy1"/>
    <dgm:cxn modelId="{E64C57D0-37C3-4A3E-8A71-71CFDB87EE3D}" type="presParOf" srcId="{C8B3A7FD-7502-46F7-8D11-BBD9150A8E21}" destId="{FB4A9D03-B0E8-49EC-956D-5ECBF417A35F}" srcOrd="0" destOrd="0" presId="urn:microsoft.com/office/officeart/2005/8/layout/hierarchy1"/>
    <dgm:cxn modelId="{5879C5B6-CB1F-4D18-8BA3-506B8BE6D361}" type="presParOf" srcId="{C8B3A7FD-7502-46F7-8D11-BBD9150A8E21}" destId="{08A68BA0-CD12-4FBE-9826-90307A1A77A3}" srcOrd="1" destOrd="0" presId="urn:microsoft.com/office/officeart/2005/8/layout/hierarchy1"/>
    <dgm:cxn modelId="{1B65A7E7-026D-4CEE-B071-E367D479D32E}" type="presParOf" srcId="{111DF6E2-B8DA-491E-8948-A0749805670E}" destId="{17C84038-2A14-475E-A913-FFEA4B88DC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50E3D-EEFC-40B5-A47E-F61CEE98B845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73BC6-6CCE-4DF9-AB2C-B7FA2917EBB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ko-KR" altLang="en-US">
              <a:latin typeface="Malgun Gothic"/>
              <a:ea typeface="Malgun Gothic"/>
            </a:rPr>
            <a:t> </a:t>
          </a:r>
          <a:r>
            <a:rPr lang="ko-KR" altLang="en-US" err="1">
              <a:latin typeface="Malgun Gothic"/>
              <a:ea typeface="Malgun Gothic"/>
            </a:rPr>
            <a:t>타앱</a:t>
          </a:r>
          <a:r>
            <a:rPr lang="ko-KR" altLang="en-US">
              <a:latin typeface="Malgun Gothic"/>
              <a:ea typeface="Malgun Gothic"/>
            </a:rPr>
            <a:t> 대비 </a:t>
          </a:r>
          <a:r>
            <a:rPr lang="ko-KR">
              <a:latin typeface="Malgun Gothic"/>
              <a:ea typeface="Malgun Gothic"/>
            </a:rPr>
            <a:t>추가 절세 가능</a:t>
          </a:r>
          <a:endParaRPr lang="en-US">
            <a:latin typeface="Malgun Gothic"/>
            <a:ea typeface="Malgun Gothic"/>
          </a:endParaRPr>
        </a:p>
      </dgm:t>
    </dgm:pt>
    <dgm:pt modelId="{15EE1CEE-47A9-4ABB-9498-16DE01C451AC}" type="parTrans" cxnId="{442120CD-2763-4ACF-935B-1EC685CA99DE}">
      <dgm:prSet/>
      <dgm:spPr/>
      <dgm:t>
        <a:bodyPr/>
        <a:lstStyle/>
        <a:p>
          <a:endParaRPr lang="en-US"/>
        </a:p>
      </dgm:t>
    </dgm:pt>
    <dgm:pt modelId="{21E3C502-DBD7-472D-B39B-138CB1ECCA31}" type="sibTrans" cxnId="{442120CD-2763-4ACF-935B-1EC685CA99DE}">
      <dgm:prSet/>
      <dgm:spPr/>
      <dgm:t>
        <a:bodyPr/>
        <a:lstStyle/>
        <a:p>
          <a:endParaRPr lang="en-US"/>
        </a:p>
      </dgm:t>
    </dgm:pt>
    <dgm:pt modelId="{2126E3DF-9B63-46EE-ADD5-3B88ECFFB653}">
      <dgm:prSet/>
      <dgm:spPr/>
      <dgm:t>
        <a:bodyPr/>
        <a:lstStyle/>
        <a:p>
          <a:r>
            <a:rPr lang="ko-KR">
              <a:latin typeface="Malgun Gothic"/>
              <a:ea typeface="Malgun Gothic"/>
            </a:rPr>
            <a:t>세무사 연계 광고를 통한 부가 수익 창출 </a:t>
          </a:r>
          <a:endParaRPr lang="ko-KR" altLang="en-US">
            <a:latin typeface="Malgun Gothic"/>
            <a:ea typeface="Malgun Gothic"/>
          </a:endParaRPr>
        </a:p>
      </dgm:t>
    </dgm:pt>
    <dgm:pt modelId="{690768D7-374B-4C03-AE08-896CC82A7B1D}" type="parTrans" cxnId="{1B4CA8A1-5C1D-4EEA-9B9F-A6007B34C38D}">
      <dgm:prSet/>
      <dgm:spPr/>
      <dgm:t>
        <a:bodyPr/>
        <a:lstStyle/>
        <a:p>
          <a:endParaRPr lang="en-US"/>
        </a:p>
      </dgm:t>
    </dgm:pt>
    <dgm:pt modelId="{F84DA978-B5BC-46EB-AD4C-02A9AFC86D79}" type="sibTrans" cxnId="{1B4CA8A1-5C1D-4EEA-9B9F-A6007B34C38D}">
      <dgm:prSet/>
      <dgm:spPr/>
      <dgm:t>
        <a:bodyPr/>
        <a:lstStyle/>
        <a:p>
          <a:endParaRPr lang="en-US"/>
        </a:p>
      </dgm:t>
    </dgm:pt>
    <dgm:pt modelId="{A97461C1-D590-4911-A869-51CE2C76784E}">
      <dgm:prSet phldr="0"/>
      <dgm:spPr/>
      <dgm:t>
        <a:bodyPr/>
        <a:lstStyle/>
        <a:p>
          <a:pPr rtl="0"/>
          <a:r>
            <a:rPr lang="ko-KR">
              <a:latin typeface="Malgun Gothic"/>
              <a:ea typeface="Malgun Gothic"/>
            </a:rPr>
            <a:t>사업자들의 세무업무 호기심 자극</a:t>
          </a:r>
        </a:p>
      </dgm:t>
    </dgm:pt>
    <dgm:pt modelId="{BE7FBF02-A0B5-49A6-9AE5-F1D36DD06740}" type="parTrans" cxnId="{11300734-6A6D-41C4-A316-3A691C627673}">
      <dgm:prSet/>
      <dgm:spPr/>
    </dgm:pt>
    <dgm:pt modelId="{6737B5FC-78DC-4BC2-8479-D6239A5348B2}" type="sibTrans" cxnId="{11300734-6A6D-41C4-A316-3A691C627673}">
      <dgm:prSet/>
      <dgm:spPr/>
      <dgm:t>
        <a:bodyPr/>
        <a:lstStyle/>
        <a:p>
          <a:pPr latinLnBrk="1"/>
          <a:endParaRPr lang="ko-KR" altLang="en-US"/>
        </a:p>
      </dgm:t>
    </dgm:pt>
    <dgm:pt modelId="{63E4226F-1211-475A-9B29-EC3C43F75D64}" type="pres">
      <dgm:prSet presAssocID="{F6B50E3D-EEFC-40B5-A47E-F61CEE98B845}" presName="Name0" presStyleCnt="0">
        <dgm:presLayoutVars>
          <dgm:dir/>
          <dgm:resizeHandles val="exact"/>
        </dgm:presLayoutVars>
      </dgm:prSet>
      <dgm:spPr/>
    </dgm:pt>
    <dgm:pt modelId="{6D41F076-85F5-4B3E-8991-ECCAD66864A3}" type="pres">
      <dgm:prSet presAssocID="{F6B50E3D-EEFC-40B5-A47E-F61CEE98B845}" presName="vNodes" presStyleCnt="0"/>
      <dgm:spPr/>
    </dgm:pt>
    <dgm:pt modelId="{EB24F7F0-7730-4E64-9F3F-8E569D5F7610}" type="pres">
      <dgm:prSet presAssocID="{35C73BC6-6CCE-4DF9-AB2C-B7FA2917EBB9}" presName="node" presStyleLbl="node1" presStyleIdx="0" presStyleCnt="3">
        <dgm:presLayoutVars>
          <dgm:bulletEnabled val="1"/>
        </dgm:presLayoutVars>
      </dgm:prSet>
      <dgm:spPr/>
    </dgm:pt>
    <dgm:pt modelId="{56A1AA72-6AB8-4B39-88D1-243EFD34DA56}" type="pres">
      <dgm:prSet presAssocID="{21E3C502-DBD7-472D-B39B-138CB1ECCA31}" presName="spacerT" presStyleCnt="0"/>
      <dgm:spPr/>
    </dgm:pt>
    <dgm:pt modelId="{2496CFCF-3683-4C66-9569-236E111AE762}" type="pres">
      <dgm:prSet presAssocID="{21E3C502-DBD7-472D-B39B-138CB1ECCA31}" presName="sibTrans" presStyleLbl="sibTrans2D1" presStyleIdx="0" presStyleCnt="2"/>
      <dgm:spPr/>
    </dgm:pt>
    <dgm:pt modelId="{47657D9C-03D1-42D8-881F-C22924E96903}" type="pres">
      <dgm:prSet presAssocID="{21E3C502-DBD7-472D-B39B-138CB1ECCA31}" presName="spacerB" presStyleCnt="0"/>
      <dgm:spPr/>
    </dgm:pt>
    <dgm:pt modelId="{B4567198-25F0-4081-9583-EE811DFD31A3}" type="pres">
      <dgm:prSet presAssocID="{A97461C1-D590-4911-A869-51CE2C76784E}" presName="node" presStyleLbl="node1" presStyleIdx="1" presStyleCnt="3">
        <dgm:presLayoutVars>
          <dgm:bulletEnabled val="1"/>
        </dgm:presLayoutVars>
      </dgm:prSet>
      <dgm:spPr/>
    </dgm:pt>
    <dgm:pt modelId="{AA059BD1-0D8E-405F-9766-DEE1DB5CCA67}" type="pres">
      <dgm:prSet presAssocID="{F6B50E3D-EEFC-40B5-A47E-F61CEE98B845}" presName="sibTransLast" presStyleLbl="sibTrans2D1" presStyleIdx="1" presStyleCnt="2"/>
      <dgm:spPr/>
    </dgm:pt>
    <dgm:pt modelId="{391977AE-57BF-49BA-89CB-4177BF8ACF64}" type="pres">
      <dgm:prSet presAssocID="{F6B50E3D-EEFC-40B5-A47E-F61CEE98B845}" presName="connectorText" presStyleLbl="sibTrans2D1" presStyleIdx="1" presStyleCnt="2"/>
      <dgm:spPr/>
    </dgm:pt>
    <dgm:pt modelId="{AD26CF7B-580A-4BAF-BF37-2D191F9C20B1}" type="pres">
      <dgm:prSet presAssocID="{F6B50E3D-EEFC-40B5-A47E-F61CEE98B84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563F800-3512-4B62-8884-9747F7CE26E9}" type="presOf" srcId="{2126E3DF-9B63-46EE-ADD5-3B88ECFFB653}" destId="{AD26CF7B-580A-4BAF-BF37-2D191F9C20B1}" srcOrd="0" destOrd="0" presId="urn:microsoft.com/office/officeart/2005/8/layout/equation2"/>
    <dgm:cxn modelId="{B8379C1B-EAE7-4DD6-A1FE-ED9D276EAE8B}" type="presOf" srcId="{35C73BC6-6CCE-4DF9-AB2C-B7FA2917EBB9}" destId="{EB24F7F0-7730-4E64-9F3F-8E569D5F7610}" srcOrd="0" destOrd="0" presId="urn:microsoft.com/office/officeart/2005/8/layout/equation2"/>
    <dgm:cxn modelId="{CC8E881D-90E5-4D70-8C7B-6EB1F2E3D95B}" type="presOf" srcId="{21E3C502-DBD7-472D-B39B-138CB1ECCA31}" destId="{2496CFCF-3683-4C66-9569-236E111AE762}" srcOrd="0" destOrd="0" presId="urn:microsoft.com/office/officeart/2005/8/layout/equation2"/>
    <dgm:cxn modelId="{11300734-6A6D-41C4-A316-3A691C627673}" srcId="{F6B50E3D-EEFC-40B5-A47E-F61CEE98B845}" destId="{A97461C1-D590-4911-A869-51CE2C76784E}" srcOrd="1" destOrd="0" parTransId="{BE7FBF02-A0B5-49A6-9AE5-F1D36DD06740}" sibTransId="{6737B5FC-78DC-4BC2-8479-D6239A5348B2}"/>
    <dgm:cxn modelId="{9750B43A-3331-4E43-949F-2957B2A436FE}" type="presOf" srcId="{6737B5FC-78DC-4BC2-8479-D6239A5348B2}" destId="{AA059BD1-0D8E-405F-9766-DEE1DB5CCA67}" srcOrd="0" destOrd="0" presId="urn:microsoft.com/office/officeart/2005/8/layout/equation2"/>
    <dgm:cxn modelId="{5081825D-F379-45FF-838A-F7F6D1F1259E}" type="presOf" srcId="{A97461C1-D590-4911-A869-51CE2C76784E}" destId="{B4567198-25F0-4081-9583-EE811DFD31A3}" srcOrd="0" destOrd="0" presId="urn:microsoft.com/office/officeart/2005/8/layout/equation2"/>
    <dgm:cxn modelId="{2B9F0867-3DDC-4386-8224-D1E1A8C8A0E3}" type="presOf" srcId="{6737B5FC-78DC-4BC2-8479-D6239A5348B2}" destId="{391977AE-57BF-49BA-89CB-4177BF8ACF64}" srcOrd="1" destOrd="0" presId="urn:microsoft.com/office/officeart/2005/8/layout/equation2"/>
    <dgm:cxn modelId="{1B4CA8A1-5C1D-4EEA-9B9F-A6007B34C38D}" srcId="{F6B50E3D-EEFC-40B5-A47E-F61CEE98B845}" destId="{2126E3DF-9B63-46EE-ADD5-3B88ECFFB653}" srcOrd="2" destOrd="0" parTransId="{690768D7-374B-4C03-AE08-896CC82A7B1D}" sibTransId="{F84DA978-B5BC-46EB-AD4C-02A9AFC86D79}"/>
    <dgm:cxn modelId="{5D5B30B8-6F28-41F9-AE0E-93F77A0E2CA8}" type="presOf" srcId="{F6B50E3D-EEFC-40B5-A47E-F61CEE98B845}" destId="{63E4226F-1211-475A-9B29-EC3C43F75D64}" srcOrd="0" destOrd="0" presId="urn:microsoft.com/office/officeart/2005/8/layout/equation2"/>
    <dgm:cxn modelId="{442120CD-2763-4ACF-935B-1EC685CA99DE}" srcId="{F6B50E3D-EEFC-40B5-A47E-F61CEE98B845}" destId="{35C73BC6-6CCE-4DF9-AB2C-B7FA2917EBB9}" srcOrd="0" destOrd="0" parTransId="{15EE1CEE-47A9-4ABB-9498-16DE01C451AC}" sibTransId="{21E3C502-DBD7-472D-B39B-138CB1ECCA31}"/>
    <dgm:cxn modelId="{95BBD969-1319-4B8F-94CB-466CE33EA97E}" type="presParOf" srcId="{63E4226F-1211-475A-9B29-EC3C43F75D64}" destId="{6D41F076-85F5-4B3E-8991-ECCAD66864A3}" srcOrd="0" destOrd="0" presId="urn:microsoft.com/office/officeart/2005/8/layout/equation2"/>
    <dgm:cxn modelId="{FA40F809-43A0-435C-B9F9-2E387669E147}" type="presParOf" srcId="{6D41F076-85F5-4B3E-8991-ECCAD66864A3}" destId="{EB24F7F0-7730-4E64-9F3F-8E569D5F7610}" srcOrd="0" destOrd="0" presId="urn:microsoft.com/office/officeart/2005/8/layout/equation2"/>
    <dgm:cxn modelId="{76BC07A2-9E91-4320-AB3A-870EA9BD69EE}" type="presParOf" srcId="{6D41F076-85F5-4B3E-8991-ECCAD66864A3}" destId="{56A1AA72-6AB8-4B39-88D1-243EFD34DA56}" srcOrd="1" destOrd="0" presId="urn:microsoft.com/office/officeart/2005/8/layout/equation2"/>
    <dgm:cxn modelId="{E537A34E-766D-4A22-8950-93F4420CEE54}" type="presParOf" srcId="{6D41F076-85F5-4B3E-8991-ECCAD66864A3}" destId="{2496CFCF-3683-4C66-9569-236E111AE762}" srcOrd="2" destOrd="0" presId="urn:microsoft.com/office/officeart/2005/8/layout/equation2"/>
    <dgm:cxn modelId="{8D82951B-9B8B-494A-91A1-6D43C513349B}" type="presParOf" srcId="{6D41F076-85F5-4B3E-8991-ECCAD66864A3}" destId="{47657D9C-03D1-42D8-881F-C22924E96903}" srcOrd="3" destOrd="0" presId="urn:microsoft.com/office/officeart/2005/8/layout/equation2"/>
    <dgm:cxn modelId="{D259EFE1-904E-44EE-90A2-5A2D9A346999}" type="presParOf" srcId="{6D41F076-85F5-4B3E-8991-ECCAD66864A3}" destId="{B4567198-25F0-4081-9583-EE811DFD31A3}" srcOrd="4" destOrd="0" presId="urn:microsoft.com/office/officeart/2005/8/layout/equation2"/>
    <dgm:cxn modelId="{BFAC670F-559E-49C0-A4FA-080A0D1C65FC}" type="presParOf" srcId="{63E4226F-1211-475A-9B29-EC3C43F75D64}" destId="{AA059BD1-0D8E-405F-9766-DEE1DB5CCA67}" srcOrd="1" destOrd="0" presId="urn:microsoft.com/office/officeart/2005/8/layout/equation2"/>
    <dgm:cxn modelId="{A3EABA3B-6DBA-4580-B6A9-D1ACB767A894}" type="presParOf" srcId="{AA059BD1-0D8E-405F-9766-DEE1DB5CCA67}" destId="{391977AE-57BF-49BA-89CB-4177BF8ACF64}" srcOrd="0" destOrd="0" presId="urn:microsoft.com/office/officeart/2005/8/layout/equation2"/>
    <dgm:cxn modelId="{1438AE67-1086-4F52-AF01-91324BAD0F06}" type="presParOf" srcId="{63E4226F-1211-475A-9B29-EC3C43F75D64}" destId="{AD26CF7B-580A-4BAF-BF37-2D191F9C20B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F1A1C-5FC8-4CD7-8772-500BB99075BD}">
      <dsp:nvSpPr>
        <dsp:cNvPr id="0" name=""/>
        <dsp:cNvSpPr/>
      </dsp:nvSpPr>
      <dsp:spPr>
        <a:xfrm>
          <a:off x="0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7BE4-16E5-4218-8B1B-2DE2C213B14E}">
      <dsp:nvSpPr>
        <dsp:cNvPr id="0" name=""/>
        <dsp:cNvSpPr/>
      </dsp:nvSpPr>
      <dsp:spPr>
        <a:xfrm>
          <a:off x="344782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b="0" kern="1200">
              <a:latin typeface="Malgun Gothic"/>
              <a:ea typeface="Malgun Gothic"/>
            </a:rPr>
            <a:t>불황으로 세금업무를 직접 하는 사업자 증가</a:t>
          </a:r>
          <a:endParaRPr lang="en-US" sz="2600" b="0" kern="1200">
            <a:latin typeface="Malgun Gothic"/>
            <a:ea typeface="Malgun Gothic"/>
          </a:endParaRPr>
        </a:p>
      </dsp:txBody>
      <dsp:txXfrm>
        <a:off x="402494" y="1330883"/>
        <a:ext cx="2987615" cy="1855006"/>
      </dsp:txXfrm>
    </dsp:sp>
    <dsp:sp modelId="{FEB0193A-8BFC-44DA-802B-A4547817465C}">
      <dsp:nvSpPr>
        <dsp:cNvPr id="0" name=""/>
        <dsp:cNvSpPr/>
      </dsp:nvSpPr>
      <dsp:spPr>
        <a:xfrm>
          <a:off x="3792603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76CA-5E0B-40F3-8834-EDAD5A4F4B76}">
      <dsp:nvSpPr>
        <dsp:cNvPr id="0" name=""/>
        <dsp:cNvSpPr/>
      </dsp:nvSpPr>
      <dsp:spPr>
        <a:xfrm>
          <a:off x="4137385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b="0" kern="1200">
              <a:latin typeface="Malgun Gothic"/>
              <a:ea typeface="Malgun Gothic"/>
            </a:rPr>
            <a:t> </a:t>
          </a:r>
          <a:r>
            <a:rPr lang="ko-KR" sz="2600" b="0" kern="1200">
              <a:latin typeface="Malgun Gothic"/>
              <a:ea typeface="Malgun Gothic"/>
            </a:rPr>
            <a:t>세무사에 의뢰하기엔 규모가 작은 개인 사업자</a:t>
          </a:r>
          <a:endParaRPr lang="en-US" sz="2600" b="0" kern="1200">
            <a:latin typeface="Malgun Gothic"/>
            <a:ea typeface="Malgun Gothic"/>
          </a:endParaRPr>
        </a:p>
      </dsp:txBody>
      <dsp:txXfrm>
        <a:off x="4195097" y="1330883"/>
        <a:ext cx="2987615" cy="1855006"/>
      </dsp:txXfrm>
    </dsp:sp>
    <dsp:sp modelId="{FB4A9D03-B0E8-49EC-956D-5ECBF417A35F}">
      <dsp:nvSpPr>
        <dsp:cNvPr id="0" name=""/>
        <dsp:cNvSpPr/>
      </dsp:nvSpPr>
      <dsp:spPr>
        <a:xfrm>
          <a:off x="7585207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8BA0-CD12-4FBE-9826-90307A1A77A3}">
      <dsp:nvSpPr>
        <dsp:cNvPr id="0" name=""/>
        <dsp:cNvSpPr/>
      </dsp:nvSpPr>
      <dsp:spPr>
        <a:xfrm>
          <a:off x="7929989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b="0" kern="1200">
              <a:solidFill>
                <a:srgbClr val="444444"/>
              </a:solidFill>
              <a:latin typeface="Malgun Gothic"/>
              <a:ea typeface="Malgun Gothic"/>
            </a:rPr>
            <a:t> </a:t>
          </a:r>
          <a:r>
            <a:rPr lang="ko-KR" altLang="en-US" sz="2600" b="0" kern="1200">
              <a:solidFill>
                <a:schemeClr val="tx1"/>
              </a:solidFill>
              <a:latin typeface="Malgun Gothic"/>
            </a:rPr>
            <a:t>단순 </a:t>
          </a:r>
          <a:r>
            <a:rPr lang="ko-KR" altLang="en-US" sz="2600" b="0" kern="1200" err="1">
              <a:solidFill>
                <a:schemeClr val="tx1"/>
              </a:solidFill>
              <a:latin typeface="Malgun Gothic"/>
            </a:rPr>
            <a:t>기록식</a:t>
          </a:r>
          <a:r>
            <a:rPr lang="ko-KR" altLang="en-US" sz="2600" b="0" kern="1200">
              <a:solidFill>
                <a:schemeClr val="tx1"/>
              </a:solidFill>
              <a:latin typeface="Malgun Gothic"/>
            </a:rPr>
            <a:t> 형태의 타사 앱</a:t>
          </a:r>
          <a:endParaRPr lang="en-US" altLang="ko-KR" sz="2600" b="0" kern="1200">
            <a:solidFill>
              <a:schemeClr val="tx1"/>
            </a:solidFill>
            <a:latin typeface="Malgun Gothic"/>
            <a:ea typeface="Malgun Gothic"/>
          </a:endParaRPr>
        </a:p>
      </dsp:txBody>
      <dsp:txXfrm>
        <a:off x="7987701" y="1330883"/>
        <a:ext cx="2987615" cy="1855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4F7F0-7730-4E64-9F3F-8E569D5F7610}">
      <dsp:nvSpPr>
        <dsp:cNvPr id="0" name=""/>
        <dsp:cNvSpPr/>
      </dsp:nvSpPr>
      <dsp:spPr>
        <a:xfrm>
          <a:off x="243174" y="1993"/>
          <a:ext cx="1893339" cy="189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latin typeface="Malgun Gothic"/>
              <a:ea typeface="Malgun Gothic"/>
            </a:rPr>
            <a:t> </a:t>
          </a:r>
          <a:r>
            <a:rPr lang="ko-KR" altLang="en-US" sz="1800" kern="1200" err="1">
              <a:latin typeface="Malgun Gothic"/>
              <a:ea typeface="Malgun Gothic"/>
            </a:rPr>
            <a:t>타앱</a:t>
          </a:r>
          <a:r>
            <a:rPr lang="ko-KR" altLang="en-US" sz="1800" kern="1200">
              <a:latin typeface="Malgun Gothic"/>
              <a:ea typeface="Malgun Gothic"/>
            </a:rPr>
            <a:t> 대비 </a:t>
          </a:r>
          <a:r>
            <a:rPr lang="ko-KR" sz="1800" kern="1200">
              <a:latin typeface="Malgun Gothic"/>
              <a:ea typeface="Malgun Gothic"/>
            </a:rPr>
            <a:t>추가 절세 가능</a:t>
          </a:r>
          <a:endParaRPr lang="en-US" sz="1800" kern="1200">
            <a:latin typeface="Malgun Gothic"/>
            <a:ea typeface="Malgun Gothic"/>
          </a:endParaRPr>
        </a:p>
      </dsp:txBody>
      <dsp:txXfrm>
        <a:off x="520447" y="279266"/>
        <a:ext cx="1338793" cy="1338793"/>
      </dsp:txXfrm>
    </dsp:sp>
    <dsp:sp modelId="{2496CFCF-3683-4C66-9569-236E111AE762}">
      <dsp:nvSpPr>
        <dsp:cNvPr id="0" name=""/>
        <dsp:cNvSpPr/>
      </dsp:nvSpPr>
      <dsp:spPr>
        <a:xfrm>
          <a:off x="640776" y="2049072"/>
          <a:ext cx="1098136" cy="10981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6334" y="2468999"/>
        <a:ext cx="807020" cy="258282"/>
      </dsp:txXfrm>
    </dsp:sp>
    <dsp:sp modelId="{B4567198-25F0-4081-9583-EE811DFD31A3}">
      <dsp:nvSpPr>
        <dsp:cNvPr id="0" name=""/>
        <dsp:cNvSpPr/>
      </dsp:nvSpPr>
      <dsp:spPr>
        <a:xfrm>
          <a:off x="243174" y="3300948"/>
          <a:ext cx="1893339" cy="1893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>
              <a:latin typeface="Malgun Gothic"/>
              <a:ea typeface="Malgun Gothic"/>
            </a:rPr>
            <a:t>사업자들의 세무업무 호기심 자극</a:t>
          </a:r>
        </a:p>
      </dsp:txBody>
      <dsp:txXfrm>
        <a:off x="520447" y="3578221"/>
        <a:ext cx="1338793" cy="1338793"/>
      </dsp:txXfrm>
    </dsp:sp>
    <dsp:sp modelId="{AA059BD1-0D8E-405F-9766-DEE1DB5CCA67}">
      <dsp:nvSpPr>
        <dsp:cNvPr id="0" name=""/>
        <dsp:cNvSpPr/>
      </dsp:nvSpPr>
      <dsp:spPr>
        <a:xfrm>
          <a:off x="2420515" y="2245979"/>
          <a:ext cx="602081" cy="70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20515" y="2386843"/>
        <a:ext cx="421457" cy="422594"/>
      </dsp:txXfrm>
    </dsp:sp>
    <dsp:sp modelId="{AD26CF7B-580A-4BAF-BF37-2D191F9C20B1}">
      <dsp:nvSpPr>
        <dsp:cNvPr id="0" name=""/>
        <dsp:cNvSpPr/>
      </dsp:nvSpPr>
      <dsp:spPr>
        <a:xfrm>
          <a:off x="3272518" y="704801"/>
          <a:ext cx="3786679" cy="3786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>
              <a:latin typeface="Malgun Gothic"/>
              <a:ea typeface="Malgun Gothic"/>
            </a:rPr>
            <a:t>세무사 연계 광고를 통한 부가 수익 창출 </a:t>
          </a:r>
          <a:endParaRPr lang="ko-KR" altLang="en-US" sz="3200" kern="1200">
            <a:latin typeface="Malgun Gothic"/>
            <a:ea typeface="Malgun Gothic"/>
          </a:endParaRPr>
        </a:p>
      </dsp:txBody>
      <dsp:txXfrm>
        <a:off x="3827064" y="1259347"/>
        <a:ext cx="2677587" cy="267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1D4D-7204-4024-830F-F4BD3CD33C2E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3A38-0D26-4FCE-B7B3-22E0FF527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7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3A38-0D26-4FCE-B7B3-22E0FF5273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0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5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25,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343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  <p:sldLayoutId id="2147483727" r:id="rId12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43414" y="1277040"/>
            <a:ext cx="5152355" cy="1252618"/>
          </a:xfrm>
        </p:spPr>
        <p:txBody>
          <a:bodyPr>
            <a:normAutofit/>
          </a:bodyPr>
          <a:lstStyle/>
          <a:p>
            <a:pPr algn="r"/>
            <a:r>
              <a:rPr lang="ko-KR" altLang="en-US" sz="3600" dirty="0">
                <a:ea typeface="Microsoft GothicNeo"/>
                <a:cs typeface="Microsoft GothicNeo"/>
              </a:rPr>
              <a:t>세무 자동화 프로젝트</a:t>
            </a:r>
            <a:br>
              <a:rPr lang="ko-KR" altLang="en-US" sz="3600" dirty="0">
                <a:ea typeface="Microsoft GothicNeo"/>
                <a:cs typeface="Microsoft GothicNeo"/>
              </a:rPr>
            </a:br>
            <a:r>
              <a:rPr lang="ko-KR" altLang="en-US" sz="2000" dirty="0">
                <a:ea typeface="Microsoft GothicNeo"/>
                <a:cs typeface="Microsoft GothicNeo"/>
              </a:rPr>
              <a:t>Automated </a:t>
            </a:r>
            <a:r>
              <a:rPr lang="ko-KR" altLang="en-US" sz="2000" err="1">
                <a:ea typeface="Microsoft GothicNeo"/>
                <a:cs typeface="Microsoft GothicNeo"/>
              </a:rPr>
              <a:t>Tax</a:t>
            </a:r>
            <a:r>
              <a:rPr lang="ko-KR" altLang="en-US" sz="2000" dirty="0">
                <a:ea typeface="Microsoft GothicNeo"/>
                <a:cs typeface="Microsoft GothicNeo"/>
              </a:rPr>
              <a:t> </a:t>
            </a:r>
            <a:r>
              <a:rPr lang="ko-KR" altLang="en-US" sz="2000" err="1">
                <a:ea typeface="Microsoft GothicNeo"/>
                <a:cs typeface="Microsoft GothicNeo"/>
              </a:rPr>
              <a:t>worker</a:t>
            </a:r>
            <a:endParaRPr lang="ko-KR" altLang="en-US" sz="2000">
              <a:ea typeface="Microsoft GothicNeo"/>
              <a:cs typeface="Microsoft GothicNe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83566" y="3590531"/>
            <a:ext cx="5073272" cy="148045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ko-KR" altLang="en-US" sz="2400">
                <a:ea typeface="Microsoft GothicNeo Light"/>
                <a:cs typeface="Microsoft GothicNeo Light"/>
              </a:rPr>
              <a:t>4조 중간 발표</a:t>
            </a:r>
            <a:endParaRPr lang="ko-KR">
              <a:ea typeface="Microsoft GothicNeo Light"/>
              <a:cs typeface="Microsoft GothicNeo Light"/>
            </a:endParaRPr>
          </a:p>
          <a:p>
            <a:pPr algn="r"/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6CA18-DE72-1F78-CC3E-B90FAD1216CC}"/>
              </a:ext>
            </a:extLst>
          </p:cNvPr>
          <p:cNvSpPr txBox="1"/>
          <p:nvPr/>
        </p:nvSpPr>
        <p:spPr>
          <a:xfrm>
            <a:off x="6739245" y="5145973"/>
            <a:ext cx="4249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Microsoft GothicNeo Light"/>
                <a:cs typeface="Microsoft GothicNeo Light"/>
              </a:rPr>
              <a:t>조원 </a:t>
            </a:r>
            <a:endParaRPr lang="en-US" altLang="ko-KR">
              <a:ea typeface="Microsoft GothicNeo Light"/>
              <a:cs typeface="Microsoft GothicNeo Light"/>
            </a:endParaRPr>
          </a:p>
          <a:p>
            <a:r>
              <a:rPr lang="ko-KR" altLang="en-US">
                <a:ea typeface="Microsoft GothicNeo Light"/>
                <a:cs typeface="Microsoft GothicNeo Light"/>
              </a:rPr>
              <a:t>박기홍 홍민기 김한솔 </a:t>
            </a:r>
            <a:r>
              <a:rPr lang="ko-KR" altLang="en-US" err="1">
                <a:ea typeface="Microsoft GothicNeo Light"/>
                <a:cs typeface="Microsoft GothicNeo Light"/>
              </a:rPr>
              <a:t>이한빈</a:t>
            </a:r>
            <a:r>
              <a:rPr lang="ko-KR" altLang="en-US">
                <a:ea typeface="Microsoft GothicNeo Light"/>
                <a:cs typeface="Microsoft GothicNeo Light"/>
              </a:rPr>
              <a:t> </a:t>
            </a:r>
            <a:r>
              <a:rPr lang="ko-KR" altLang="en-US" err="1">
                <a:ea typeface="Microsoft GothicNeo Light"/>
                <a:cs typeface="Microsoft GothicNeo Light"/>
              </a:rPr>
              <a:t>이혁빈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2111"/>
              </p:ext>
            </p:extLst>
          </p:nvPr>
        </p:nvGraphicFramePr>
        <p:xfrm>
          <a:off x="469902" y="705669"/>
          <a:ext cx="1122947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TO-BE 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세금계산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44" name="Oval 52">
            <a:extLst>
              <a:ext uri="{FF2B5EF4-FFF2-40B4-BE49-F238E27FC236}">
                <a16:creationId xmlns:a16="http://schemas.microsoft.com/office/drawing/2014/main" id="{15197D0D-8FF6-3163-1C88-8940958F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12" y="3207632"/>
            <a:ext cx="1505070" cy="8763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dirty="0">
                <a:solidFill>
                  <a:prstClr val="black"/>
                </a:solidFill>
                <a:latin typeface="굴림"/>
                <a:ea typeface="굴림"/>
              </a:rPr>
              <a:t>1.4.6.1</a:t>
            </a:r>
          </a:p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굴림"/>
                <a:ea typeface="굴림"/>
              </a:rPr>
              <a:t>비용 계산</a:t>
            </a:r>
            <a:r>
              <a:rPr lang="en-US" altLang="ko-KR" sz="1200" b="1" dirty="0">
                <a:solidFill>
                  <a:prstClr val="black"/>
                </a:solidFill>
                <a:latin typeface="굴림"/>
                <a:ea typeface="굴림"/>
              </a:rPr>
              <a:t>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52" y="159244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굴림"/>
              <a:ea typeface="굴림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굴림"/>
              <a:ea typeface="굴림"/>
            </a:endParaRPr>
          </a:p>
        </p:txBody>
      </p:sp>
      <p:sp>
        <p:nvSpPr>
          <p:cNvPr id="59" name="Oval 54">
            <a:extLst>
              <a:ext uri="{FF2B5EF4-FFF2-40B4-BE49-F238E27FC236}">
                <a16:creationId xmlns:a16="http://schemas.microsoft.com/office/drawing/2014/main" id="{A4E76091-C43A-573F-2250-129CE10E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480" y="2295784"/>
            <a:ext cx="1667709" cy="102554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"/>
                <a:ea typeface="굴림"/>
              </a:rPr>
              <a:t>1.4.6.2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"/>
                <a:ea typeface="굴림"/>
              </a:rPr>
              <a:t>기부금 공제 여부 계산</a:t>
            </a:r>
            <a:endParaRPr lang="en-US" altLang="ko-KR" sz="1200" b="1" dirty="0">
              <a:latin typeface="굴림"/>
              <a:ea typeface="굴림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D505C09-4BE7-049F-8068-8724FCD1514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269323" y="2808557"/>
            <a:ext cx="708157" cy="688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A9BB0D8-F052-4205-00FA-6C6CCCD17E3A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2252513" y="3827061"/>
            <a:ext cx="777093" cy="65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54">
            <a:extLst>
              <a:ext uri="{FF2B5EF4-FFF2-40B4-BE49-F238E27FC236}">
                <a16:creationId xmlns:a16="http://schemas.microsoft.com/office/drawing/2014/main" id="{6B5F3156-1A4A-819A-71AE-0FD9B155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06" y="3967909"/>
            <a:ext cx="1667709" cy="102554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"/>
                <a:ea typeface="굴림"/>
              </a:rPr>
              <a:t>1.4.6.3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"/>
                <a:ea typeface="굴림"/>
              </a:rPr>
              <a:t>주택담보대출 이자 공제 여부 계산 </a:t>
            </a:r>
            <a:endParaRPr lang="en-US" altLang="ko-KR" sz="1200" b="1" dirty="0">
              <a:latin typeface="굴림"/>
              <a:ea typeface="굴림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FFA3923-9717-C2D9-5FED-8C2179640988}"/>
              </a:ext>
            </a:extLst>
          </p:cNvPr>
          <p:cNvSpPr/>
          <p:nvPr/>
        </p:nvSpPr>
        <p:spPr>
          <a:xfrm>
            <a:off x="5253122" y="3542378"/>
            <a:ext cx="1711701" cy="157972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ulimChe"/>
                <a:ea typeface="GulimChe"/>
              </a:rPr>
              <a:t>주택 소유 여부</a:t>
            </a:r>
            <a:r>
              <a:rPr lang="en-US" altLang="ko-KR" sz="1100" dirty="0">
                <a:solidFill>
                  <a:schemeClr val="tx1"/>
                </a:solidFill>
                <a:latin typeface="GulimChe"/>
                <a:ea typeface="굴림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GulimChe"/>
                <a:ea typeface="GulimChe"/>
              </a:rPr>
              <a:t>최대 이자 공제 가능 금액 확인</a:t>
            </a:r>
            <a:r>
              <a:rPr lang="en-US" altLang="ko-KR" sz="1100" dirty="0">
                <a:solidFill>
                  <a:schemeClr val="tx1"/>
                </a:solidFill>
                <a:latin typeface="GulimChe"/>
                <a:ea typeface="굴림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GulimChe"/>
              <a:ea typeface="GulimChe"/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FE34057-EC61-5B46-47DB-AB664D4AB0B9}"/>
              </a:ext>
            </a:extLst>
          </p:cNvPr>
          <p:cNvSpPr/>
          <p:nvPr/>
        </p:nvSpPr>
        <p:spPr>
          <a:xfrm>
            <a:off x="5353346" y="2267405"/>
            <a:ext cx="1721597" cy="1025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굴림"/>
                <a:ea typeface="굴림"/>
              </a:rPr>
              <a:t>연간 근로 소득의 </a:t>
            </a:r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15% </a:t>
            </a:r>
            <a:r>
              <a:rPr lang="ko-KR" altLang="en-US" sz="1100" dirty="0">
                <a:solidFill>
                  <a:schemeClr val="tx1"/>
                </a:solidFill>
                <a:latin typeface="굴림"/>
                <a:ea typeface="굴림"/>
              </a:rPr>
              <a:t>이하</a:t>
            </a:r>
            <a:r>
              <a:rPr lang="en-US" altLang="ko-KR" sz="1100" dirty="0">
                <a:solidFill>
                  <a:schemeClr val="tx1"/>
                </a:solidFill>
                <a:latin typeface="굴림"/>
                <a:ea typeface="굴림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451A3D-4916-09AD-1EC7-FFC865959FE2}"/>
              </a:ext>
            </a:extLst>
          </p:cNvPr>
          <p:cNvCxnSpPr>
            <a:cxnSpLocks/>
            <a:stCxn id="59" idx="6"/>
            <a:endCxn id="15" idx="1"/>
          </p:cNvCxnSpPr>
          <p:nvPr/>
        </p:nvCxnSpPr>
        <p:spPr>
          <a:xfrm flipV="1">
            <a:off x="4645189" y="2780178"/>
            <a:ext cx="708157" cy="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632C95-50ED-FA2D-B386-61900377024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740366" y="4332241"/>
            <a:ext cx="512756" cy="14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083E8DD-449D-CFF8-0209-BA83ACCC49D3}"/>
              </a:ext>
            </a:extLst>
          </p:cNvPr>
          <p:cNvCxnSpPr/>
          <p:nvPr/>
        </p:nvCxnSpPr>
        <p:spPr>
          <a:xfrm flipV="1">
            <a:off x="6621780" y="2156460"/>
            <a:ext cx="990600" cy="350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6991EAF-F405-CFF6-E19C-309CFBB482F5}"/>
              </a:ext>
            </a:extLst>
          </p:cNvPr>
          <p:cNvCxnSpPr>
            <a:cxnSpLocks/>
          </p:cNvCxnSpPr>
          <p:nvPr/>
        </p:nvCxnSpPr>
        <p:spPr>
          <a:xfrm>
            <a:off x="6611884" y="3062184"/>
            <a:ext cx="990600" cy="230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D32DFF7-4E79-B773-2CD7-AF2FD6444B4F}"/>
              </a:ext>
            </a:extLst>
          </p:cNvPr>
          <p:cNvCxnSpPr>
            <a:cxnSpLocks/>
            <a:endCxn id="6147" idx="2"/>
          </p:cNvCxnSpPr>
          <p:nvPr/>
        </p:nvCxnSpPr>
        <p:spPr>
          <a:xfrm>
            <a:off x="6736643" y="4150889"/>
            <a:ext cx="875903" cy="441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6C0519C0-EA55-4FBE-CBB7-4B689A57DCBC}"/>
              </a:ext>
            </a:extLst>
          </p:cNvPr>
          <p:cNvCxnSpPr>
            <a:cxnSpLocks/>
          </p:cNvCxnSpPr>
          <p:nvPr/>
        </p:nvCxnSpPr>
        <p:spPr>
          <a:xfrm>
            <a:off x="6701654" y="4604851"/>
            <a:ext cx="904592" cy="485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문서 60">
            <a:extLst>
              <a:ext uri="{FF2B5EF4-FFF2-40B4-BE49-F238E27FC236}">
                <a16:creationId xmlns:a16="http://schemas.microsoft.com/office/drawing/2014/main" id="{7D7375C5-BE46-BAF0-337B-F6D51F18CFE2}"/>
              </a:ext>
            </a:extLst>
          </p:cNvPr>
          <p:cNvSpPr/>
          <p:nvPr/>
        </p:nvSpPr>
        <p:spPr>
          <a:xfrm>
            <a:off x="10069404" y="3313073"/>
            <a:ext cx="1470660" cy="863977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3.1.10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절세 방안 출력</a:t>
            </a: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C214C0C0-91CE-C506-152C-C427B2D7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46" y="1766715"/>
            <a:ext cx="1465934" cy="77702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3.1.6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4" name="Oval 52">
            <a:extLst>
              <a:ext uri="{FF2B5EF4-FFF2-40B4-BE49-F238E27FC236}">
                <a16:creationId xmlns:a16="http://schemas.microsoft.com/office/drawing/2014/main" id="{0BF87705-CE08-BC4A-7A7E-F6BB8658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246" y="2879273"/>
            <a:ext cx="1472234" cy="84119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3.1.7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불가능문구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6" name="Oval 52">
            <a:extLst>
              <a:ext uri="{FF2B5EF4-FFF2-40B4-BE49-F238E27FC236}">
                <a16:creationId xmlns:a16="http://schemas.microsoft.com/office/drawing/2014/main" id="{5EFAB8CB-35A1-19E8-04CE-7986ABFA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79" y="4669546"/>
            <a:ext cx="1472234" cy="84119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3.1.9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불가능문구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sp>
        <p:nvSpPr>
          <p:cNvPr id="6147" name="Oval 52">
            <a:extLst>
              <a:ext uri="{FF2B5EF4-FFF2-40B4-BE49-F238E27FC236}">
                <a16:creationId xmlns:a16="http://schemas.microsoft.com/office/drawing/2014/main" id="{3650B9CA-7744-CD6A-A91E-0DB4BA6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46" y="3806493"/>
            <a:ext cx="1465934" cy="77702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3.1.8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공제 가능문구 변수에</a:t>
            </a:r>
            <a:r>
              <a:rPr lang="en-US" altLang="ko-KR" sz="120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굴림"/>
                <a:ea typeface="굴림"/>
              </a:rPr>
              <a:t>저장</a:t>
            </a:r>
          </a:p>
        </p:txBody>
      </p:sp>
      <p:cxnSp>
        <p:nvCxnSpPr>
          <p:cNvPr id="6151" name="직선 화살표 연결선 6150">
            <a:extLst>
              <a:ext uri="{FF2B5EF4-FFF2-40B4-BE49-F238E27FC236}">
                <a16:creationId xmlns:a16="http://schemas.microsoft.com/office/drawing/2014/main" id="{E18B98EE-FD09-6AC9-A635-E4CC6261B739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9078480" y="2155230"/>
            <a:ext cx="990924" cy="110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3" name="직선 화살표 연결선 6152">
            <a:extLst>
              <a:ext uri="{FF2B5EF4-FFF2-40B4-BE49-F238E27FC236}">
                <a16:creationId xmlns:a16="http://schemas.microsoft.com/office/drawing/2014/main" id="{5C071DEC-8475-C0AD-AC11-A37E65C5E318}"/>
              </a:ext>
            </a:extLst>
          </p:cNvPr>
          <p:cNvCxnSpPr>
            <a:cxnSpLocks/>
          </p:cNvCxnSpPr>
          <p:nvPr/>
        </p:nvCxnSpPr>
        <p:spPr>
          <a:xfrm>
            <a:off x="9076657" y="3299871"/>
            <a:ext cx="973465" cy="19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5" name="직선 화살표 연결선 6154">
            <a:extLst>
              <a:ext uri="{FF2B5EF4-FFF2-40B4-BE49-F238E27FC236}">
                <a16:creationId xmlns:a16="http://schemas.microsoft.com/office/drawing/2014/main" id="{768528E1-9B69-1F31-EE12-A55EDA79E14D}"/>
              </a:ext>
            </a:extLst>
          </p:cNvPr>
          <p:cNvCxnSpPr>
            <a:cxnSpLocks/>
          </p:cNvCxnSpPr>
          <p:nvPr/>
        </p:nvCxnSpPr>
        <p:spPr>
          <a:xfrm flipV="1">
            <a:off x="9076657" y="3930321"/>
            <a:ext cx="973465" cy="24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7" name="직선 화살표 연결선 6156">
            <a:extLst>
              <a:ext uri="{FF2B5EF4-FFF2-40B4-BE49-F238E27FC236}">
                <a16:creationId xmlns:a16="http://schemas.microsoft.com/office/drawing/2014/main" id="{81E5E8EF-BFF7-D084-0841-1F3900451EE5}"/>
              </a:ext>
            </a:extLst>
          </p:cNvPr>
          <p:cNvCxnSpPr>
            <a:cxnSpLocks/>
          </p:cNvCxnSpPr>
          <p:nvPr/>
        </p:nvCxnSpPr>
        <p:spPr>
          <a:xfrm flipV="1">
            <a:off x="9092213" y="4177050"/>
            <a:ext cx="957909" cy="90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598" y="2050501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498" y="3687687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(Yes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4" name="Text Box 87">
            <a:extLst>
              <a:ext uri="{FF2B5EF4-FFF2-40B4-BE49-F238E27FC236}">
                <a16:creationId xmlns:a16="http://schemas.microsoft.com/office/drawing/2014/main" id="{47CD2433-756F-AC94-A2B3-634A6D5B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680" y="5053349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5" name="Text Box 87">
            <a:extLst>
              <a:ext uri="{FF2B5EF4-FFF2-40B4-BE49-F238E27FC236}">
                <a16:creationId xmlns:a16="http://schemas.microsoft.com/office/drawing/2014/main" id="{ED3A0AC0-DDB3-D038-2627-975D5783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887" y="3232465"/>
            <a:ext cx="841375" cy="2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(No</a:t>
            </a:r>
            <a:r>
              <a:rPr lang="ko-KR" altLang="en-US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조건</a:t>
            </a:r>
            <a:r>
              <a:rPr lang="en-US" altLang="ko-KR" sz="9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체"/>
                <a:ea typeface="굴림체"/>
              </a:rPr>
              <a:t>)</a:t>
            </a:r>
            <a:endParaRPr lang="en-US" altLang="ko-KR" sz="900" dirty="0">
              <a:latin typeface="굴림체"/>
              <a:ea typeface="굴림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3555-6DFC-3F0C-CB2F-CBCC392FABD9}"/>
              </a:ext>
            </a:extLst>
          </p:cNvPr>
          <p:cNvSpPr txBox="1"/>
          <p:nvPr/>
        </p:nvSpPr>
        <p:spPr>
          <a:xfrm>
            <a:off x="465116" y="1237013"/>
            <a:ext cx="112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ko-KR" altLang="en-US" b="1" dirty="0">
                <a:latin typeface="GulimChe"/>
                <a:ea typeface="GulimChe"/>
                <a:cs typeface="Microsoft GothicNeo Light"/>
              </a:rPr>
              <a:t>            TO-BE MAP : 절세방안</a:t>
            </a:r>
          </a:p>
        </p:txBody>
      </p:sp>
      <p:sp>
        <p:nvSpPr>
          <p:cNvPr id="6" name="AutoShape 67">
            <a:extLst>
              <a:ext uri="{FF2B5EF4-FFF2-40B4-BE49-F238E27FC236}">
                <a16:creationId xmlns:a16="http://schemas.microsoft.com/office/drawing/2014/main" id="{7443C4D2-5BC7-65CF-B4BD-B2540252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609" y="1276143"/>
            <a:ext cx="1728787" cy="431800"/>
          </a:xfrm>
          <a:prstGeom prst="wedgeRoundRectCallout">
            <a:avLst>
              <a:gd name="adj1" fmla="val -93343"/>
              <a:gd name="adj2" fmla="val -26838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>
                <a:latin typeface="Arial" panose="020B0604020202020204" pitchFamily="34" charset="0"/>
                <a:ea typeface="굴림" panose="020B0600000101010101" pitchFamily="34" charset="-127"/>
              </a:rPr>
              <a:t>신규 추가된 관리 기능</a:t>
            </a:r>
          </a:p>
        </p:txBody>
      </p:sp>
    </p:spTree>
    <p:extLst>
      <p:ext uri="{BB962C8B-B14F-4D97-AF65-F5344CB8AC3E}">
        <p14:creationId xmlns:p14="http://schemas.microsoft.com/office/powerpoint/2010/main" val="24197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거래자동수집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7640"/>
              </p:ext>
            </p:extLst>
          </p:nvPr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이지샵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자동장부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거래자동수집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006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66" y="2209169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실시간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수집하기</a:t>
            </a:r>
          </a:p>
        </p:txBody>
      </p:sp>
      <p:sp>
        <p:nvSpPr>
          <p:cNvPr id="35" name="Oval 53">
            <a:extLst>
              <a:ext uri="{FF2B5EF4-FFF2-40B4-BE49-F238E27FC236}">
                <a16:creationId xmlns:a16="http://schemas.microsoft.com/office/drawing/2014/main" id="{95A2EED9-E764-687F-4EAF-88CC5611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436" y="4294106"/>
            <a:ext cx="128842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수집내역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장부로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보내기</a:t>
            </a:r>
            <a:endParaRPr lang="en-US" altLang="ko-KR" sz="1200" b="1">
              <a:latin typeface="굴림체"/>
              <a:ea typeface="굴림체"/>
            </a:endParaRPr>
          </a:p>
        </p:txBody>
      </p:sp>
      <p:grpSp>
        <p:nvGrpSpPr>
          <p:cNvPr id="48" name="Group 82">
            <a:extLst>
              <a:ext uri="{FF2B5EF4-FFF2-40B4-BE49-F238E27FC236}">
                <a16:creationId xmlns:a16="http://schemas.microsoft.com/office/drawing/2014/main" id="{D725CA3F-C81E-2E75-D7EE-E8B0CDBBE9E9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3646199"/>
            <a:ext cx="1004509" cy="305584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2B5DC2DA-0E5A-917D-1C5C-7391F9F15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7B24355B-F51D-AE1D-1EE7-65E36E19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282C7531-B49D-9CE2-EE6C-AC94DB54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52" name="Group 82">
            <a:extLst>
              <a:ext uri="{FF2B5EF4-FFF2-40B4-BE49-F238E27FC236}">
                <a16:creationId xmlns:a16="http://schemas.microsoft.com/office/drawing/2014/main" id="{56B0C49B-CBD2-9F5B-504B-69490EA9826B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3962501"/>
            <a:ext cx="1004509" cy="305584"/>
            <a:chOff x="776287" y="2346325"/>
            <a:chExt cx="774" cy="142"/>
          </a:xfrm>
        </p:grpSpPr>
        <p:sp>
          <p:nvSpPr>
            <p:cNvPr id="53" name="Line 83">
              <a:extLst>
                <a:ext uri="{FF2B5EF4-FFF2-40B4-BE49-F238E27FC236}">
                  <a16:creationId xmlns:a16="http://schemas.microsoft.com/office/drawing/2014/main" id="{E301249D-9FEF-B000-6572-E5B2E903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id="{94E7F061-F466-12F5-1400-415946142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554E744E-29CB-82BF-79B3-19F59759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036F92DE-CC1B-057E-A3E0-C40F48E7E279}"/>
              </a:ext>
            </a:extLst>
          </p:cNvPr>
          <p:cNvGrpSpPr>
            <a:grpSpLocks/>
          </p:cNvGrpSpPr>
          <p:nvPr/>
        </p:nvGrpSpPr>
        <p:grpSpPr bwMode="auto">
          <a:xfrm>
            <a:off x="4778736" y="3022744"/>
            <a:ext cx="1004509" cy="305584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AB4B765C-C53C-89A6-5A45-F81FBD3CE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54E74113-8D4B-2891-01CA-26A01CB5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51A606D3-4269-7472-A12E-A75916B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63" name="Group 82">
            <a:extLst>
              <a:ext uri="{FF2B5EF4-FFF2-40B4-BE49-F238E27FC236}">
                <a16:creationId xmlns:a16="http://schemas.microsoft.com/office/drawing/2014/main" id="{8B79E24B-E2F0-FB1F-AB29-09AF14807A64}"/>
              </a:ext>
            </a:extLst>
          </p:cNvPr>
          <p:cNvGrpSpPr>
            <a:grpSpLocks/>
          </p:cNvGrpSpPr>
          <p:nvPr/>
        </p:nvGrpSpPr>
        <p:grpSpPr bwMode="auto">
          <a:xfrm>
            <a:off x="4778736" y="3329522"/>
            <a:ext cx="1004509" cy="305584"/>
            <a:chOff x="776287" y="2346325"/>
            <a:chExt cx="774" cy="142"/>
          </a:xfrm>
        </p:grpSpPr>
        <p:sp>
          <p:nvSpPr>
            <p:cNvPr id="6144" name="Line 83">
              <a:extLst>
                <a:ext uri="{FF2B5EF4-FFF2-40B4-BE49-F238E27FC236}">
                  <a16:creationId xmlns:a16="http://schemas.microsoft.com/office/drawing/2014/main" id="{5EF23605-8283-6F00-199C-BE6ED9D61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5" name="Line 84">
              <a:extLst>
                <a:ext uri="{FF2B5EF4-FFF2-40B4-BE49-F238E27FC236}">
                  <a16:creationId xmlns:a16="http://schemas.microsoft.com/office/drawing/2014/main" id="{AB4B5E53-3C2F-0D33-030F-38CC770F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6" name="Text Box 85">
              <a:extLst>
                <a:ext uri="{FF2B5EF4-FFF2-40B4-BE49-F238E27FC236}">
                  <a16:creationId xmlns:a16="http://schemas.microsoft.com/office/drawing/2014/main" id="{58A6A674-51F5-01D4-E8DE-D2C4254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sp>
        <p:nvSpPr>
          <p:cNvPr id="6155" name="AutoShape 86">
            <a:extLst>
              <a:ext uri="{FF2B5EF4-FFF2-40B4-BE49-F238E27FC236}">
                <a16:creationId xmlns:a16="http://schemas.microsoft.com/office/drawing/2014/main" id="{5DB9B26C-3DAD-C926-A1BD-7D3CD007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74" y="2356779"/>
            <a:ext cx="1477510" cy="551996"/>
          </a:xfrm>
          <a:prstGeom prst="flowChartDecision">
            <a:avLst/>
          </a:prstGeom>
          <a:solidFill>
            <a:srgbClr val="FCFEB9"/>
          </a:solidFill>
          <a:ln w="25400">
            <a:solidFill>
              <a:srgbClr val="996633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latinLnBrk="0"/>
            <a:r>
              <a:rPr lang="ko-KR" altLang="en-US" sz="1100" b="1" dirty="0">
                <a:latin typeface="굴림체"/>
                <a:ea typeface="굴림체"/>
              </a:rPr>
              <a:t>자동장부</a:t>
            </a:r>
          </a:p>
          <a:p>
            <a:pPr algn="ctr"/>
            <a:r>
              <a:rPr lang="ko-KR" altLang="en-US" sz="1100" b="1" dirty="0">
                <a:latin typeface="굴림체" panose="020B0609000101010101" pitchFamily="49" charset="-127"/>
              </a:rPr>
              <a:t>설정</a:t>
            </a:r>
          </a:p>
        </p:txBody>
      </p:sp>
      <p:cxnSp>
        <p:nvCxnSpPr>
          <p:cNvPr id="6157" name="연결선: 구부러짐 6156">
            <a:extLst>
              <a:ext uri="{FF2B5EF4-FFF2-40B4-BE49-F238E27FC236}">
                <a16:creationId xmlns:a16="http://schemas.microsoft.com/office/drawing/2014/main" id="{8D4A0D15-998A-48D3-E82E-A55CC36A52EB}"/>
              </a:ext>
            </a:extLst>
          </p:cNvPr>
          <p:cNvCxnSpPr/>
          <p:nvPr/>
        </p:nvCxnSpPr>
        <p:spPr>
          <a:xfrm>
            <a:off x="7199909" y="2901702"/>
            <a:ext cx="204354" cy="13960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연결선: 구부러짐 6158">
            <a:extLst>
              <a:ext uri="{FF2B5EF4-FFF2-40B4-BE49-F238E27FC236}">
                <a16:creationId xmlns:a16="http://schemas.microsoft.com/office/drawing/2014/main" id="{9E066B94-229E-14C2-71F4-81EF5FF6F506}"/>
              </a:ext>
            </a:extLst>
          </p:cNvPr>
          <p:cNvCxnSpPr>
            <a:cxnSpLocks/>
          </p:cNvCxnSpPr>
          <p:nvPr/>
        </p:nvCxnSpPr>
        <p:spPr>
          <a:xfrm>
            <a:off x="7930196" y="2605673"/>
            <a:ext cx="1381541" cy="207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 Box 88">
            <a:extLst>
              <a:ext uri="{FF2B5EF4-FFF2-40B4-BE49-F238E27FC236}">
                <a16:creationId xmlns:a16="http://schemas.microsoft.com/office/drawing/2014/main" id="{4BA77586-4269-15E2-42BA-7669D816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68" y="3381482"/>
            <a:ext cx="8366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(No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63" name="Text Box 87">
            <a:extLst>
              <a:ext uri="{FF2B5EF4-FFF2-40B4-BE49-F238E27FC236}">
                <a16:creationId xmlns:a16="http://schemas.microsoft.com/office/drawing/2014/main" id="{EC9BDE1E-FF73-84C5-339C-3CF09E58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08" y="2357280"/>
            <a:ext cx="841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(Yes</a:t>
            </a:r>
            <a:r>
              <a:rPr lang="ko-KR" altLang="en-US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조건</a:t>
            </a:r>
            <a:r>
              <a:rPr lang="en-US" altLang="ko-KR" sz="900" i="1">
                <a:effectLst>
                  <a:outerShdw blurRad="38100" dist="38100" dir="2700000" algn="tl">
                    <a:srgbClr val="C0C0C0"/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9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6166" name="직선 화살표 연결선 6165">
            <a:extLst>
              <a:ext uri="{FF2B5EF4-FFF2-40B4-BE49-F238E27FC236}">
                <a16:creationId xmlns:a16="http://schemas.microsoft.com/office/drawing/2014/main" id="{EA2C8A10-9FBC-80A1-FDFF-33343D5F6EA0}"/>
              </a:ext>
            </a:extLst>
          </p:cNvPr>
          <p:cNvCxnSpPr>
            <a:cxnSpLocks/>
          </p:cNvCxnSpPr>
          <p:nvPr/>
        </p:nvCxnSpPr>
        <p:spPr>
          <a:xfrm>
            <a:off x="5923586" y="2610865"/>
            <a:ext cx="539174" cy="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TextBox 6166">
            <a:extLst>
              <a:ext uri="{FF2B5EF4-FFF2-40B4-BE49-F238E27FC236}">
                <a16:creationId xmlns:a16="http://schemas.microsoft.com/office/drawing/2014/main" id="{7B776D5B-BFF0-F8DE-F3A7-08EEC34C7919}"/>
              </a:ext>
            </a:extLst>
          </p:cNvPr>
          <p:cNvSpPr txBox="1"/>
          <p:nvPr/>
        </p:nvSpPr>
        <p:spPr>
          <a:xfrm>
            <a:off x="8079714" y="2744149"/>
            <a:ext cx="13049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</p:txBody>
      </p:sp>
      <p:grpSp>
        <p:nvGrpSpPr>
          <p:cNvPr id="6177" name="Group 82">
            <a:extLst>
              <a:ext uri="{FF2B5EF4-FFF2-40B4-BE49-F238E27FC236}">
                <a16:creationId xmlns:a16="http://schemas.microsoft.com/office/drawing/2014/main" id="{846C5321-DF4E-A334-7488-8CCBA854335C}"/>
              </a:ext>
            </a:extLst>
          </p:cNvPr>
          <p:cNvGrpSpPr>
            <a:grpSpLocks/>
          </p:cNvGrpSpPr>
          <p:nvPr/>
        </p:nvGrpSpPr>
        <p:grpSpPr bwMode="auto">
          <a:xfrm>
            <a:off x="4778737" y="4269280"/>
            <a:ext cx="1004509" cy="305584"/>
            <a:chOff x="776287" y="2346325"/>
            <a:chExt cx="774" cy="142"/>
          </a:xfrm>
        </p:grpSpPr>
        <p:sp>
          <p:nvSpPr>
            <p:cNvPr id="6178" name="Line 83">
              <a:extLst>
                <a:ext uri="{FF2B5EF4-FFF2-40B4-BE49-F238E27FC236}">
                  <a16:creationId xmlns:a16="http://schemas.microsoft.com/office/drawing/2014/main" id="{60DADD8E-16B0-F898-3018-859C2F36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79" name="Line 84">
              <a:extLst>
                <a:ext uri="{FF2B5EF4-FFF2-40B4-BE49-F238E27FC236}">
                  <a16:creationId xmlns:a16="http://schemas.microsoft.com/office/drawing/2014/main" id="{6D7DC0C6-EB5A-D4FF-DAD3-B5D7A78C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80" name="Text Box 85">
              <a:extLst>
                <a:ext uri="{FF2B5EF4-FFF2-40B4-BE49-F238E27FC236}">
                  <a16:creationId xmlns:a16="http://schemas.microsoft.com/office/drawing/2014/main" id="{42AB18E3-DB58-FD05-E921-A1D1FA97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sp>
        <p:nvSpPr>
          <p:cNvPr id="6183" name="Oval 53">
            <a:extLst>
              <a:ext uri="{FF2B5EF4-FFF2-40B4-BE49-F238E27FC236}">
                <a16:creationId xmlns:a16="http://schemas.microsoft.com/office/drawing/2014/main" id="{22D630F0-F639-4431-6073-208F5064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624" y="4388120"/>
            <a:ext cx="1417070" cy="613207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2.8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원하는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내역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err="1">
                <a:latin typeface="굴림체"/>
                <a:ea typeface="굴림체"/>
              </a:rPr>
              <a:t>선택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6190" name="직선 화살표 연결선 6189">
            <a:extLst>
              <a:ext uri="{FF2B5EF4-FFF2-40B4-BE49-F238E27FC236}">
                <a16:creationId xmlns:a16="http://schemas.microsoft.com/office/drawing/2014/main" id="{53D041BF-0172-E354-1171-EA98B8153520}"/>
              </a:ext>
            </a:extLst>
          </p:cNvPr>
          <p:cNvCxnSpPr>
            <a:cxnSpLocks/>
          </p:cNvCxnSpPr>
          <p:nvPr/>
        </p:nvCxnSpPr>
        <p:spPr>
          <a:xfrm flipH="1" flipV="1">
            <a:off x="10129266" y="3231956"/>
            <a:ext cx="22430" cy="111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1" name="연결선: 구부러짐 6190">
            <a:extLst>
              <a:ext uri="{FF2B5EF4-FFF2-40B4-BE49-F238E27FC236}">
                <a16:creationId xmlns:a16="http://schemas.microsoft.com/office/drawing/2014/main" id="{C8E686D0-E788-6D32-B973-F4D3B0AE5C7B}"/>
              </a:ext>
            </a:extLst>
          </p:cNvPr>
          <p:cNvCxnSpPr>
            <a:cxnSpLocks/>
          </p:cNvCxnSpPr>
          <p:nvPr/>
        </p:nvCxnSpPr>
        <p:spPr>
          <a:xfrm flipH="1">
            <a:off x="4016497" y="2847273"/>
            <a:ext cx="817418" cy="179515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2" name="Oval 53">
            <a:extLst>
              <a:ext uri="{FF2B5EF4-FFF2-40B4-BE49-F238E27FC236}">
                <a16:creationId xmlns:a16="http://schemas.microsoft.com/office/drawing/2014/main" id="{F87B79ED-DBA1-C280-A52F-060D0B2D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68" y="4260565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수집내역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요약</a:t>
            </a:r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D2E34EA6-9A06-DBAC-0FC7-E49E24B01C0B}"/>
              </a:ext>
            </a:extLst>
          </p:cNvPr>
          <p:cNvGrpSpPr>
            <a:grpSpLocks/>
          </p:cNvGrpSpPr>
          <p:nvPr/>
        </p:nvGrpSpPr>
        <p:grpSpPr bwMode="auto">
          <a:xfrm>
            <a:off x="9395052" y="2614840"/>
            <a:ext cx="1243012" cy="577850"/>
            <a:chOff x="4160838" y="4365625"/>
            <a:chExt cx="631" cy="382"/>
          </a:xfrm>
        </p:grpSpPr>
        <p:sp>
          <p:nvSpPr>
            <p:cNvPr id="6" name="AutoShape 58">
              <a:extLst>
                <a:ext uri="{FF2B5EF4-FFF2-40B4-BE49-F238E27FC236}">
                  <a16:creationId xmlns:a16="http://schemas.microsoft.com/office/drawing/2014/main" id="{8678F383-92F1-1293-AEC1-8D13DABD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4365625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b="1" dirty="0">
                  <a:latin typeface="굴림체"/>
                  <a:ea typeface="굴림체"/>
                </a:rPr>
                <a:t>간편장부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7" name="AutoShape 59">
              <a:extLst>
                <a:ext uri="{FF2B5EF4-FFF2-40B4-BE49-F238E27FC236}">
                  <a16:creationId xmlns:a16="http://schemas.microsoft.com/office/drawing/2014/main" id="{29C564E7-B522-D9EE-5CEC-50A09C46D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49" y="4365633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b="1" dirty="0">
                  <a:latin typeface="굴림체"/>
                  <a:ea typeface="굴림체"/>
                </a:rPr>
                <a:t>3.1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DABD0C97-C067-F9A6-6F3B-A4D5E41CDCA3}"/>
              </a:ext>
            </a:extLst>
          </p:cNvPr>
          <p:cNvGrpSpPr>
            <a:grpSpLocks/>
          </p:cNvGrpSpPr>
          <p:nvPr/>
        </p:nvGrpSpPr>
        <p:grpSpPr bwMode="auto">
          <a:xfrm>
            <a:off x="2910022" y="5076636"/>
            <a:ext cx="1004509" cy="305584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BB4AD792-3729-6173-5293-5CA2275EB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13E6CB87-E003-8D97-4498-38F680F2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85">
              <a:extLst>
                <a:ext uri="{FF2B5EF4-FFF2-40B4-BE49-F238E27FC236}">
                  <a16:creationId xmlns:a16="http://schemas.microsoft.com/office/drawing/2014/main" id="{A66ED551-0CF0-38E2-5C9B-5BDDB2E4C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도표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850CD5-5445-5A16-06BF-B76E5AF6BD81}"/>
              </a:ext>
            </a:extLst>
          </p:cNvPr>
          <p:cNvCxnSpPr>
            <a:cxnSpLocks/>
          </p:cNvCxnSpPr>
          <p:nvPr/>
        </p:nvCxnSpPr>
        <p:spPr>
          <a:xfrm>
            <a:off x="8091657" y="4697293"/>
            <a:ext cx="1373744" cy="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3">
            <a:extLst>
              <a:ext uri="{FF2B5EF4-FFF2-40B4-BE49-F238E27FC236}">
                <a16:creationId xmlns:a16="http://schemas.microsoft.com/office/drawing/2014/main" id="{D35FE970-C15B-C82C-8ED8-5F18732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65" y="2263596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카드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en-US" altLang="ko-KR" sz="1200" b="1" dirty="0" err="1">
                <a:latin typeface="굴림체"/>
                <a:ea typeface="굴림체"/>
              </a:rPr>
              <a:t>계좌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등록하기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DAF9DC-9018-0C5B-3A42-D31756840C40}"/>
              </a:ext>
            </a:extLst>
          </p:cNvPr>
          <p:cNvCxnSpPr>
            <a:cxnSpLocks/>
          </p:cNvCxnSpPr>
          <p:nvPr/>
        </p:nvCxnSpPr>
        <p:spPr>
          <a:xfrm flipV="1">
            <a:off x="4145583" y="2647262"/>
            <a:ext cx="566389" cy="353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3">
            <a:extLst>
              <a:ext uri="{FF2B5EF4-FFF2-40B4-BE49-F238E27FC236}">
                <a16:creationId xmlns:a16="http://schemas.microsoft.com/office/drawing/2014/main" id="{D058FF69-B3D1-9153-9F13-CC5F458D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724" y="172056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인증서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등록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id="{7DAB7BCA-BB94-9D12-79B0-569CEF89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724" y="280006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2.3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ID/PW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등록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DB58FF-FE5E-574B-76D7-1E7FAC5D17A2}"/>
              </a:ext>
            </a:extLst>
          </p:cNvPr>
          <p:cNvCxnSpPr>
            <a:cxnSpLocks/>
          </p:cNvCxnSpPr>
          <p:nvPr/>
        </p:nvCxnSpPr>
        <p:spPr>
          <a:xfrm>
            <a:off x="4200010" y="2157294"/>
            <a:ext cx="511961" cy="31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95BF90-7E2D-80A1-FCA7-4E39C72CBE47}"/>
              </a:ext>
            </a:extLst>
          </p:cNvPr>
          <p:cNvCxnSpPr>
            <a:cxnSpLocks/>
          </p:cNvCxnSpPr>
          <p:nvPr/>
        </p:nvCxnSpPr>
        <p:spPr>
          <a:xfrm flipV="1">
            <a:off x="2267797" y="2130189"/>
            <a:ext cx="702460" cy="36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76F574-F341-21D9-C7DB-4F4741401D1F}"/>
              </a:ext>
            </a:extLst>
          </p:cNvPr>
          <p:cNvCxnSpPr>
            <a:cxnSpLocks/>
          </p:cNvCxnSpPr>
          <p:nvPr/>
        </p:nvCxnSpPr>
        <p:spPr>
          <a:xfrm>
            <a:off x="2267797" y="2792294"/>
            <a:ext cx="711531" cy="34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4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34630"/>
              </p:ext>
            </p:extLst>
          </p:nvPr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세무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자동화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거래자동수집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2048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087" y="304374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실시간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수집하기</a:t>
            </a:r>
          </a:p>
        </p:txBody>
      </p:sp>
      <p:grpSp>
        <p:nvGrpSpPr>
          <p:cNvPr id="48" name="Group 82">
            <a:extLst>
              <a:ext uri="{FF2B5EF4-FFF2-40B4-BE49-F238E27FC236}">
                <a16:creationId xmlns:a16="http://schemas.microsoft.com/office/drawing/2014/main" id="{D725CA3F-C81E-2E75-D7EE-E8B0CDBBE9E9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4500563"/>
            <a:ext cx="1004509" cy="305584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2B5DC2DA-0E5A-917D-1C5C-7391F9F15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7B24355B-F51D-AE1D-1EE7-65E36E19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282C7531-B49D-9CE2-EE6C-AC94DB54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52" name="Group 82">
            <a:extLst>
              <a:ext uri="{FF2B5EF4-FFF2-40B4-BE49-F238E27FC236}">
                <a16:creationId xmlns:a16="http://schemas.microsoft.com/office/drawing/2014/main" id="{56B0C49B-CBD2-9F5B-504B-69490EA9826B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4816865"/>
            <a:ext cx="1004509" cy="305584"/>
            <a:chOff x="776287" y="2346325"/>
            <a:chExt cx="774" cy="142"/>
          </a:xfrm>
        </p:grpSpPr>
        <p:sp>
          <p:nvSpPr>
            <p:cNvPr id="53" name="Line 83">
              <a:extLst>
                <a:ext uri="{FF2B5EF4-FFF2-40B4-BE49-F238E27FC236}">
                  <a16:creationId xmlns:a16="http://schemas.microsoft.com/office/drawing/2014/main" id="{E301249D-9FEF-B000-6572-E5B2E903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id="{94E7F061-F466-12F5-1400-415946142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85">
              <a:extLst>
                <a:ext uri="{FF2B5EF4-FFF2-40B4-BE49-F238E27FC236}">
                  <a16:creationId xmlns:a16="http://schemas.microsoft.com/office/drawing/2014/main" id="{554E744E-29CB-82BF-79B3-19F597593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036F92DE-CC1B-057E-A3E0-C40F48E7E279}"/>
              </a:ext>
            </a:extLst>
          </p:cNvPr>
          <p:cNvGrpSpPr>
            <a:grpSpLocks/>
          </p:cNvGrpSpPr>
          <p:nvPr/>
        </p:nvGrpSpPr>
        <p:grpSpPr bwMode="auto">
          <a:xfrm>
            <a:off x="6262328" y="3877108"/>
            <a:ext cx="1004509" cy="305584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AB4B765C-C53C-89A6-5A45-F81FBD3CE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54E74113-8D4B-2891-01CA-26A01CB58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51A606D3-4269-7472-A12E-A75916B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63" name="Group 82">
            <a:extLst>
              <a:ext uri="{FF2B5EF4-FFF2-40B4-BE49-F238E27FC236}">
                <a16:creationId xmlns:a16="http://schemas.microsoft.com/office/drawing/2014/main" id="{8B79E24B-E2F0-FB1F-AB29-09AF14807A64}"/>
              </a:ext>
            </a:extLst>
          </p:cNvPr>
          <p:cNvGrpSpPr>
            <a:grpSpLocks/>
          </p:cNvGrpSpPr>
          <p:nvPr/>
        </p:nvGrpSpPr>
        <p:grpSpPr bwMode="auto">
          <a:xfrm>
            <a:off x="6262328" y="4183886"/>
            <a:ext cx="1004509" cy="305584"/>
            <a:chOff x="776287" y="2346325"/>
            <a:chExt cx="774" cy="142"/>
          </a:xfrm>
        </p:grpSpPr>
        <p:sp>
          <p:nvSpPr>
            <p:cNvPr id="6144" name="Line 83">
              <a:extLst>
                <a:ext uri="{FF2B5EF4-FFF2-40B4-BE49-F238E27FC236}">
                  <a16:creationId xmlns:a16="http://schemas.microsoft.com/office/drawing/2014/main" id="{5EF23605-8283-6F00-199C-BE6ED9D61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5" name="Line 84">
              <a:extLst>
                <a:ext uri="{FF2B5EF4-FFF2-40B4-BE49-F238E27FC236}">
                  <a16:creationId xmlns:a16="http://schemas.microsoft.com/office/drawing/2014/main" id="{AB4B5E53-3C2F-0D33-030F-38CC770F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46" name="Text Box 85">
              <a:extLst>
                <a:ext uri="{FF2B5EF4-FFF2-40B4-BE49-F238E27FC236}">
                  <a16:creationId xmlns:a16="http://schemas.microsoft.com/office/drawing/2014/main" id="{58A6A674-51F5-01D4-E8DE-D2C4254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cxnSp>
        <p:nvCxnSpPr>
          <p:cNvPr id="6166" name="직선 화살표 연결선 6165">
            <a:extLst>
              <a:ext uri="{FF2B5EF4-FFF2-40B4-BE49-F238E27FC236}">
                <a16:creationId xmlns:a16="http://schemas.microsoft.com/office/drawing/2014/main" id="{EA2C8A10-9FBC-80A1-FDFF-33343D5F6EA0}"/>
              </a:ext>
            </a:extLst>
          </p:cNvPr>
          <p:cNvCxnSpPr>
            <a:cxnSpLocks/>
          </p:cNvCxnSpPr>
          <p:nvPr/>
        </p:nvCxnSpPr>
        <p:spPr>
          <a:xfrm flipV="1">
            <a:off x="7367593" y="2876280"/>
            <a:ext cx="1325089" cy="45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7" name="TextBox 6166">
            <a:extLst>
              <a:ext uri="{FF2B5EF4-FFF2-40B4-BE49-F238E27FC236}">
                <a16:creationId xmlns:a16="http://schemas.microsoft.com/office/drawing/2014/main" id="{7B776D5B-BFF0-F8DE-F3A7-08EEC34C7919}"/>
              </a:ext>
            </a:extLst>
          </p:cNvPr>
          <p:cNvSpPr txBox="1"/>
          <p:nvPr/>
        </p:nvSpPr>
        <p:spPr>
          <a:xfrm>
            <a:off x="5355811" y="2285630"/>
            <a:ext cx="1304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월급내역</a:t>
            </a:r>
          </a:p>
        </p:txBody>
      </p:sp>
      <p:grpSp>
        <p:nvGrpSpPr>
          <p:cNvPr id="6177" name="Group 82">
            <a:extLst>
              <a:ext uri="{FF2B5EF4-FFF2-40B4-BE49-F238E27FC236}">
                <a16:creationId xmlns:a16="http://schemas.microsoft.com/office/drawing/2014/main" id="{846C5321-DF4E-A334-7488-8CCBA854335C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5123644"/>
            <a:ext cx="1004509" cy="305584"/>
            <a:chOff x="776287" y="2346325"/>
            <a:chExt cx="774" cy="142"/>
          </a:xfrm>
        </p:grpSpPr>
        <p:sp>
          <p:nvSpPr>
            <p:cNvPr id="6178" name="Line 83">
              <a:extLst>
                <a:ext uri="{FF2B5EF4-FFF2-40B4-BE49-F238E27FC236}">
                  <a16:creationId xmlns:a16="http://schemas.microsoft.com/office/drawing/2014/main" id="{60DADD8E-16B0-F898-3018-859C2F36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79" name="Line 84">
              <a:extLst>
                <a:ext uri="{FF2B5EF4-FFF2-40B4-BE49-F238E27FC236}">
                  <a16:creationId xmlns:a16="http://schemas.microsoft.com/office/drawing/2014/main" id="{6D7DC0C6-EB5A-D4FF-DAD3-B5D7A78C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80" name="Text Box 85">
              <a:extLst>
                <a:ext uri="{FF2B5EF4-FFF2-40B4-BE49-F238E27FC236}">
                  <a16:creationId xmlns:a16="http://schemas.microsoft.com/office/drawing/2014/main" id="{42AB18E3-DB58-FD05-E921-A1D1FA97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sp>
        <p:nvSpPr>
          <p:cNvPr id="15" name="Oval 53">
            <a:extLst>
              <a:ext uri="{FF2B5EF4-FFF2-40B4-BE49-F238E27FC236}">
                <a16:creationId xmlns:a16="http://schemas.microsoft.com/office/drawing/2014/main" id="{D35FE970-C15B-C82C-8ED8-5F18732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13" y="303879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가게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정보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웹사이트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크롤링</a:t>
            </a:r>
          </a:p>
        </p:txBody>
      </p:sp>
      <p:sp>
        <p:nvSpPr>
          <p:cNvPr id="2" name="Oval 53">
            <a:extLst>
              <a:ext uri="{FF2B5EF4-FFF2-40B4-BE49-F238E27FC236}">
                <a16:creationId xmlns:a16="http://schemas.microsoft.com/office/drawing/2014/main" id="{D4728EB1-3C55-6464-2B39-34A713564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41" y="3043741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1.2.3</a:t>
            </a:r>
            <a:endParaRPr lang="ko-KR" altLang="en-US" dirty="0"/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DB </a:t>
            </a:r>
            <a:r>
              <a:rPr lang="en-US" altLang="ko-KR" sz="1200" b="1" dirty="0" err="1">
                <a:latin typeface="굴림체"/>
                <a:ea typeface="굴림체"/>
              </a:rPr>
              <a:t>생성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5D8E9F-6345-E7CA-1EC8-FF4663942CE8}"/>
              </a:ext>
            </a:extLst>
          </p:cNvPr>
          <p:cNvCxnSpPr>
            <a:cxnSpLocks/>
          </p:cNvCxnSpPr>
          <p:nvPr/>
        </p:nvCxnSpPr>
        <p:spPr>
          <a:xfrm flipV="1">
            <a:off x="5258068" y="3427743"/>
            <a:ext cx="947389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7">
            <a:extLst>
              <a:ext uri="{FF2B5EF4-FFF2-40B4-BE49-F238E27FC236}">
                <a16:creationId xmlns:a16="http://schemas.microsoft.com/office/drawing/2014/main" id="{BA364B71-5178-4004-D523-5E428500AEA5}"/>
              </a:ext>
            </a:extLst>
          </p:cNvPr>
          <p:cNvGrpSpPr>
            <a:grpSpLocks/>
          </p:cNvGrpSpPr>
          <p:nvPr/>
        </p:nvGrpSpPr>
        <p:grpSpPr bwMode="auto">
          <a:xfrm>
            <a:off x="8714283" y="2546469"/>
            <a:ext cx="1243012" cy="577850"/>
            <a:chOff x="3264" y="1778"/>
            <a:chExt cx="631" cy="382"/>
          </a:xfrm>
        </p:grpSpPr>
        <p:sp>
          <p:nvSpPr>
            <p:cNvPr id="27" name="AutoShape 58">
              <a:extLst>
                <a:ext uri="{FF2B5EF4-FFF2-40B4-BE49-F238E27FC236}">
                  <a16:creationId xmlns:a16="http://schemas.microsoft.com/office/drawing/2014/main" id="{0832DC52-D170-AC91-5578-88A7CDC1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보고서 작성</a:t>
              </a:r>
            </a:p>
          </p:txBody>
        </p:sp>
        <p:sp>
          <p:nvSpPr>
            <p:cNvPr id="28" name="AutoShape 59">
              <a:extLst>
                <a:ext uri="{FF2B5EF4-FFF2-40B4-BE49-F238E27FC236}">
                  <a16:creationId xmlns:a16="http://schemas.microsoft.com/office/drawing/2014/main" id="{1EF8DC36-0CEC-671E-3F33-0C8A9A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1.4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7A6261-61F1-A0E3-F573-3B9A4F52A3B9}"/>
              </a:ext>
            </a:extLst>
          </p:cNvPr>
          <p:cNvCxnSpPr>
            <a:cxnSpLocks/>
          </p:cNvCxnSpPr>
          <p:nvPr/>
        </p:nvCxnSpPr>
        <p:spPr>
          <a:xfrm flipV="1">
            <a:off x="3140301" y="3427743"/>
            <a:ext cx="917701" cy="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82">
            <a:extLst>
              <a:ext uri="{FF2B5EF4-FFF2-40B4-BE49-F238E27FC236}">
                <a16:creationId xmlns:a16="http://schemas.microsoft.com/office/drawing/2014/main" id="{479667D7-70AC-1A8C-FFF1-801177A29E46}"/>
              </a:ext>
            </a:extLst>
          </p:cNvPr>
          <p:cNvGrpSpPr>
            <a:grpSpLocks/>
          </p:cNvGrpSpPr>
          <p:nvPr/>
        </p:nvGrpSpPr>
        <p:grpSpPr bwMode="auto">
          <a:xfrm>
            <a:off x="6262329" y="5430423"/>
            <a:ext cx="1004509" cy="305584"/>
            <a:chOff x="776287" y="2346325"/>
            <a:chExt cx="774" cy="142"/>
          </a:xfrm>
        </p:grpSpPr>
        <p:sp>
          <p:nvSpPr>
            <p:cNvPr id="32" name="Line 83">
              <a:extLst>
                <a:ext uri="{FF2B5EF4-FFF2-40B4-BE49-F238E27FC236}">
                  <a16:creationId xmlns:a16="http://schemas.microsoft.com/office/drawing/2014/main" id="{E1F9E74A-3F57-21B7-56F4-9B5F4320C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84">
              <a:extLst>
                <a:ext uri="{FF2B5EF4-FFF2-40B4-BE49-F238E27FC236}">
                  <a16:creationId xmlns:a16="http://schemas.microsoft.com/office/drawing/2014/main" id="{5C0AED93-B6A8-B8CA-A39C-72A6C8A8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2729B38B-3010-A604-D5A8-78F50FE4E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월급내역</a:t>
              </a:r>
            </a:p>
          </p:txBody>
        </p:sp>
      </p:grpSp>
      <p:grpSp>
        <p:nvGrpSpPr>
          <p:cNvPr id="35" name="Group 57">
            <a:extLst>
              <a:ext uri="{FF2B5EF4-FFF2-40B4-BE49-F238E27FC236}">
                <a16:creationId xmlns:a16="http://schemas.microsoft.com/office/drawing/2014/main" id="{302D3EB2-73B4-E986-FEAD-78F92FA3F5F7}"/>
              </a:ext>
            </a:extLst>
          </p:cNvPr>
          <p:cNvGrpSpPr>
            <a:grpSpLocks/>
          </p:cNvGrpSpPr>
          <p:nvPr/>
        </p:nvGrpSpPr>
        <p:grpSpPr bwMode="auto">
          <a:xfrm>
            <a:off x="8714283" y="4218911"/>
            <a:ext cx="1243012" cy="577850"/>
            <a:chOff x="3264" y="1778"/>
            <a:chExt cx="631" cy="382"/>
          </a:xfrm>
        </p:grpSpPr>
        <p:sp>
          <p:nvSpPr>
            <p:cNvPr id="36" name="AutoShape 58">
              <a:extLst>
                <a:ext uri="{FF2B5EF4-FFF2-40B4-BE49-F238E27FC236}">
                  <a16:creationId xmlns:a16="http://schemas.microsoft.com/office/drawing/2014/main" id="{68797050-36E4-2035-0303-B1316AA1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/>
                  <a:ea typeface="굴림체"/>
                </a:rPr>
                <a:t>개인보험관리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7" name="AutoShape 59">
              <a:extLst>
                <a:ext uri="{FF2B5EF4-FFF2-40B4-BE49-F238E27FC236}">
                  <a16:creationId xmlns:a16="http://schemas.microsoft.com/office/drawing/2014/main" id="{A11658D5-2569-247E-4A25-50D6DC8F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1.3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D9996F-0AD6-8B9E-F95C-15BD335C8953}"/>
              </a:ext>
            </a:extLst>
          </p:cNvPr>
          <p:cNvCxnSpPr>
            <a:cxnSpLocks/>
          </p:cNvCxnSpPr>
          <p:nvPr/>
        </p:nvCxnSpPr>
        <p:spPr>
          <a:xfrm>
            <a:off x="7377488" y="3576195"/>
            <a:ext cx="1305296" cy="79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BBBF20-9979-9130-94F9-F9F924873F03}"/>
              </a:ext>
            </a:extLst>
          </p:cNvPr>
          <p:cNvSpPr txBox="1"/>
          <p:nvPr/>
        </p:nvSpPr>
        <p:spPr>
          <a:xfrm>
            <a:off x="7493369" y="4185682"/>
            <a:ext cx="1304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월급내역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D0EC1-914B-B22F-861E-B9A60D764370}"/>
              </a:ext>
            </a:extLst>
          </p:cNvPr>
          <p:cNvSpPr txBox="1"/>
          <p:nvPr/>
        </p:nvSpPr>
        <p:spPr>
          <a:xfrm>
            <a:off x="7493369" y="2077811"/>
            <a:ext cx="1304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latin typeface="GulimChe"/>
                <a:ea typeface="GulimChe"/>
              </a:rPr>
              <a:t>통장내역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배달매출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카드매출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카드비용</a:t>
            </a:r>
          </a:p>
          <a:p>
            <a:r>
              <a:rPr lang="ko-KR" altLang="en-US" sz="1200" dirty="0">
                <a:latin typeface="GulimChe"/>
                <a:ea typeface="GulimChe"/>
              </a:rPr>
              <a:t>증빙내역</a:t>
            </a:r>
          </a:p>
          <a:p>
            <a:endParaRPr lang="ko-KR" altLang="en-US" sz="1200" dirty="0">
              <a:latin typeface="GulimChe"/>
              <a:ea typeface="GulimChe"/>
            </a:endParaRPr>
          </a:p>
        </p:txBody>
      </p:sp>
      <p:sp>
        <p:nvSpPr>
          <p:cNvPr id="5" name="Oval 510">
            <a:extLst>
              <a:ext uri="{FF2B5EF4-FFF2-40B4-BE49-F238E27FC236}">
                <a16:creationId xmlns:a16="http://schemas.microsoft.com/office/drawing/2014/main" id="{2F82C996-1F50-F6CE-3D6D-4949F188B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76" y="1823949"/>
            <a:ext cx="4902127" cy="438256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7" name="AutoShape 511">
            <a:extLst>
              <a:ext uri="{FF2B5EF4-FFF2-40B4-BE49-F238E27FC236}">
                <a16:creationId xmlns:a16="http://schemas.microsoft.com/office/drawing/2014/main" id="{FF8F7E9A-8EB4-AD60-1693-EE1E2110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758" y="4119703"/>
            <a:ext cx="1722222" cy="748826"/>
          </a:xfrm>
          <a:prstGeom prst="wedgeRoundRectCallout">
            <a:avLst>
              <a:gd name="adj1" fmla="val 68741"/>
              <a:gd name="adj2" fmla="val -5407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거래수집단계 및 </a:t>
            </a:r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DB 생성 통합하여</a:t>
            </a:r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 프로그램 단순화</a:t>
            </a:r>
            <a:endParaRPr 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BF1CE-70C2-55FF-280A-7D7CD27712C6}"/>
              </a:ext>
            </a:extLst>
          </p:cNvPr>
          <p:cNvSpPr txBox="1"/>
          <p:nvPr/>
        </p:nvSpPr>
        <p:spPr>
          <a:xfrm>
            <a:off x="465116" y="1256805"/>
            <a:ext cx="112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ko-KR" altLang="en-US" b="1" dirty="0">
                <a:latin typeface="GulimChe"/>
                <a:ea typeface="GulimChe"/>
                <a:cs typeface="Microsoft GothicNeo Light"/>
              </a:rPr>
              <a:t>            TO-BE MAP : 거래자동수집</a:t>
            </a:r>
          </a:p>
        </p:txBody>
      </p:sp>
    </p:spTree>
    <p:extLst>
      <p:ext uri="{BB962C8B-B14F-4D97-AF65-F5344CB8AC3E}">
        <p14:creationId xmlns:p14="http://schemas.microsoft.com/office/powerpoint/2010/main" val="3632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4" y="623411"/>
            <a:ext cx="10241280" cy="1234440"/>
          </a:xfrm>
        </p:spPr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Use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Case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Model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pic>
        <p:nvPicPr>
          <p:cNvPr id="4" name="그림 3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7F50E197-7D97-517E-125D-C1C31263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57" y="1019237"/>
            <a:ext cx="65246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13" y="1449324"/>
            <a:ext cx="4494729" cy="3959352"/>
          </a:xfrm>
        </p:spPr>
        <p:txBody>
          <a:bodyPr lIns="109728" tIns="109728" rIns="109728" bIns="91440" anchor="t"/>
          <a:lstStyle/>
          <a:p>
            <a:pPr marL="457200" indent="-4572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크롤링을</a:t>
            </a:r>
            <a:r>
              <a:rPr lang="ko-KR" altLang="en-US" dirty="0">
                <a:ea typeface="Microsoft GothicNeo Light"/>
                <a:cs typeface="Microsoft GothicNeo Light"/>
              </a:rPr>
              <a:t> 통해 지출</a:t>
            </a:r>
            <a:r>
              <a:rPr lang="en-US" altLang="ko-KR" dirty="0">
                <a:ea typeface="Microsoft GothicNeo Light"/>
                <a:cs typeface="Microsoft GothicNeo Light"/>
              </a:rPr>
              <a:t>,</a:t>
            </a:r>
            <a:r>
              <a:rPr lang="ko-KR" altLang="en-US" dirty="0">
                <a:ea typeface="Microsoft GothicNeo Light"/>
                <a:cs typeface="Microsoft GothicNeo Light"/>
              </a:rPr>
              <a:t>매출 데이터를 </a:t>
            </a:r>
            <a:r>
              <a:rPr lang="ko-KR" altLang="en-US" dirty="0" err="1">
                <a:ea typeface="Microsoft GothicNeo Light"/>
                <a:cs typeface="Microsoft GothicNeo Light"/>
              </a:rPr>
              <a:t>파싱하여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en-US" altLang="ko-KR" dirty="0">
                <a:ea typeface="Microsoft GothicNeo Light"/>
                <a:cs typeface="Microsoft GothicNeo Light"/>
              </a:rPr>
              <a:t>csv</a:t>
            </a:r>
            <a:r>
              <a:rPr lang="ko-KR" altLang="en-US" dirty="0">
                <a:ea typeface="Microsoft GothicNeo Light"/>
                <a:cs typeface="Microsoft GothicNeo Light"/>
              </a:rPr>
              <a:t>파일로 저장한다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68544-9FB8-F06B-2960-5B2FA0AD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" y="1043682"/>
            <a:ext cx="6328055" cy="5250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14143-976A-F962-DDD6-7D76F9DA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1" y="3041583"/>
            <a:ext cx="4013151" cy="325238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8A03E8-920C-07B3-855C-47389111350F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400800" y="3668824"/>
            <a:ext cx="741301" cy="998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4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252" y="1026182"/>
            <a:ext cx="2896935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>
                <a:ea typeface="Microsoft GothicNeo Light"/>
                <a:cs typeface="Microsoft GothicNeo Light"/>
              </a:rPr>
              <a:t>엑셀 정보를 읽어</a:t>
            </a:r>
            <a:endParaRPr lang="en-US" altLang="ko-KR" dirty="0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Store </a:t>
            </a:r>
            <a:r>
              <a:rPr lang="ko-KR" altLang="en-US" dirty="0">
                <a:ea typeface="Microsoft GothicNeo Light"/>
                <a:cs typeface="Microsoft GothicNeo Light"/>
              </a:rPr>
              <a:t>객체에  저장하고 </a:t>
            </a:r>
            <a:r>
              <a:rPr lang="en-US" altLang="ko-KR" dirty="0">
                <a:ea typeface="Microsoft GothicNeo Light"/>
                <a:cs typeface="Microsoft GothicNeo Light"/>
              </a:rPr>
              <a:t>List</a:t>
            </a:r>
            <a:r>
              <a:rPr lang="ko-KR" altLang="en-US" dirty="0">
                <a:ea typeface="Microsoft GothicNeo Light"/>
                <a:cs typeface="Microsoft GothicNeo Light"/>
              </a:rPr>
              <a:t>에 </a:t>
            </a:r>
            <a:r>
              <a:rPr lang="en-US" altLang="ko-KR" dirty="0">
                <a:ea typeface="Microsoft GothicNeo Light"/>
                <a:cs typeface="Microsoft GothicNeo Light"/>
              </a:rPr>
              <a:t>Store</a:t>
            </a:r>
            <a:r>
              <a:rPr lang="ko-KR" altLang="en-US" dirty="0">
                <a:ea typeface="Microsoft GothicNeo Light"/>
                <a:cs typeface="Microsoft GothicNeo Light"/>
              </a:rPr>
              <a:t>를 넣는다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6692E1-9AEB-5346-3725-531ED19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0" y="1026182"/>
            <a:ext cx="8406447" cy="2840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ED4763-9016-3722-7F1F-67271749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35" y="3012866"/>
            <a:ext cx="8406448" cy="3845133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DFAC8F11-20A9-D8E1-7B6E-20A3E7DE5B8D}"/>
              </a:ext>
            </a:extLst>
          </p:cNvPr>
          <p:cNvCxnSpPr/>
          <p:nvPr/>
        </p:nvCxnSpPr>
        <p:spPr>
          <a:xfrm>
            <a:off x="2348564" y="1905802"/>
            <a:ext cx="2916455" cy="244481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D6659E-B771-01EB-670B-057623836207}"/>
              </a:ext>
            </a:extLst>
          </p:cNvPr>
          <p:cNvSpPr/>
          <p:nvPr/>
        </p:nvSpPr>
        <p:spPr>
          <a:xfrm>
            <a:off x="480291" y="1798474"/>
            <a:ext cx="1868273" cy="224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3. </a:t>
            </a:r>
            <a:r>
              <a:rPr lang="ko-KR" altLang="en-US" dirty="0">
                <a:ea typeface="Microsoft GothicNeo Light"/>
                <a:cs typeface="Microsoft GothicNeo Light"/>
              </a:rPr>
              <a:t>생성된 </a:t>
            </a:r>
            <a:r>
              <a:rPr lang="en-US" altLang="ko-KR" dirty="0">
                <a:ea typeface="Microsoft GothicNeo Light"/>
                <a:cs typeface="Microsoft GothicNeo Light"/>
              </a:rPr>
              <a:t>UI</a:t>
            </a:r>
            <a:r>
              <a:rPr lang="ko-KR" altLang="en-US" dirty="0">
                <a:ea typeface="Microsoft GothicNeo Light"/>
                <a:cs typeface="Microsoft GothicNeo Light"/>
              </a:rPr>
              <a:t>에서 가게 정보보기를 클릭하면 자동으로 계산된 보험료와 세금이 나타나고 절세 조언도 함께 나오게 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B1302-7AE8-C301-B588-555ECD8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962559"/>
            <a:ext cx="6867085" cy="5331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F62E1D-346E-2BD5-2F6F-8E6AA3240C26}"/>
              </a:ext>
            </a:extLst>
          </p:cNvPr>
          <p:cNvSpPr/>
          <p:nvPr/>
        </p:nvSpPr>
        <p:spPr>
          <a:xfrm>
            <a:off x="1302327" y="1385455"/>
            <a:ext cx="665018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A1115F-D59B-0227-3F4B-67A04D72F1D3}"/>
              </a:ext>
            </a:extLst>
          </p:cNvPr>
          <p:cNvSpPr/>
          <p:nvPr/>
        </p:nvSpPr>
        <p:spPr>
          <a:xfrm>
            <a:off x="2867075" y="1297709"/>
            <a:ext cx="4485070" cy="4918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24B6C-6A22-F0B7-85DB-FC8F9B2D53C4}"/>
              </a:ext>
            </a:extLst>
          </p:cNvPr>
          <p:cNvSpPr txBox="1"/>
          <p:nvPr/>
        </p:nvSpPr>
        <p:spPr>
          <a:xfrm>
            <a:off x="1730357" y="958002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361156" y="945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A45F-0F35-1B65-5C27-D53B89B1159E}"/>
              </a:ext>
            </a:extLst>
          </p:cNvPr>
          <p:cNvSpPr txBox="1"/>
          <p:nvPr/>
        </p:nvSpPr>
        <p:spPr>
          <a:xfrm>
            <a:off x="555812" y="2704932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가게 개수는 </a:t>
            </a:r>
            <a:endParaRPr lang="en-US" altLang="ko-KR" dirty="0"/>
          </a:p>
          <a:p>
            <a:r>
              <a:rPr lang="ko-KR" altLang="en-US" dirty="0"/>
              <a:t>웹사이트에서</a:t>
            </a:r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해온 만큼 생성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4C7821-28E9-9F27-18A6-2A9FBBB1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3" y="3645353"/>
            <a:ext cx="2391109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898B08-45BA-AAAC-B7D3-6F1C78D1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27" y="2971222"/>
            <a:ext cx="2172003" cy="447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28B38D-64BE-F17E-F5A7-80B6E9B7A0AD}"/>
              </a:ext>
            </a:extLst>
          </p:cNvPr>
          <p:cNvSpPr txBox="1"/>
          <p:nvPr/>
        </p:nvSpPr>
        <p:spPr>
          <a:xfrm>
            <a:off x="5261198" y="3494318"/>
            <a:ext cx="19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스토어 객체 안에서</a:t>
            </a:r>
            <a:endParaRPr lang="en-US" altLang="ko-KR" dirty="0"/>
          </a:p>
          <a:p>
            <a:r>
              <a:rPr lang="ko-KR" altLang="en-US" dirty="0"/>
              <a:t>보험료</a:t>
            </a:r>
            <a:r>
              <a:rPr lang="en-US" altLang="ko-KR" dirty="0"/>
              <a:t>,</a:t>
            </a:r>
            <a:r>
              <a:rPr lang="ko-KR" altLang="en-US" dirty="0"/>
              <a:t>세금 계산</a:t>
            </a:r>
          </a:p>
        </p:txBody>
      </p:sp>
    </p:spTree>
    <p:extLst>
      <p:ext uri="{BB962C8B-B14F-4D97-AF65-F5344CB8AC3E}">
        <p14:creationId xmlns:p14="http://schemas.microsoft.com/office/powerpoint/2010/main" val="34240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4. </a:t>
            </a:r>
            <a:r>
              <a:rPr lang="ko-KR" altLang="en-US" dirty="0">
                <a:ea typeface="Microsoft GothicNeo Light"/>
                <a:cs typeface="Microsoft GothicNeo Light"/>
              </a:rPr>
              <a:t>매출 지출데이터의 비교기능이 있고 계산된 결과값을 </a:t>
            </a:r>
            <a:r>
              <a:rPr lang="en-US" altLang="ko-KR" dirty="0">
                <a:ea typeface="Microsoft GothicNeo Light"/>
                <a:cs typeface="Microsoft GothicNeo Light"/>
              </a:rPr>
              <a:t>PDF</a:t>
            </a:r>
            <a:r>
              <a:rPr lang="ko-KR" altLang="en-US" dirty="0">
                <a:ea typeface="Microsoft GothicNeo Light"/>
                <a:cs typeface="Microsoft GothicNeo Light"/>
              </a:rPr>
              <a:t>로 저장하는 기능이 있다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B1302-7AE8-C301-B588-555ECD8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962559"/>
            <a:ext cx="6867085" cy="53314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A1115F-D59B-0227-3F4B-67A04D72F1D3}"/>
              </a:ext>
            </a:extLst>
          </p:cNvPr>
          <p:cNvSpPr/>
          <p:nvPr/>
        </p:nvSpPr>
        <p:spPr>
          <a:xfrm>
            <a:off x="2983345" y="1551708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172250" y="9625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3688730" y="1551708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4376241" y="1551707"/>
            <a:ext cx="687511" cy="1376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3877635" y="962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1E842-83FC-FE80-6C7E-0199D3652CA2}"/>
              </a:ext>
            </a:extLst>
          </p:cNvPr>
          <p:cNvSpPr txBox="1"/>
          <p:nvPr/>
        </p:nvSpPr>
        <p:spPr>
          <a:xfrm>
            <a:off x="4565146" y="9615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7D045-90FB-47D4-FDF4-27D1A2C51F16}"/>
              </a:ext>
            </a:extLst>
          </p:cNvPr>
          <p:cNvSpPr txBox="1"/>
          <p:nvPr/>
        </p:nvSpPr>
        <p:spPr>
          <a:xfrm>
            <a:off x="2983344" y="311216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현재    과거     증감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BAF9A-2A5E-F296-3BFA-2C2712AE540D}"/>
              </a:ext>
            </a:extLst>
          </p:cNvPr>
          <p:cNvSpPr/>
          <p:nvPr/>
        </p:nvSpPr>
        <p:spPr>
          <a:xfrm>
            <a:off x="5212132" y="5898802"/>
            <a:ext cx="2210766" cy="3951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F2B6F-023C-7154-B7BD-797550568215}"/>
              </a:ext>
            </a:extLst>
          </p:cNvPr>
          <p:cNvSpPr txBox="1"/>
          <p:nvPr/>
        </p:nvSpPr>
        <p:spPr>
          <a:xfrm>
            <a:off x="3146923" y="5895441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계산결과 </a:t>
            </a:r>
            <a:r>
              <a:rPr lang="en-US" altLang="ko-KR" dirty="0">
                <a:solidFill>
                  <a:schemeClr val="accent1"/>
                </a:solidFill>
              </a:rPr>
              <a:t>PDF </a:t>
            </a:r>
            <a:r>
              <a:rPr lang="ko-KR" altLang="en-US" dirty="0">
                <a:solidFill>
                  <a:schemeClr val="accent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499335-59BA-51B6-5CCB-176708855308}"/>
              </a:ext>
            </a:extLst>
          </p:cNvPr>
          <p:cNvSpPr/>
          <p:nvPr/>
        </p:nvSpPr>
        <p:spPr>
          <a:xfrm>
            <a:off x="555812" y="4297424"/>
            <a:ext cx="2168915" cy="1996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79E58-6B74-8EE8-9859-5AF4B085E9E1}"/>
              </a:ext>
            </a:extLst>
          </p:cNvPr>
          <p:cNvSpPr txBox="1"/>
          <p:nvPr/>
        </p:nvSpPr>
        <p:spPr>
          <a:xfrm>
            <a:off x="638123" y="3911519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세무 관련 광고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3EA96A-6318-11EC-29BD-2E6F5D76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4" y="3984212"/>
            <a:ext cx="2548402" cy="1777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C7430D-3DC3-BF71-C535-A460EF102CCB}"/>
              </a:ext>
            </a:extLst>
          </p:cNvPr>
          <p:cNvSpPr txBox="1"/>
          <p:nvPr/>
        </p:nvSpPr>
        <p:spPr>
          <a:xfrm>
            <a:off x="2894121" y="358123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증감</a:t>
            </a:r>
            <a:r>
              <a:rPr lang="en-US" altLang="ko-KR" dirty="0"/>
              <a:t>%</a:t>
            </a:r>
            <a:r>
              <a:rPr lang="ko-KR" altLang="en-US" dirty="0"/>
              <a:t>는 값 비교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158A62F-CAC2-8EF9-FFDF-2E8EE530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235" y="2860778"/>
            <a:ext cx="3334276" cy="340399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541B54-846D-16F8-0063-B54FF6309628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7422898" y="4562776"/>
            <a:ext cx="1250337" cy="1533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3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2FDFC88C-1209-3226-3E30-06AB813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5" y="961558"/>
            <a:ext cx="6908946" cy="53324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5. </a:t>
            </a:r>
            <a:r>
              <a:rPr lang="ko-KR" altLang="en-US" dirty="0">
                <a:ea typeface="Microsoft GothicNeo Light"/>
                <a:cs typeface="Microsoft GothicNeo Light"/>
              </a:rPr>
              <a:t>월급계산 탭을 누르면 전체화면이 바뀐다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147712" y="10405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950484" y="1075334"/>
            <a:ext cx="924498" cy="334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608521" y="1409929"/>
            <a:ext cx="6849720" cy="48840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3877635" y="962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6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6B68E0-DD6E-7E98-5B55-1AE1CE2F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944808"/>
            <a:ext cx="7062316" cy="54421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564034"/>
            <a:ext cx="10241280" cy="123444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구현</a:t>
            </a: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292" y="1026182"/>
            <a:ext cx="4043896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altLang="ko-KR" dirty="0">
                <a:ea typeface="Microsoft GothicNeo Light"/>
                <a:cs typeface="Microsoft GothicNeo Light"/>
              </a:rPr>
              <a:t>6. </a:t>
            </a:r>
            <a:r>
              <a:rPr lang="ko-KR" altLang="en-US" dirty="0">
                <a:ea typeface="Microsoft GothicNeo Light"/>
                <a:cs typeface="Microsoft GothicNeo Light"/>
              </a:rPr>
              <a:t>가게마다 직원정보가 다르고</a:t>
            </a:r>
            <a:r>
              <a:rPr lang="en-US" altLang="ko-KR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>
                <a:ea typeface="Microsoft GothicNeo Light"/>
                <a:cs typeface="Microsoft GothicNeo Light"/>
              </a:rPr>
              <a:t>정보보기 클릭 시 자동으로 월급이 계산된다</a:t>
            </a:r>
            <a:endParaRPr lang="en-US" altLang="ko-KR" dirty="0"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8AD9C-CDA0-DE75-B7E2-44B2E1A7AF67}"/>
              </a:ext>
            </a:extLst>
          </p:cNvPr>
          <p:cNvSpPr txBox="1"/>
          <p:nvPr/>
        </p:nvSpPr>
        <p:spPr>
          <a:xfrm>
            <a:off x="3385527" y="8559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39B77-41D6-A204-41FB-80938520A39E}"/>
              </a:ext>
            </a:extLst>
          </p:cNvPr>
          <p:cNvSpPr/>
          <p:nvPr/>
        </p:nvSpPr>
        <p:spPr>
          <a:xfrm>
            <a:off x="3068510" y="1389161"/>
            <a:ext cx="924498" cy="334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E9C9E9-7F54-FE3E-5D62-30C772E45D17}"/>
              </a:ext>
            </a:extLst>
          </p:cNvPr>
          <p:cNvSpPr/>
          <p:nvPr/>
        </p:nvSpPr>
        <p:spPr>
          <a:xfrm>
            <a:off x="5279939" y="1331891"/>
            <a:ext cx="1177514" cy="20452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78B4-3A81-9D16-7D6A-7CD702BE8DE2}"/>
              </a:ext>
            </a:extLst>
          </p:cNvPr>
          <p:cNvSpPr txBox="1"/>
          <p:nvPr/>
        </p:nvSpPr>
        <p:spPr>
          <a:xfrm>
            <a:off x="5713846" y="855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C3186-C33B-0662-DE65-2850F23A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6" y="2860901"/>
            <a:ext cx="2181529" cy="1609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C610A-9546-BB6A-9F8D-5F7BEB8C9AE5}"/>
              </a:ext>
            </a:extLst>
          </p:cNvPr>
          <p:cNvSpPr/>
          <p:nvPr/>
        </p:nvSpPr>
        <p:spPr>
          <a:xfrm>
            <a:off x="1170438" y="3537527"/>
            <a:ext cx="924498" cy="2260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FA4B17-937E-C3F6-B998-0D1542C6B01E}"/>
              </a:ext>
            </a:extLst>
          </p:cNvPr>
          <p:cNvCxnSpPr>
            <a:endCxn id="11" idx="0"/>
          </p:cNvCxnSpPr>
          <p:nvPr/>
        </p:nvCxnSpPr>
        <p:spPr>
          <a:xfrm flipH="1">
            <a:off x="1632687" y="1551709"/>
            <a:ext cx="233058" cy="19858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D67624-590C-5630-749B-3BEFA4A45B2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2094936" y="1556459"/>
            <a:ext cx="973574" cy="209410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32" y="672891"/>
            <a:ext cx="10241280" cy="123444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목차</a:t>
            </a:r>
            <a:br>
              <a:rPr lang="ko-KR" altLang="en-US">
                <a:ea typeface="Microsoft GothicNeo"/>
                <a:cs typeface="Microsoft GothicNeo"/>
              </a:rPr>
            </a:b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83" y="1345556"/>
            <a:ext cx="10241280" cy="3959352"/>
          </a:xfrm>
        </p:spPr>
        <p:txBody>
          <a:bodyPr lIns="109728" tIns="109728" rIns="109728" bIns="91440" anchor="t"/>
          <a:lstStyle/>
          <a:p>
            <a:pPr marL="457200" indent="-457200">
              <a:buAutoNum type="arabicPeriod"/>
            </a:pPr>
            <a:r>
              <a:rPr lang="ko-KR" altLang="en-US" sz="3200" dirty="0">
                <a:ea typeface="Microsoft GothicNeo Light"/>
                <a:cs typeface="Microsoft GothicNeo Light"/>
              </a:rPr>
              <a:t>프로젝트 소개</a:t>
            </a:r>
          </a:p>
          <a:p>
            <a:pPr marL="457200" indent="-457200">
              <a:buAutoNum type="arabicPeriod"/>
            </a:pPr>
            <a:r>
              <a:rPr lang="ko-KR" altLang="en-US" sz="3200" dirty="0">
                <a:ea typeface="Microsoft GothicNeo Light"/>
                <a:cs typeface="Microsoft GothicNeo Light"/>
              </a:rPr>
              <a:t>벤치마킹</a:t>
            </a:r>
          </a:p>
          <a:p>
            <a:pPr marL="457200" indent="-457200">
              <a:buAutoNum type="arabicPeriod"/>
            </a:pPr>
            <a:r>
              <a:rPr lang="ko-KR" altLang="en-US" sz="3200" dirty="0">
                <a:ea typeface="Microsoft GothicNeo Light"/>
                <a:cs typeface="Microsoft GothicNeo Light"/>
              </a:rPr>
              <a:t>목표 시스템</a:t>
            </a:r>
          </a:p>
          <a:p>
            <a:pPr marL="457200" indent="-457200">
              <a:buAutoNum type="arabicPeriod"/>
            </a:pPr>
            <a:r>
              <a:rPr lang="ko-KR" altLang="en-US" sz="3200" dirty="0">
                <a:ea typeface="Microsoft GothicNeo Light"/>
                <a:cs typeface="Microsoft GothicNeo Light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5885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19" y="3628"/>
            <a:ext cx="3330452" cy="2177619"/>
          </a:xfrm>
        </p:spPr>
        <p:txBody>
          <a:bodyPr anchor="ctr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기대 효과</a:t>
            </a:r>
            <a:br>
              <a:rPr lang="ko-KR" altLang="en-US" sz="3200">
                <a:ea typeface="Microsoft GothicNeo"/>
                <a:cs typeface="Microsoft GothicNeo"/>
              </a:rPr>
            </a:br>
            <a:endParaRPr lang="ko-KR" altLang="en-US" sz="3200">
              <a:ea typeface="Microsoft GothicNeo"/>
              <a:cs typeface="Microsoft GothicNe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6BBA8D0-714F-29A0-8709-75D552E5F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87738"/>
              </p:ext>
            </p:extLst>
          </p:nvPr>
        </p:nvGraphicFramePr>
        <p:xfrm>
          <a:off x="2443890" y="1154643"/>
          <a:ext cx="7302372" cy="519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87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10" y="324946"/>
            <a:ext cx="10374517" cy="97151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ea typeface="Microsoft GothicNeo"/>
                <a:cs typeface="Microsoft GothicNeo"/>
              </a:rPr>
              <a:t>프로젝트 소개</a:t>
            </a:r>
            <a:br>
              <a:rPr lang="ko-KR" altLang="en-US" sz="2200">
                <a:ea typeface="Microsoft GothicNeo"/>
                <a:cs typeface="Microsoft GothicNeo"/>
              </a:rPr>
            </a:br>
            <a:endParaRPr lang="ko-KR" altLang="en-US" sz="220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graphicFrame>
        <p:nvGraphicFramePr>
          <p:cNvPr id="29" name="내용 개체 틀 2">
            <a:extLst>
              <a:ext uri="{FF2B5EF4-FFF2-40B4-BE49-F238E27FC236}">
                <a16:creationId xmlns:a16="http://schemas.microsoft.com/office/drawing/2014/main" id="{C8E8C370-677F-8499-675B-4099E5FB8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43807"/>
              </p:ext>
            </p:extLst>
          </p:nvPr>
        </p:nvGraphicFramePr>
        <p:xfrm>
          <a:off x="579474" y="1845001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E8042A0B-09DC-19C4-0459-0A3A2A49D6C3}"/>
              </a:ext>
            </a:extLst>
          </p:cNvPr>
          <p:cNvSpPr txBox="1"/>
          <p:nvPr/>
        </p:nvSpPr>
        <p:spPr>
          <a:xfrm>
            <a:off x="522348" y="1849416"/>
            <a:ext cx="3461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>
                <a:ea typeface="Microsoft GothicNeo Light"/>
                <a:cs typeface="Microsoft GothicNeo Light"/>
              </a:rPr>
              <a:t>선정배경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1583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79" y="-87085"/>
            <a:ext cx="3091607" cy="1727643"/>
          </a:xfrm>
        </p:spPr>
        <p:txBody>
          <a:bodyPr anchor="b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벤치마킹</a:t>
            </a:r>
            <a:br>
              <a:rPr lang="ko-KR" altLang="en-US" sz="2800">
                <a:ea typeface="Microsoft GothicNeo"/>
                <a:cs typeface="Microsoft GothicNeo"/>
              </a:rPr>
            </a:br>
            <a:endParaRPr lang="ko-KR" altLang="en-US" sz="280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693" y="1614334"/>
            <a:ext cx="5083669" cy="3428124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sz="2000" b="1" err="1">
                <a:ea typeface="+mn-lt"/>
                <a:cs typeface="+mn-lt"/>
              </a:rPr>
              <a:t>이지샵</a:t>
            </a:r>
            <a:r>
              <a:rPr lang="ko-KR" sz="2000" b="1">
                <a:ea typeface="+mn-lt"/>
                <a:cs typeface="+mn-lt"/>
              </a:rPr>
              <a:t> 자동장부</a:t>
            </a:r>
            <a:endParaRPr lang="ko-KR" sz="2000" b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1800">
                <a:ea typeface="Microsoft GothicNeo Light"/>
                <a:cs typeface="Microsoft GothicNeo Light"/>
              </a:rPr>
              <a:t>사용자의 금융 거래정보를 통한 자동 장부 작성 서비스 제공</a:t>
            </a:r>
            <a:endParaRPr lang="ko-KR" sz="1800">
              <a:ea typeface="Microsoft GothicNeo Light"/>
              <a:cs typeface="Microsoft GothicNeo Ligh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1800">
                <a:ea typeface="Microsoft GothicNeo Light"/>
                <a:cs typeface="Microsoft GothicNeo Light"/>
              </a:rPr>
              <a:t>자체 세무사를 통한 구독형 기장 서비스 제공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ko-KR" altLang="en-US" sz="1800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 sz="1400">
              <a:ea typeface="Microsoft GothicNeo Light"/>
              <a:cs typeface="Microsoft GothicNeo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9371A32-8B1B-51D5-BB2D-329CFF9C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63" y="1616075"/>
            <a:ext cx="6130926" cy="438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4BBE2-E68A-D786-2A49-7FE606FCBE6B}"/>
              </a:ext>
            </a:extLst>
          </p:cNvPr>
          <p:cNvSpPr txBox="1"/>
          <p:nvPr/>
        </p:nvSpPr>
        <p:spPr>
          <a:xfrm>
            <a:off x="6618514" y="3603171"/>
            <a:ext cx="4109355" cy="408623"/>
          </a:xfrm>
          <a:prstGeom prst="round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Microsoft GothicNeo Light"/>
                <a:cs typeface="Microsoft GothicNeo Light"/>
              </a:rPr>
              <a:t>자동화로 저렴한 가격의 세무 서비스 제공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349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62EB2-BB41-497C-877C-7ACDE69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06" y="882359"/>
            <a:ext cx="10241280" cy="123444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목표 시스템</a:t>
            </a:r>
            <a:br>
              <a:rPr lang="ko-KR" altLang="en-US">
                <a:ea typeface="Microsoft GothicNeo"/>
                <a:cs typeface="Microsoft GothicNeo"/>
              </a:rPr>
            </a:br>
            <a:endParaRPr lang="ko-KR" altLang="en-US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065DC-EEE2-265A-BCE3-6E3943F1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71" y="1445341"/>
            <a:ext cx="10241280" cy="395935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en-US" altLang="ko-KR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en-US" altLang="ko-KR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  <a:p>
            <a:pPr marL="0" indent="0">
              <a:buNone/>
            </a:pP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82934-0DB6-B5F5-460F-062702D7B8F4}"/>
              </a:ext>
            </a:extLst>
          </p:cNvPr>
          <p:cNvSpPr txBox="1"/>
          <p:nvPr/>
        </p:nvSpPr>
        <p:spPr>
          <a:xfrm>
            <a:off x="2970480" y="3562598"/>
            <a:ext cx="6034150" cy="5107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Microsoft GothicNeo Light"/>
                <a:cs typeface="Microsoft GothicNeo Light"/>
              </a:rPr>
              <a:t>3.세무사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연계</a:t>
            </a:r>
            <a:r>
              <a:rPr lang="en-US" altLang="ko-KR" sz="2400" b="1">
                <a:ea typeface="Microsoft GothicNeo Light"/>
                <a:cs typeface="Microsoft GothicNeo Light"/>
              </a:rPr>
              <a:t> 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자문</a:t>
            </a:r>
            <a:r>
              <a:rPr lang="en-US" altLang="ko-KR" sz="2400" b="1">
                <a:ea typeface="Microsoft GothicNeo Light"/>
                <a:cs typeface="Microsoft GothicNeo Light"/>
              </a:rPr>
              <a:t>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시스템</a:t>
            </a:r>
            <a:r>
              <a:rPr lang="en-US" altLang="ko-KR" sz="2400" b="1">
                <a:ea typeface="Microsoft GothicNeo Light"/>
                <a:cs typeface="Microsoft GothicNeo Light"/>
              </a:rPr>
              <a:t> 및 </a:t>
            </a:r>
            <a:r>
              <a:rPr lang="en-US" altLang="ko-KR" sz="2400" b="1" err="1">
                <a:ea typeface="Microsoft GothicNeo Light"/>
                <a:cs typeface="Microsoft GothicNeo Light"/>
              </a:rPr>
              <a:t>광고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E4599-60BB-EA2E-E51F-C368D16B9028}"/>
              </a:ext>
            </a:extLst>
          </p:cNvPr>
          <p:cNvSpPr txBox="1"/>
          <p:nvPr/>
        </p:nvSpPr>
        <p:spPr>
          <a:xfrm>
            <a:off x="2970478" y="2728025"/>
            <a:ext cx="6034148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90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>
                <a:ea typeface="+mn-lt"/>
                <a:cs typeface="+mn-lt"/>
              </a:rPr>
              <a:t>2.경비 처리를 활용한 절세 방안 피드백</a:t>
            </a:r>
            <a:endParaRPr lang="ko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B0ED2-A3B2-2391-92B4-AE974CDA849A}"/>
              </a:ext>
            </a:extLst>
          </p:cNvPr>
          <p:cNvSpPr txBox="1"/>
          <p:nvPr/>
        </p:nvSpPr>
        <p:spPr>
          <a:xfrm>
            <a:off x="2970479" y="1911597"/>
            <a:ext cx="6006935" cy="51077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1.</a:t>
            </a:r>
            <a:r>
              <a:rPr lang="ko-KR" altLang="en-US" sz="2400" b="1">
                <a:ea typeface="+mn-lt"/>
                <a:cs typeface="+mn-lt"/>
              </a:rPr>
              <a:t>웹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 err="1">
                <a:ea typeface="+mn-lt"/>
                <a:cs typeface="+mn-lt"/>
              </a:rPr>
              <a:t>크롤링을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통한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완전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자동화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세무</a:t>
            </a:r>
            <a:r>
              <a:rPr lang="en-US" altLang="ko-KR" sz="2400" b="1">
                <a:ea typeface="+mn-lt"/>
                <a:cs typeface="+mn-lt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프로그램</a:t>
            </a:r>
            <a:endParaRPr lang="ko-KR" b="1"/>
          </a:p>
        </p:txBody>
      </p:sp>
    </p:spTree>
    <p:extLst>
      <p:ext uri="{BB962C8B-B14F-4D97-AF65-F5344CB8AC3E}">
        <p14:creationId xmlns:p14="http://schemas.microsoft.com/office/powerpoint/2010/main" val="67386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AutoNum type="arabicPeriod"/>
            </a:pPr>
            <a:r>
              <a:rPr lang="en-US" altLang="ko-KR" sz="1350" b="1" u="sng" dirty="0" err="1">
                <a:latin typeface="굴림체"/>
                <a:ea typeface="굴림체"/>
              </a:rPr>
              <a:t>이지샵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자동장부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이지샵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자동장부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537195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2D511A8A-6299-6369-5BE7-9E10462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56" y="2215969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장부쓰기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2" name="Oval 53">
            <a:extLst>
              <a:ext uri="{FF2B5EF4-FFF2-40B4-BE49-F238E27FC236}">
                <a16:creationId xmlns:a16="http://schemas.microsoft.com/office/drawing/2014/main" id="{BF54B08C-9AD6-91D6-8319-C6A81DDF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697" y="3206630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거래자동수집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6193" name="Oval 53">
            <a:extLst>
              <a:ext uri="{FF2B5EF4-FFF2-40B4-BE49-F238E27FC236}">
                <a16:creationId xmlns:a16="http://schemas.microsoft.com/office/drawing/2014/main" id="{261C7674-B03D-21D5-01C3-5DD48679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856" y="4639915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1.7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GulimChe"/>
                <a:ea typeface="GulimChe"/>
              </a:rPr>
              <a:t>sms</a:t>
            </a:r>
            <a:r>
              <a:rPr lang="ko-KR" sz="1200" b="1" dirty="0">
                <a:latin typeface="GulimChe"/>
                <a:ea typeface="GulimChe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발송</a:t>
            </a: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EF84E43C-A118-CB33-88A9-FB275EE2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40" y="3179414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개인정보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입력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" name="AutoShape 113">
            <a:extLst>
              <a:ext uri="{FF2B5EF4-FFF2-40B4-BE49-F238E27FC236}">
                <a16:creationId xmlns:a16="http://schemas.microsoft.com/office/drawing/2014/main" id="{15F77A46-FAFC-5D73-74EB-D2BF5390DC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471614" y="4012520"/>
            <a:ext cx="1214437" cy="498475"/>
          </a:xfrm>
          <a:custGeom>
            <a:avLst/>
            <a:gdLst>
              <a:gd name="G0" fmla="+- 4561 0 0"/>
              <a:gd name="G1" fmla="+- 21600 0 4561"/>
              <a:gd name="G2" fmla="*/ 4561 1 2"/>
              <a:gd name="G3" fmla="+- 21600 0 G2"/>
              <a:gd name="G4" fmla="+/ 4561 21600 2"/>
              <a:gd name="G5" fmla="+/ G1 0 2"/>
              <a:gd name="G6" fmla="*/ 21600 21600 4561"/>
              <a:gd name="G7" fmla="*/ G6 1 2"/>
              <a:gd name="G8" fmla="+- 21600 0 G7"/>
              <a:gd name="G9" fmla="*/ 21600 1 2"/>
              <a:gd name="G10" fmla="+- 4561 0 G9"/>
              <a:gd name="G11" fmla="?: G10 G8 0"/>
              <a:gd name="G12" fmla="?: G10 G7 21600"/>
              <a:gd name="T0" fmla="*/ 19319 w 21600"/>
              <a:gd name="T1" fmla="*/ 10800 h 21600"/>
              <a:gd name="T2" fmla="*/ 10800 w 21600"/>
              <a:gd name="T3" fmla="*/ 21600 h 21600"/>
              <a:gd name="T4" fmla="*/ 2281 w 21600"/>
              <a:gd name="T5" fmla="*/ 10800 h 21600"/>
              <a:gd name="T6" fmla="*/ 10800 w 21600"/>
              <a:gd name="T7" fmla="*/ 0 h 21600"/>
              <a:gd name="T8" fmla="*/ 4081 w 21600"/>
              <a:gd name="T9" fmla="*/ 4081 h 21600"/>
              <a:gd name="T10" fmla="*/ 17519 w 21600"/>
              <a:gd name="T11" fmla="*/ 175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561" y="21600"/>
                </a:lnTo>
                <a:lnTo>
                  <a:pt x="170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4FBCC"/>
          </a:solidFill>
          <a:ln w="25400" algn="ctr">
            <a:solidFill>
              <a:srgbClr val="006B6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rot="10800000" lIns="0" tIns="0" rIns="0" bIns="0" anchor="t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b="1" dirty="0">
                <a:latin typeface="Arial"/>
                <a:ea typeface="굴림"/>
                <a:cs typeface="Arial"/>
              </a:rPr>
              <a:t>금융기관</a:t>
            </a:r>
          </a:p>
          <a:p>
            <a:pPr algn="ctr"/>
            <a:r>
              <a:rPr lang="ko-KR" altLang="en-US" b="1" dirty="0">
                <a:latin typeface="Arial"/>
                <a:ea typeface="굴림"/>
                <a:cs typeface="Arial"/>
              </a:rPr>
              <a:t>(외부)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13AA6-6659-9C2A-DC0B-3BA040B3ACBD}"/>
              </a:ext>
            </a:extLst>
          </p:cNvPr>
          <p:cNvCxnSpPr>
            <a:cxnSpLocks/>
          </p:cNvCxnSpPr>
          <p:nvPr/>
        </p:nvCxnSpPr>
        <p:spPr>
          <a:xfrm flipV="1">
            <a:off x="2683438" y="3587392"/>
            <a:ext cx="1217881" cy="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3">
            <a:extLst>
              <a:ext uri="{FF2B5EF4-FFF2-40B4-BE49-F238E27FC236}">
                <a16:creationId xmlns:a16="http://schemas.microsoft.com/office/drawing/2014/main" id="{3C8AE21C-A625-F046-79BF-865522D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126" y="3150325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보고서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grpSp>
        <p:nvGrpSpPr>
          <p:cNvPr id="22" name="Group 82">
            <a:extLst>
              <a:ext uri="{FF2B5EF4-FFF2-40B4-BE49-F238E27FC236}">
                <a16:creationId xmlns:a16="http://schemas.microsoft.com/office/drawing/2014/main" id="{D909B219-9995-0D4E-BEB8-CC2D41E6D115}"/>
              </a:ext>
            </a:extLst>
          </p:cNvPr>
          <p:cNvGrpSpPr>
            <a:grpSpLocks/>
          </p:cNvGrpSpPr>
          <p:nvPr/>
        </p:nvGrpSpPr>
        <p:grpSpPr bwMode="auto">
          <a:xfrm>
            <a:off x="9695450" y="3993387"/>
            <a:ext cx="1004509" cy="305584"/>
            <a:chOff x="776287" y="2346325"/>
            <a:chExt cx="774" cy="142"/>
          </a:xfrm>
        </p:grpSpPr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9DC4B531-DCE2-7E48-EDA1-1743A01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2CF967F9-3E68-7130-7C9F-EA3E974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id="{DAFAF822-673D-597D-D602-6835F1F23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1" dirty="0" err="1">
                  <a:latin typeface="GulimChe"/>
                  <a:ea typeface="GulimChe"/>
                </a:rPr>
                <a:t>도표</a:t>
              </a:r>
              <a:endParaRPr lang="ko-KR" dirty="0" err="1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AF884A-BB88-FFD6-C3F3-93686F7DE499}"/>
              </a:ext>
            </a:extLst>
          </p:cNvPr>
          <p:cNvCxnSpPr>
            <a:cxnSpLocks/>
          </p:cNvCxnSpPr>
          <p:nvPr/>
        </p:nvCxnSpPr>
        <p:spPr>
          <a:xfrm flipV="1">
            <a:off x="5373527" y="3614603"/>
            <a:ext cx="1085933" cy="1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3">
            <a:extLst>
              <a:ext uri="{FF2B5EF4-FFF2-40B4-BE49-F238E27FC236}">
                <a16:creationId xmlns:a16="http://schemas.microsoft.com/office/drawing/2014/main" id="{6C61E8E2-822D-08CB-E3D8-89D995F4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306" y="3190341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1.5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재무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리포트</a:t>
            </a:r>
            <a:endParaRPr lang="en-US" altLang="ko-KR" sz="1200" b="1">
              <a:latin typeface="굴림체"/>
              <a:ea typeface="굴림체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FE48B4-5230-63E5-BD57-8BCAF96D9143}"/>
              </a:ext>
            </a:extLst>
          </p:cNvPr>
          <p:cNvCxnSpPr>
            <a:cxnSpLocks/>
          </p:cNvCxnSpPr>
          <p:nvPr/>
        </p:nvCxnSpPr>
        <p:spPr>
          <a:xfrm flipV="1">
            <a:off x="5187150" y="2698389"/>
            <a:ext cx="1254166" cy="66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B277E4-AB51-4A0E-B061-3304B29B2B19}"/>
              </a:ext>
            </a:extLst>
          </p:cNvPr>
          <p:cNvCxnSpPr>
            <a:cxnSpLocks/>
          </p:cNvCxnSpPr>
          <p:nvPr/>
        </p:nvCxnSpPr>
        <p:spPr>
          <a:xfrm>
            <a:off x="8099078" y="2617460"/>
            <a:ext cx="1363024" cy="76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89D8-5A9D-385C-6B8D-0CC18A0DEF62}"/>
              </a:ext>
            </a:extLst>
          </p:cNvPr>
          <p:cNvCxnSpPr>
            <a:cxnSpLocks/>
          </p:cNvCxnSpPr>
          <p:nvPr/>
        </p:nvCxnSpPr>
        <p:spPr>
          <a:xfrm>
            <a:off x="8077639" y="3588102"/>
            <a:ext cx="1301996" cy="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53">
            <a:extLst>
              <a:ext uri="{FF2B5EF4-FFF2-40B4-BE49-F238E27FC236}">
                <a16:creationId xmlns:a16="http://schemas.microsoft.com/office/drawing/2014/main" id="{FC534490-FE4A-8EC4-2A68-E0ECB48D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033" y="1890105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급여관리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5FC9F7-A84F-5FC8-A32B-E98D92380406}"/>
              </a:ext>
            </a:extLst>
          </p:cNvPr>
          <p:cNvCxnSpPr>
            <a:cxnSpLocks/>
          </p:cNvCxnSpPr>
          <p:nvPr/>
        </p:nvCxnSpPr>
        <p:spPr>
          <a:xfrm flipV="1">
            <a:off x="4608149" y="2683439"/>
            <a:ext cx="661" cy="51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96B56C-F644-D786-AAA8-82DEEF5B764C}"/>
              </a:ext>
            </a:extLst>
          </p:cNvPr>
          <p:cNvCxnSpPr>
            <a:cxnSpLocks/>
          </p:cNvCxnSpPr>
          <p:nvPr/>
        </p:nvCxnSpPr>
        <p:spPr>
          <a:xfrm>
            <a:off x="5350356" y="2267692"/>
            <a:ext cx="1089232" cy="25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/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세무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자동화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박기홍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2" name="Oval 53">
            <a:extLst>
              <a:ext uri="{FF2B5EF4-FFF2-40B4-BE49-F238E27FC236}">
                <a16:creationId xmlns:a16="http://schemas.microsoft.com/office/drawing/2014/main" id="{BF54B08C-9AD6-91D6-8319-C6A81DDF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42" y="2404702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거래자동수집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EF84E43C-A118-CB33-88A9-FB275EE2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430" y="2414006"/>
            <a:ext cx="119523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1.1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개인정보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입력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" name="AutoShape 113">
            <a:extLst>
              <a:ext uri="{FF2B5EF4-FFF2-40B4-BE49-F238E27FC236}">
                <a16:creationId xmlns:a16="http://schemas.microsoft.com/office/drawing/2014/main" id="{15F77A46-FAFC-5D73-74EB-D2BF5390DC3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198404" y="3247111"/>
            <a:ext cx="1214437" cy="498475"/>
          </a:xfrm>
          <a:custGeom>
            <a:avLst/>
            <a:gdLst>
              <a:gd name="G0" fmla="+- 4561 0 0"/>
              <a:gd name="G1" fmla="+- 21600 0 4561"/>
              <a:gd name="G2" fmla="*/ 4561 1 2"/>
              <a:gd name="G3" fmla="+- 21600 0 G2"/>
              <a:gd name="G4" fmla="+/ 4561 21600 2"/>
              <a:gd name="G5" fmla="+/ G1 0 2"/>
              <a:gd name="G6" fmla="*/ 21600 21600 4561"/>
              <a:gd name="G7" fmla="*/ G6 1 2"/>
              <a:gd name="G8" fmla="+- 21600 0 G7"/>
              <a:gd name="G9" fmla="*/ 21600 1 2"/>
              <a:gd name="G10" fmla="+- 4561 0 G9"/>
              <a:gd name="G11" fmla="?: G10 G8 0"/>
              <a:gd name="G12" fmla="?: G10 G7 21600"/>
              <a:gd name="T0" fmla="*/ 19319 w 21600"/>
              <a:gd name="T1" fmla="*/ 10800 h 21600"/>
              <a:gd name="T2" fmla="*/ 10800 w 21600"/>
              <a:gd name="T3" fmla="*/ 21600 h 21600"/>
              <a:gd name="T4" fmla="*/ 2281 w 21600"/>
              <a:gd name="T5" fmla="*/ 10800 h 21600"/>
              <a:gd name="T6" fmla="*/ 10800 w 21600"/>
              <a:gd name="T7" fmla="*/ 0 h 21600"/>
              <a:gd name="T8" fmla="*/ 4081 w 21600"/>
              <a:gd name="T9" fmla="*/ 4081 h 21600"/>
              <a:gd name="T10" fmla="*/ 17519 w 21600"/>
              <a:gd name="T11" fmla="*/ 1751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561" y="21600"/>
                </a:lnTo>
                <a:lnTo>
                  <a:pt x="170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4FBCC"/>
          </a:solidFill>
          <a:ln w="25400" algn="ctr">
            <a:solidFill>
              <a:srgbClr val="006B6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rot="10800000" lIns="0" tIns="0" rIns="0" bIns="0" anchor="t" anchorCtr="1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+mn-cs"/>
              </a:defRPr>
            </a:lvl9pPr>
          </a:lstStyle>
          <a:p>
            <a:pPr algn="ctr" eaLnBrk="0" latinLnBrk="0" hangingPunct="0"/>
            <a:r>
              <a:rPr lang="ko-KR" altLang="en-US" b="1" dirty="0">
                <a:latin typeface="Arial"/>
                <a:ea typeface="굴림"/>
                <a:cs typeface="Arial"/>
              </a:rPr>
              <a:t>금융기관</a:t>
            </a:r>
          </a:p>
          <a:p>
            <a:pPr algn="ctr"/>
            <a:r>
              <a:rPr lang="ko-KR" altLang="en-US" b="1" dirty="0">
                <a:latin typeface="Arial"/>
                <a:ea typeface="굴림"/>
                <a:cs typeface="Arial"/>
              </a:rPr>
              <a:t>(외부)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13AA6-6659-9C2A-DC0B-3BA040B3ACBD}"/>
              </a:ext>
            </a:extLst>
          </p:cNvPr>
          <p:cNvCxnSpPr>
            <a:cxnSpLocks/>
          </p:cNvCxnSpPr>
          <p:nvPr/>
        </p:nvCxnSpPr>
        <p:spPr>
          <a:xfrm flipV="1">
            <a:off x="4420124" y="2782401"/>
            <a:ext cx="732972" cy="19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53">
            <a:extLst>
              <a:ext uri="{FF2B5EF4-FFF2-40B4-BE49-F238E27FC236}">
                <a16:creationId xmlns:a16="http://schemas.microsoft.com/office/drawing/2014/main" id="{3C8AE21C-A625-F046-79BF-865522D2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4" y="2380924"/>
            <a:ext cx="1616671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보고서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 dirty="0" err="1">
              <a:latin typeface="굴림체" panose="020B0609000101010101" pitchFamily="49" charset="-127"/>
              <a:ea typeface="굴림체"/>
            </a:endParaRPr>
          </a:p>
        </p:txBody>
      </p:sp>
      <p:grpSp>
        <p:nvGrpSpPr>
          <p:cNvPr id="22" name="Group 82">
            <a:extLst>
              <a:ext uri="{FF2B5EF4-FFF2-40B4-BE49-F238E27FC236}">
                <a16:creationId xmlns:a16="http://schemas.microsoft.com/office/drawing/2014/main" id="{D909B219-9995-0D4E-BEB8-CC2D41E6D115}"/>
              </a:ext>
            </a:extLst>
          </p:cNvPr>
          <p:cNvGrpSpPr>
            <a:grpSpLocks/>
          </p:cNvGrpSpPr>
          <p:nvPr/>
        </p:nvGrpSpPr>
        <p:grpSpPr bwMode="auto">
          <a:xfrm>
            <a:off x="7618588" y="3203477"/>
            <a:ext cx="1053989" cy="305584"/>
            <a:chOff x="776287" y="2346325"/>
            <a:chExt cx="774" cy="142"/>
          </a:xfrm>
        </p:grpSpPr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9DC4B531-DCE2-7E48-EDA1-1743A01A9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2CF967F9-3E68-7130-7C9F-EA3E974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id="{DAFAF822-673D-597D-D602-6835F1F23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1" dirty="0" err="1">
                  <a:latin typeface="GulimChe"/>
                  <a:ea typeface="GulimChe"/>
                </a:rPr>
                <a:t>도표</a:t>
              </a:r>
              <a:endParaRPr lang="ko-KR" dirty="0" err="1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AF884A-BB88-FFD6-C3F3-93686F7DE499}"/>
              </a:ext>
            </a:extLst>
          </p:cNvPr>
          <p:cNvCxnSpPr>
            <a:cxnSpLocks/>
          </p:cNvCxnSpPr>
          <p:nvPr/>
        </p:nvCxnSpPr>
        <p:spPr>
          <a:xfrm flipV="1">
            <a:off x="6605512" y="2789819"/>
            <a:ext cx="709882" cy="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82">
            <a:extLst>
              <a:ext uri="{FF2B5EF4-FFF2-40B4-BE49-F238E27FC236}">
                <a16:creationId xmlns:a16="http://schemas.microsoft.com/office/drawing/2014/main" id="{ED2E06DA-DAB3-2B0A-BA79-D276971565AC}"/>
              </a:ext>
            </a:extLst>
          </p:cNvPr>
          <p:cNvGrpSpPr>
            <a:grpSpLocks/>
          </p:cNvGrpSpPr>
          <p:nvPr/>
        </p:nvGrpSpPr>
        <p:grpSpPr bwMode="auto">
          <a:xfrm>
            <a:off x="7622359" y="3549948"/>
            <a:ext cx="1053989" cy="305584"/>
            <a:chOff x="776287" y="2346325"/>
            <a:chExt cx="774" cy="142"/>
          </a:xfrm>
        </p:grpSpPr>
        <p:sp>
          <p:nvSpPr>
            <p:cNvPr id="29" name="Line 83">
              <a:extLst>
                <a:ext uri="{FF2B5EF4-FFF2-40B4-BE49-F238E27FC236}">
                  <a16:creationId xmlns:a16="http://schemas.microsoft.com/office/drawing/2014/main" id="{5D4B91B6-B6FE-BDF7-1452-3643A34D3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84">
              <a:extLst>
                <a:ext uri="{FF2B5EF4-FFF2-40B4-BE49-F238E27FC236}">
                  <a16:creationId xmlns:a16="http://schemas.microsoft.com/office/drawing/2014/main" id="{859FB5F4-EDC8-1545-BFCC-833D9F86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CC261822-8EBE-DBF1-1B17-BA3CB161C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100" b="1" dirty="0">
                  <a:latin typeface="GulimChe"/>
                  <a:ea typeface="GulimChe"/>
                </a:rPr>
                <a:t>절세방안</a:t>
              </a:r>
              <a:endParaRPr lang="en-US" sz="1100" b="1" dirty="0">
                <a:latin typeface="GulimChe"/>
                <a:ea typeface="GulimChe"/>
              </a:endParaRPr>
            </a:p>
          </p:txBody>
        </p:sp>
      </p:grpSp>
      <p:sp>
        <p:nvSpPr>
          <p:cNvPr id="8" name="Oval 53">
            <a:extLst>
              <a:ext uri="{FF2B5EF4-FFF2-40B4-BE49-F238E27FC236}">
                <a16:creationId xmlns:a16="http://schemas.microsoft.com/office/drawing/2014/main" id="{FC534490-FE4A-8EC4-2A68-E0ECB48D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42" y="3790158"/>
            <a:ext cx="1450057" cy="78226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개인보험관리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AA8E17-8689-5A72-CC06-5B1AFADBB865}"/>
              </a:ext>
            </a:extLst>
          </p:cNvPr>
          <p:cNvCxnSpPr>
            <a:cxnSpLocks/>
          </p:cNvCxnSpPr>
          <p:nvPr/>
        </p:nvCxnSpPr>
        <p:spPr>
          <a:xfrm>
            <a:off x="5874851" y="3188029"/>
            <a:ext cx="661" cy="60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5FC9F7-A84F-5FC8-A32B-E98D92380406}"/>
              </a:ext>
            </a:extLst>
          </p:cNvPr>
          <p:cNvCxnSpPr>
            <a:cxnSpLocks/>
          </p:cNvCxnSpPr>
          <p:nvPr/>
        </p:nvCxnSpPr>
        <p:spPr>
          <a:xfrm flipV="1">
            <a:off x="6488409" y="3069387"/>
            <a:ext cx="1019959" cy="90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7" y="1626260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reflection stA="40000" endPos="5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ct val="147186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grpSp>
        <p:nvGrpSpPr>
          <p:cNvPr id="54" name="Group 82">
            <a:extLst>
              <a:ext uri="{FF2B5EF4-FFF2-40B4-BE49-F238E27FC236}">
                <a16:creationId xmlns:a16="http://schemas.microsoft.com/office/drawing/2014/main" id="{342285A7-25C2-1D0E-549F-D453A9326543}"/>
              </a:ext>
            </a:extLst>
          </p:cNvPr>
          <p:cNvGrpSpPr>
            <a:grpSpLocks/>
          </p:cNvGrpSpPr>
          <p:nvPr/>
        </p:nvGrpSpPr>
        <p:grpSpPr bwMode="auto">
          <a:xfrm>
            <a:off x="7622358" y="3856726"/>
            <a:ext cx="1044093" cy="325376"/>
            <a:chOff x="776287" y="2346325"/>
            <a:chExt cx="774" cy="142"/>
          </a:xfrm>
        </p:grpSpPr>
        <p:sp>
          <p:nvSpPr>
            <p:cNvPr id="55" name="Line 83">
              <a:extLst>
                <a:ext uri="{FF2B5EF4-FFF2-40B4-BE49-F238E27FC236}">
                  <a16:creationId xmlns:a16="http://schemas.microsoft.com/office/drawing/2014/main" id="{27F108ED-DAF4-27F2-A348-C04553058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id="{7BE0D9E6-A589-48A8-18F9-9339B0A3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Text Box 85">
              <a:extLst>
                <a:ext uri="{FF2B5EF4-FFF2-40B4-BE49-F238E27FC236}">
                  <a16:creationId xmlns:a16="http://schemas.microsoft.com/office/drawing/2014/main" id="{1AB254B1-C6C7-C335-5978-1D39430F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100" b="1" dirty="0">
                  <a:latin typeface="GulimChe"/>
                  <a:ea typeface="GulimChe"/>
                </a:rPr>
                <a:t>재무리포트</a:t>
              </a:r>
            </a:p>
          </p:txBody>
        </p:sp>
      </p:grpSp>
      <p:sp>
        <p:nvSpPr>
          <p:cNvPr id="59" name="Oval 510">
            <a:extLst>
              <a:ext uri="{FF2B5EF4-FFF2-40B4-BE49-F238E27FC236}">
                <a16:creationId xmlns:a16="http://schemas.microsoft.com/office/drawing/2014/main" id="{A1D2C698-EB35-7956-6276-A43EB2BC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960" y="3521066"/>
            <a:ext cx="2063274" cy="1474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63" name="AutoShape 157">
            <a:extLst>
              <a:ext uri="{FF2B5EF4-FFF2-40B4-BE49-F238E27FC236}">
                <a16:creationId xmlns:a16="http://schemas.microsoft.com/office/drawing/2014/main" id="{1D865ED5-A275-FE24-D01A-D74A6A7F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093" y="4253743"/>
            <a:ext cx="1715139" cy="503237"/>
          </a:xfrm>
          <a:prstGeom prst="wedgeRoundRectCallout">
            <a:avLst>
              <a:gd name="adj1" fmla="val -80199"/>
              <a:gd name="adj2" fmla="val 9306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개인 보험료 내역 확인 </a:t>
            </a:r>
            <a:endParaRPr lang="ko-KR" dirty="0"/>
          </a:p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기능 추가</a:t>
            </a:r>
            <a:endParaRPr 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E1B65-CC35-4502-9C5D-D25C06BA14C1}"/>
              </a:ext>
            </a:extLst>
          </p:cNvPr>
          <p:cNvSpPr txBox="1"/>
          <p:nvPr/>
        </p:nvSpPr>
        <p:spPr>
          <a:xfrm>
            <a:off x="465116" y="1256805"/>
            <a:ext cx="112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ko-KR" altLang="en-US" b="1" dirty="0">
                <a:latin typeface="GulimChe"/>
                <a:ea typeface="GulimChe"/>
                <a:cs typeface="Microsoft GothicNeo Light"/>
              </a:rPr>
              <a:t>            TO-BE MAP : 세무 자동화 프로그램</a:t>
            </a:r>
          </a:p>
        </p:txBody>
      </p:sp>
    </p:spTree>
    <p:extLst>
      <p:ext uri="{BB962C8B-B14F-4D97-AF65-F5344CB8AC3E}">
        <p14:creationId xmlns:p14="http://schemas.microsoft.com/office/powerpoint/2010/main" val="41685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338F0FC2-A8F5-870A-B97F-2809EAB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76" y="124676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>
                <a:latin typeface="굴림체"/>
                <a:ea typeface="굴림체"/>
              </a:rPr>
              <a:t>4. 간편장부</a:t>
            </a:r>
            <a:endParaRPr lang="en-US" altLang="ko-KR" sz="1350" b="1" u="sng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71241"/>
              </p:ext>
            </p:extLst>
          </p:nvPr>
        </p:nvGraphicFramePr>
        <p:xfrm>
          <a:off x="469902" y="705669"/>
          <a:ext cx="11229474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장부쓰기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간편장부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2" y="1610590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2" name="Oval 53">
            <a:extLst>
              <a:ext uri="{FF2B5EF4-FFF2-40B4-BE49-F238E27FC236}">
                <a16:creationId xmlns:a16="http://schemas.microsoft.com/office/drawing/2014/main" id="{C8F11AE3-2BCE-3D34-C83B-D48C28DE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91" y="1958219"/>
            <a:ext cx="1374504" cy="898860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1.4.1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매출 장부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작성</a:t>
            </a:r>
            <a:endParaRPr lang="ko-KR" altLang="en-US" sz="1200" b="1" dirty="0">
              <a:latin typeface="굴림체" panose="020B0609000101010101" pitchFamily="49" charset="-127"/>
              <a:ea typeface="굴림체"/>
            </a:endParaRPr>
          </a:p>
        </p:txBody>
      </p:sp>
      <p:sp>
        <p:nvSpPr>
          <p:cNvPr id="18" name="Oval 53">
            <a:extLst>
              <a:ext uri="{FF2B5EF4-FFF2-40B4-BE49-F238E27FC236}">
                <a16:creationId xmlns:a16="http://schemas.microsoft.com/office/drawing/2014/main" id="{2D511A8A-6299-6369-5BE7-9E10462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167" y="3002064"/>
            <a:ext cx="1713953" cy="801233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1.4.6</a:t>
            </a:r>
            <a:endParaRPr lang="ko-KR" sz="2300" dirty="0">
              <a:latin typeface="맑은 고딕" panose="020F0502020204030204"/>
              <a:ea typeface="맑은 고딕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장부요약</a:t>
            </a:r>
            <a:endParaRPr lang="ko-KR" sz="2300" dirty="0">
              <a:ea typeface="맑은 고딕"/>
            </a:endParaRPr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id="{EC4C3170-7975-6E4E-FF98-CA7D9FF8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650" y="2959795"/>
            <a:ext cx="1464995" cy="937405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1.4.5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장부 데이터 </a:t>
            </a:r>
            <a:endParaRPr lang="en-US" altLang="ko-KR" sz="1200" b="1">
              <a:latin typeface="굴림체"/>
              <a:ea typeface="굴림체"/>
            </a:endParaRP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불러오기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52" name="AutoShape 55">
            <a:extLst>
              <a:ext uri="{FF2B5EF4-FFF2-40B4-BE49-F238E27FC236}">
                <a16:creationId xmlns:a16="http://schemas.microsoft.com/office/drawing/2014/main" id="{958E77D0-D58E-E715-F728-5267774AE6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6478" y="2412752"/>
            <a:ext cx="1264579" cy="7023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4" name="AutoShape 55">
            <a:extLst>
              <a:ext uri="{FF2B5EF4-FFF2-40B4-BE49-F238E27FC236}">
                <a16:creationId xmlns:a16="http://schemas.microsoft.com/office/drawing/2014/main" id="{9266FD79-D065-1393-B7F3-D57E012911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44120" y="3373054"/>
            <a:ext cx="39452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55">
            <a:extLst>
              <a:ext uri="{FF2B5EF4-FFF2-40B4-BE49-F238E27FC236}">
                <a16:creationId xmlns:a16="http://schemas.microsoft.com/office/drawing/2014/main" id="{460EEC30-20B4-E8E1-0106-4C844E9A77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5645" y="3395347"/>
            <a:ext cx="39452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Oval 53">
            <a:extLst>
              <a:ext uri="{FF2B5EF4-FFF2-40B4-BE49-F238E27FC236}">
                <a16:creationId xmlns:a16="http://schemas.microsoft.com/office/drawing/2014/main" id="{88E3C609-5DA8-2263-6B89-65ECF37E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1" y="2959313"/>
            <a:ext cx="1946004" cy="917004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비용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(</a:t>
            </a:r>
            <a:r>
              <a:rPr lang="ko-KR" altLang="en-US" sz="1200" b="1" dirty="0">
                <a:latin typeface="굴림체"/>
                <a:ea typeface="굴림체"/>
              </a:rPr>
              <a:t>매입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일반경비</a:t>
            </a:r>
            <a:r>
              <a:rPr lang="en-US" altLang="ko-KR" sz="1200" b="1" dirty="0">
                <a:latin typeface="굴림체"/>
                <a:ea typeface="굴림체"/>
              </a:rPr>
              <a:t>) </a:t>
            </a: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장부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작성</a:t>
            </a:r>
            <a:endParaRPr lang="en-US" altLang="ko-KR" sz="1200" b="1">
              <a:latin typeface="굴림체"/>
              <a:ea typeface="굴림체"/>
            </a:endParaRPr>
          </a:p>
        </p:txBody>
      </p:sp>
      <p:sp>
        <p:nvSpPr>
          <p:cNvPr id="6162" name="Oval 53">
            <a:extLst>
              <a:ext uri="{FF2B5EF4-FFF2-40B4-BE49-F238E27FC236}">
                <a16:creationId xmlns:a16="http://schemas.microsoft.com/office/drawing/2014/main" id="{D533420E-FE96-11EC-95EF-47552E07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12" y="4001673"/>
            <a:ext cx="1338219" cy="953289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고정 자산 장부 작성</a:t>
            </a:r>
          </a:p>
        </p:txBody>
      </p:sp>
      <p:sp>
        <p:nvSpPr>
          <p:cNvPr id="6164" name="Oval 53">
            <a:extLst>
              <a:ext uri="{FF2B5EF4-FFF2-40B4-BE49-F238E27FC236}">
                <a16:creationId xmlns:a16="http://schemas.microsoft.com/office/drawing/2014/main" id="{0679BD88-B0E4-5AC1-AA30-78F2AB83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31" y="2963367"/>
            <a:ext cx="1528496" cy="946476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1.4.4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조건 설정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6167" name="AutoShape 55">
            <a:extLst>
              <a:ext uri="{FF2B5EF4-FFF2-40B4-BE49-F238E27FC236}">
                <a16:creationId xmlns:a16="http://schemas.microsoft.com/office/drawing/2014/main" id="{2D1444E2-E87F-F706-CEA3-5C94730F6058}"/>
              </a:ext>
            </a:extLst>
          </p:cNvPr>
          <p:cNvCxnSpPr>
            <a:cxnSpLocks noChangeShapeType="1"/>
            <a:stCxn id="6162" idx="6"/>
            <a:endCxn id="6164" idx="3"/>
          </p:cNvCxnSpPr>
          <p:nvPr/>
        </p:nvCxnSpPr>
        <p:spPr bwMode="auto">
          <a:xfrm flipV="1">
            <a:off x="2408531" y="3771235"/>
            <a:ext cx="1363143" cy="707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55">
            <a:extLst>
              <a:ext uri="{FF2B5EF4-FFF2-40B4-BE49-F238E27FC236}">
                <a16:creationId xmlns:a16="http://schemas.microsoft.com/office/drawing/2014/main" id="{02ED3180-E85A-6FBD-0B7A-30CC243C15D7}"/>
              </a:ext>
            </a:extLst>
          </p:cNvPr>
          <p:cNvCxnSpPr>
            <a:cxnSpLocks noChangeShapeType="1"/>
            <a:stCxn id="6157" idx="6"/>
            <a:endCxn id="6164" idx="2"/>
          </p:cNvCxnSpPr>
          <p:nvPr/>
        </p:nvCxnSpPr>
        <p:spPr bwMode="auto">
          <a:xfrm>
            <a:off x="2592545" y="3417815"/>
            <a:ext cx="955286" cy="1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4" name="AutoShape 55">
            <a:extLst>
              <a:ext uri="{FF2B5EF4-FFF2-40B4-BE49-F238E27FC236}">
                <a16:creationId xmlns:a16="http://schemas.microsoft.com/office/drawing/2014/main" id="{986B6B3B-693E-4E1C-0E8E-381443AEE4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5398" y="3428498"/>
            <a:ext cx="694324" cy="3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9" name="순서도: 문서 6178">
            <a:extLst>
              <a:ext uri="{FF2B5EF4-FFF2-40B4-BE49-F238E27FC236}">
                <a16:creationId xmlns:a16="http://schemas.microsoft.com/office/drawing/2014/main" id="{141C6E91-8863-25AF-E88E-0DC01E9B53A0}"/>
              </a:ext>
            </a:extLst>
          </p:cNvPr>
          <p:cNvSpPr/>
          <p:nvPr/>
        </p:nvSpPr>
        <p:spPr>
          <a:xfrm>
            <a:off x="9745901" y="3041436"/>
            <a:ext cx="1699772" cy="666091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  <a:latin typeface="굴림체" panose="020B0609000101010101" pitchFamily="49" charset="-127"/>
              <a:ea typeface="굴림체"/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굴림체"/>
                <a:ea typeface="굴림체"/>
              </a:rPr>
              <a:t>장부</a:t>
            </a:r>
            <a:r>
              <a:rPr lang="en-US" altLang="ko-KR" sz="1200" b="1" dirty="0">
                <a:solidFill>
                  <a:schemeClr val="tx1"/>
                </a:solidFill>
                <a:latin typeface="굴림체"/>
                <a:ea typeface="굴림체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굴림체"/>
                <a:ea typeface="굴림체"/>
              </a:rPr>
              <a:t>문서</a:t>
            </a:r>
            <a:r>
              <a:rPr lang="en-US" altLang="ko-KR" sz="1200" b="1" dirty="0">
                <a:solidFill>
                  <a:schemeClr val="tx1"/>
                </a:solidFill>
                <a:latin typeface="굴림체"/>
                <a:ea typeface="굴림체"/>
              </a:rPr>
              <a:t>)</a:t>
            </a:r>
          </a:p>
          <a:p>
            <a:pPr algn="ctr"/>
            <a:endParaRPr lang="ko-KR" altLang="en-US" dirty="0"/>
          </a:p>
        </p:txBody>
      </p:sp>
      <p:grpSp>
        <p:nvGrpSpPr>
          <p:cNvPr id="8" name="Group 82">
            <a:extLst>
              <a:ext uri="{FF2B5EF4-FFF2-40B4-BE49-F238E27FC236}">
                <a16:creationId xmlns:a16="http://schemas.microsoft.com/office/drawing/2014/main" id="{2980399F-0E6B-84CC-FC59-FA34032EB41F}"/>
              </a:ext>
            </a:extLst>
          </p:cNvPr>
          <p:cNvGrpSpPr>
            <a:grpSpLocks/>
          </p:cNvGrpSpPr>
          <p:nvPr/>
        </p:nvGrpSpPr>
        <p:grpSpPr bwMode="auto">
          <a:xfrm>
            <a:off x="5976166" y="4561588"/>
            <a:ext cx="1068008" cy="260227"/>
            <a:chOff x="776287" y="2346325"/>
            <a:chExt cx="774" cy="142"/>
          </a:xfrm>
        </p:grpSpPr>
        <p:sp>
          <p:nvSpPr>
            <p:cNvPr id="5" name="Line 83">
              <a:extLst>
                <a:ext uri="{FF2B5EF4-FFF2-40B4-BE49-F238E27FC236}">
                  <a16:creationId xmlns:a16="http://schemas.microsoft.com/office/drawing/2014/main" id="{A4875886-BA5A-09F6-5F30-74C0469C6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84">
              <a:extLst>
                <a:ext uri="{FF2B5EF4-FFF2-40B4-BE49-F238E27FC236}">
                  <a16:creationId xmlns:a16="http://schemas.microsoft.com/office/drawing/2014/main" id="{D7D849F7-7477-5A94-BACB-3A48B3E40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Text Box 85">
              <a:extLst>
                <a:ext uri="{FF2B5EF4-FFF2-40B4-BE49-F238E27FC236}">
                  <a16:creationId xmlns:a16="http://schemas.microsoft.com/office/drawing/2014/main" id="{A154B56E-E6EF-59B2-2040-AC2B3F9F0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공급가액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4C93D90A-50FC-AC21-872C-87C35D752525}"/>
              </a:ext>
            </a:extLst>
          </p:cNvPr>
          <p:cNvGrpSpPr>
            <a:grpSpLocks/>
          </p:cNvGrpSpPr>
          <p:nvPr/>
        </p:nvGrpSpPr>
        <p:grpSpPr bwMode="auto">
          <a:xfrm>
            <a:off x="5985238" y="4869282"/>
            <a:ext cx="1068008" cy="268835"/>
            <a:chOff x="776287" y="2346321"/>
            <a:chExt cx="774" cy="146"/>
          </a:xfrm>
        </p:grpSpPr>
        <p:sp>
          <p:nvSpPr>
            <p:cNvPr id="15" name="Line 83">
              <a:extLst>
                <a:ext uri="{FF2B5EF4-FFF2-40B4-BE49-F238E27FC236}">
                  <a16:creationId xmlns:a16="http://schemas.microsoft.com/office/drawing/2014/main" id="{9A9486CD-A59A-46FF-F613-8017283C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1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84">
              <a:extLst>
                <a:ext uri="{FF2B5EF4-FFF2-40B4-BE49-F238E27FC236}">
                  <a16:creationId xmlns:a16="http://schemas.microsoft.com/office/drawing/2014/main" id="{23D1F217-0F59-26D2-E18C-5C372A7ED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3393B658-DCB4-5E79-19E7-1808F2B0E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항목</a:t>
              </a:r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542E4C84-738A-DCCA-9771-B2A7B84FA8CC}"/>
              </a:ext>
            </a:extLst>
          </p:cNvPr>
          <p:cNvGrpSpPr>
            <a:grpSpLocks/>
          </p:cNvGrpSpPr>
          <p:nvPr/>
        </p:nvGrpSpPr>
        <p:grpSpPr bwMode="auto">
          <a:xfrm>
            <a:off x="5976165" y="3938133"/>
            <a:ext cx="1068008" cy="260227"/>
            <a:chOff x="776287" y="2346325"/>
            <a:chExt cx="774" cy="142"/>
          </a:xfrm>
        </p:grpSpPr>
        <p:sp>
          <p:nvSpPr>
            <p:cNvPr id="35" name="Line 83">
              <a:extLst>
                <a:ext uri="{FF2B5EF4-FFF2-40B4-BE49-F238E27FC236}">
                  <a16:creationId xmlns:a16="http://schemas.microsoft.com/office/drawing/2014/main" id="{6818A845-F26B-408E-944E-D26084FE8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84">
              <a:extLst>
                <a:ext uri="{FF2B5EF4-FFF2-40B4-BE49-F238E27FC236}">
                  <a16:creationId xmlns:a16="http://schemas.microsoft.com/office/drawing/2014/main" id="{ACC35C3E-494D-BAC9-5A98-BFB602CA1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Text Box 85">
              <a:extLst>
                <a:ext uri="{FF2B5EF4-FFF2-40B4-BE49-F238E27FC236}">
                  <a16:creationId xmlns:a16="http://schemas.microsoft.com/office/drawing/2014/main" id="{7CEFD91E-A599-646E-A27D-57AF6ABFD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날짜</a:t>
              </a:r>
            </a:p>
          </p:txBody>
        </p:sp>
      </p:grpSp>
      <p:grpSp>
        <p:nvGrpSpPr>
          <p:cNvPr id="47" name="Group 82">
            <a:extLst>
              <a:ext uri="{FF2B5EF4-FFF2-40B4-BE49-F238E27FC236}">
                <a16:creationId xmlns:a16="http://schemas.microsoft.com/office/drawing/2014/main" id="{7458AA10-08A0-E1EB-7619-B36803C1EB54}"/>
              </a:ext>
            </a:extLst>
          </p:cNvPr>
          <p:cNvGrpSpPr>
            <a:grpSpLocks/>
          </p:cNvGrpSpPr>
          <p:nvPr/>
        </p:nvGrpSpPr>
        <p:grpSpPr bwMode="auto">
          <a:xfrm>
            <a:off x="5976165" y="4244911"/>
            <a:ext cx="1068008" cy="260227"/>
            <a:chOff x="776287" y="2346325"/>
            <a:chExt cx="774" cy="142"/>
          </a:xfrm>
        </p:grpSpPr>
        <p:sp>
          <p:nvSpPr>
            <p:cNvPr id="44" name="Line 83">
              <a:extLst>
                <a:ext uri="{FF2B5EF4-FFF2-40B4-BE49-F238E27FC236}">
                  <a16:creationId xmlns:a16="http://schemas.microsoft.com/office/drawing/2014/main" id="{25869102-8249-6317-6387-C10FCFF8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171DD670-0960-1E99-4ADA-1F7761C8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Text Box 85">
              <a:extLst>
                <a:ext uri="{FF2B5EF4-FFF2-40B4-BE49-F238E27FC236}">
                  <a16:creationId xmlns:a16="http://schemas.microsoft.com/office/drawing/2014/main" id="{8953447B-41C9-D973-3967-FAD514F00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거래처</a:t>
              </a:r>
            </a:p>
          </p:txBody>
        </p:sp>
      </p:grpSp>
      <p:grpSp>
        <p:nvGrpSpPr>
          <p:cNvPr id="53" name="Group 82">
            <a:extLst>
              <a:ext uri="{FF2B5EF4-FFF2-40B4-BE49-F238E27FC236}">
                <a16:creationId xmlns:a16="http://schemas.microsoft.com/office/drawing/2014/main" id="{8CF99964-D584-CA65-F4E6-B773D7F906B7}"/>
              </a:ext>
            </a:extLst>
          </p:cNvPr>
          <p:cNvGrpSpPr>
            <a:grpSpLocks/>
          </p:cNvGrpSpPr>
          <p:nvPr/>
        </p:nvGrpSpPr>
        <p:grpSpPr bwMode="auto">
          <a:xfrm>
            <a:off x="5985238" y="5175598"/>
            <a:ext cx="1068008" cy="278368"/>
            <a:chOff x="776287" y="2346325"/>
            <a:chExt cx="774" cy="142"/>
          </a:xfrm>
        </p:grpSpPr>
        <p:sp>
          <p:nvSpPr>
            <p:cNvPr id="49" name="Line 83">
              <a:extLst>
                <a:ext uri="{FF2B5EF4-FFF2-40B4-BE49-F238E27FC236}">
                  <a16:creationId xmlns:a16="http://schemas.microsoft.com/office/drawing/2014/main" id="{4D12E97D-EC2D-EF62-0ADA-D36A09DCE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84">
              <a:extLst>
                <a:ext uri="{FF2B5EF4-FFF2-40B4-BE49-F238E27FC236}">
                  <a16:creationId xmlns:a16="http://schemas.microsoft.com/office/drawing/2014/main" id="{306A5C21-9EA6-DCE6-F4E0-FDBE8D1B7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85">
              <a:extLst>
                <a:ext uri="{FF2B5EF4-FFF2-40B4-BE49-F238E27FC236}">
                  <a16:creationId xmlns:a16="http://schemas.microsoft.com/office/drawing/2014/main" id="{9554104B-901E-8BFB-A166-5B9CC861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품목</a:t>
              </a:r>
              <a:r>
                <a:rPr lang="en-US" altLang="ko-KR" sz="1100" b="1" dirty="0">
                  <a:latin typeface="굴림체"/>
                  <a:ea typeface="굴림체"/>
                </a:rPr>
                <a:t>(</a:t>
              </a:r>
              <a:r>
                <a:rPr lang="en-US" altLang="ko-KR" sz="1100" b="1" dirty="0" err="1">
                  <a:latin typeface="굴림체"/>
                  <a:ea typeface="굴림체"/>
                </a:rPr>
                <a:t>내용</a:t>
              </a:r>
              <a:r>
                <a:rPr lang="en-US" altLang="ko-KR" sz="1100" b="1" dirty="0">
                  <a:latin typeface="굴림체"/>
                  <a:ea typeface="굴림체"/>
                </a:rPr>
                <a:t>)</a:t>
              </a:r>
            </a:p>
          </p:txBody>
        </p:sp>
      </p:grpSp>
      <p:grpSp>
        <p:nvGrpSpPr>
          <p:cNvPr id="56" name="Group 82">
            <a:extLst>
              <a:ext uri="{FF2B5EF4-FFF2-40B4-BE49-F238E27FC236}">
                <a16:creationId xmlns:a16="http://schemas.microsoft.com/office/drawing/2014/main" id="{801B1BDC-53E7-26FF-49FF-7EBBA5DE5779}"/>
              </a:ext>
            </a:extLst>
          </p:cNvPr>
          <p:cNvGrpSpPr>
            <a:grpSpLocks/>
          </p:cNvGrpSpPr>
          <p:nvPr/>
        </p:nvGrpSpPr>
        <p:grpSpPr bwMode="auto">
          <a:xfrm>
            <a:off x="5985236" y="5516561"/>
            <a:ext cx="1068008" cy="260227"/>
            <a:chOff x="776287" y="2346325"/>
            <a:chExt cx="774" cy="142"/>
          </a:xfrm>
        </p:grpSpPr>
        <p:sp>
          <p:nvSpPr>
            <p:cNvPr id="57" name="Line 83">
              <a:extLst>
                <a:ext uri="{FF2B5EF4-FFF2-40B4-BE49-F238E27FC236}">
                  <a16:creationId xmlns:a16="http://schemas.microsoft.com/office/drawing/2014/main" id="{1B5284BD-ED13-9C49-D642-2F3770688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4">
              <a:extLst>
                <a:ext uri="{FF2B5EF4-FFF2-40B4-BE49-F238E27FC236}">
                  <a16:creationId xmlns:a16="http://schemas.microsoft.com/office/drawing/2014/main" id="{4968E985-B473-D064-E6B2-EAC6A1198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85">
              <a:extLst>
                <a:ext uri="{FF2B5EF4-FFF2-40B4-BE49-F238E27FC236}">
                  <a16:creationId xmlns:a16="http://schemas.microsoft.com/office/drawing/2014/main" id="{4601BAAD-7859-C16A-E528-CD7F856E1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부가세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0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CF28DE1-8D06-A18A-B07C-F3F3DC19287F}"/>
              </a:ext>
            </a:extLst>
          </p:cNvPr>
          <p:cNvGraphicFramePr>
            <a:graphicFrameLocks noGrp="1"/>
          </p:cNvGraphicFramePr>
          <p:nvPr/>
        </p:nvGraphicFramePr>
        <p:xfrm>
          <a:off x="2783625" y="287640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EA5CC28-43A2-C572-571D-18A82BDD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63815"/>
              </p:ext>
            </p:extLst>
          </p:nvPr>
        </p:nvGraphicFramePr>
        <p:xfrm>
          <a:off x="469902" y="705669"/>
          <a:ext cx="1122947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2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8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4404998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1440047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TO-BE 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장부쓰기</a:t>
                      </a:r>
                      <a:endParaRPr lang="en-US" altLang="ko-KR" sz="1200" dirty="0" err="1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GulimChe"/>
                          <a:ea typeface="GulimChe"/>
                        </a:rPr>
                        <a:t>이한빈</a:t>
                      </a:r>
                      <a:endParaRPr lang="ko-KR" altLang="en-US" sz="1200" dirty="0">
                        <a:latin typeface="GulimChe"/>
                        <a:ea typeface="GulimCh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sp>
        <p:nvSpPr>
          <p:cNvPr id="30" name="Oval 53">
            <a:extLst>
              <a:ext uri="{FF2B5EF4-FFF2-40B4-BE49-F238E27FC236}">
                <a16:creationId xmlns:a16="http://schemas.microsoft.com/office/drawing/2014/main" id="{2B3CBE4E-DEDB-BC3B-5713-65F956C0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050" y="3251953"/>
            <a:ext cx="1105344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GulimChe"/>
                <a:ea typeface="GulimChe"/>
              </a:rPr>
              <a:t>1.4.4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보고서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작성</a:t>
            </a:r>
          </a:p>
        </p:txBody>
      </p:sp>
      <p:sp>
        <p:nvSpPr>
          <p:cNvPr id="42" name="Oval 510">
            <a:extLst>
              <a:ext uri="{FF2B5EF4-FFF2-40B4-BE49-F238E27FC236}">
                <a16:creationId xmlns:a16="http://schemas.microsoft.com/office/drawing/2014/main" id="{37350D12-2787-E4D1-E8E5-B9897917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439" y="1793057"/>
            <a:ext cx="5581748" cy="433107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</p:txBody>
      </p:sp>
      <p:sp>
        <p:nvSpPr>
          <p:cNvPr id="44" name="Oval 52">
            <a:extLst>
              <a:ext uri="{FF2B5EF4-FFF2-40B4-BE49-F238E27FC236}">
                <a16:creationId xmlns:a16="http://schemas.microsoft.com/office/drawing/2014/main" id="{15197D0D-8FF6-3163-1C88-8940958F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881" y="3207240"/>
            <a:ext cx="1208187" cy="856574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1.4.5</a:t>
            </a:r>
            <a:endParaRPr kumimoji="1" lang="en-US" altLang="ko-KR" sz="1200" b="1" dirty="0">
              <a:solidFill>
                <a:prstClr val="black"/>
              </a:solidFill>
              <a:latin typeface="GulimChe"/>
              <a:ea typeface="GulimChe"/>
            </a:endParaRPr>
          </a:p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GulimChe"/>
                <a:ea typeface="GulimChe"/>
              </a:rPr>
              <a:t>비용 분석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32D7E61-D6B7-24CB-61A7-BA7C37BB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" y="1592447"/>
            <a:ext cx="11229474" cy="4712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3" name="Oval 53">
            <a:extLst>
              <a:ext uri="{FF2B5EF4-FFF2-40B4-BE49-F238E27FC236}">
                <a16:creationId xmlns:a16="http://schemas.microsoft.com/office/drawing/2014/main" id="{8438D38B-B206-2CE6-C69D-C3B7D395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7" y="3253795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1.4.2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비용</a:t>
            </a:r>
            <a:r>
              <a:rPr lang="en-US" altLang="ko-KR" sz="1200" b="1" dirty="0">
                <a:latin typeface="굴림체"/>
                <a:ea typeface="굴림체"/>
              </a:rPr>
              <a:t>(</a:t>
            </a:r>
            <a:r>
              <a:rPr lang="ko-KR" altLang="en-US" sz="1200" b="1" dirty="0">
                <a:latin typeface="굴림체"/>
                <a:ea typeface="굴림체"/>
              </a:rPr>
              <a:t>매입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일반경비</a:t>
            </a:r>
            <a:r>
              <a:rPr lang="en-US" altLang="ko-KR" sz="1200" b="1" dirty="0">
                <a:latin typeface="굴림체"/>
                <a:ea typeface="굴림체"/>
              </a:rPr>
              <a:t>) </a:t>
            </a:r>
            <a:r>
              <a:rPr lang="en-US" altLang="ko-KR" sz="1200" b="1" dirty="0" err="1">
                <a:latin typeface="굴림체"/>
                <a:ea typeface="굴림체"/>
              </a:rPr>
              <a:t>서식화</a:t>
            </a:r>
            <a:endParaRPr lang="ko-KR" altLang="en-US" sz="1200" b="1" dirty="0" err="1">
              <a:latin typeface="굴림체"/>
              <a:ea typeface="굴림체"/>
            </a:endParaRPr>
          </a:p>
        </p:txBody>
      </p:sp>
      <p:sp>
        <p:nvSpPr>
          <p:cNvPr id="5" name="Oval 53">
            <a:extLst>
              <a:ext uri="{FF2B5EF4-FFF2-40B4-BE49-F238E27FC236}">
                <a16:creationId xmlns:a16="http://schemas.microsoft.com/office/drawing/2014/main" id="{C31398E7-7C88-688D-8F1D-16CC1CE3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544" y="1865865"/>
            <a:ext cx="1323882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1.4.1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맑은 고딕"/>
              </a:rPr>
              <a:t>매출 서식화</a:t>
            </a:r>
            <a:endParaRPr lang="ko-KR" altLang="en-US" sz="1200" b="1" dirty="0">
              <a:latin typeface="굴림체" panose="020B0609000101010101" pitchFamily="49" charset="-127"/>
              <a:ea typeface="맑은 고딕"/>
            </a:endParaRPr>
          </a:p>
        </p:txBody>
      </p:sp>
      <p:sp>
        <p:nvSpPr>
          <p:cNvPr id="7" name="Oval 53">
            <a:extLst>
              <a:ext uri="{FF2B5EF4-FFF2-40B4-BE49-F238E27FC236}">
                <a16:creationId xmlns:a16="http://schemas.microsoft.com/office/drawing/2014/main" id="{57B9F226-BEB7-730E-DA48-CE310D3E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857" y="4668112"/>
            <a:ext cx="1323882" cy="783091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1.4.3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고정 자산 서식화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Oval 52">
            <a:extLst>
              <a:ext uri="{FF2B5EF4-FFF2-40B4-BE49-F238E27FC236}">
                <a16:creationId xmlns:a16="http://schemas.microsoft.com/office/drawing/2014/main" id="{933B3A93-BA0F-81EC-7E5D-D67F59C5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554" y="3182912"/>
            <a:ext cx="1198291" cy="915950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68338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1.4.6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Che"/>
              <a:ea typeface="GulimChe"/>
            </a:endParaRPr>
          </a:p>
          <a:p>
            <a:pPr algn="ctr" defTabSz="668338">
              <a:lnSpc>
                <a:spcPct val="90000"/>
              </a:lnSpc>
              <a:defRPr/>
            </a:pP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절세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방안</a:t>
            </a:r>
            <a:r>
              <a:rPr lang="en-US" altLang="ko-KR" sz="1200" b="1" dirty="0">
                <a:solidFill>
                  <a:prstClr val="black"/>
                </a:solidFill>
                <a:latin typeface="GulimChe"/>
                <a:ea typeface="GulimChe"/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  <a:latin typeface="GulimChe"/>
                <a:ea typeface="GulimChe"/>
              </a:rPr>
              <a:t>추천</a:t>
            </a:r>
            <a:endParaRPr lang="en-US" altLang="ko-KR" sz="1200" b="1" dirty="0">
              <a:solidFill>
                <a:prstClr val="black"/>
              </a:solidFill>
              <a:latin typeface="GulimChe"/>
              <a:ea typeface="GulimChe"/>
            </a:endParaRPr>
          </a:p>
        </p:txBody>
      </p:sp>
      <p:cxnSp>
        <p:nvCxnSpPr>
          <p:cNvPr id="34" name="AutoShape 55">
            <a:extLst>
              <a:ext uri="{FF2B5EF4-FFF2-40B4-BE49-F238E27FC236}">
                <a16:creationId xmlns:a16="http://schemas.microsoft.com/office/drawing/2014/main" id="{C00E4C54-AFBB-5E4A-9FA3-4EE3D0D643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85070" y="3634207"/>
            <a:ext cx="575714" cy="5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71C701CD-47DA-9918-5AF7-DDC29E6418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59153" y="3634992"/>
            <a:ext cx="1005800" cy="11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82">
            <a:extLst>
              <a:ext uri="{FF2B5EF4-FFF2-40B4-BE49-F238E27FC236}">
                <a16:creationId xmlns:a16="http://schemas.microsoft.com/office/drawing/2014/main" id="{F619CDF3-8393-77A4-E253-62EBB25C31EA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3550537"/>
            <a:ext cx="1004509" cy="305584"/>
            <a:chOff x="776287" y="2346325"/>
            <a:chExt cx="774" cy="142"/>
          </a:xfrm>
        </p:grpSpPr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3CB70167-360F-C285-3E8C-1ACFAF5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55FAB415-25E5-5474-A50B-D2870DB02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85">
              <a:extLst>
                <a:ext uri="{FF2B5EF4-FFF2-40B4-BE49-F238E27FC236}">
                  <a16:creationId xmlns:a16="http://schemas.microsoft.com/office/drawing/2014/main" id="{4F863381-B5CD-8768-3B81-D7F415498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카드매출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24FB3D13-7266-8336-E4E2-FBBFD1E0742F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3866839"/>
            <a:ext cx="1004509" cy="305584"/>
            <a:chOff x="776287" y="2346325"/>
            <a:chExt cx="774" cy="142"/>
          </a:xfrm>
        </p:grpSpPr>
        <p:sp>
          <p:nvSpPr>
            <p:cNvPr id="20" name="Line 83">
              <a:extLst>
                <a:ext uri="{FF2B5EF4-FFF2-40B4-BE49-F238E27FC236}">
                  <a16:creationId xmlns:a16="http://schemas.microsoft.com/office/drawing/2014/main" id="{C02335ED-1A8F-F220-E4B9-78B03766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84">
              <a:extLst>
                <a:ext uri="{FF2B5EF4-FFF2-40B4-BE49-F238E27FC236}">
                  <a16:creationId xmlns:a16="http://schemas.microsoft.com/office/drawing/2014/main" id="{22571500-A375-28B4-8930-4D488798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85">
              <a:extLst>
                <a:ext uri="{FF2B5EF4-FFF2-40B4-BE49-F238E27FC236}">
                  <a16:creationId xmlns:a16="http://schemas.microsoft.com/office/drawing/2014/main" id="{9BEF2999-149C-A8E7-8F16-9224BED43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카드비용</a:t>
              </a:r>
            </a:p>
          </p:txBody>
        </p:sp>
      </p:grpSp>
      <p:grpSp>
        <p:nvGrpSpPr>
          <p:cNvPr id="33" name="Group 82">
            <a:extLst>
              <a:ext uri="{FF2B5EF4-FFF2-40B4-BE49-F238E27FC236}">
                <a16:creationId xmlns:a16="http://schemas.microsoft.com/office/drawing/2014/main" id="{12289751-12F6-7249-7E7D-2A5A4FA4D32C}"/>
              </a:ext>
            </a:extLst>
          </p:cNvPr>
          <p:cNvGrpSpPr>
            <a:grpSpLocks/>
          </p:cNvGrpSpPr>
          <p:nvPr/>
        </p:nvGrpSpPr>
        <p:grpSpPr bwMode="auto">
          <a:xfrm>
            <a:off x="631445" y="2927082"/>
            <a:ext cx="1004509" cy="305584"/>
            <a:chOff x="776287" y="2346325"/>
            <a:chExt cx="774" cy="142"/>
          </a:xfrm>
        </p:grpSpPr>
        <p:sp>
          <p:nvSpPr>
            <p:cNvPr id="27" name="Line 83">
              <a:extLst>
                <a:ext uri="{FF2B5EF4-FFF2-40B4-BE49-F238E27FC236}">
                  <a16:creationId xmlns:a16="http://schemas.microsoft.com/office/drawing/2014/main" id="{6779ED9E-40A9-BFE5-8BC0-D062BE4FB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84">
              <a:extLst>
                <a:ext uri="{FF2B5EF4-FFF2-40B4-BE49-F238E27FC236}">
                  <a16:creationId xmlns:a16="http://schemas.microsoft.com/office/drawing/2014/main" id="{12B4E473-477E-A1C8-24F5-2BC86C511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Text Box 85">
              <a:extLst>
                <a:ext uri="{FF2B5EF4-FFF2-40B4-BE49-F238E27FC236}">
                  <a16:creationId xmlns:a16="http://schemas.microsoft.com/office/drawing/2014/main" id="{7FF0F9FC-4F35-86AF-98E9-FCA11327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통장내역</a:t>
              </a:r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E15D08A6-0792-7299-A454-285273F1285D}"/>
              </a:ext>
            </a:extLst>
          </p:cNvPr>
          <p:cNvGrpSpPr>
            <a:grpSpLocks/>
          </p:cNvGrpSpPr>
          <p:nvPr/>
        </p:nvGrpSpPr>
        <p:grpSpPr bwMode="auto">
          <a:xfrm>
            <a:off x="631445" y="3233860"/>
            <a:ext cx="1004509" cy="305584"/>
            <a:chOff x="776287" y="2346325"/>
            <a:chExt cx="774" cy="142"/>
          </a:xfrm>
        </p:grpSpPr>
        <p:sp>
          <p:nvSpPr>
            <p:cNvPr id="37" name="Line 83">
              <a:extLst>
                <a:ext uri="{FF2B5EF4-FFF2-40B4-BE49-F238E27FC236}">
                  <a16:creationId xmlns:a16="http://schemas.microsoft.com/office/drawing/2014/main" id="{6453B4A9-F02D-1AB4-6B1A-5B3F6867C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84">
              <a:extLst>
                <a:ext uri="{FF2B5EF4-FFF2-40B4-BE49-F238E27FC236}">
                  <a16:creationId xmlns:a16="http://schemas.microsoft.com/office/drawing/2014/main" id="{983338B6-A81D-977E-B01F-BFFD8BFFC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Text Box 85">
              <a:extLst>
                <a:ext uri="{FF2B5EF4-FFF2-40B4-BE49-F238E27FC236}">
                  <a16:creationId xmlns:a16="http://schemas.microsoft.com/office/drawing/2014/main" id="{A882C367-AF53-0FCB-5F9C-35B5DC185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배달매출</a:t>
              </a:r>
            </a:p>
          </p:txBody>
        </p:sp>
      </p:grpSp>
      <p:grpSp>
        <p:nvGrpSpPr>
          <p:cNvPr id="47" name="Group 82">
            <a:extLst>
              <a:ext uri="{FF2B5EF4-FFF2-40B4-BE49-F238E27FC236}">
                <a16:creationId xmlns:a16="http://schemas.microsoft.com/office/drawing/2014/main" id="{71F71E27-A861-91B8-EA0E-156CEEE81C87}"/>
              </a:ext>
            </a:extLst>
          </p:cNvPr>
          <p:cNvGrpSpPr>
            <a:grpSpLocks/>
          </p:cNvGrpSpPr>
          <p:nvPr/>
        </p:nvGrpSpPr>
        <p:grpSpPr bwMode="auto">
          <a:xfrm>
            <a:off x="631446" y="4173618"/>
            <a:ext cx="1004509" cy="305584"/>
            <a:chOff x="776287" y="2346325"/>
            <a:chExt cx="774" cy="142"/>
          </a:xfrm>
        </p:grpSpPr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220278EA-4DFD-87C0-9893-D3B6753B6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5CE8E1B6-0542-33CE-160B-710AB56C4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Text Box 85">
              <a:extLst>
                <a:ext uri="{FF2B5EF4-FFF2-40B4-BE49-F238E27FC236}">
                  <a16:creationId xmlns:a16="http://schemas.microsoft.com/office/drawing/2014/main" id="{4CBD6185-B052-9184-5A4A-FC7586DD1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증빙내역</a:t>
              </a:r>
            </a:p>
          </p:txBody>
        </p:sp>
      </p:grpSp>
      <p:cxnSp>
        <p:nvCxnSpPr>
          <p:cNvPr id="48" name="AutoShape 55">
            <a:extLst>
              <a:ext uri="{FF2B5EF4-FFF2-40B4-BE49-F238E27FC236}">
                <a16:creationId xmlns:a16="http://schemas.microsoft.com/office/drawing/2014/main" id="{6B79C02A-B7C4-C303-CFED-8EBC958F62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8654" y="3634206"/>
            <a:ext cx="922077" cy="57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58CB5EB8-D522-9FBB-B18A-6FB8BB6CBFCE}"/>
              </a:ext>
            </a:extLst>
          </p:cNvPr>
          <p:cNvCxnSpPr/>
          <p:nvPr/>
        </p:nvCxnSpPr>
        <p:spPr>
          <a:xfrm>
            <a:off x="1739735" y="3634838"/>
            <a:ext cx="924296" cy="14982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49B34E1E-4DDF-60B9-67F5-1C51EAEE5C89}"/>
              </a:ext>
            </a:extLst>
          </p:cNvPr>
          <p:cNvCxnSpPr>
            <a:cxnSpLocks/>
          </p:cNvCxnSpPr>
          <p:nvPr/>
        </p:nvCxnSpPr>
        <p:spPr>
          <a:xfrm flipV="1">
            <a:off x="1739735" y="2312719"/>
            <a:ext cx="953984" cy="13320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AC52323-A864-97E8-CFFD-8D5D53C15B57}"/>
              </a:ext>
            </a:extLst>
          </p:cNvPr>
          <p:cNvCxnSpPr>
            <a:cxnSpLocks/>
          </p:cNvCxnSpPr>
          <p:nvPr/>
        </p:nvCxnSpPr>
        <p:spPr>
          <a:xfrm>
            <a:off x="4015838" y="2318656"/>
            <a:ext cx="548244" cy="13102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633121BD-8B67-D2EC-4713-506E357FD56D}"/>
              </a:ext>
            </a:extLst>
          </p:cNvPr>
          <p:cNvCxnSpPr>
            <a:cxnSpLocks/>
          </p:cNvCxnSpPr>
          <p:nvPr/>
        </p:nvCxnSpPr>
        <p:spPr>
          <a:xfrm flipV="1">
            <a:off x="3956461" y="3628901"/>
            <a:ext cx="607621" cy="152004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AutoShape 55">
            <a:extLst>
              <a:ext uri="{FF2B5EF4-FFF2-40B4-BE49-F238E27FC236}">
                <a16:creationId xmlns:a16="http://schemas.microsoft.com/office/drawing/2014/main" id="{EF7691C6-5CBD-4B6C-A843-27739FE056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09714" y="3634591"/>
            <a:ext cx="1096069" cy="127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82">
            <a:extLst>
              <a:ext uri="{FF2B5EF4-FFF2-40B4-BE49-F238E27FC236}">
                <a16:creationId xmlns:a16="http://schemas.microsoft.com/office/drawing/2014/main" id="{1DE0A4E4-0D6F-104B-E2F1-C54BFE147615}"/>
              </a:ext>
            </a:extLst>
          </p:cNvPr>
          <p:cNvGrpSpPr>
            <a:grpSpLocks/>
          </p:cNvGrpSpPr>
          <p:nvPr/>
        </p:nvGrpSpPr>
        <p:grpSpPr bwMode="auto">
          <a:xfrm>
            <a:off x="6579003" y="4154198"/>
            <a:ext cx="1083677" cy="305584"/>
            <a:chOff x="776287" y="2346325"/>
            <a:chExt cx="774" cy="142"/>
          </a:xfrm>
        </p:grpSpPr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51F6990-D141-47D7-A0E8-D5FFF69E7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8E626085-C251-4DD3-913C-0B6F8345E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Text Box 85">
              <a:extLst>
                <a:ext uri="{FF2B5EF4-FFF2-40B4-BE49-F238E27FC236}">
                  <a16:creationId xmlns:a16="http://schemas.microsoft.com/office/drawing/2014/main" id="{22F3438E-87DB-7779-E83B-EF4FCDCF4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종합소득세</a:t>
              </a:r>
            </a:p>
          </p:txBody>
        </p:sp>
      </p:grpSp>
      <p:grpSp>
        <p:nvGrpSpPr>
          <p:cNvPr id="10" name="Group 82">
            <a:extLst>
              <a:ext uri="{FF2B5EF4-FFF2-40B4-BE49-F238E27FC236}">
                <a16:creationId xmlns:a16="http://schemas.microsoft.com/office/drawing/2014/main" id="{EEAB90F7-9EF8-FF66-FB7C-DAEE259C3C11}"/>
              </a:ext>
            </a:extLst>
          </p:cNvPr>
          <p:cNvGrpSpPr>
            <a:grpSpLocks/>
          </p:cNvGrpSpPr>
          <p:nvPr/>
        </p:nvGrpSpPr>
        <p:grpSpPr bwMode="auto">
          <a:xfrm>
            <a:off x="6563530" y="4480769"/>
            <a:ext cx="1099182" cy="305584"/>
            <a:chOff x="776276" y="2346325"/>
            <a:chExt cx="785" cy="142"/>
          </a:xfrm>
        </p:grpSpPr>
        <p:sp>
          <p:nvSpPr>
            <p:cNvPr id="11" name="Line 83">
              <a:extLst>
                <a:ext uri="{FF2B5EF4-FFF2-40B4-BE49-F238E27FC236}">
                  <a16:creationId xmlns:a16="http://schemas.microsoft.com/office/drawing/2014/main" id="{FAA1B1C6-7232-2A22-9855-034ECBBDB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84">
              <a:extLst>
                <a:ext uri="{FF2B5EF4-FFF2-40B4-BE49-F238E27FC236}">
                  <a16:creationId xmlns:a16="http://schemas.microsoft.com/office/drawing/2014/main" id="{94F11E31-6663-2E3F-6161-6CE347BA5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85">
              <a:extLst>
                <a:ext uri="{FF2B5EF4-FFF2-40B4-BE49-F238E27FC236}">
                  <a16:creationId xmlns:a16="http://schemas.microsoft.com/office/drawing/2014/main" id="{F7ED613D-2694-05B6-EED8-B44888F71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76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부가가치세</a:t>
              </a:r>
            </a:p>
          </p:txBody>
        </p:sp>
      </p:grpSp>
      <p:sp>
        <p:nvSpPr>
          <p:cNvPr id="24" name="Oval 53">
            <a:extLst>
              <a:ext uri="{FF2B5EF4-FFF2-40B4-BE49-F238E27FC236}">
                <a16:creationId xmlns:a16="http://schemas.microsoft.com/office/drawing/2014/main" id="{2A8BFF67-8BB4-5ABD-ABD7-A4CFD235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148" y="4270231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5.2.6</a:t>
            </a:r>
          </a:p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 panose="020B0609000101010101" pitchFamily="49" charset="-127"/>
              </a:rPr>
              <a:t>PDF </a:t>
            </a:r>
            <a:r>
              <a:rPr lang="ko-KR" altLang="en-US" sz="1200" b="1" dirty="0">
                <a:latin typeface="굴림체" panose="020B0609000101010101" pitchFamily="49" charset="-127"/>
              </a:rPr>
              <a:t>다운로드</a:t>
            </a:r>
          </a:p>
        </p:txBody>
      </p:sp>
      <p:sp>
        <p:nvSpPr>
          <p:cNvPr id="41" name="Oval 53">
            <a:extLst>
              <a:ext uri="{FF2B5EF4-FFF2-40B4-BE49-F238E27FC236}">
                <a16:creationId xmlns:a16="http://schemas.microsoft.com/office/drawing/2014/main" id="{24BD99B6-2C58-F065-F724-20FDE1F9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38" y="4195891"/>
            <a:ext cx="1418683" cy="792162"/>
          </a:xfrm>
          <a:prstGeom prst="ellipse">
            <a:avLst/>
          </a:prstGeom>
          <a:solidFill>
            <a:srgbClr val="FFFFCC"/>
          </a:solidFill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5.2.7</a:t>
            </a:r>
          </a:p>
          <a:p>
            <a:pPr algn="ctr">
              <a:lnSpc>
                <a:spcPct val="90000"/>
              </a:lnSpc>
            </a:pPr>
            <a:r>
              <a:rPr lang="ko-KR" altLang="en-US" sz="1200" b="1" dirty="0">
                <a:latin typeface="굴림체" panose="020B0609000101010101" pitchFamily="49" charset="-127"/>
              </a:rPr>
              <a:t>이메일 리포트</a:t>
            </a:r>
          </a:p>
        </p:txBody>
      </p:sp>
      <p:cxnSp>
        <p:nvCxnSpPr>
          <p:cNvPr id="49" name="AutoShape 55">
            <a:extLst>
              <a:ext uri="{FF2B5EF4-FFF2-40B4-BE49-F238E27FC236}">
                <a16:creationId xmlns:a16="http://schemas.microsoft.com/office/drawing/2014/main" id="{711FCB55-07D7-BEB5-2A6D-A31550942B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148977" y="3973478"/>
            <a:ext cx="183069" cy="3344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5">
            <a:extLst>
              <a:ext uri="{FF2B5EF4-FFF2-40B4-BE49-F238E27FC236}">
                <a16:creationId xmlns:a16="http://schemas.microsoft.com/office/drawing/2014/main" id="{8F1F8C90-8EF1-E7AB-E50F-0B7649960C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3942" y="3923998"/>
            <a:ext cx="311736" cy="3443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511">
            <a:extLst>
              <a:ext uri="{FF2B5EF4-FFF2-40B4-BE49-F238E27FC236}">
                <a16:creationId xmlns:a16="http://schemas.microsoft.com/office/drawing/2014/main" id="{780A6928-8CC1-7F7F-932C-52D9485F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26" y="4305054"/>
            <a:ext cx="1485385" cy="748826"/>
          </a:xfrm>
          <a:prstGeom prst="wedgeRoundRectCallout">
            <a:avLst>
              <a:gd name="adj1" fmla="val 68741"/>
              <a:gd name="adj2" fmla="val -5407"/>
              <a:gd name="adj3" fmla="val 16667"/>
            </a:avLst>
          </a:prstGeom>
          <a:solidFill>
            <a:srgbClr val="FF99CC"/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200" dirty="0">
                <a:latin typeface="Arial"/>
                <a:ea typeface="굴림"/>
                <a:cs typeface="Arial"/>
              </a:rPr>
              <a:t>절세 방안 추천기능, 보고서 PDF 다운, 이메일 보내기 기능 추가</a:t>
            </a:r>
            <a:endParaRPr lang="ko-KR" altLang="en-US" sz="1200" dirty="0">
              <a:latin typeface="Arial" panose="020B0604020202020204" pitchFamily="34" charset="0"/>
              <a:ea typeface="굴림" panose="020B0600000101010101" pitchFamily="34" charset="-127"/>
              <a:cs typeface="Arial"/>
            </a:endParaRPr>
          </a:p>
        </p:txBody>
      </p:sp>
      <p:grpSp>
        <p:nvGrpSpPr>
          <p:cNvPr id="36" name="Group 57">
            <a:extLst>
              <a:ext uri="{FF2B5EF4-FFF2-40B4-BE49-F238E27FC236}">
                <a16:creationId xmlns:a16="http://schemas.microsoft.com/office/drawing/2014/main" id="{A3694AF2-9555-2029-C5A0-DCDA67C7274E}"/>
              </a:ext>
            </a:extLst>
          </p:cNvPr>
          <p:cNvGrpSpPr>
            <a:grpSpLocks/>
          </p:cNvGrpSpPr>
          <p:nvPr/>
        </p:nvGrpSpPr>
        <p:grpSpPr bwMode="auto">
          <a:xfrm>
            <a:off x="7818418" y="2025587"/>
            <a:ext cx="1243012" cy="577850"/>
            <a:chOff x="3264" y="1778"/>
            <a:chExt cx="631" cy="382"/>
          </a:xfrm>
        </p:grpSpPr>
        <p:sp>
          <p:nvSpPr>
            <p:cNvPr id="29" name="AutoShape 58">
              <a:extLst>
                <a:ext uri="{FF2B5EF4-FFF2-40B4-BE49-F238E27FC236}">
                  <a16:creationId xmlns:a16="http://schemas.microsoft.com/office/drawing/2014/main" id="{98F96275-24AF-86ED-982E-E27B63EB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8"/>
              <a:ext cx="631" cy="382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512" tIns="36512" rIns="36512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ko-KR" altLang="en-US" sz="1200" b="1" dirty="0">
                  <a:latin typeface="굴림체"/>
                  <a:ea typeface="굴림체"/>
                </a:rPr>
                <a:t>개인보험관리</a:t>
              </a:r>
              <a:endParaRPr lang="ko-KR" altLang="en-US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5" name="AutoShape 59">
              <a:extLst>
                <a:ext uri="{FF2B5EF4-FFF2-40B4-BE49-F238E27FC236}">
                  <a16:creationId xmlns:a16="http://schemas.microsoft.com/office/drawing/2014/main" id="{E3DEEF22-E763-D43A-6D04-02DB2054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87" cy="86"/>
            </a:xfrm>
            <a:prstGeom prst="roundRect">
              <a:avLst>
                <a:gd name="adj" fmla="val 12495"/>
              </a:avLst>
            </a:prstGeom>
            <a:solidFill>
              <a:srgbClr val="6699FF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36512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731838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096963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1463675" defTabSz="5857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</a:pPr>
              <a:r>
                <a:rPr lang="en-US" altLang="ko-KR" sz="1200" b="1" dirty="0">
                  <a:latin typeface="굴림체"/>
                  <a:ea typeface="굴림체"/>
                </a:rPr>
                <a:t>1.3</a:t>
              </a:r>
              <a:endPara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cxnSp>
        <p:nvCxnSpPr>
          <p:cNvPr id="56" name="AutoShape 55">
            <a:extLst>
              <a:ext uri="{FF2B5EF4-FFF2-40B4-BE49-F238E27FC236}">
                <a16:creationId xmlns:a16="http://schemas.microsoft.com/office/drawing/2014/main" id="{FD5CC23C-4CAE-40ED-D804-83A3C82DFB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0645" y="2595647"/>
            <a:ext cx="466195" cy="6841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C9DBCC-D139-4EF6-0683-410093F1FABA}"/>
              </a:ext>
            </a:extLst>
          </p:cNvPr>
          <p:cNvSpPr txBox="1"/>
          <p:nvPr/>
        </p:nvSpPr>
        <p:spPr>
          <a:xfrm>
            <a:off x="9151233" y="2661682"/>
            <a:ext cx="13049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GulimChe"/>
                <a:ea typeface="GulimChe"/>
              </a:rPr>
              <a:t>보험료 내역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432801-5D4B-9223-6F15-979B67356DBE}"/>
              </a:ext>
            </a:extLst>
          </p:cNvPr>
          <p:cNvSpPr txBox="1"/>
          <p:nvPr/>
        </p:nvSpPr>
        <p:spPr>
          <a:xfrm>
            <a:off x="465116" y="1237013"/>
            <a:ext cx="11232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ko-KR" altLang="en-US" b="1" dirty="0">
                <a:latin typeface="GulimChe"/>
                <a:ea typeface="GulimChe"/>
                <a:cs typeface="Microsoft GothicNeo Light"/>
              </a:rPr>
              <a:t>            TO-BE MAP :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40342771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20</Slides>
  <Notes>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GradientRiseVTI</vt:lpstr>
      <vt:lpstr>세무 자동화 프로젝트 Automated Tax worker</vt:lpstr>
      <vt:lpstr>목차 </vt:lpstr>
      <vt:lpstr>프로젝트 소개 </vt:lpstr>
      <vt:lpstr>벤치마킹 </vt:lpstr>
      <vt:lpstr>목표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 Case Model </vt:lpstr>
      <vt:lpstr>구현 </vt:lpstr>
      <vt:lpstr>구현 </vt:lpstr>
      <vt:lpstr>구현 </vt:lpstr>
      <vt:lpstr>구현 </vt:lpstr>
      <vt:lpstr>구현 </vt:lpstr>
      <vt:lpstr>구현 </vt:lpstr>
      <vt:lpstr>기대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754</cp:revision>
  <dcterms:created xsi:type="dcterms:W3CDTF">2024-02-21T07:49:56Z</dcterms:created>
  <dcterms:modified xsi:type="dcterms:W3CDTF">2024-03-26T06:35:27Z</dcterms:modified>
</cp:coreProperties>
</file>