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3F2B0-2D43-46C7-A114-90CD967E1E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FBF5BD-A17F-42BA-BEF3-EA35DF7B7F9D}">
      <dgm:prSet/>
      <dgm:spPr/>
      <dgm:t>
        <a:bodyPr/>
        <a:lstStyle/>
        <a:p>
          <a:r>
            <a:rPr lang="en-US"/>
            <a:t>Economic growth, technology, culture, and industrial policies affect environmental protection efforts.</a:t>
          </a:r>
        </a:p>
      </dgm:t>
    </dgm:pt>
    <dgm:pt modelId="{316B9218-B18A-42E6-9ABE-B97E3FBCEC0B}" type="parTrans" cxnId="{079EC351-D538-498E-AD59-EDFC70545BB5}">
      <dgm:prSet/>
      <dgm:spPr/>
      <dgm:t>
        <a:bodyPr/>
        <a:lstStyle/>
        <a:p>
          <a:endParaRPr lang="en-US"/>
        </a:p>
      </dgm:t>
    </dgm:pt>
    <dgm:pt modelId="{38329FDD-52F5-4047-8DAE-A016068573B9}" type="sibTrans" cxnId="{079EC351-D538-498E-AD59-EDFC70545BB5}">
      <dgm:prSet/>
      <dgm:spPr/>
      <dgm:t>
        <a:bodyPr/>
        <a:lstStyle/>
        <a:p>
          <a:endParaRPr lang="en-US"/>
        </a:p>
      </dgm:t>
    </dgm:pt>
    <dgm:pt modelId="{C57E2A35-DD3C-42B6-8629-35DB4CACD7CE}">
      <dgm:prSet/>
      <dgm:spPr/>
      <dgm:t>
        <a:bodyPr/>
        <a:lstStyle/>
        <a:p>
          <a:r>
            <a:rPr lang="en-US"/>
            <a:t>When we focus too much on growth, we ignore environmental management.</a:t>
          </a:r>
        </a:p>
      </dgm:t>
    </dgm:pt>
    <dgm:pt modelId="{345664AC-5119-47FA-A2E0-7A19E0B4A8D9}" type="parTrans" cxnId="{04B2F4C5-9A9D-4170-B9BD-BFEB8FF04C03}">
      <dgm:prSet/>
      <dgm:spPr/>
      <dgm:t>
        <a:bodyPr/>
        <a:lstStyle/>
        <a:p>
          <a:endParaRPr lang="en-US"/>
        </a:p>
      </dgm:t>
    </dgm:pt>
    <dgm:pt modelId="{BB773543-547B-46A3-8C65-98EA76820168}" type="sibTrans" cxnId="{04B2F4C5-9A9D-4170-B9BD-BFEB8FF04C03}">
      <dgm:prSet/>
      <dgm:spPr/>
      <dgm:t>
        <a:bodyPr/>
        <a:lstStyle/>
        <a:p>
          <a:endParaRPr lang="en-US"/>
        </a:p>
      </dgm:t>
    </dgm:pt>
    <dgm:pt modelId="{77785E12-9773-41FE-916D-EE8C70FB37A7}">
      <dgm:prSet/>
      <dgm:spPr/>
      <dgm:t>
        <a:bodyPr/>
        <a:lstStyle/>
        <a:p>
          <a:r>
            <a:rPr lang="en-US"/>
            <a:t>Burning fossil fuel is the largest contributor to greenhouse gas emission, it emits CO2. </a:t>
          </a:r>
        </a:p>
      </dgm:t>
    </dgm:pt>
    <dgm:pt modelId="{7E478927-39BE-41E9-8E63-3508AF80897B}" type="parTrans" cxnId="{A6C07B3D-942F-4E4D-A55A-2C054CFBD289}">
      <dgm:prSet/>
      <dgm:spPr/>
      <dgm:t>
        <a:bodyPr/>
        <a:lstStyle/>
        <a:p>
          <a:endParaRPr lang="en-US"/>
        </a:p>
      </dgm:t>
    </dgm:pt>
    <dgm:pt modelId="{37C62B49-D918-46DE-9222-52B5463BBACB}" type="sibTrans" cxnId="{A6C07B3D-942F-4E4D-A55A-2C054CFBD289}">
      <dgm:prSet/>
      <dgm:spPr/>
      <dgm:t>
        <a:bodyPr/>
        <a:lstStyle/>
        <a:p>
          <a:endParaRPr lang="en-US"/>
        </a:p>
      </dgm:t>
    </dgm:pt>
    <dgm:pt modelId="{4A31BCF2-5958-44F9-A2A0-57F186446595}">
      <dgm:prSet/>
      <dgm:spPr/>
      <dgm:t>
        <a:bodyPr/>
        <a:lstStyle/>
        <a:p>
          <a:r>
            <a:rPr lang="en-US"/>
            <a:t>Environment and growth impact human development. </a:t>
          </a:r>
        </a:p>
      </dgm:t>
    </dgm:pt>
    <dgm:pt modelId="{137FDBE2-59EB-402D-BFAC-DF44C72CA17B}" type="parTrans" cxnId="{D554F277-E0DA-4AAD-9AB1-7FA771230101}">
      <dgm:prSet/>
      <dgm:spPr/>
      <dgm:t>
        <a:bodyPr/>
        <a:lstStyle/>
        <a:p>
          <a:endParaRPr lang="en-US"/>
        </a:p>
      </dgm:t>
    </dgm:pt>
    <dgm:pt modelId="{8E7AE8A2-A854-415E-8D91-3FB1CC2A6431}" type="sibTrans" cxnId="{D554F277-E0DA-4AAD-9AB1-7FA771230101}">
      <dgm:prSet/>
      <dgm:spPr/>
      <dgm:t>
        <a:bodyPr/>
        <a:lstStyle/>
        <a:p>
          <a:endParaRPr lang="en-US"/>
        </a:p>
      </dgm:t>
    </dgm:pt>
    <dgm:pt modelId="{E039EAAA-EF9D-4A59-A85E-42B8C75D1A15}">
      <dgm:prSet/>
      <dgm:spPr/>
      <dgm:t>
        <a:bodyPr/>
        <a:lstStyle/>
        <a:p>
          <a:r>
            <a:rPr lang="en-US"/>
            <a:t>Question: How does the GDP affect CO2 emissions and what is the effect of HDI on CO2 emissions?</a:t>
          </a:r>
        </a:p>
      </dgm:t>
    </dgm:pt>
    <dgm:pt modelId="{EE6F8281-FEBE-48F6-B352-9AF8FE818B66}" type="parTrans" cxnId="{9FDA2F4C-2341-4DB4-87A2-DC513C071594}">
      <dgm:prSet/>
      <dgm:spPr/>
      <dgm:t>
        <a:bodyPr/>
        <a:lstStyle/>
        <a:p>
          <a:endParaRPr lang="en-US"/>
        </a:p>
      </dgm:t>
    </dgm:pt>
    <dgm:pt modelId="{C86CF0C1-BE5C-41BA-813C-CA4FD03E27A8}" type="sibTrans" cxnId="{9FDA2F4C-2341-4DB4-87A2-DC513C071594}">
      <dgm:prSet/>
      <dgm:spPr/>
      <dgm:t>
        <a:bodyPr/>
        <a:lstStyle/>
        <a:p>
          <a:endParaRPr lang="en-US"/>
        </a:p>
      </dgm:t>
    </dgm:pt>
    <dgm:pt modelId="{AA8340F6-0BEC-42D7-A57C-567C201F2C9A}" type="pres">
      <dgm:prSet presAssocID="{7A43F2B0-2D43-46C7-A114-90CD967E1E7B}" presName="outerComposite" presStyleCnt="0">
        <dgm:presLayoutVars>
          <dgm:chMax val="5"/>
          <dgm:dir/>
          <dgm:resizeHandles val="exact"/>
        </dgm:presLayoutVars>
      </dgm:prSet>
      <dgm:spPr/>
    </dgm:pt>
    <dgm:pt modelId="{10F7966F-CF0F-4BD1-89B6-15897455DFB0}" type="pres">
      <dgm:prSet presAssocID="{7A43F2B0-2D43-46C7-A114-90CD967E1E7B}" presName="dummyMaxCanvas" presStyleCnt="0">
        <dgm:presLayoutVars/>
      </dgm:prSet>
      <dgm:spPr/>
    </dgm:pt>
    <dgm:pt modelId="{36436C03-5096-43FC-9B68-77086F70551F}" type="pres">
      <dgm:prSet presAssocID="{7A43F2B0-2D43-46C7-A114-90CD967E1E7B}" presName="FiveNodes_1" presStyleLbl="node1" presStyleIdx="0" presStyleCnt="5">
        <dgm:presLayoutVars>
          <dgm:bulletEnabled val="1"/>
        </dgm:presLayoutVars>
      </dgm:prSet>
      <dgm:spPr/>
    </dgm:pt>
    <dgm:pt modelId="{7964537C-CC96-41EE-9633-83A9CC7EAC88}" type="pres">
      <dgm:prSet presAssocID="{7A43F2B0-2D43-46C7-A114-90CD967E1E7B}" presName="FiveNodes_2" presStyleLbl="node1" presStyleIdx="1" presStyleCnt="5">
        <dgm:presLayoutVars>
          <dgm:bulletEnabled val="1"/>
        </dgm:presLayoutVars>
      </dgm:prSet>
      <dgm:spPr/>
    </dgm:pt>
    <dgm:pt modelId="{6DD58DA2-B0D9-43C7-A730-1BE196CBB753}" type="pres">
      <dgm:prSet presAssocID="{7A43F2B0-2D43-46C7-A114-90CD967E1E7B}" presName="FiveNodes_3" presStyleLbl="node1" presStyleIdx="2" presStyleCnt="5">
        <dgm:presLayoutVars>
          <dgm:bulletEnabled val="1"/>
        </dgm:presLayoutVars>
      </dgm:prSet>
      <dgm:spPr/>
    </dgm:pt>
    <dgm:pt modelId="{AC8D898B-A685-4360-A374-3FC12BE31C1F}" type="pres">
      <dgm:prSet presAssocID="{7A43F2B0-2D43-46C7-A114-90CD967E1E7B}" presName="FiveNodes_4" presStyleLbl="node1" presStyleIdx="3" presStyleCnt="5">
        <dgm:presLayoutVars>
          <dgm:bulletEnabled val="1"/>
        </dgm:presLayoutVars>
      </dgm:prSet>
      <dgm:spPr/>
    </dgm:pt>
    <dgm:pt modelId="{38F49B0C-B61D-4506-8112-E05A2EF32605}" type="pres">
      <dgm:prSet presAssocID="{7A43F2B0-2D43-46C7-A114-90CD967E1E7B}" presName="FiveNodes_5" presStyleLbl="node1" presStyleIdx="4" presStyleCnt="5">
        <dgm:presLayoutVars>
          <dgm:bulletEnabled val="1"/>
        </dgm:presLayoutVars>
      </dgm:prSet>
      <dgm:spPr/>
    </dgm:pt>
    <dgm:pt modelId="{789F7726-F49D-4530-BF55-EEC8A88AB10C}" type="pres">
      <dgm:prSet presAssocID="{7A43F2B0-2D43-46C7-A114-90CD967E1E7B}" presName="FiveConn_1-2" presStyleLbl="fgAccFollowNode1" presStyleIdx="0" presStyleCnt="4">
        <dgm:presLayoutVars>
          <dgm:bulletEnabled val="1"/>
        </dgm:presLayoutVars>
      </dgm:prSet>
      <dgm:spPr/>
    </dgm:pt>
    <dgm:pt modelId="{7E00FC4F-93F5-47BB-A3C1-A321F629E52E}" type="pres">
      <dgm:prSet presAssocID="{7A43F2B0-2D43-46C7-A114-90CD967E1E7B}" presName="FiveConn_2-3" presStyleLbl="fgAccFollowNode1" presStyleIdx="1" presStyleCnt="4">
        <dgm:presLayoutVars>
          <dgm:bulletEnabled val="1"/>
        </dgm:presLayoutVars>
      </dgm:prSet>
      <dgm:spPr/>
    </dgm:pt>
    <dgm:pt modelId="{9CC2F73D-FB41-4BDC-B528-3C619DE037C1}" type="pres">
      <dgm:prSet presAssocID="{7A43F2B0-2D43-46C7-A114-90CD967E1E7B}" presName="FiveConn_3-4" presStyleLbl="fgAccFollowNode1" presStyleIdx="2" presStyleCnt="4">
        <dgm:presLayoutVars>
          <dgm:bulletEnabled val="1"/>
        </dgm:presLayoutVars>
      </dgm:prSet>
      <dgm:spPr/>
    </dgm:pt>
    <dgm:pt modelId="{B483A3D8-8F28-4D35-A505-47326BF0CD22}" type="pres">
      <dgm:prSet presAssocID="{7A43F2B0-2D43-46C7-A114-90CD967E1E7B}" presName="FiveConn_4-5" presStyleLbl="fgAccFollowNode1" presStyleIdx="3" presStyleCnt="4">
        <dgm:presLayoutVars>
          <dgm:bulletEnabled val="1"/>
        </dgm:presLayoutVars>
      </dgm:prSet>
      <dgm:spPr/>
    </dgm:pt>
    <dgm:pt modelId="{7EB20E96-F929-4FE4-B566-AB351C6EF71F}" type="pres">
      <dgm:prSet presAssocID="{7A43F2B0-2D43-46C7-A114-90CD967E1E7B}" presName="FiveNodes_1_text" presStyleLbl="node1" presStyleIdx="4" presStyleCnt="5">
        <dgm:presLayoutVars>
          <dgm:bulletEnabled val="1"/>
        </dgm:presLayoutVars>
      </dgm:prSet>
      <dgm:spPr/>
    </dgm:pt>
    <dgm:pt modelId="{D3F5E834-90CA-4721-8163-CD3A900B5462}" type="pres">
      <dgm:prSet presAssocID="{7A43F2B0-2D43-46C7-A114-90CD967E1E7B}" presName="FiveNodes_2_text" presStyleLbl="node1" presStyleIdx="4" presStyleCnt="5">
        <dgm:presLayoutVars>
          <dgm:bulletEnabled val="1"/>
        </dgm:presLayoutVars>
      </dgm:prSet>
      <dgm:spPr/>
    </dgm:pt>
    <dgm:pt modelId="{033C43A3-9EB0-4D28-9BC9-9748B0313FC0}" type="pres">
      <dgm:prSet presAssocID="{7A43F2B0-2D43-46C7-A114-90CD967E1E7B}" presName="FiveNodes_3_text" presStyleLbl="node1" presStyleIdx="4" presStyleCnt="5">
        <dgm:presLayoutVars>
          <dgm:bulletEnabled val="1"/>
        </dgm:presLayoutVars>
      </dgm:prSet>
      <dgm:spPr/>
    </dgm:pt>
    <dgm:pt modelId="{57CD4D63-FFA5-4C81-8550-55FBFF7D5E73}" type="pres">
      <dgm:prSet presAssocID="{7A43F2B0-2D43-46C7-A114-90CD967E1E7B}" presName="FiveNodes_4_text" presStyleLbl="node1" presStyleIdx="4" presStyleCnt="5">
        <dgm:presLayoutVars>
          <dgm:bulletEnabled val="1"/>
        </dgm:presLayoutVars>
      </dgm:prSet>
      <dgm:spPr/>
    </dgm:pt>
    <dgm:pt modelId="{7301AFA0-6D72-4B5A-9D5E-43941C885337}" type="pres">
      <dgm:prSet presAssocID="{7A43F2B0-2D43-46C7-A114-90CD967E1E7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BD4C000-CBDC-4E46-9D4F-F9528AC827DB}" type="presOf" srcId="{1EFBF5BD-A17F-42BA-BEF3-EA35DF7B7F9D}" destId="{36436C03-5096-43FC-9B68-77086F70551F}" srcOrd="0" destOrd="0" presId="urn:microsoft.com/office/officeart/2005/8/layout/vProcess5"/>
    <dgm:cxn modelId="{0B976709-385B-4F59-95FA-95F3D3EADA59}" type="presOf" srcId="{38329FDD-52F5-4047-8DAE-A016068573B9}" destId="{789F7726-F49D-4530-BF55-EEC8A88AB10C}" srcOrd="0" destOrd="0" presId="urn:microsoft.com/office/officeart/2005/8/layout/vProcess5"/>
    <dgm:cxn modelId="{CFCC9C10-6C6B-42F1-96F1-86DC03E61C9A}" type="presOf" srcId="{77785E12-9773-41FE-916D-EE8C70FB37A7}" destId="{033C43A3-9EB0-4D28-9BC9-9748B0313FC0}" srcOrd="1" destOrd="0" presId="urn:microsoft.com/office/officeart/2005/8/layout/vProcess5"/>
    <dgm:cxn modelId="{D705BC2E-A42B-4F33-B2BF-06CDC4AD8731}" type="presOf" srcId="{BB773543-547B-46A3-8C65-98EA76820168}" destId="{7E00FC4F-93F5-47BB-A3C1-A321F629E52E}" srcOrd="0" destOrd="0" presId="urn:microsoft.com/office/officeart/2005/8/layout/vProcess5"/>
    <dgm:cxn modelId="{A6C07B3D-942F-4E4D-A55A-2C054CFBD289}" srcId="{7A43F2B0-2D43-46C7-A114-90CD967E1E7B}" destId="{77785E12-9773-41FE-916D-EE8C70FB37A7}" srcOrd="2" destOrd="0" parTransId="{7E478927-39BE-41E9-8E63-3508AF80897B}" sibTransId="{37C62B49-D918-46DE-9222-52B5463BBACB}"/>
    <dgm:cxn modelId="{9FDA2F4C-2341-4DB4-87A2-DC513C071594}" srcId="{7A43F2B0-2D43-46C7-A114-90CD967E1E7B}" destId="{E039EAAA-EF9D-4A59-A85E-42B8C75D1A15}" srcOrd="4" destOrd="0" parTransId="{EE6F8281-FEBE-48F6-B352-9AF8FE818B66}" sibTransId="{C86CF0C1-BE5C-41BA-813C-CA4FD03E27A8}"/>
    <dgm:cxn modelId="{86936C6D-4337-4854-847D-216266ACBC67}" type="presOf" srcId="{8E7AE8A2-A854-415E-8D91-3FB1CC2A6431}" destId="{B483A3D8-8F28-4D35-A505-47326BF0CD22}" srcOrd="0" destOrd="0" presId="urn:microsoft.com/office/officeart/2005/8/layout/vProcess5"/>
    <dgm:cxn modelId="{079EC351-D538-498E-AD59-EDFC70545BB5}" srcId="{7A43F2B0-2D43-46C7-A114-90CD967E1E7B}" destId="{1EFBF5BD-A17F-42BA-BEF3-EA35DF7B7F9D}" srcOrd="0" destOrd="0" parTransId="{316B9218-B18A-42E6-9ABE-B97E3FBCEC0B}" sibTransId="{38329FDD-52F5-4047-8DAE-A016068573B9}"/>
    <dgm:cxn modelId="{D554F277-E0DA-4AAD-9AB1-7FA771230101}" srcId="{7A43F2B0-2D43-46C7-A114-90CD967E1E7B}" destId="{4A31BCF2-5958-44F9-A2A0-57F186446595}" srcOrd="3" destOrd="0" parTransId="{137FDBE2-59EB-402D-BFAC-DF44C72CA17B}" sibTransId="{8E7AE8A2-A854-415E-8D91-3FB1CC2A6431}"/>
    <dgm:cxn modelId="{2EA02378-01FB-4B88-BF28-9BB73C613E02}" type="presOf" srcId="{E039EAAA-EF9D-4A59-A85E-42B8C75D1A15}" destId="{7301AFA0-6D72-4B5A-9D5E-43941C885337}" srcOrd="1" destOrd="0" presId="urn:microsoft.com/office/officeart/2005/8/layout/vProcess5"/>
    <dgm:cxn modelId="{CAA9589E-B033-41E3-9D9C-5B68E28C4B7A}" type="presOf" srcId="{4A31BCF2-5958-44F9-A2A0-57F186446595}" destId="{AC8D898B-A685-4360-A374-3FC12BE31C1F}" srcOrd="0" destOrd="0" presId="urn:microsoft.com/office/officeart/2005/8/layout/vProcess5"/>
    <dgm:cxn modelId="{5BA77DA4-6B29-4C15-A6EF-0AECDFF5264A}" type="presOf" srcId="{4A31BCF2-5958-44F9-A2A0-57F186446595}" destId="{57CD4D63-FFA5-4C81-8550-55FBFF7D5E73}" srcOrd="1" destOrd="0" presId="urn:microsoft.com/office/officeart/2005/8/layout/vProcess5"/>
    <dgm:cxn modelId="{91F89CA4-0465-4398-A705-AE81DC569DAF}" type="presOf" srcId="{C57E2A35-DD3C-42B6-8629-35DB4CACD7CE}" destId="{7964537C-CC96-41EE-9633-83A9CC7EAC88}" srcOrd="0" destOrd="0" presId="urn:microsoft.com/office/officeart/2005/8/layout/vProcess5"/>
    <dgm:cxn modelId="{453297A6-9282-43B9-A0F9-35E83442AE7C}" type="presOf" srcId="{7A43F2B0-2D43-46C7-A114-90CD967E1E7B}" destId="{AA8340F6-0BEC-42D7-A57C-567C201F2C9A}" srcOrd="0" destOrd="0" presId="urn:microsoft.com/office/officeart/2005/8/layout/vProcess5"/>
    <dgm:cxn modelId="{656E9FC1-0AC7-4892-92B9-3DFD5166343D}" type="presOf" srcId="{C57E2A35-DD3C-42B6-8629-35DB4CACD7CE}" destId="{D3F5E834-90CA-4721-8163-CD3A900B5462}" srcOrd="1" destOrd="0" presId="urn:microsoft.com/office/officeart/2005/8/layout/vProcess5"/>
    <dgm:cxn modelId="{04B2F4C5-9A9D-4170-B9BD-BFEB8FF04C03}" srcId="{7A43F2B0-2D43-46C7-A114-90CD967E1E7B}" destId="{C57E2A35-DD3C-42B6-8629-35DB4CACD7CE}" srcOrd="1" destOrd="0" parTransId="{345664AC-5119-47FA-A2E0-7A19E0B4A8D9}" sibTransId="{BB773543-547B-46A3-8C65-98EA76820168}"/>
    <dgm:cxn modelId="{E217C5D3-03CF-4B62-80AA-C15F075801BF}" type="presOf" srcId="{1EFBF5BD-A17F-42BA-BEF3-EA35DF7B7F9D}" destId="{7EB20E96-F929-4FE4-B566-AB351C6EF71F}" srcOrd="1" destOrd="0" presId="urn:microsoft.com/office/officeart/2005/8/layout/vProcess5"/>
    <dgm:cxn modelId="{283D15F2-BF7C-46F6-A422-A40C11CA2C1C}" type="presOf" srcId="{E039EAAA-EF9D-4A59-A85E-42B8C75D1A15}" destId="{38F49B0C-B61D-4506-8112-E05A2EF32605}" srcOrd="0" destOrd="0" presId="urn:microsoft.com/office/officeart/2005/8/layout/vProcess5"/>
    <dgm:cxn modelId="{98D2BAF2-F8FA-40B0-9EEA-FEEA0F0E4424}" type="presOf" srcId="{77785E12-9773-41FE-916D-EE8C70FB37A7}" destId="{6DD58DA2-B0D9-43C7-A730-1BE196CBB753}" srcOrd="0" destOrd="0" presId="urn:microsoft.com/office/officeart/2005/8/layout/vProcess5"/>
    <dgm:cxn modelId="{A540C0F5-1817-43F4-A472-9CC4431842FE}" type="presOf" srcId="{37C62B49-D918-46DE-9222-52B5463BBACB}" destId="{9CC2F73D-FB41-4BDC-B528-3C619DE037C1}" srcOrd="0" destOrd="0" presId="urn:microsoft.com/office/officeart/2005/8/layout/vProcess5"/>
    <dgm:cxn modelId="{95640FAB-7CBC-4334-A8D6-53CE046E960A}" type="presParOf" srcId="{AA8340F6-0BEC-42D7-A57C-567C201F2C9A}" destId="{10F7966F-CF0F-4BD1-89B6-15897455DFB0}" srcOrd="0" destOrd="0" presId="urn:microsoft.com/office/officeart/2005/8/layout/vProcess5"/>
    <dgm:cxn modelId="{8A3375C3-230B-4B51-A3A9-849374AEADA4}" type="presParOf" srcId="{AA8340F6-0BEC-42D7-A57C-567C201F2C9A}" destId="{36436C03-5096-43FC-9B68-77086F70551F}" srcOrd="1" destOrd="0" presId="urn:microsoft.com/office/officeart/2005/8/layout/vProcess5"/>
    <dgm:cxn modelId="{52B256A9-1FE6-4591-A104-79D1A402EB77}" type="presParOf" srcId="{AA8340F6-0BEC-42D7-A57C-567C201F2C9A}" destId="{7964537C-CC96-41EE-9633-83A9CC7EAC88}" srcOrd="2" destOrd="0" presId="urn:microsoft.com/office/officeart/2005/8/layout/vProcess5"/>
    <dgm:cxn modelId="{1982427A-843F-4B50-9AF6-D6BE650E83DC}" type="presParOf" srcId="{AA8340F6-0BEC-42D7-A57C-567C201F2C9A}" destId="{6DD58DA2-B0D9-43C7-A730-1BE196CBB753}" srcOrd="3" destOrd="0" presId="urn:microsoft.com/office/officeart/2005/8/layout/vProcess5"/>
    <dgm:cxn modelId="{B5FCA999-9BAC-4D3F-A00D-322760234249}" type="presParOf" srcId="{AA8340F6-0BEC-42D7-A57C-567C201F2C9A}" destId="{AC8D898B-A685-4360-A374-3FC12BE31C1F}" srcOrd="4" destOrd="0" presId="urn:microsoft.com/office/officeart/2005/8/layout/vProcess5"/>
    <dgm:cxn modelId="{2A1E2AF8-06A0-42E4-91DE-B38043EC15C9}" type="presParOf" srcId="{AA8340F6-0BEC-42D7-A57C-567C201F2C9A}" destId="{38F49B0C-B61D-4506-8112-E05A2EF32605}" srcOrd="5" destOrd="0" presId="urn:microsoft.com/office/officeart/2005/8/layout/vProcess5"/>
    <dgm:cxn modelId="{0FCE976C-D992-4AC0-AB93-D824CE857ADA}" type="presParOf" srcId="{AA8340F6-0BEC-42D7-A57C-567C201F2C9A}" destId="{789F7726-F49D-4530-BF55-EEC8A88AB10C}" srcOrd="6" destOrd="0" presId="urn:microsoft.com/office/officeart/2005/8/layout/vProcess5"/>
    <dgm:cxn modelId="{27B9D0A0-C98C-4C08-87C6-4A4631DA8ADC}" type="presParOf" srcId="{AA8340F6-0BEC-42D7-A57C-567C201F2C9A}" destId="{7E00FC4F-93F5-47BB-A3C1-A321F629E52E}" srcOrd="7" destOrd="0" presId="urn:microsoft.com/office/officeart/2005/8/layout/vProcess5"/>
    <dgm:cxn modelId="{675946C4-FE1A-4E1E-950C-43BA2B630606}" type="presParOf" srcId="{AA8340F6-0BEC-42D7-A57C-567C201F2C9A}" destId="{9CC2F73D-FB41-4BDC-B528-3C619DE037C1}" srcOrd="8" destOrd="0" presId="urn:microsoft.com/office/officeart/2005/8/layout/vProcess5"/>
    <dgm:cxn modelId="{CD5CD1C9-C6B9-4836-920B-FB2578894C43}" type="presParOf" srcId="{AA8340F6-0BEC-42D7-A57C-567C201F2C9A}" destId="{B483A3D8-8F28-4D35-A505-47326BF0CD22}" srcOrd="9" destOrd="0" presId="urn:microsoft.com/office/officeart/2005/8/layout/vProcess5"/>
    <dgm:cxn modelId="{1646BD66-7215-490E-96C3-52FD984878CE}" type="presParOf" srcId="{AA8340F6-0BEC-42D7-A57C-567C201F2C9A}" destId="{7EB20E96-F929-4FE4-B566-AB351C6EF71F}" srcOrd="10" destOrd="0" presId="urn:microsoft.com/office/officeart/2005/8/layout/vProcess5"/>
    <dgm:cxn modelId="{E35A4719-03B8-49FC-899A-F5089169884D}" type="presParOf" srcId="{AA8340F6-0BEC-42D7-A57C-567C201F2C9A}" destId="{D3F5E834-90CA-4721-8163-CD3A900B5462}" srcOrd="11" destOrd="0" presId="urn:microsoft.com/office/officeart/2005/8/layout/vProcess5"/>
    <dgm:cxn modelId="{66FC84B4-FE62-4960-B779-C9758F9692B7}" type="presParOf" srcId="{AA8340F6-0BEC-42D7-A57C-567C201F2C9A}" destId="{033C43A3-9EB0-4D28-9BC9-9748B0313FC0}" srcOrd="12" destOrd="0" presId="urn:microsoft.com/office/officeart/2005/8/layout/vProcess5"/>
    <dgm:cxn modelId="{BFDC4D86-0A91-49E8-8DCF-08BD29AAD9B9}" type="presParOf" srcId="{AA8340F6-0BEC-42D7-A57C-567C201F2C9A}" destId="{57CD4D63-FFA5-4C81-8550-55FBFF7D5E73}" srcOrd="13" destOrd="0" presId="urn:microsoft.com/office/officeart/2005/8/layout/vProcess5"/>
    <dgm:cxn modelId="{2EE944CD-11AF-4D7D-8597-F5008BB1D855}" type="presParOf" srcId="{AA8340F6-0BEC-42D7-A57C-567C201F2C9A}" destId="{7301AFA0-6D72-4B5A-9D5E-43941C88533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07F0A-2EF7-46EA-AF6D-F9017715F7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89EEE1B-721E-4773-A033-66B3151DC5B4}">
      <dgm:prSet/>
      <dgm:spPr/>
      <dgm:t>
        <a:bodyPr/>
        <a:lstStyle/>
        <a:p>
          <a:r>
            <a:rPr lang="en-US"/>
            <a:t>GDP: total income of all people/total expenditure on goods and services in an economy. </a:t>
          </a:r>
          <a:endParaRPr lang="zh-CN"/>
        </a:p>
      </dgm:t>
    </dgm:pt>
    <dgm:pt modelId="{089C7494-4641-4CE5-AB97-8F05496099EE}" type="parTrans" cxnId="{83E8DDA2-C372-436D-B596-E96589B8A693}">
      <dgm:prSet/>
      <dgm:spPr/>
      <dgm:t>
        <a:bodyPr/>
        <a:lstStyle/>
        <a:p>
          <a:endParaRPr lang="zh-CN" altLang="en-US"/>
        </a:p>
      </dgm:t>
    </dgm:pt>
    <dgm:pt modelId="{3B9398B6-9E72-4B82-9788-C595C0C80EE8}" type="sibTrans" cxnId="{83E8DDA2-C372-436D-B596-E96589B8A693}">
      <dgm:prSet/>
      <dgm:spPr/>
      <dgm:t>
        <a:bodyPr/>
        <a:lstStyle/>
        <a:p>
          <a:endParaRPr lang="zh-CN" altLang="en-US"/>
        </a:p>
      </dgm:t>
    </dgm:pt>
    <dgm:pt modelId="{D0DA88CE-D17E-46AD-8BD2-29D4526E2870}">
      <dgm:prSet/>
      <dgm:spPr/>
      <dgm:t>
        <a:bodyPr/>
        <a:lstStyle/>
        <a:p>
          <a:r>
            <a:rPr lang="en-US"/>
            <a:t>CO2 emission: CO2 emission accounts for 72% of total greenhouse gas emissions per year. </a:t>
          </a:r>
          <a:endParaRPr lang="zh-CN"/>
        </a:p>
      </dgm:t>
    </dgm:pt>
    <dgm:pt modelId="{78C248D1-F5BF-47E6-ADED-95DF6E0BF487}" type="parTrans" cxnId="{470DFE24-73B0-4B4D-A1FF-A743C6C52553}">
      <dgm:prSet/>
      <dgm:spPr/>
      <dgm:t>
        <a:bodyPr/>
        <a:lstStyle/>
        <a:p>
          <a:endParaRPr lang="zh-CN" altLang="en-US"/>
        </a:p>
      </dgm:t>
    </dgm:pt>
    <dgm:pt modelId="{13D29C16-3CC0-47BA-ADE9-991B1D6AC568}" type="sibTrans" cxnId="{470DFE24-73B0-4B4D-A1FF-A743C6C52553}">
      <dgm:prSet/>
      <dgm:spPr/>
      <dgm:t>
        <a:bodyPr/>
        <a:lstStyle/>
        <a:p>
          <a:endParaRPr lang="zh-CN" altLang="en-US"/>
        </a:p>
      </dgm:t>
    </dgm:pt>
    <dgm:pt modelId="{B29A3BCB-3836-4A44-9E9E-7691FBD799B1}">
      <dgm:prSet/>
      <dgm:spPr/>
      <dgm:t>
        <a:bodyPr/>
        <a:lstStyle/>
        <a:p>
          <a:r>
            <a:rPr lang="en-US"/>
            <a:t>HDI: measurement of a country’s performance in human development concepts: health, education, and standard of living. </a:t>
          </a:r>
          <a:endParaRPr lang="zh-CN"/>
        </a:p>
      </dgm:t>
    </dgm:pt>
    <dgm:pt modelId="{38459AEA-8F8E-4A0E-8D31-D1DE6CF9D9C5}" type="parTrans" cxnId="{F04D51BE-FDCA-48EE-9189-7C3F9F79BD92}">
      <dgm:prSet/>
      <dgm:spPr/>
      <dgm:t>
        <a:bodyPr/>
        <a:lstStyle/>
        <a:p>
          <a:endParaRPr lang="zh-CN" altLang="en-US"/>
        </a:p>
      </dgm:t>
    </dgm:pt>
    <dgm:pt modelId="{0F741D3C-62E0-4B85-BE2B-0E2AA5F04950}" type="sibTrans" cxnId="{F04D51BE-FDCA-48EE-9189-7C3F9F79BD92}">
      <dgm:prSet/>
      <dgm:spPr/>
      <dgm:t>
        <a:bodyPr/>
        <a:lstStyle/>
        <a:p>
          <a:endParaRPr lang="zh-CN" altLang="en-US"/>
        </a:p>
      </dgm:t>
    </dgm:pt>
    <dgm:pt modelId="{B79C4C5A-8302-487F-85C5-753004EA47CB}" type="pres">
      <dgm:prSet presAssocID="{1A007F0A-2EF7-46EA-AF6D-F9017715F7B1}" presName="linear" presStyleCnt="0">
        <dgm:presLayoutVars>
          <dgm:animLvl val="lvl"/>
          <dgm:resizeHandles val="exact"/>
        </dgm:presLayoutVars>
      </dgm:prSet>
      <dgm:spPr/>
    </dgm:pt>
    <dgm:pt modelId="{3998FFBD-C045-4D94-AC31-AFA8DEC020AC}" type="pres">
      <dgm:prSet presAssocID="{C89EEE1B-721E-4773-A033-66B3151DC5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7A4D88-7B88-42C1-ACDD-5CA5016BEE2E}" type="pres">
      <dgm:prSet presAssocID="{3B9398B6-9E72-4B82-9788-C595C0C80EE8}" presName="spacer" presStyleCnt="0"/>
      <dgm:spPr/>
    </dgm:pt>
    <dgm:pt modelId="{6EED47F0-7F8A-4F93-9666-3FFD653C546C}" type="pres">
      <dgm:prSet presAssocID="{D0DA88CE-D17E-46AD-8BD2-29D4526E28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0E6E5E-B22F-4EA0-BE91-1FBC04B71CA9}" type="pres">
      <dgm:prSet presAssocID="{13D29C16-3CC0-47BA-ADE9-991B1D6AC568}" presName="spacer" presStyleCnt="0"/>
      <dgm:spPr/>
    </dgm:pt>
    <dgm:pt modelId="{192D3A8C-9A50-4513-840F-709BCB5B6FE6}" type="pres">
      <dgm:prSet presAssocID="{B29A3BCB-3836-4A44-9E9E-7691FBD799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0DFE24-73B0-4B4D-A1FF-A743C6C52553}" srcId="{1A007F0A-2EF7-46EA-AF6D-F9017715F7B1}" destId="{D0DA88CE-D17E-46AD-8BD2-29D4526E2870}" srcOrd="1" destOrd="0" parTransId="{78C248D1-F5BF-47E6-ADED-95DF6E0BF487}" sibTransId="{13D29C16-3CC0-47BA-ADE9-991B1D6AC568}"/>
    <dgm:cxn modelId="{ACC55D5F-9A4E-4A9F-A55E-8B035E1A5B18}" type="presOf" srcId="{B29A3BCB-3836-4A44-9E9E-7691FBD799B1}" destId="{192D3A8C-9A50-4513-840F-709BCB5B6FE6}" srcOrd="0" destOrd="0" presId="urn:microsoft.com/office/officeart/2005/8/layout/vList2"/>
    <dgm:cxn modelId="{20DD8369-5873-4213-90CE-C4D5CBE83135}" type="presOf" srcId="{1A007F0A-2EF7-46EA-AF6D-F9017715F7B1}" destId="{B79C4C5A-8302-487F-85C5-753004EA47CB}" srcOrd="0" destOrd="0" presId="urn:microsoft.com/office/officeart/2005/8/layout/vList2"/>
    <dgm:cxn modelId="{87209D85-5FD0-4830-B5AE-EDCA4C0AE680}" type="presOf" srcId="{D0DA88CE-D17E-46AD-8BD2-29D4526E2870}" destId="{6EED47F0-7F8A-4F93-9666-3FFD653C546C}" srcOrd="0" destOrd="0" presId="urn:microsoft.com/office/officeart/2005/8/layout/vList2"/>
    <dgm:cxn modelId="{83E8DDA2-C372-436D-B596-E96589B8A693}" srcId="{1A007F0A-2EF7-46EA-AF6D-F9017715F7B1}" destId="{C89EEE1B-721E-4773-A033-66B3151DC5B4}" srcOrd="0" destOrd="0" parTransId="{089C7494-4641-4CE5-AB97-8F05496099EE}" sibTransId="{3B9398B6-9E72-4B82-9788-C595C0C80EE8}"/>
    <dgm:cxn modelId="{F04D51BE-FDCA-48EE-9189-7C3F9F79BD92}" srcId="{1A007F0A-2EF7-46EA-AF6D-F9017715F7B1}" destId="{B29A3BCB-3836-4A44-9E9E-7691FBD799B1}" srcOrd="2" destOrd="0" parTransId="{38459AEA-8F8E-4A0E-8D31-D1DE6CF9D9C5}" sibTransId="{0F741D3C-62E0-4B85-BE2B-0E2AA5F04950}"/>
    <dgm:cxn modelId="{8D5E29D7-AFA2-46A6-9B66-3AA3CF91D855}" type="presOf" srcId="{C89EEE1B-721E-4773-A033-66B3151DC5B4}" destId="{3998FFBD-C045-4D94-AC31-AFA8DEC020AC}" srcOrd="0" destOrd="0" presId="urn:microsoft.com/office/officeart/2005/8/layout/vList2"/>
    <dgm:cxn modelId="{FA50F1C4-EF88-48EF-B3F5-F9D03752E25C}" type="presParOf" srcId="{B79C4C5A-8302-487F-85C5-753004EA47CB}" destId="{3998FFBD-C045-4D94-AC31-AFA8DEC020AC}" srcOrd="0" destOrd="0" presId="urn:microsoft.com/office/officeart/2005/8/layout/vList2"/>
    <dgm:cxn modelId="{43CDFE20-3904-45CF-8FA7-611024F78909}" type="presParOf" srcId="{B79C4C5A-8302-487F-85C5-753004EA47CB}" destId="{C87A4D88-7B88-42C1-ACDD-5CA5016BEE2E}" srcOrd="1" destOrd="0" presId="urn:microsoft.com/office/officeart/2005/8/layout/vList2"/>
    <dgm:cxn modelId="{66B1182C-8480-485A-BFBD-FEDBF1DF2772}" type="presParOf" srcId="{B79C4C5A-8302-487F-85C5-753004EA47CB}" destId="{6EED47F0-7F8A-4F93-9666-3FFD653C546C}" srcOrd="2" destOrd="0" presId="urn:microsoft.com/office/officeart/2005/8/layout/vList2"/>
    <dgm:cxn modelId="{8A6D3DBA-3F43-4C7A-9E5D-8677FFE1F180}" type="presParOf" srcId="{B79C4C5A-8302-487F-85C5-753004EA47CB}" destId="{4D0E6E5E-B22F-4EA0-BE91-1FBC04B71CA9}" srcOrd="3" destOrd="0" presId="urn:microsoft.com/office/officeart/2005/8/layout/vList2"/>
    <dgm:cxn modelId="{73C36E6A-B54E-4D13-952F-80F253CC2578}" type="presParOf" srcId="{B79C4C5A-8302-487F-85C5-753004EA47CB}" destId="{192D3A8C-9A50-4513-840F-709BCB5B6F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E6518-B10C-4B1E-B5EE-A262B3E675E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D3C052-511B-4BCA-B600-1CE049FD4F0C}">
      <dgm:prSet/>
      <dgm:spPr/>
      <dgm:t>
        <a:bodyPr/>
        <a:lstStyle/>
        <a:p>
          <a:r>
            <a:rPr lang="en-US"/>
            <a:t>Carbon Intensity</a:t>
          </a:r>
        </a:p>
      </dgm:t>
    </dgm:pt>
    <dgm:pt modelId="{EEDF58E2-17FC-4078-B4A0-B7E18151A8B5}" type="parTrans" cxnId="{B55ACD2D-3E4B-4CDC-83DF-F9571E156353}">
      <dgm:prSet/>
      <dgm:spPr/>
      <dgm:t>
        <a:bodyPr/>
        <a:lstStyle/>
        <a:p>
          <a:endParaRPr lang="en-US"/>
        </a:p>
      </dgm:t>
    </dgm:pt>
    <dgm:pt modelId="{371E239E-7046-4194-A830-56110917E34C}" type="sibTrans" cxnId="{B55ACD2D-3E4B-4CDC-83DF-F9571E156353}">
      <dgm:prSet/>
      <dgm:spPr/>
      <dgm:t>
        <a:bodyPr/>
        <a:lstStyle/>
        <a:p>
          <a:endParaRPr lang="en-US"/>
        </a:p>
      </dgm:t>
    </dgm:pt>
    <dgm:pt modelId="{073E6B63-5350-4E38-BAE4-428253C53D43}">
      <dgm:prSet/>
      <dgm:spPr/>
      <dgm:t>
        <a:bodyPr/>
        <a:lstStyle/>
        <a:p>
          <a:r>
            <a:rPr lang="en-US"/>
            <a:t>A key measure of economic-environmental balance. </a:t>
          </a:r>
        </a:p>
      </dgm:t>
    </dgm:pt>
    <dgm:pt modelId="{72266E8B-7F26-40ED-B2DE-83B713C77C10}" type="parTrans" cxnId="{094FFDED-C64A-4F59-BF34-D061B161CE64}">
      <dgm:prSet/>
      <dgm:spPr/>
      <dgm:t>
        <a:bodyPr/>
        <a:lstStyle/>
        <a:p>
          <a:endParaRPr lang="en-US"/>
        </a:p>
      </dgm:t>
    </dgm:pt>
    <dgm:pt modelId="{3703CA8B-C78F-4F03-8C3C-2A7306E8D43C}" type="sibTrans" cxnId="{094FFDED-C64A-4F59-BF34-D061B161CE64}">
      <dgm:prSet/>
      <dgm:spPr/>
      <dgm:t>
        <a:bodyPr/>
        <a:lstStyle/>
        <a:p>
          <a:endParaRPr lang="en-US"/>
        </a:p>
      </dgm:t>
    </dgm:pt>
    <dgm:pt modelId="{E48C8076-0B12-420B-B417-D71887C8B6E9}">
      <dgm:prSet/>
      <dgm:spPr/>
      <dgm:t>
        <a:bodyPr/>
        <a:lstStyle/>
        <a:p>
          <a:r>
            <a:rPr lang="en-US"/>
            <a:t>Complex association between carbon intensity and political stability and economic structure. </a:t>
          </a:r>
        </a:p>
      </dgm:t>
    </dgm:pt>
    <dgm:pt modelId="{9BF4C395-7CE7-4E1A-B3BB-4473457AAAB0}" type="parTrans" cxnId="{2F5A79D4-3060-4D13-9B12-9E5E4C2C0080}">
      <dgm:prSet/>
      <dgm:spPr/>
      <dgm:t>
        <a:bodyPr/>
        <a:lstStyle/>
        <a:p>
          <a:endParaRPr lang="en-US"/>
        </a:p>
      </dgm:t>
    </dgm:pt>
    <dgm:pt modelId="{9A840D77-29EB-412A-A510-3EE4C7F8456A}" type="sibTrans" cxnId="{2F5A79D4-3060-4D13-9B12-9E5E4C2C0080}">
      <dgm:prSet/>
      <dgm:spPr/>
      <dgm:t>
        <a:bodyPr/>
        <a:lstStyle/>
        <a:p>
          <a:endParaRPr lang="en-US"/>
        </a:p>
      </dgm:t>
    </dgm:pt>
    <dgm:pt modelId="{7D4D3F60-45B5-4F4C-92C3-91A1DC24BF77}">
      <dgm:prSet/>
      <dgm:spPr/>
      <dgm:t>
        <a:bodyPr/>
        <a:lstStyle/>
        <a:p>
          <a:r>
            <a:rPr lang="en-US"/>
            <a:t>Decoupling of energy consumption and growth</a:t>
          </a:r>
        </a:p>
      </dgm:t>
    </dgm:pt>
    <dgm:pt modelId="{42DF3953-1CC9-477B-A746-A5252C55C31C}" type="parTrans" cxnId="{74FDC661-413C-4878-976A-DCEAA38DAADB}">
      <dgm:prSet/>
      <dgm:spPr/>
      <dgm:t>
        <a:bodyPr/>
        <a:lstStyle/>
        <a:p>
          <a:endParaRPr lang="en-US"/>
        </a:p>
      </dgm:t>
    </dgm:pt>
    <dgm:pt modelId="{33E2F266-1AB2-4D32-937E-733A13BF4067}" type="sibTrans" cxnId="{74FDC661-413C-4878-976A-DCEAA38DAADB}">
      <dgm:prSet/>
      <dgm:spPr/>
      <dgm:t>
        <a:bodyPr/>
        <a:lstStyle/>
        <a:p>
          <a:endParaRPr lang="en-US"/>
        </a:p>
      </dgm:t>
    </dgm:pt>
    <dgm:pt modelId="{8A473155-7EFA-40E1-87BC-E13FB6392B8F}">
      <dgm:prSet/>
      <dgm:spPr/>
      <dgm:t>
        <a:bodyPr/>
        <a:lstStyle/>
        <a:p>
          <a:r>
            <a:rPr lang="en-US"/>
            <a:t>In countries like Germany, the UK, Sweden, Denmark, etc., CO2 emission level stays on the same level while GDP keeps increasing - suggest decoupling underway. </a:t>
          </a:r>
        </a:p>
      </dgm:t>
    </dgm:pt>
    <dgm:pt modelId="{480F5CD5-F542-4044-8029-631F48C3DBEF}" type="parTrans" cxnId="{99346C35-58D9-4178-8293-D7F969F1C089}">
      <dgm:prSet/>
      <dgm:spPr/>
      <dgm:t>
        <a:bodyPr/>
        <a:lstStyle/>
        <a:p>
          <a:endParaRPr lang="en-US"/>
        </a:p>
      </dgm:t>
    </dgm:pt>
    <dgm:pt modelId="{89E8DB74-4F2D-473E-BAF0-12B4123B3B3F}" type="sibTrans" cxnId="{99346C35-58D9-4178-8293-D7F969F1C089}">
      <dgm:prSet/>
      <dgm:spPr/>
      <dgm:t>
        <a:bodyPr/>
        <a:lstStyle/>
        <a:p>
          <a:endParaRPr lang="en-US"/>
        </a:p>
      </dgm:t>
    </dgm:pt>
    <dgm:pt modelId="{E7C38A8F-699F-4399-AA27-225E2914FED5}">
      <dgm:prSet/>
      <dgm:spPr/>
      <dgm:t>
        <a:bodyPr/>
        <a:lstStyle/>
        <a:p>
          <a:r>
            <a:rPr lang="en-US"/>
            <a:t>Education and GDP per capita</a:t>
          </a:r>
        </a:p>
      </dgm:t>
    </dgm:pt>
    <dgm:pt modelId="{5C9B849E-D3B4-4C2F-9F10-3EA3F78F2D09}" type="parTrans" cxnId="{098FBB4F-E594-46D4-B860-9B354F4582BA}">
      <dgm:prSet/>
      <dgm:spPr/>
      <dgm:t>
        <a:bodyPr/>
        <a:lstStyle/>
        <a:p>
          <a:endParaRPr lang="en-US"/>
        </a:p>
      </dgm:t>
    </dgm:pt>
    <dgm:pt modelId="{4A4A1681-5A7C-44A7-91D8-61A3562FB786}" type="sibTrans" cxnId="{098FBB4F-E594-46D4-B860-9B354F4582BA}">
      <dgm:prSet/>
      <dgm:spPr/>
      <dgm:t>
        <a:bodyPr/>
        <a:lstStyle/>
        <a:p>
          <a:endParaRPr lang="en-US"/>
        </a:p>
      </dgm:t>
    </dgm:pt>
    <dgm:pt modelId="{D0EC87D4-1CC3-405F-8976-CEAA84EC903E}">
      <dgm:prSet/>
      <dgm:spPr/>
      <dgm:t>
        <a:bodyPr/>
        <a:lstStyle/>
        <a:p>
          <a:r>
            <a:rPr lang="en-US"/>
            <a:t>Richer countries tend to produce better education outcomes. </a:t>
          </a:r>
        </a:p>
      </dgm:t>
    </dgm:pt>
    <dgm:pt modelId="{7D13380D-B16D-4A3F-B452-C875275002E5}" type="parTrans" cxnId="{D507A87B-AB45-48EB-AC12-5EE777579434}">
      <dgm:prSet/>
      <dgm:spPr/>
      <dgm:t>
        <a:bodyPr/>
        <a:lstStyle/>
        <a:p>
          <a:endParaRPr lang="en-US"/>
        </a:p>
      </dgm:t>
    </dgm:pt>
    <dgm:pt modelId="{1030FAB5-FD7B-433A-BF8F-D32B21F0EBF9}" type="sibTrans" cxnId="{D507A87B-AB45-48EB-AC12-5EE777579434}">
      <dgm:prSet/>
      <dgm:spPr/>
      <dgm:t>
        <a:bodyPr/>
        <a:lstStyle/>
        <a:p>
          <a:endParaRPr lang="en-US"/>
        </a:p>
      </dgm:t>
    </dgm:pt>
    <dgm:pt modelId="{10F06B87-E85D-4A15-B549-24C0C230BACB}">
      <dgm:prSet/>
      <dgm:spPr/>
      <dgm:t>
        <a:bodyPr/>
        <a:lstStyle/>
        <a:p>
          <a:r>
            <a:rPr lang="en-US"/>
            <a:t>When income reaches certain level, the relationship between income and education outcomes becomes nonexistent. </a:t>
          </a:r>
        </a:p>
      </dgm:t>
    </dgm:pt>
    <dgm:pt modelId="{7A06FAFC-382C-4892-8A35-D2219C83779B}" type="parTrans" cxnId="{29084F23-F4B5-4211-9D19-225E92AAB951}">
      <dgm:prSet/>
      <dgm:spPr/>
      <dgm:t>
        <a:bodyPr/>
        <a:lstStyle/>
        <a:p>
          <a:endParaRPr lang="en-US"/>
        </a:p>
      </dgm:t>
    </dgm:pt>
    <dgm:pt modelId="{1E1E7FA9-F273-4A1B-8B8C-416D6752D8F9}" type="sibTrans" cxnId="{29084F23-F4B5-4211-9D19-225E92AAB951}">
      <dgm:prSet/>
      <dgm:spPr/>
      <dgm:t>
        <a:bodyPr/>
        <a:lstStyle/>
        <a:p>
          <a:endParaRPr lang="en-US"/>
        </a:p>
      </dgm:t>
    </dgm:pt>
    <dgm:pt modelId="{F24F4E50-012B-418D-B047-AABC9968B318}" type="pres">
      <dgm:prSet presAssocID="{F86E6518-B10C-4B1E-B5EE-A262B3E675E1}" presName="Name0" presStyleCnt="0">
        <dgm:presLayoutVars>
          <dgm:dir/>
          <dgm:animLvl val="lvl"/>
          <dgm:resizeHandles val="exact"/>
        </dgm:presLayoutVars>
      </dgm:prSet>
      <dgm:spPr/>
    </dgm:pt>
    <dgm:pt modelId="{C80FD928-596C-4D49-B2EA-E1BA9B9ADF21}" type="pres">
      <dgm:prSet presAssocID="{47D3C052-511B-4BCA-B600-1CE049FD4F0C}" presName="composite" presStyleCnt="0"/>
      <dgm:spPr/>
    </dgm:pt>
    <dgm:pt modelId="{93184600-CF2A-43E9-B143-C29930DECFB6}" type="pres">
      <dgm:prSet presAssocID="{47D3C052-511B-4BCA-B600-1CE049FD4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432AC0-CA15-425A-9806-99399C5974F5}" type="pres">
      <dgm:prSet presAssocID="{47D3C052-511B-4BCA-B600-1CE049FD4F0C}" presName="desTx" presStyleLbl="alignAccFollowNode1" presStyleIdx="0" presStyleCnt="3">
        <dgm:presLayoutVars>
          <dgm:bulletEnabled val="1"/>
        </dgm:presLayoutVars>
      </dgm:prSet>
      <dgm:spPr/>
    </dgm:pt>
    <dgm:pt modelId="{F94F9EA3-1468-4E9C-AE0E-779A39367604}" type="pres">
      <dgm:prSet presAssocID="{371E239E-7046-4194-A830-56110917E34C}" presName="space" presStyleCnt="0"/>
      <dgm:spPr/>
    </dgm:pt>
    <dgm:pt modelId="{CD52B4A6-28CE-4036-9192-B051567AEB24}" type="pres">
      <dgm:prSet presAssocID="{7D4D3F60-45B5-4F4C-92C3-91A1DC24BF77}" presName="composite" presStyleCnt="0"/>
      <dgm:spPr/>
    </dgm:pt>
    <dgm:pt modelId="{6B582866-32C6-45F7-8179-431A2F73C957}" type="pres">
      <dgm:prSet presAssocID="{7D4D3F60-45B5-4F4C-92C3-91A1DC24BF7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8B981B8-60C2-45A8-A94F-FC51844B8083}" type="pres">
      <dgm:prSet presAssocID="{7D4D3F60-45B5-4F4C-92C3-91A1DC24BF77}" presName="desTx" presStyleLbl="alignAccFollowNode1" presStyleIdx="1" presStyleCnt="3">
        <dgm:presLayoutVars>
          <dgm:bulletEnabled val="1"/>
        </dgm:presLayoutVars>
      </dgm:prSet>
      <dgm:spPr/>
    </dgm:pt>
    <dgm:pt modelId="{D38809C7-D5CB-4B29-BAC3-70E7DD418416}" type="pres">
      <dgm:prSet presAssocID="{33E2F266-1AB2-4D32-937E-733A13BF4067}" presName="space" presStyleCnt="0"/>
      <dgm:spPr/>
    </dgm:pt>
    <dgm:pt modelId="{A08A87DE-591B-47B8-B3C2-37D5A4C24F41}" type="pres">
      <dgm:prSet presAssocID="{E7C38A8F-699F-4399-AA27-225E2914FED5}" presName="composite" presStyleCnt="0"/>
      <dgm:spPr/>
    </dgm:pt>
    <dgm:pt modelId="{57C616B2-08EA-4CEE-A279-3AE94A2B8956}" type="pres">
      <dgm:prSet presAssocID="{E7C38A8F-699F-4399-AA27-225E2914F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83692F8-961A-4C14-BE9F-28DD852B2D33}" type="pres">
      <dgm:prSet presAssocID="{E7C38A8F-699F-4399-AA27-225E2914F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EE5570E-11D2-4103-8623-7F7A94E133BD}" type="presOf" srcId="{10F06B87-E85D-4A15-B549-24C0C230BACB}" destId="{583692F8-961A-4C14-BE9F-28DD852B2D33}" srcOrd="0" destOrd="1" presId="urn:microsoft.com/office/officeart/2005/8/layout/hList1"/>
    <dgm:cxn modelId="{BF518714-A5F4-4818-B29C-52962E19B201}" type="presOf" srcId="{7D4D3F60-45B5-4F4C-92C3-91A1DC24BF77}" destId="{6B582866-32C6-45F7-8179-431A2F73C957}" srcOrd="0" destOrd="0" presId="urn:microsoft.com/office/officeart/2005/8/layout/hList1"/>
    <dgm:cxn modelId="{29084F23-F4B5-4211-9D19-225E92AAB951}" srcId="{E7C38A8F-699F-4399-AA27-225E2914FED5}" destId="{10F06B87-E85D-4A15-B549-24C0C230BACB}" srcOrd="1" destOrd="0" parTransId="{7A06FAFC-382C-4892-8A35-D2219C83779B}" sibTransId="{1E1E7FA9-F273-4A1B-8B8C-416D6752D8F9}"/>
    <dgm:cxn modelId="{B55ACD2D-3E4B-4CDC-83DF-F9571E156353}" srcId="{F86E6518-B10C-4B1E-B5EE-A262B3E675E1}" destId="{47D3C052-511B-4BCA-B600-1CE049FD4F0C}" srcOrd="0" destOrd="0" parTransId="{EEDF58E2-17FC-4078-B4A0-B7E18151A8B5}" sibTransId="{371E239E-7046-4194-A830-56110917E34C}"/>
    <dgm:cxn modelId="{275B2031-3592-4FF3-9E9D-7F6AF797E1FB}" type="presOf" srcId="{073E6B63-5350-4E38-BAE4-428253C53D43}" destId="{52432AC0-CA15-425A-9806-99399C5974F5}" srcOrd="0" destOrd="0" presId="urn:microsoft.com/office/officeart/2005/8/layout/hList1"/>
    <dgm:cxn modelId="{99346C35-58D9-4178-8293-D7F969F1C089}" srcId="{7D4D3F60-45B5-4F4C-92C3-91A1DC24BF77}" destId="{8A473155-7EFA-40E1-87BC-E13FB6392B8F}" srcOrd="0" destOrd="0" parTransId="{480F5CD5-F542-4044-8029-631F48C3DBEF}" sibTransId="{89E8DB74-4F2D-473E-BAF0-12B4123B3B3F}"/>
    <dgm:cxn modelId="{1D9AC536-671A-494A-BBE8-A423A27FBE1A}" type="presOf" srcId="{D0EC87D4-1CC3-405F-8976-CEAA84EC903E}" destId="{583692F8-961A-4C14-BE9F-28DD852B2D33}" srcOrd="0" destOrd="0" presId="urn:microsoft.com/office/officeart/2005/8/layout/hList1"/>
    <dgm:cxn modelId="{74FDC661-413C-4878-976A-DCEAA38DAADB}" srcId="{F86E6518-B10C-4B1E-B5EE-A262B3E675E1}" destId="{7D4D3F60-45B5-4F4C-92C3-91A1DC24BF77}" srcOrd="1" destOrd="0" parTransId="{42DF3953-1CC9-477B-A746-A5252C55C31C}" sibTransId="{33E2F266-1AB2-4D32-937E-733A13BF4067}"/>
    <dgm:cxn modelId="{098FBB4F-E594-46D4-B860-9B354F4582BA}" srcId="{F86E6518-B10C-4B1E-B5EE-A262B3E675E1}" destId="{E7C38A8F-699F-4399-AA27-225E2914FED5}" srcOrd="2" destOrd="0" parTransId="{5C9B849E-D3B4-4C2F-9F10-3EA3F78F2D09}" sibTransId="{4A4A1681-5A7C-44A7-91D8-61A3562FB786}"/>
    <dgm:cxn modelId="{8A8AC875-B268-42F0-B140-9CA8D820764B}" type="presOf" srcId="{E7C38A8F-699F-4399-AA27-225E2914FED5}" destId="{57C616B2-08EA-4CEE-A279-3AE94A2B8956}" srcOrd="0" destOrd="0" presId="urn:microsoft.com/office/officeart/2005/8/layout/hList1"/>
    <dgm:cxn modelId="{D507A87B-AB45-48EB-AC12-5EE777579434}" srcId="{E7C38A8F-699F-4399-AA27-225E2914FED5}" destId="{D0EC87D4-1CC3-405F-8976-CEAA84EC903E}" srcOrd="0" destOrd="0" parTransId="{7D13380D-B16D-4A3F-B452-C875275002E5}" sibTransId="{1030FAB5-FD7B-433A-BF8F-D32B21F0EBF9}"/>
    <dgm:cxn modelId="{F930A19D-14CD-4E02-A33C-9134A4A963D2}" type="presOf" srcId="{8A473155-7EFA-40E1-87BC-E13FB6392B8F}" destId="{28B981B8-60C2-45A8-A94F-FC51844B8083}" srcOrd="0" destOrd="0" presId="urn:microsoft.com/office/officeart/2005/8/layout/hList1"/>
    <dgm:cxn modelId="{A780DCB7-3A19-47AF-A8E8-ADC216495D02}" type="presOf" srcId="{47D3C052-511B-4BCA-B600-1CE049FD4F0C}" destId="{93184600-CF2A-43E9-B143-C29930DECFB6}" srcOrd="0" destOrd="0" presId="urn:microsoft.com/office/officeart/2005/8/layout/hList1"/>
    <dgm:cxn modelId="{2F5A79D4-3060-4D13-9B12-9E5E4C2C0080}" srcId="{47D3C052-511B-4BCA-B600-1CE049FD4F0C}" destId="{E48C8076-0B12-420B-B417-D71887C8B6E9}" srcOrd="1" destOrd="0" parTransId="{9BF4C395-7CE7-4E1A-B3BB-4473457AAAB0}" sibTransId="{9A840D77-29EB-412A-A510-3EE4C7F8456A}"/>
    <dgm:cxn modelId="{D30A47D5-C530-4C59-8690-6BBA927968F0}" type="presOf" srcId="{F86E6518-B10C-4B1E-B5EE-A262B3E675E1}" destId="{F24F4E50-012B-418D-B047-AABC9968B318}" srcOrd="0" destOrd="0" presId="urn:microsoft.com/office/officeart/2005/8/layout/hList1"/>
    <dgm:cxn modelId="{2BA9E3E4-2593-46F4-A510-6E9474ECB66C}" type="presOf" srcId="{E48C8076-0B12-420B-B417-D71887C8B6E9}" destId="{52432AC0-CA15-425A-9806-99399C5974F5}" srcOrd="0" destOrd="1" presId="urn:microsoft.com/office/officeart/2005/8/layout/hList1"/>
    <dgm:cxn modelId="{094FFDED-C64A-4F59-BF34-D061B161CE64}" srcId="{47D3C052-511B-4BCA-B600-1CE049FD4F0C}" destId="{073E6B63-5350-4E38-BAE4-428253C53D43}" srcOrd="0" destOrd="0" parTransId="{72266E8B-7F26-40ED-B2DE-83B713C77C10}" sibTransId="{3703CA8B-C78F-4F03-8C3C-2A7306E8D43C}"/>
    <dgm:cxn modelId="{4A902C79-AE22-4D52-BBC3-469821465C6A}" type="presParOf" srcId="{F24F4E50-012B-418D-B047-AABC9968B318}" destId="{C80FD928-596C-4D49-B2EA-E1BA9B9ADF21}" srcOrd="0" destOrd="0" presId="urn:microsoft.com/office/officeart/2005/8/layout/hList1"/>
    <dgm:cxn modelId="{E759DEA4-B6FA-4C4D-95B7-288A5FCB56DB}" type="presParOf" srcId="{C80FD928-596C-4D49-B2EA-E1BA9B9ADF21}" destId="{93184600-CF2A-43E9-B143-C29930DECFB6}" srcOrd="0" destOrd="0" presId="urn:microsoft.com/office/officeart/2005/8/layout/hList1"/>
    <dgm:cxn modelId="{84691DE6-9472-424E-91C1-78AD257E1657}" type="presParOf" srcId="{C80FD928-596C-4D49-B2EA-E1BA9B9ADF21}" destId="{52432AC0-CA15-425A-9806-99399C5974F5}" srcOrd="1" destOrd="0" presId="urn:microsoft.com/office/officeart/2005/8/layout/hList1"/>
    <dgm:cxn modelId="{53DEC790-4801-497E-A129-1530B676D0D3}" type="presParOf" srcId="{F24F4E50-012B-418D-B047-AABC9968B318}" destId="{F94F9EA3-1468-4E9C-AE0E-779A39367604}" srcOrd="1" destOrd="0" presId="urn:microsoft.com/office/officeart/2005/8/layout/hList1"/>
    <dgm:cxn modelId="{7876782C-C3B9-4B08-8862-5A904C947A13}" type="presParOf" srcId="{F24F4E50-012B-418D-B047-AABC9968B318}" destId="{CD52B4A6-28CE-4036-9192-B051567AEB24}" srcOrd="2" destOrd="0" presId="urn:microsoft.com/office/officeart/2005/8/layout/hList1"/>
    <dgm:cxn modelId="{1BFA2BB8-655A-4A86-959E-878B3DB824DA}" type="presParOf" srcId="{CD52B4A6-28CE-4036-9192-B051567AEB24}" destId="{6B582866-32C6-45F7-8179-431A2F73C957}" srcOrd="0" destOrd="0" presId="urn:microsoft.com/office/officeart/2005/8/layout/hList1"/>
    <dgm:cxn modelId="{C66A4B85-F88E-4554-B020-B68A65D024E8}" type="presParOf" srcId="{CD52B4A6-28CE-4036-9192-B051567AEB24}" destId="{28B981B8-60C2-45A8-A94F-FC51844B8083}" srcOrd="1" destOrd="0" presId="urn:microsoft.com/office/officeart/2005/8/layout/hList1"/>
    <dgm:cxn modelId="{1B1193AE-FE3D-4601-81DB-844BA121E032}" type="presParOf" srcId="{F24F4E50-012B-418D-B047-AABC9968B318}" destId="{D38809C7-D5CB-4B29-BAC3-70E7DD418416}" srcOrd="3" destOrd="0" presId="urn:microsoft.com/office/officeart/2005/8/layout/hList1"/>
    <dgm:cxn modelId="{2FFFD643-E955-46ED-ADDD-4FEA9395B7F0}" type="presParOf" srcId="{F24F4E50-012B-418D-B047-AABC9968B318}" destId="{A08A87DE-591B-47B8-B3C2-37D5A4C24F41}" srcOrd="4" destOrd="0" presId="urn:microsoft.com/office/officeart/2005/8/layout/hList1"/>
    <dgm:cxn modelId="{98A179B8-0A1F-43EC-B247-6BB2D3F5E6B2}" type="presParOf" srcId="{A08A87DE-591B-47B8-B3C2-37D5A4C24F41}" destId="{57C616B2-08EA-4CEE-A279-3AE94A2B8956}" srcOrd="0" destOrd="0" presId="urn:microsoft.com/office/officeart/2005/8/layout/hList1"/>
    <dgm:cxn modelId="{864D506A-E91B-45E7-881D-888C5C138B06}" type="presParOf" srcId="{A08A87DE-591B-47B8-B3C2-37D5A4C24F41}" destId="{583692F8-961A-4C14-BE9F-28DD852B2D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36C03-5096-43FC-9B68-77086F70551F}">
      <dsp:nvSpPr>
        <dsp:cNvPr id="0" name=""/>
        <dsp:cNvSpPr/>
      </dsp:nvSpPr>
      <dsp:spPr>
        <a:xfrm>
          <a:off x="0" y="0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Economic growth, technology, culture, and industrial policies affect environmental protection efforts.</a:t>
          </a:r>
        </a:p>
      </dsp:txBody>
      <dsp:txXfrm>
        <a:off x="16186" y="16186"/>
        <a:ext cx="4893494" cy="520247"/>
      </dsp:txXfrm>
    </dsp:sp>
    <dsp:sp modelId="{7964537C-CC96-41EE-9633-83A9CC7EAC88}">
      <dsp:nvSpPr>
        <dsp:cNvPr id="0" name=""/>
        <dsp:cNvSpPr/>
      </dsp:nvSpPr>
      <dsp:spPr>
        <a:xfrm>
          <a:off x="414782" y="629372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we focus too much on growth, we ignore environmental management.</a:t>
          </a:r>
        </a:p>
      </dsp:txBody>
      <dsp:txXfrm>
        <a:off x="430968" y="645558"/>
        <a:ext cx="4748115" cy="520247"/>
      </dsp:txXfrm>
    </dsp:sp>
    <dsp:sp modelId="{6DD58DA2-B0D9-43C7-A730-1BE196CBB753}">
      <dsp:nvSpPr>
        <dsp:cNvPr id="0" name=""/>
        <dsp:cNvSpPr/>
      </dsp:nvSpPr>
      <dsp:spPr>
        <a:xfrm>
          <a:off x="829564" y="1258745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Burning fossil fuel is the largest contributor to greenhouse gas emission, it emits CO2. </a:t>
          </a:r>
        </a:p>
      </dsp:txBody>
      <dsp:txXfrm>
        <a:off x="845750" y="1274931"/>
        <a:ext cx="4748115" cy="520247"/>
      </dsp:txXfrm>
    </dsp:sp>
    <dsp:sp modelId="{AC8D898B-A685-4360-A374-3FC12BE31C1F}">
      <dsp:nvSpPr>
        <dsp:cNvPr id="0" name=""/>
        <dsp:cNvSpPr/>
      </dsp:nvSpPr>
      <dsp:spPr>
        <a:xfrm>
          <a:off x="1244346" y="1888118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Environment and growth impact human development. </a:t>
          </a:r>
        </a:p>
      </dsp:txBody>
      <dsp:txXfrm>
        <a:off x="1260532" y="1904304"/>
        <a:ext cx="4748115" cy="520247"/>
      </dsp:txXfrm>
    </dsp:sp>
    <dsp:sp modelId="{38F49B0C-B61D-4506-8112-E05A2EF32605}">
      <dsp:nvSpPr>
        <dsp:cNvPr id="0" name=""/>
        <dsp:cNvSpPr/>
      </dsp:nvSpPr>
      <dsp:spPr>
        <a:xfrm>
          <a:off x="1659128" y="2517491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Question: How does the GDP affect CO2 emissions and what is the effect of HDI on CO2 emissions?</a:t>
          </a:r>
        </a:p>
      </dsp:txBody>
      <dsp:txXfrm>
        <a:off x="1675314" y="2533677"/>
        <a:ext cx="4748115" cy="520247"/>
      </dsp:txXfrm>
    </dsp:sp>
    <dsp:sp modelId="{789F7726-F49D-4530-BF55-EEC8A88AB10C}">
      <dsp:nvSpPr>
        <dsp:cNvPr id="0" name=""/>
        <dsp:cNvSpPr/>
      </dsp:nvSpPr>
      <dsp:spPr>
        <a:xfrm>
          <a:off x="5195269" y="403719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76089" y="403719"/>
        <a:ext cx="197562" cy="270300"/>
      </dsp:txXfrm>
    </dsp:sp>
    <dsp:sp modelId="{7E00FC4F-93F5-47BB-A3C1-A321F629E52E}">
      <dsp:nvSpPr>
        <dsp:cNvPr id="0" name=""/>
        <dsp:cNvSpPr/>
      </dsp:nvSpPr>
      <dsp:spPr>
        <a:xfrm>
          <a:off x="5610051" y="1033092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690871" y="1033092"/>
        <a:ext cx="197562" cy="270300"/>
      </dsp:txXfrm>
    </dsp:sp>
    <dsp:sp modelId="{9CC2F73D-FB41-4BDC-B528-3C619DE037C1}">
      <dsp:nvSpPr>
        <dsp:cNvPr id="0" name=""/>
        <dsp:cNvSpPr/>
      </dsp:nvSpPr>
      <dsp:spPr>
        <a:xfrm>
          <a:off x="6024833" y="1653254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05653" y="1653254"/>
        <a:ext cx="197562" cy="270300"/>
      </dsp:txXfrm>
    </dsp:sp>
    <dsp:sp modelId="{B483A3D8-8F28-4D35-A505-47326BF0CD22}">
      <dsp:nvSpPr>
        <dsp:cNvPr id="0" name=""/>
        <dsp:cNvSpPr/>
      </dsp:nvSpPr>
      <dsp:spPr>
        <a:xfrm>
          <a:off x="6439615" y="2288767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20435" y="2288767"/>
        <a:ext cx="197562" cy="270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8FFBD-C045-4D94-AC31-AFA8DEC020AC}">
      <dsp:nvSpPr>
        <dsp:cNvPr id="0" name=""/>
        <dsp:cNvSpPr/>
      </dsp:nvSpPr>
      <dsp:spPr>
        <a:xfrm>
          <a:off x="0" y="242470"/>
          <a:ext cx="3464779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GDP: total income of all people/total expenditure on goods and services in an economy. </a:t>
          </a:r>
          <a:endParaRPr lang="zh-CN" sz="1200" kern="1200"/>
        </a:p>
      </dsp:txBody>
      <dsp:txXfrm>
        <a:off x="30842" y="273312"/>
        <a:ext cx="3403095" cy="570115"/>
      </dsp:txXfrm>
    </dsp:sp>
    <dsp:sp modelId="{6EED47F0-7F8A-4F93-9666-3FFD653C546C}">
      <dsp:nvSpPr>
        <dsp:cNvPr id="0" name=""/>
        <dsp:cNvSpPr/>
      </dsp:nvSpPr>
      <dsp:spPr>
        <a:xfrm>
          <a:off x="0" y="908830"/>
          <a:ext cx="3464779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CO2 emission: CO2 emission accounts for 72% of total greenhouse gas emissions per year. </a:t>
          </a:r>
          <a:endParaRPr lang="zh-CN" sz="1200" kern="1200"/>
        </a:p>
      </dsp:txBody>
      <dsp:txXfrm>
        <a:off x="30842" y="939672"/>
        <a:ext cx="3403095" cy="570115"/>
      </dsp:txXfrm>
    </dsp:sp>
    <dsp:sp modelId="{192D3A8C-9A50-4513-840F-709BCB5B6FE6}">
      <dsp:nvSpPr>
        <dsp:cNvPr id="0" name=""/>
        <dsp:cNvSpPr/>
      </dsp:nvSpPr>
      <dsp:spPr>
        <a:xfrm>
          <a:off x="0" y="1575190"/>
          <a:ext cx="3464779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HDI: measurement of a country’s performance in human development concepts: health, education, and standard of living. </a:t>
          </a:r>
          <a:endParaRPr lang="zh-CN" sz="1200" kern="1200"/>
        </a:p>
      </dsp:txBody>
      <dsp:txXfrm>
        <a:off x="30842" y="1606032"/>
        <a:ext cx="3403095" cy="570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4600-CF2A-43E9-B143-C29930DECFB6}">
      <dsp:nvSpPr>
        <dsp:cNvPr id="0" name=""/>
        <dsp:cNvSpPr/>
      </dsp:nvSpPr>
      <dsp:spPr>
        <a:xfrm>
          <a:off x="2254" y="142956"/>
          <a:ext cx="2197893" cy="725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Carbon Intensity</a:t>
          </a:r>
        </a:p>
      </dsp:txBody>
      <dsp:txXfrm>
        <a:off x="2254" y="142956"/>
        <a:ext cx="2197893" cy="725447"/>
      </dsp:txXfrm>
    </dsp:sp>
    <dsp:sp modelId="{52432AC0-CA15-425A-9806-99399C5974F5}">
      <dsp:nvSpPr>
        <dsp:cNvPr id="0" name=""/>
        <dsp:cNvSpPr/>
      </dsp:nvSpPr>
      <dsp:spPr>
        <a:xfrm>
          <a:off x="2254" y="868404"/>
          <a:ext cx="2197893" cy="20587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 key measure of economic-environmental balance.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Complex association between carbon intensity and political stability and economic structure. </a:t>
          </a:r>
        </a:p>
      </dsp:txBody>
      <dsp:txXfrm>
        <a:off x="2254" y="868404"/>
        <a:ext cx="2197893" cy="2058750"/>
      </dsp:txXfrm>
    </dsp:sp>
    <dsp:sp modelId="{6B582866-32C6-45F7-8179-431A2F73C957}">
      <dsp:nvSpPr>
        <dsp:cNvPr id="0" name=""/>
        <dsp:cNvSpPr/>
      </dsp:nvSpPr>
      <dsp:spPr>
        <a:xfrm>
          <a:off x="2507853" y="142956"/>
          <a:ext cx="2197893" cy="7254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Decoupling of energy consumption and growth</a:t>
          </a:r>
        </a:p>
      </dsp:txBody>
      <dsp:txXfrm>
        <a:off x="2507853" y="142956"/>
        <a:ext cx="2197893" cy="725447"/>
      </dsp:txXfrm>
    </dsp:sp>
    <dsp:sp modelId="{28B981B8-60C2-45A8-A94F-FC51844B8083}">
      <dsp:nvSpPr>
        <dsp:cNvPr id="0" name=""/>
        <dsp:cNvSpPr/>
      </dsp:nvSpPr>
      <dsp:spPr>
        <a:xfrm>
          <a:off x="2507853" y="868404"/>
          <a:ext cx="2197893" cy="20587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 countries like Germany, the UK, Sweden, Denmark, etc., CO2 emission level stays on the same level while GDP keeps increasing - suggest decoupling underway. </a:t>
          </a:r>
        </a:p>
      </dsp:txBody>
      <dsp:txXfrm>
        <a:off x="2507853" y="868404"/>
        <a:ext cx="2197893" cy="2058750"/>
      </dsp:txXfrm>
    </dsp:sp>
    <dsp:sp modelId="{57C616B2-08EA-4CEE-A279-3AE94A2B8956}">
      <dsp:nvSpPr>
        <dsp:cNvPr id="0" name=""/>
        <dsp:cNvSpPr/>
      </dsp:nvSpPr>
      <dsp:spPr>
        <a:xfrm>
          <a:off x="5013451" y="142956"/>
          <a:ext cx="2197893" cy="7254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Education and GDP per capita</a:t>
          </a:r>
        </a:p>
      </dsp:txBody>
      <dsp:txXfrm>
        <a:off x="5013451" y="142956"/>
        <a:ext cx="2197893" cy="725447"/>
      </dsp:txXfrm>
    </dsp:sp>
    <dsp:sp modelId="{583692F8-961A-4C14-BE9F-28DD852B2D33}">
      <dsp:nvSpPr>
        <dsp:cNvPr id="0" name=""/>
        <dsp:cNvSpPr/>
      </dsp:nvSpPr>
      <dsp:spPr>
        <a:xfrm>
          <a:off x="5013451" y="868404"/>
          <a:ext cx="2197893" cy="20587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Richer countries tend to produce better education outcomes.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When income reaches certain level, the relationship between income and education outcomes becomes nonexistent. </a:t>
          </a:r>
        </a:p>
      </dsp:txBody>
      <dsp:txXfrm>
        <a:off x="5013451" y="868404"/>
        <a:ext cx="2197893" cy="20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15:2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24575,'475'0'-1365,"-456"0"-5461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37:44.3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137.00232"/>
      <inkml:brushProperty name="anchorY" value="1161.24768"/>
      <inkml:brushProperty name="scaleFactor" value="0.5"/>
    </inkml:brush>
  </inkml:definitions>
  <inkml:trace contextRef="#ctx0" brushRef="#br0">1323 60 24575,'0'0'0,"-7"0"0,-7 0 0,-11 0 0,-3 0 0,-9 0 0,-5 0 0,2 0 0,0 0 0,0 0 0,4 0 0,4 4 0,3 0 0,4 1 0,3-2 0,1 4 0,1-1 0,0-1 0,4 3 0,0-1 0,0-2 0,4 4 0,-2-2 0,-1 2 0,-1 0 0,-6 2 0,-1-2 0,-1-2 0,0-2 0,0-2 0,2-1 0,0-2 0,5 5 0,0-1 0,1 0 0,-1-1 0,-1 3 0,-1 0 0,-1 3 0,0-1 0,-1-1 0,1-2 0,-1-2 0,4 3 0,1 3 0,-1-1 0,4 4 0,-1 2 0,3 3 0,-1 1 0,-1 1 0,2 2 0,-3-4 0,0-5 0,-3 1 0,3 0 0,-1-2 0,-1-2 0,3 1 0,3 1 0,4 4 0,-2-3 0,-3 6 0,2 2 0,-3-3 0,2 5 0,-1 4 0,1 1 0,-2 0 0,3-2 0,2 0 0,2-2 0,-3-6 0,3 4 0,0 0 0,2 0 0,1 1 0,0-1 0,2 0 0,0 0 0,0 0 0,4 0 0,1 0 0,-1-1 0,0 1 0,3-1 0,-2 1 0,5 0 0,-2-1 0,2 1 0,0 0 0,-3-1 0,2-3 0,3-5 0,3 4 0,-3 1 0,3 2 0,0 5 0,-2 1 0,2 1 0,0-2 0,2 0 0,1-2 0,-3 0 0,1-5 0,0-5 0,6-4 0,-4 1 0,2-3 0,-1 3 0,0-2 0,1-1 0,0-2 0,-4 3 0,1-1 0,3 3 0,2 2 0,4 0 0,1-2 0,4 2 0,-2-3 0,0-1 0,1-3 0,-1-1 0,-2-2 0,-2-1 0,-2 0 0,-1 4 0,-1 0 0,0 0 0,-1 0 0,0-2 0,1 0 0,-5 2 0,0 1 0,0-1 0,1 0 0,2-2 0,4-1 0,1 0 0,0-1 0,0 0 0,0 0 0,-2 0 0,4 0 0,-1 0 0,1 0 0,-2 0 0,-1-1 0,-1 1 0,-1 0 0,0 0 0,4 0 0,3 0 0,1 0 0,0 1 0,1-6 0,3 1 0,-1-4 0,-3-4 0,-1 1 0,-4 1 0,-5-5 0,-2-2 0,0-2 0,-5-6 0,2-1 0,0-3 0,-2-1 0,1 2 0,-2 2 0,-3 2 0,1 1 0,-1-3 0,-3 1 0,-1-4 0,-2 1 0,4 1 0,-2 2 0,4-7 0,0-3 0,-2-4 0,-1-5 0,2-6 0,-1-1 0,-1 1 0,-1 6 0,-2 6 0,-1 6 0,0 6 0,-1 2 0,0 3 0,-1 2 0,-3 3 0,-4-3 0,-1-1 0,-3 0 0,-2-1 0,1-1 0,3 1 0,-1-4 0,-2 4 0,2 0 0,-2 1 0,-1 0 0,-3 5 0,3-1 0,0 4 0,2-1 0,-1 4 0,-1 1 0,-2 0 0,-2-3 0,-1-3 0,-1 2 0,0-2 0,-1-2 0,0-1 0,0-1 0,0-6 0,-4 0 0,0 3 0,0 1 0,5 0 0,1 5 0,1 4 0,4 0 0,0 3 0,3-2 0,-1 2 0,-1 2 0,2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29:0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24575,'51'0'0,"-7"-2"0,1 3 0,0 1 0,0 2 0,75 18 0,-83-12 0,1-2 0,0-1 0,0-2 0,69 0 0,546-5 0,-632-2 0,0 0 0,24-5 0,-23 3 0,38-2 0,5 6 0,-37 1 0,1-2 0,0 0 0,52-10 0,-46 5 0,0 2 0,0 1 0,0 2 0,44 4 0,4 0 0,-43-4 0,6 1 0,-1 1 0,71 11 0,-66-6 0,1-1 0,-1-3 0,53-5 0,-6 1 0,-65 1-64,-19 0-196,0 1 0,0 0-1,0 1 1,22 4 0,-21-1-6566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29:0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24575,'15'-2'0,"0"1"0,0-2 0,-1 0 0,17-6 0,24-4 0,25 4 0,0 4 0,106 6 0,-56 2 0,-125-3-100,51 3-1165,-38 2-5561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29:3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30:42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24575,'828'0'0,"-808"1"0,0 1 0,0 2 0,-1-1 0,25 9 0,39 8 0,-55-16 0,20 3 0,81 3 0,-83-10 0,5 1 0,1-3 0,69-11 0,-91 9 0,1 2 0,44 1 0,17-1 0,-35-8 0,-42 7 0,1 0 0,22-1 0,384 4 0,-399 2 0,0 0 0,24 6 0,13 1 0,168 32-1365,-210-40-5461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30:4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24575,'123'-2'0,"129"5"0,-195 7 0,-43-7 0,0 0 0,23 1 0,148-4-1365,-167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15:2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24575,'266'-16'0,"-216"12"-87,64 2 0,-69 3-1104,-27-1-5635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15:3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1901 24575,'0'-10'0,"1"0"0,1 0 0,-1 0 0,2 0 0,-1 0 0,1 1 0,6-12 0,35-64 0,-21 43 0,31-47 0,94-122 0,18-29 0,-82 112 0,168-201 0,-217 292 0,0 2 0,3 1 0,0 2 0,3 2 0,0 1 0,67-33 0,-11 14 0,201-68 0,-73 51 0,385-59 0,-439 86 133,-32 5-1631,-119 30-5328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15:3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1 591 24575,'1'-4'0,"0"1"0,1-1 0,-1 0 0,1 1 0,0-1 0,0 1 0,1-1 0,-1 1 0,1 0 0,-1 0 0,1 0 0,5-3 0,1-4 0,49-48 0,1 2 0,3 3 0,3 3 0,115-69 0,-116 83 0,-42 25 0,-1-1 0,0-1 0,0-1 0,-2 0 0,0-2 0,31-32 0,-24 24-1365,-13 14-5461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15:4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24575,'12'0'0,"1"-2"0,0 0 0,15-4 0,29-4 0,-37 8 0,-16 1 0,0 0 0,1 0 0,-1 1 0,1 0 0,-1 0 0,6 1 0,-9-1 0,0 0 0,0 0 0,0 1 0,0-1 0,0 1 0,0-1 0,-1 0 0,1 1 0,0 0 0,0-1 0,-1 1 0,1-1 0,0 1 0,-1 0 0,1 0 0,-1-1 0,1 1 0,-1 0 0,1 0 0,-1 0 0,1-1 0,-1 1 0,0 0 0,1 0 0,-1 0 0,0 0 0,0 0 0,0 0 0,0 0 0,0 0 0,0 0 0,0 0 0,0 0 0,0 1 0,-3 32 0,-1 1 0,-16 63 0,19-94 17,-1 0-1,0 0 1,0 0-1,-1 0 1,1 0-1,-1 0 1,-3 4-1,-13 22-1513,15-17-5329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16:19:50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1,'697'0,"-688"0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16:19:53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0,'3'0,"9"0,12 0,10 0,9 0,11 0,4 0,2 0,6 0,-6 0,-2 0,-4 0,-8 0,-8 0,-7 0,-8 4,-9 4,-7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16:19:55.5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0,'7'0,"6"0,11 0,16 0,7 0,11 0,9 0,4 0,0 0,-2 0,3 0,-9 0,-7 0,-7 0,-7 0,-8 0,-10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6:37:37.8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1594 151 24575,'0'0'0,"-4"0"0,-17 0 0,-13 0 0,-11 0 0,-14 0 0,-9 0 0,-8 0 0,0-4 0,1-1 0,-1-3 0,11 0 0,3 1 0,7 2 0,5 2 0,4 0 0,8 3 0,5-1 0,5 1 0,4 1 0,2-1 0,2 0 0,0 1 0,1-1 0,-5 0 0,-4 4 0,-1 1 0,1-1 0,-2 0 0,1-2 0,1 0 0,3-1 0,5 3 0,2 0 0,1 5 0,0 2 0,-1 4 0,-1 2 0,4 3 0,0 4 0,3 2 0,-1-1 0,-1 0 0,2-1 0,-1 3 0,2 7 0,-1 4 0,-2-1 0,-1 1 0,-3 1 0,3 1 0,-1 0 0,0 5 0,3-4 0,2 5 0,5-2 0,2-3 0,2 3 0,1-1 0,2 0 0,-1 0 0,1-4 0,-1 2 0,1-3 0,3-4 0,1 0 0,-1 0 0,3 2 0,0 2 0,-1-3 0,2-4 0,0-2 0,-2 0 0,-2-2 0,3-1 0,-1-2 0,3-1 0,3-2 0,-2 0 0,-1 0 0,2-1 0,1 0 0,-1 1 0,2-1 0,-3 1 0,3 3 0,5 5 0,2 9 0,6 7 0,1-2 0,4 10 0,-1-1 0,-6-1 0,-2-6 0,3-7 0,-6-6 0,0-5 0,0-8 0,-1-6 0,-3-2 0,0 1 0,1-2 0,1 1 0,1 2 0,1 2 0,5-1 0,0-4 0,-3 2 0,4-4 0,-6 3 0,4 2 0,4-2 0,0-2 0,4-3 0,7 2 0,-2 3 0,3-2 0,1-1 0,-4-3 0,0-1 0,1-6 0,-3-2 0,1-4 0,0-4 0,-2 1 0,10-7 0,9-2 0,6-2 0,5 0 0,-7-4 0,0-1 0,1 1 0,-4-3 0,-3-3 0,-7-3 0,-3 2 0,-5 2 0,-1-2 0,-8 4 0,-3 1 0,1-1 0,0 1 0,-5 2 0,-5 2 0,-1-3 0,1 1 0,1 0 0,-3-2 0,-2-3 0,1 0 0,-3 3 0,-1 1 0,-3 2 0,-2 2 0,-1 1 0,0 2 0,-2-5 0,1 0 0,0 1 0,-1 0 0,1-3 0,-4 5 0,-5-3 0,0-4 0,-3 1 0,2-8 0,2-6 0,-2-12 0,-2-1 0,1-12 0,-1-6 0,1-5 0,-1-4 0,3 2 0,-3 8 0,2 5 0,-1 7 0,2 11 0,1 9 0,-1 12 0,2 7 0,-3 7 0,2 2 0,-3 4 0,2-5 0,-2 1 0,2-2 0,2-1 0,2-7 0,-3-5 0,-2-1 0,-3-5 0,-3-6 0,-2 1 0,-2-1 0,-1 7 0,4 4 0,0 8 0,0 7 0,-1 6 0,-4 3 0,-2 3 0,0 2 0,0 0 0,1 0 0,1 1 0,5-1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c5b10dc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c5b10dc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c5b10dc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c5b10dc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c5b10dc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c5b10dc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c5b10dc9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c5b10dc9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2801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33195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113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1943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82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0048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00434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1545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1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8213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82806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1445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754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351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36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47746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46930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64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customXml" Target="../ink/ink15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4.xml"/><Relationship Id="rId4" Type="http://schemas.openxmlformats.org/officeDocument/2006/relationships/image" Target="../media/image22.png"/><Relationship Id="rId9" Type="http://schemas.openxmlformats.org/officeDocument/2006/relationships/image" Target="../media/image2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5" Type="http://schemas.openxmlformats.org/officeDocument/2006/relationships/image" Target="../media/image9.png"/><Relationship Id="rId4" Type="http://schemas.openxmlformats.org/officeDocument/2006/relationships/customXml" Target="../ink/ink6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0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0150" y="38432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dirty="0"/>
              <a:t>The Influence of Economic Indicator and Human Development on Carbon Dioxide Emission</a:t>
            </a:r>
            <a:endParaRPr sz="278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0150" y="3895492"/>
            <a:ext cx="8183700" cy="105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Sheng Yun, Jingyan Xu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GSAS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Fordham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CISC 5450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3166A1-9969-3352-36E4-70FF91E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Regression Analysis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dirty="0"/>
              <a:t>GDP, Year and CO2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EBC36-8131-8E70-531F-78A6933EFE1F}"/>
                  </a:ext>
                </a:extLst>
              </p14:cNvPr>
              <p14:cNvContentPartPr/>
              <p14:nvPr/>
            </p14:nvContentPartPr>
            <p14:xfrm>
              <a:off x="3449385" y="24307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EBC36-8131-8E70-531F-78A6933EFE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0745" y="24220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EA62DE-C279-8076-3E1D-004A6A81B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4164" y="1598536"/>
            <a:ext cx="4780546" cy="325596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D4DB8F-6023-C778-DD0E-716AE7B2760B}"/>
                  </a:ext>
                </a:extLst>
              </p14:cNvPr>
              <p14:cNvContentPartPr/>
              <p14:nvPr/>
            </p14:nvContentPartPr>
            <p14:xfrm>
              <a:off x="549945" y="3895180"/>
              <a:ext cx="966600" cy="30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D4DB8F-6023-C778-DD0E-716AE7B276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305" y="3886540"/>
                <a:ext cx="984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3436B6-0F97-ABDB-8C4D-94776DC3A04D}"/>
                  </a:ext>
                </a:extLst>
              </p14:cNvPr>
              <p14:cNvContentPartPr/>
              <p14:nvPr/>
            </p14:nvContentPartPr>
            <p14:xfrm>
              <a:off x="4215105" y="3917140"/>
              <a:ext cx="252360" cy="8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3436B6-0F97-ABDB-8C4D-94776DC3A0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6105" y="3908140"/>
                <a:ext cx="270000" cy="26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5E0BDD8-5518-7890-9B9E-CC361BE7D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434" y="457200"/>
            <a:ext cx="3558848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4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99B8-9CD3-47DF-CA81-7EAFF5C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to Time Series</a:t>
            </a:r>
            <a:endParaRPr lang="zh-CN" alt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3065AF6-FB66-EDC7-1239-925B90E2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47" y="936898"/>
            <a:ext cx="7240507" cy="4132748"/>
          </a:xfrm>
        </p:spPr>
      </p:pic>
    </p:spTree>
    <p:extLst>
      <p:ext uri="{BB962C8B-B14F-4D97-AF65-F5344CB8AC3E}">
        <p14:creationId xmlns:p14="http://schemas.microsoft.com/office/powerpoint/2010/main" val="196536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2600" y="612478"/>
            <a:ext cx="252551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Conclusion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90721" y="612478"/>
            <a:ext cx="346477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Strong and positive relationship between CO2 emissions and GDP, positive and ignorable relationship between CO2 emission and HDI. 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Seasonality.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Replace current datasets with better ones; add more variables. </a:t>
            </a:r>
          </a:p>
          <a:p>
            <a:pPr marL="914400" lvl="1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HIHD for human development, GDP per capita or </a:t>
            </a:r>
            <a:r>
              <a:rPr lang="en-US" dirty="0" err="1"/>
              <a:t>Ginni</a:t>
            </a:r>
            <a:r>
              <a:rPr lang="en-US" dirty="0"/>
              <a:t> coefficient for economic wellness. 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Separate countries into different categories, such as income levels.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Introduction</a:t>
            </a: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7" name="Google Shape;65;p14">
            <a:extLst>
              <a:ext uri="{FF2B5EF4-FFF2-40B4-BE49-F238E27FC236}">
                <a16:creationId xmlns:a16="http://schemas.microsoft.com/office/drawing/2014/main" id="{5A044DD9-97B0-E8E3-D4AF-2A78FB2E7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638409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82600" y="612478"/>
            <a:ext cx="252551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Dataset Sources and Detail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B3374E-E192-0C11-6BC0-ACD5CA9F9F82}"/>
              </a:ext>
            </a:extLst>
          </p:cNvPr>
          <p:cNvGraphicFramePr/>
          <p:nvPr/>
        </p:nvGraphicFramePr>
        <p:xfrm>
          <a:off x="3490721" y="2081561"/>
          <a:ext cx="3464779" cy="244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CC1A4197-F842-42DB-94B6-D7D13513AE44}"/>
              </a:ext>
            </a:extLst>
          </p:cNvPr>
          <p:cNvSpPr txBox="1">
            <a:spLocks/>
          </p:cNvSpPr>
          <p:nvPr/>
        </p:nvSpPr>
        <p:spPr>
          <a:xfrm>
            <a:off x="2969532" y="950913"/>
            <a:ext cx="4180333" cy="153238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 lnSpcReduction="10000"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b="1" dirty="0"/>
              <a:t>3 </a:t>
            </a:r>
            <a:r>
              <a:rPr lang="en-US" altLang="zh-CN" sz="1600" b="1" dirty="0"/>
              <a:t>D</a:t>
            </a:r>
            <a:r>
              <a:rPr lang="en-US" sz="1600" b="1" dirty="0"/>
              <a:t>atasets</a:t>
            </a:r>
            <a:r>
              <a:rPr lang="en-US" sz="1600" dirty="0"/>
              <a:t>: </a:t>
            </a:r>
            <a:r>
              <a:rPr lang="en-US" altLang="zh-CN" sz="1600" dirty="0"/>
              <a:t>N</a:t>
            </a:r>
            <a:r>
              <a:rPr lang="en-US" sz="1600" dirty="0"/>
              <a:t>ational GDP, CO2 </a:t>
            </a:r>
            <a:r>
              <a:rPr lang="en-US" altLang="zh-CN" sz="1600" dirty="0"/>
              <a:t>E</a:t>
            </a:r>
            <a:r>
              <a:rPr lang="en-US" sz="1600" dirty="0"/>
              <a:t>mission, Human Development Index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They all have </a:t>
            </a:r>
            <a:r>
              <a:rPr lang="en-US" sz="1600" b="1" dirty="0"/>
              <a:t>4 attributes</a:t>
            </a:r>
            <a:r>
              <a:rPr lang="en-US" sz="1600" dirty="0"/>
              <a:t>: Entity, Code, Year, annual GDP/CO2 emission/HDI</a:t>
            </a: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Relative Work Done by Others on the Same Dataset</a:t>
            </a: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9" name="Google Shape;77;p16">
            <a:extLst>
              <a:ext uri="{FF2B5EF4-FFF2-40B4-BE49-F238E27FC236}">
                <a16:creationId xmlns:a16="http://schemas.microsoft.com/office/drawing/2014/main" id="{4C4AEF6F-EF7C-B784-83E0-3A89F1174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83280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0BC4-6BB6-AB1C-7FD2-0C8B53F6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Series for CO2 Emission</a:t>
            </a:r>
            <a:endParaRPr lang="zh-CN" alt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D642711-AE2A-BD5B-3319-A83A7D48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41" y="1025912"/>
            <a:ext cx="5090779" cy="40029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BC135D3-852E-5C87-5980-33E9C9A1BBCB}"/>
                  </a:ext>
                </a:extLst>
              </p14:cNvPr>
              <p14:cNvContentPartPr/>
              <p14:nvPr/>
            </p14:nvContentPartPr>
            <p14:xfrm>
              <a:off x="951187" y="3947380"/>
              <a:ext cx="1782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BC135D3-852E-5C87-5980-33E9C9A1B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547" y="3938380"/>
                <a:ext cx="195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FBA1E6-757B-20D3-3982-59F40AF031BE}"/>
                  </a:ext>
                </a:extLst>
              </p14:cNvPr>
              <p14:cNvContentPartPr/>
              <p14:nvPr/>
            </p14:nvContentPartPr>
            <p14:xfrm>
              <a:off x="966307" y="4497460"/>
              <a:ext cx="177840" cy="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FBA1E6-757B-20D3-3982-59F40AF031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7667" y="4488460"/>
                <a:ext cx="19548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DCD8739-774F-2785-4D56-9AE410DDD4D1}"/>
              </a:ext>
            </a:extLst>
          </p:cNvPr>
          <p:cNvGrpSpPr/>
          <p:nvPr/>
        </p:nvGrpSpPr>
        <p:grpSpPr>
          <a:xfrm>
            <a:off x="6363427" y="2199940"/>
            <a:ext cx="968040" cy="684360"/>
            <a:chOff x="6363427" y="2199940"/>
            <a:chExt cx="968040" cy="68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EAA1FC-C0A0-62F8-81D0-1C9BC4A00DF4}"/>
                    </a:ext>
                  </a:extLst>
                </p14:cNvPr>
                <p14:cNvContentPartPr/>
                <p14:nvPr/>
              </p14:nvContentPartPr>
              <p14:xfrm>
                <a:off x="6363427" y="2199940"/>
                <a:ext cx="968040" cy="68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EAA1FC-C0A0-62F8-81D0-1C9BC4A00D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4787" y="2191300"/>
                  <a:ext cx="98568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235028-BECD-6BC3-9212-54F06175DB24}"/>
                    </a:ext>
                  </a:extLst>
                </p14:cNvPr>
                <p14:cNvContentPartPr/>
                <p14:nvPr/>
              </p14:nvContentPartPr>
              <p14:xfrm>
                <a:off x="6958147" y="2567500"/>
                <a:ext cx="267480" cy="21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235028-BECD-6BC3-9212-54F06175DB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9507" y="2558500"/>
                  <a:ext cx="285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0B1DBB-B9CC-A7C2-F220-93A279C5119E}"/>
                    </a:ext>
                  </a:extLst>
                </p14:cNvPr>
                <p14:cNvContentPartPr/>
                <p14:nvPr/>
              </p14:nvContentPartPr>
              <p14:xfrm>
                <a:off x="7143907" y="2555260"/>
                <a:ext cx="71280" cy="9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0B1DBB-B9CC-A7C2-F220-93A279C5119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35267" y="2546620"/>
                  <a:ext cx="88920" cy="11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4C9FEC-DE1B-0C99-7ABA-EED25D0824AE}"/>
              </a:ext>
            </a:extLst>
          </p:cNvPr>
          <p:cNvSpPr txBox="1"/>
          <p:nvPr/>
        </p:nvSpPr>
        <p:spPr>
          <a:xfrm>
            <a:off x="6955502" y="2712885"/>
            <a:ext cx="78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Mono</a:t>
            </a:r>
            <a:endParaRPr lang="zh-CN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259027-97F9-1320-75F3-8F1CCA431F59}"/>
              </a:ext>
            </a:extLst>
          </p:cNvPr>
          <p:cNvCxnSpPr/>
          <p:nvPr/>
        </p:nvCxnSpPr>
        <p:spPr>
          <a:xfrm flipH="1">
            <a:off x="5267947" y="2653900"/>
            <a:ext cx="89496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A83CCB-A568-995A-0BD1-1700F873A19C}"/>
              </a:ext>
            </a:extLst>
          </p:cNvPr>
          <p:cNvCxnSpPr/>
          <p:nvPr/>
        </p:nvCxnSpPr>
        <p:spPr>
          <a:xfrm flipH="1">
            <a:off x="5267947" y="4196485"/>
            <a:ext cx="89496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9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5D823-FFC4-5047-E820-815E5F1A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Cumulative and rate of change for CO2 Emission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C54DE-67B2-E8BD-5747-E1C1ACF33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Cumulative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24822A-9427-43FD-6B23-4AE0779F5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Rate of Change</a:t>
            </a:r>
            <a:endParaRPr lang="zh-CN" alt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454281A8-1E17-585B-FAB3-10B96ED327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296" y="2127517"/>
            <a:ext cx="3140075" cy="2209382"/>
          </a:xfrm>
          <a:prstGeom prst="rect">
            <a:avLst/>
          </a:prstGeom>
        </p:spPr>
      </p:pic>
      <p:pic>
        <p:nvPicPr>
          <p:cNvPr id="10" name="Content Placeholder 9" descr="Text&#10;&#10;Description automatically generated with low confidence">
            <a:extLst>
              <a:ext uri="{FF2B5EF4-FFF2-40B4-BE49-F238E27FC236}">
                <a16:creationId xmlns:a16="http://schemas.microsoft.com/office/drawing/2014/main" id="{C8864B99-3243-3A94-0092-3EF39FA226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16350" y="2283981"/>
            <a:ext cx="3138488" cy="20154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E88A98-BBEA-5116-539C-D817F26C4501}"/>
                  </a:ext>
                </a:extLst>
              </p14:cNvPr>
              <p14:cNvContentPartPr/>
              <p14:nvPr/>
            </p14:nvContentPartPr>
            <p14:xfrm>
              <a:off x="4475385" y="2401180"/>
              <a:ext cx="2545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E88A98-BBEA-5116-539C-D817F26C45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1385" y="2293540"/>
                <a:ext cx="36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5073D9-F1D6-C9CC-5D52-6F058A6AC8EF}"/>
                  </a:ext>
                </a:extLst>
              </p14:cNvPr>
              <p14:cNvContentPartPr/>
              <p14:nvPr/>
            </p14:nvContentPartPr>
            <p14:xfrm>
              <a:off x="5463945" y="3702220"/>
              <a:ext cx="246960" cy="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5073D9-F1D6-C9CC-5D52-6F058A6AC8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0305" y="3594220"/>
                <a:ext cx="354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0AE209-10BB-C36E-0F36-7657685DAD1A}"/>
                  </a:ext>
                </a:extLst>
              </p14:cNvPr>
              <p14:cNvContentPartPr/>
              <p14:nvPr/>
            </p14:nvContentPartPr>
            <p14:xfrm>
              <a:off x="6281505" y="3843340"/>
              <a:ext cx="2908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0AE209-10BB-C36E-0F36-7657685DAD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7865" y="3735340"/>
                <a:ext cx="3985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2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E088E-F175-329F-E32E-5122A67A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Heatmaps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2DE1-609B-5AF0-5D1A-3A0B3AA3E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USA</a:t>
            </a:r>
            <a:endParaRPr lang="zh-CN" altLang="en-US" dirty="0"/>
          </a:p>
        </p:txBody>
      </p:sp>
      <p:pic>
        <p:nvPicPr>
          <p:cNvPr id="11" name="Content Placeholder 10" descr="Shape, square&#10;&#10;Description automatically generated">
            <a:extLst>
              <a:ext uri="{FF2B5EF4-FFF2-40B4-BE49-F238E27FC236}">
                <a16:creationId xmlns:a16="http://schemas.microsoft.com/office/drawing/2014/main" id="{0D23D3BA-F77B-BB29-B638-263700067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809" y="2155781"/>
            <a:ext cx="3140075" cy="209338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E079CE-A381-C4D5-8E78-B4DF04B0B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Developed Countries</a:t>
            </a:r>
            <a:endParaRPr lang="zh-CN" altLang="en-US" dirty="0"/>
          </a:p>
        </p:txBody>
      </p:sp>
      <p:pic>
        <p:nvPicPr>
          <p:cNvPr id="13" name="Content Placeholder 12" descr="A picture containing checker&#10;&#10;Description automatically generated">
            <a:extLst>
              <a:ext uri="{FF2B5EF4-FFF2-40B4-BE49-F238E27FC236}">
                <a16:creationId xmlns:a16="http://schemas.microsoft.com/office/drawing/2014/main" id="{5A0919B3-0301-718F-F523-E8D3A599FD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731751" y="2155781"/>
            <a:ext cx="3138488" cy="2092325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E89EA9-FA03-0E27-BF45-4566A84D5F9F}"/>
                  </a:ext>
                </a:extLst>
              </p14:cNvPr>
              <p14:cNvContentPartPr/>
              <p14:nvPr/>
            </p14:nvContentPartPr>
            <p14:xfrm>
              <a:off x="1210583" y="3425020"/>
              <a:ext cx="745560" cy="87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E89EA9-FA03-0E27-BF45-4566A84D5F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2583" y="3407020"/>
                <a:ext cx="78120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4C0F1E-8CCC-0F9B-C108-0DD7E3CC19D6}"/>
                  </a:ext>
                </a:extLst>
              </p14:cNvPr>
              <p14:cNvContentPartPr/>
              <p14:nvPr/>
            </p14:nvContentPartPr>
            <p14:xfrm>
              <a:off x="4497023" y="3487300"/>
              <a:ext cx="655200" cy="572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4C0F1E-8CCC-0F9B-C108-0DD7E3CC19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9383" y="3469660"/>
                <a:ext cx="690840" cy="6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73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BD4-F398-255C-0547-8D701E00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Scatterplot grouped by Regions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FECAA-6315-922E-5F50-3A6AFAD2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CO2 VS GDP (2019)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8B510-137A-66F6-4B49-376C46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HDI VS CO2 (2017)</a:t>
            </a:r>
            <a:endParaRPr lang="zh-CN" altLang="en-US" dirty="0"/>
          </a:p>
        </p:txBody>
      </p:sp>
      <p:pic>
        <p:nvPicPr>
          <p:cNvPr id="9" name="Content Placeholder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89EDBE-8BD5-DAE9-9D07-80C1125469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809" y="2052935"/>
            <a:ext cx="3634011" cy="2422674"/>
          </a:xfr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4289012-6C31-862E-1F29-BC2E0961AA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16287" y="2172236"/>
            <a:ext cx="3275890" cy="23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3166A1-9969-3352-36E4-70FF91E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Regression Analysis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dirty="0"/>
              <a:t>GDP and CO2</a:t>
            </a:r>
            <a:endParaRPr lang="zh-CN" altLang="en-US" dirty="0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42A445-95C5-48CA-550F-EC5523C43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553931"/>
            <a:ext cx="4812585" cy="336033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E49D7-5FD9-1D3B-C16F-280C8146C899}"/>
                  </a:ext>
                </a:extLst>
              </p14:cNvPr>
              <p14:cNvContentPartPr/>
              <p14:nvPr/>
            </p14:nvContentPartPr>
            <p14:xfrm>
              <a:off x="497745" y="4006420"/>
              <a:ext cx="970560" cy="23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E49D7-5FD9-1D3B-C16F-280C8146C8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105" y="3997420"/>
                <a:ext cx="9882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E0A202-5F16-4BCF-52C1-3C42ED0B2FB1}"/>
                  </a:ext>
                </a:extLst>
              </p14:cNvPr>
              <p14:cNvContentPartPr/>
              <p14:nvPr/>
            </p14:nvContentPartPr>
            <p14:xfrm>
              <a:off x="4133385" y="4012900"/>
              <a:ext cx="25236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E0A202-5F16-4BCF-52C1-3C42ED0B2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4385" y="4004260"/>
                <a:ext cx="27000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72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</TotalTime>
  <Words>401</Words>
  <Application>Microsoft Office PowerPoint</Application>
  <PresentationFormat>On-screen Show (16:9)</PresentationFormat>
  <Paragraphs>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Trebuchet MS</vt:lpstr>
      <vt:lpstr>Wingdings 3</vt:lpstr>
      <vt:lpstr>Arial</vt:lpstr>
      <vt:lpstr>Facet</vt:lpstr>
      <vt:lpstr>The Influence of Economic Indicator and Human Development on Carbon Dioxide Emission</vt:lpstr>
      <vt:lpstr>Introduction</vt:lpstr>
      <vt:lpstr>Dataset Sources and Detail</vt:lpstr>
      <vt:lpstr>Relative Work Done by Others on the Same Dataset</vt:lpstr>
      <vt:lpstr>Time Series for CO2 Emission</vt:lpstr>
      <vt:lpstr>Cumulative and rate of change for CO2 Emission</vt:lpstr>
      <vt:lpstr>Correlation Heatmaps</vt:lpstr>
      <vt:lpstr>Scatterplot grouped by Regions</vt:lpstr>
      <vt:lpstr>Regression Analysis  GDP and CO2</vt:lpstr>
      <vt:lpstr>Regression Analysis  GDP, Year and CO2</vt:lpstr>
      <vt:lpstr>Back to Time Series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Economic Indicator and Human Development on Carbon Dioxide Emission</dc:title>
  <cp:lastModifiedBy>Nick Yun</cp:lastModifiedBy>
  <cp:revision>3</cp:revision>
  <dcterms:modified xsi:type="dcterms:W3CDTF">2022-12-21T04:45:20Z</dcterms:modified>
</cp:coreProperties>
</file>