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MuseoModerno" pitchFamily="2" charset="77"/>
      <p:regular r:id="rId8"/>
    </p:embeddedFont>
    <p:embeddedFont>
      <p:font typeface="Source Sans Pro" panose="020B0503030403020204" pitchFamily="34" charset="0"/>
      <p:regular r:id="rId9"/>
      <p:bold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02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270046"/>
            <a:ext cx="4919305" cy="36895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585204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NoSQL vs SQL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390358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Cette présentation vous présente une comparaison entre les deux types de bases de données : NoSQL et SQL. Nous allons examiner les caractéristiques de MongoDB et SQL et analyser leurs forces et leurs faiblesses respectives.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5264348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1CDFC8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7" name="Text 3"/>
          <p:cNvSpPr/>
          <p:nvPr/>
        </p:nvSpPr>
        <p:spPr>
          <a:xfrm>
            <a:off x="6408777" y="5396984"/>
            <a:ext cx="105608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AA</a:t>
            </a:r>
            <a:endParaRPr lang="en-US" sz="750" dirty="0"/>
          </a:p>
        </p:txBody>
      </p:sp>
      <p:sp>
        <p:nvSpPr>
          <p:cNvPr id="8" name="Text 4"/>
          <p:cNvSpPr/>
          <p:nvPr/>
        </p:nvSpPr>
        <p:spPr>
          <a:xfrm>
            <a:off x="6756440" y="5247442"/>
            <a:ext cx="469546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Andoniaina Nikki ANDRIAMAHAEFA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218A5-F680-5272-880A-5EBB7AC14976}"/>
              </a:ext>
            </a:extLst>
          </p:cNvPr>
          <p:cNvSpPr/>
          <p:nvPr/>
        </p:nvSpPr>
        <p:spPr>
          <a:xfrm>
            <a:off x="12837226" y="7754587"/>
            <a:ext cx="1686296" cy="391886"/>
          </a:xfrm>
          <a:prstGeom prst="rect">
            <a:avLst/>
          </a:prstGeom>
          <a:solidFill>
            <a:srgbClr val="FFF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81407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830" y="268129"/>
            <a:ext cx="4020741" cy="21451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0689" y="3273028"/>
            <a:ext cx="11090077" cy="670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MongoDB : présentation et fonctionnalités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750689" y="4265057"/>
            <a:ext cx="6457355" cy="1579245"/>
          </a:xfrm>
          <a:prstGeom prst="roundRect">
            <a:avLst>
              <a:gd name="adj" fmla="val 203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Text 2"/>
          <p:cNvSpPr/>
          <p:nvPr/>
        </p:nvSpPr>
        <p:spPr>
          <a:xfrm>
            <a:off x="965121" y="4479488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Orienté document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965121" y="4943356"/>
            <a:ext cx="6028492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 stocke les données dans des documents JSON, ce qui facilite l'organisation des données.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7422475" y="4265057"/>
            <a:ext cx="6457355" cy="1579245"/>
          </a:xfrm>
          <a:prstGeom prst="roundRect">
            <a:avLst>
              <a:gd name="adj" fmla="val 203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9" name="Text 5"/>
          <p:cNvSpPr/>
          <p:nvPr/>
        </p:nvSpPr>
        <p:spPr>
          <a:xfrm>
            <a:off x="7636907" y="4479488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Flexibilité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7636907" y="4943356"/>
            <a:ext cx="6028492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Il permet de gérer des données de structures variées, ce qui est idéal pour les applications modernes.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750689" y="6058733"/>
            <a:ext cx="6457355" cy="1579245"/>
          </a:xfrm>
          <a:prstGeom prst="roundRect">
            <a:avLst>
              <a:gd name="adj" fmla="val 203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2" name="Text 8"/>
          <p:cNvSpPr/>
          <p:nvPr/>
        </p:nvSpPr>
        <p:spPr>
          <a:xfrm>
            <a:off x="965121" y="6273165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Évolutivité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965121" y="6737033"/>
            <a:ext cx="6028492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 est conçu pour gérer de grands volumes de données en garantissant des performances optimales.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7422475" y="6058733"/>
            <a:ext cx="6457355" cy="1579245"/>
          </a:xfrm>
          <a:prstGeom prst="roundRect">
            <a:avLst>
              <a:gd name="adj" fmla="val 203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5" name="Text 11"/>
          <p:cNvSpPr/>
          <p:nvPr/>
        </p:nvSpPr>
        <p:spPr>
          <a:xfrm>
            <a:off x="7636907" y="6273165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Performance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7636907" y="6737033"/>
            <a:ext cx="6028492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Il offre des performances élevées pour les opérations de lecture et d'écriture, idéal pour les applications à fort trafic.</a:t>
            </a:r>
            <a:endParaRPr lang="en-US" sz="16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AA552-FF4D-C71E-8805-E1C29FD7D07B}"/>
              </a:ext>
            </a:extLst>
          </p:cNvPr>
          <p:cNvSpPr/>
          <p:nvPr/>
        </p:nvSpPr>
        <p:spPr>
          <a:xfrm>
            <a:off x="12837226" y="7754587"/>
            <a:ext cx="1686296" cy="391886"/>
          </a:xfrm>
          <a:prstGeom prst="rect">
            <a:avLst/>
          </a:prstGeom>
          <a:solidFill>
            <a:srgbClr val="FFF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0668"/>
            <a:ext cx="99714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SQL : présentation et fonctionnalités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06422"/>
            <a:ext cx="30069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Structure relationnelle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87566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 utilise une structure relationnelle, avec des tables et des colonnes, permettant des relations précises entre les données.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Les données sont stockées dans des tables avec des lignes et des colonnes, ce qui permet des relations précises entre les données.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2806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Langage standard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338756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 est un langage standardisé, ce qui facilite la gestion des bases de données et la collaboration entre différents systèmes.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68034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 langage SQL est largement utilisé et reconnu, ce qui permet une grande interopérabilité entre les systèmes.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2806422"/>
            <a:ext cx="30315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Intégrité des données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3387566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 offre des fonctionnalités avancées pour garantir l'intégrité des données, telles que les contraintes d'intégrité référentielle.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504324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Les fonctionnalités d'intégrité des données garantissent la cohérence et la fiabilité des informations stockées.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D4366-2D7E-48AF-EDCB-B53D0B265205}"/>
              </a:ext>
            </a:extLst>
          </p:cNvPr>
          <p:cNvSpPr/>
          <p:nvPr/>
        </p:nvSpPr>
        <p:spPr>
          <a:xfrm>
            <a:off x="12837226" y="7754587"/>
            <a:ext cx="1686296" cy="391886"/>
          </a:xfrm>
          <a:prstGeom prst="rect">
            <a:avLst/>
          </a:prstGeom>
          <a:solidFill>
            <a:srgbClr val="FFF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701" y="1602105"/>
            <a:ext cx="4942880" cy="502527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60690" y="769858"/>
            <a:ext cx="7622619" cy="1358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Comparaison entre MongoDB et SQL</a:t>
            </a:r>
            <a:endParaRPr lang="en-US" sz="4250" dirty="0"/>
          </a:p>
        </p:txBody>
      </p:sp>
      <p:sp>
        <p:nvSpPr>
          <p:cNvPr id="5" name="Shape 1"/>
          <p:cNvSpPr/>
          <p:nvPr/>
        </p:nvSpPr>
        <p:spPr>
          <a:xfrm>
            <a:off x="760690" y="2454354"/>
            <a:ext cx="7622619" cy="5005388"/>
          </a:xfrm>
          <a:prstGeom prst="roundRect">
            <a:avLst>
              <a:gd name="adj" fmla="val 65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6" name="Shape 2"/>
          <p:cNvSpPr/>
          <p:nvPr/>
        </p:nvSpPr>
        <p:spPr>
          <a:xfrm>
            <a:off x="768310" y="2461974"/>
            <a:ext cx="7606546" cy="6237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Text 3"/>
          <p:cNvSpPr/>
          <p:nvPr/>
        </p:nvSpPr>
        <p:spPr>
          <a:xfrm>
            <a:off x="986552" y="2599968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Fonctionnalité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3525560" y="2599968"/>
            <a:ext cx="209300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</a:t>
            </a:r>
            <a:endParaRPr lang="en-US" sz="1700" dirty="0"/>
          </a:p>
        </p:txBody>
      </p:sp>
      <p:sp>
        <p:nvSpPr>
          <p:cNvPr id="9" name="Text 5"/>
          <p:cNvSpPr/>
          <p:nvPr/>
        </p:nvSpPr>
        <p:spPr>
          <a:xfrm>
            <a:off x="6060758" y="2599968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</a:t>
            </a: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768310" y="3085743"/>
            <a:ext cx="7606546" cy="62376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7"/>
          <p:cNvSpPr/>
          <p:nvPr/>
        </p:nvSpPr>
        <p:spPr>
          <a:xfrm>
            <a:off x="986552" y="3223736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Structure des données</a:t>
            </a:r>
            <a:endParaRPr lang="en-US" sz="1700" dirty="0"/>
          </a:p>
        </p:txBody>
      </p:sp>
      <p:sp>
        <p:nvSpPr>
          <p:cNvPr id="12" name="Text 8"/>
          <p:cNvSpPr/>
          <p:nvPr/>
        </p:nvSpPr>
        <p:spPr>
          <a:xfrm>
            <a:off x="3525560" y="3223736"/>
            <a:ext cx="209300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Orienté document</a:t>
            </a:r>
            <a:endParaRPr lang="en-US" sz="1700" dirty="0"/>
          </a:p>
        </p:txBody>
      </p:sp>
      <p:sp>
        <p:nvSpPr>
          <p:cNvPr id="13" name="Text 9"/>
          <p:cNvSpPr/>
          <p:nvPr/>
        </p:nvSpPr>
        <p:spPr>
          <a:xfrm>
            <a:off x="6060758" y="3223736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Relationnelle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768310" y="3709511"/>
            <a:ext cx="7606546" cy="6237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5" name="Text 11"/>
          <p:cNvSpPr/>
          <p:nvPr/>
        </p:nvSpPr>
        <p:spPr>
          <a:xfrm>
            <a:off x="986552" y="3847505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Flexibilité</a:t>
            </a:r>
            <a:endParaRPr lang="en-US" sz="1700" dirty="0"/>
          </a:p>
        </p:txBody>
      </p:sp>
      <p:sp>
        <p:nvSpPr>
          <p:cNvPr id="16" name="Text 12"/>
          <p:cNvSpPr/>
          <p:nvPr/>
        </p:nvSpPr>
        <p:spPr>
          <a:xfrm>
            <a:off x="3525560" y="3847505"/>
            <a:ext cx="209300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Haute</a:t>
            </a:r>
            <a:endParaRPr lang="en-US" sz="1700" dirty="0"/>
          </a:p>
        </p:txBody>
      </p:sp>
      <p:sp>
        <p:nvSpPr>
          <p:cNvPr id="17" name="Text 13"/>
          <p:cNvSpPr/>
          <p:nvPr/>
        </p:nvSpPr>
        <p:spPr>
          <a:xfrm>
            <a:off x="6060758" y="3847505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Moyenne</a:t>
            </a:r>
            <a:endParaRPr lang="en-US" sz="1700" dirty="0"/>
          </a:p>
        </p:txBody>
      </p:sp>
      <p:sp>
        <p:nvSpPr>
          <p:cNvPr id="18" name="Shape 14"/>
          <p:cNvSpPr/>
          <p:nvPr/>
        </p:nvSpPr>
        <p:spPr>
          <a:xfrm>
            <a:off x="768310" y="4333280"/>
            <a:ext cx="7606546" cy="62376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9" name="Text 15"/>
          <p:cNvSpPr/>
          <p:nvPr/>
        </p:nvSpPr>
        <p:spPr>
          <a:xfrm>
            <a:off x="986552" y="4471273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Évolutivité</a:t>
            </a:r>
            <a:endParaRPr lang="en-US" sz="1700" dirty="0"/>
          </a:p>
        </p:txBody>
      </p:sp>
      <p:sp>
        <p:nvSpPr>
          <p:cNvPr id="20" name="Text 16"/>
          <p:cNvSpPr/>
          <p:nvPr/>
        </p:nvSpPr>
        <p:spPr>
          <a:xfrm>
            <a:off x="3525560" y="4471273"/>
            <a:ext cx="209300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Haute</a:t>
            </a:r>
            <a:endParaRPr lang="en-US" sz="1700" dirty="0"/>
          </a:p>
        </p:txBody>
      </p:sp>
      <p:sp>
        <p:nvSpPr>
          <p:cNvPr id="21" name="Text 17"/>
          <p:cNvSpPr/>
          <p:nvPr/>
        </p:nvSpPr>
        <p:spPr>
          <a:xfrm>
            <a:off x="6060758" y="4471273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Moyenne à haute</a:t>
            </a:r>
            <a:endParaRPr lang="en-US" sz="1700" dirty="0"/>
          </a:p>
        </p:txBody>
      </p:sp>
      <p:sp>
        <p:nvSpPr>
          <p:cNvPr id="22" name="Shape 18"/>
          <p:cNvSpPr/>
          <p:nvPr/>
        </p:nvSpPr>
        <p:spPr>
          <a:xfrm>
            <a:off x="768310" y="4957048"/>
            <a:ext cx="7606546" cy="6237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3" name="Text 19"/>
          <p:cNvSpPr/>
          <p:nvPr/>
        </p:nvSpPr>
        <p:spPr>
          <a:xfrm>
            <a:off x="986552" y="5095042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</a:t>
            </a:r>
            <a:endParaRPr lang="en-US" sz="1700" dirty="0"/>
          </a:p>
        </p:txBody>
      </p:sp>
      <p:sp>
        <p:nvSpPr>
          <p:cNvPr id="24" name="Text 20"/>
          <p:cNvSpPr/>
          <p:nvPr/>
        </p:nvSpPr>
        <p:spPr>
          <a:xfrm>
            <a:off x="3525560" y="5095042"/>
            <a:ext cx="209300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Haute</a:t>
            </a:r>
            <a:endParaRPr lang="en-US" sz="1700" dirty="0"/>
          </a:p>
        </p:txBody>
      </p:sp>
      <p:sp>
        <p:nvSpPr>
          <p:cNvPr id="25" name="Text 21"/>
          <p:cNvSpPr/>
          <p:nvPr/>
        </p:nvSpPr>
        <p:spPr>
          <a:xfrm>
            <a:off x="6060758" y="5095042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Moyenne à haute</a:t>
            </a:r>
            <a:endParaRPr lang="en-US" sz="1700" dirty="0"/>
          </a:p>
        </p:txBody>
      </p:sp>
      <p:sp>
        <p:nvSpPr>
          <p:cNvPr id="26" name="Shape 22"/>
          <p:cNvSpPr/>
          <p:nvPr/>
        </p:nvSpPr>
        <p:spPr>
          <a:xfrm>
            <a:off x="768310" y="5580817"/>
            <a:ext cx="7606546" cy="62376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7" name="Text 23"/>
          <p:cNvSpPr/>
          <p:nvPr/>
        </p:nvSpPr>
        <p:spPr>
          <a:xfrm>
            <a:off x="986552" y="5718810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Langage</a:t>
            </a:r>
            <a:endParaRPr lang="en-US" sz="1700" dirty="0"/>
          </a:p>
        </p:txBody>
      </p:sp>
      <p:sp>
        <p:nvSpPr>
          <p:cNvPr id="28" name="Text 24"/>
          <p:cNvSpPr/>
          <p:nvPr/>
        </p:nvSpPr>
        <p:spPr>
          <a:xfrm>
            <a:off x="3525560" y="5718810"/>
            <a:ext cx="209300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Query Language</a:t>
            </a:r>
            <a:endParaRPr lang="en-US" sz="1700" dirty="0"/>
          </a:p>
        </p:txBody>
      </p:sp>
      <p:sp>
        <p:nvSpPr>
          <p:cNvPr id="29" name="Text 25"/>
          <p:cNvSpPr/>
          <p:nvPr/>
        </p:nvSpPr>
        <p:spPr>
          <a:xfrm>
            <a:off x="6060758" y="5718810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</a:t>
            </a:r>
            <a:endParaRPr lang="en-US" sz="1700" dirty="0"/>
          </a:p>
        </p:txBody>
      </p:sp>
      <p:sp>
        <p:nvSpPr>
          <p:cNvPr id="30" name="Shape 26"/>
          <p:cNvSpPr/>
          <p:nvPr/>
        </p:nvSpPr>
        <p:spPr>
          <a:xfrm>
            <a:off x="768310" y="6204585"/>
            <a:ext cx="7606546" cy="6237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1" name="Text 27"/>
          <p:cNvSpPr/>
          <p:nvPr/>
        </p:nvSpPr>
        <p:spPr>
          <a:xfrm>
            <a:off x="986552" y="6342578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Transactions</a:t>
            </a:r>
            <a:endParaRPr lang="en-US" sz="1700" dirty="0"/>
          </a:p>
        </p:txBody>
      </p:sp>
      <p:sp>
        <p:nvSpPr>
          <p:cNvPr id="32" name="Text 28"/>
          <p:cNvSpPr/>
          <p:nvPr/>
        </p:nvSpPr>
        <p:spPr>
          <a:xfrm>
            <a:off x="3525560" y="6342578"/>
            <a:ext cx="209300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Limitées</a:t>
            </a:r>
            <a:endParaRPr lang="en-US" sz="1700" dirty="0"/>
          </a:p>
        </p:txBody>
      </p:sp>
      <p:sp>
        <p:nvSpPr>
          <p:cNvPr id="33" name="Text 29"/>
          <p:cNvSpPr/>
          <p:nvPr/>
        </p:nvSpPr>
        <p:spPr>
          <a:xfrm>
            <a:off x="6060758" y="6342578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Avancées</a:t>
            </a:r>
            <a:endParaRPr lang="en-US" sz="1700" dirty="0"/>
          </a:p>
        </p:txBody>
      </p:sp>
      <p:sp>
        <p:nvSpPr>
          <p:cNvPr id="34" name="Shape 30"/>
          <p:cNvSpPr/>
          <p:nvPr/>
        </p:nvSpPr>
        <p:spPr>
          <a:xfrm>
            <a:off x="768310" y="6828353"/>
            <a:ext cx="7606546" cy="62376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5" name="Text 31"/>
          <p:cNvSpPr/>
          <p:nvPr/>
        </p:nvSpPr>
        <p:spPr>
          <a:xfrm>
            <a:off x="986552" y="6966347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Intégrité des données</a:t>
            </a:r>
            <a:endParaRPr lang="en-US" sz="1700" dirty="0"/>
          </a:p>
        </p:txBody>
      </p:sp>
      <p:sp>
        <p:nvSpPr>
          <p:cNvPr id="36" name="Text 32"/>
          <p:cNvSpPr/>
          <p:nvPr/>
        </p:nvSpPr>
        <p:spPr>
          <a:xfrm>
            <a:off x="3525560" y="6966347"/>
            <a:ext cx="209300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Moins forte</a:t>
            </a:r>
            <a:endParaRPr lang="en-US" sz="1700" dirty="0"/>
          </a:p>
        </p:txBody>
      </p:sp>
      <p:sp>
        <p:nvSpPr>
          <p:cNvPr id="37" name="Text 33"/>
          <p:cNvSpPr/>
          <p:nvPr/>
        </p:nvSpPr>
        <p:spPr>
          <a:xfrm>
            <a:off x="6060758" y="6966347"/>
            <a:ext cx="209681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Plus forte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321" y="1478399"/>
            <a:ext cx="4927640" cy="527268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82241" y="614720"/>
            <a:ext cx="7579519" cy="1396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Conclusion et recommandations</a:t>
            </a:r>
            <a:endParaRPr lang="en-US" sz="4350" dirty="0"/>
          </a:p>
        </p:txBody>
      </p:sp>
      <p:sp>
        <p:nvSpPr>
          <p:cNvPr id="5" name="Shape 1"/>
          <p:cNvSpPr/>
          <p:nvPr/>
        </p:nvSpPr>
        <p:spPr>
          <a:xfrm>
            <a:off x="782241" y="2598063"/>
            <a:ext cx="502801" cy="502801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Text 2"/>
          <p:cNvSpPr/>
          <p:nvPr/>
        </p:nvSpPr>
        <p:spPr>
          <a:xfrm>
            <a:off x="955000" y="2681764"/>
            <a:ext cx="157282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3"/>
          <p:cNvSpPr/>
          <p:nvPr/>
        </p:nvSpPr>
        <p:spPr>
          <a:xfrm>
            <a:off x="1508522" y="2598063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Choix adapté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1508522" y="3081338"/>
            <a:ext cx="2951798" cy="1072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 choix entre MongoDB et SQL dépend des besoins spécifiques de l'application.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683800" y="2598063"/>
            <a:ext cx="502801" cy="502801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0" name="Text 6"/>
          <p:cNvSpPr/>
          <p:nvPr/>
        </p:nvSpPr>
        <p:spPr>
          <a:xfrm>
            <a:off x="4841915" y="2681764"/>
            <a:ext cx="186452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7"/>
          <p:cNvSpPr/>
          <p:nvPr/>
        </p:nvSpPr>
        <p:spPr>
          <a:xfrm>
            <a:off x="5410081" y="2598063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MongoDB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5410081" y="3081338"/>
            <a:ext cx="2951798" cy="1787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 est idéal pour les applications nécessitant une grande flexibilité, une évolutivité élevée et des performances de pointe.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82241" y="5343882"/>
            <a:ext cx="502801" cy="502801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4" name="Text 10"/>
          <p:cNvSpPr/>
          <p:nvPr/>
        </p:nvSpPr>
        <p:spPr>
          <a:xfrm>
            <a:off x="939403" y="5427583"/>
            <a:ext cx="18847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1"/>
          <p:cNvSpPr/>
          <p:nvPr/>
        </p:nvSpPr>
        <p:spPr>
          <a:xfrm>
            <a:off x="1508522" y="5343882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SQL</a:t>
            </a:r>
            <a:endParaRPr lang="en-US" sz="2150" dirty="0"/>
          </a:p>
        </p:txBody>
      </p:sp>
      <p:sp>
        <p:nvSpPr>
          <p:cNvPr id="16" name="Text 12"/>
          <p:cNvSpPr/>
          <p:nvPr/>
        </p:nvSpPr>
        <p:spPr>
          <a:xfrm>
            <a:off x="1508522" y="5827157"/>
            <a:ext cx="2951798" cy="1787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 est un choix approprié pour les applications nécessitant une intégrité des données élevée et un langage standardisé.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4683800" y="5343882"/>
            <a:ext cx="502801" cy="502801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8" name="Text 14"/>
          <p:cNvSpPr/>
          <p:nvPr/>
        </p:nvSpPr>
        <p:spPr>
          <a:xfrm>
            <a:off x="4827270" y="5427583"/>
            <a:ext cx="21586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600" dirty="0"/>
          </a:p>
        </p:txBody>
      </p:sp>
      <p:sp>
        <p:nvSpPr>
          <p:cNvPr id="19" name="Text 15"/>
          <p:cNvSpPr/>
          <p:nvPr/>
        </p:nvSpPr>
        <p:spPr>
          <a:xfrm>
            <a:off x="5410081" y="5343882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Hybridation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5410081" y="5827157"/>
            <a:ext cx="2951798" cy="1072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Il est possible de combiner MongoDB et SQL pour des applications complexes.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381</Words>
  <Application>Microsoft Macintosh PowerPoint</Application>
  <PresentationFormat>Personnalisé</PresentationFormat>
  <Paragraphs>66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Source Sans Pro</vt:lpstr>
      <vt:lpstr>MuseoModerno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ANDRIAMAHEFA Andoniaina nikki</cp:lastModifiedBy>
  <cp:revision>2</cp:revision>
  <dcterms:created xsi:type="dcterms:W3CDTF">2024-09-23T09:16:47Z</dcterms:created>
  <dcterms:modified xsi:type="dcterms:W3CDTF">2024-09-23T09:21:27Z</dcterms:modified>
</cp:coreProperties>
</file>