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63" r:id="rId3"/>
    <p:sldId id="259" r:id="rId4"/>
    <p:sldId id="265" r:id="rId5"/>
    <p:sldId id="262" r:id="rId6"/>
    <p:sldId id="267" r:id="rId7"/>
    <p:sldId id="261" r:id="rId8"/>
    <p:sldId id="268" r:id="rId9"/>
    <p:sldId id="269" r:id="rId10"/>
    <p:sldId id="272" r:id="rId11"/>
    <p:sldId id="270" r:id="rId12"/>
    <p:sldId id="273" r:id="rId13"/>
    <p:sldId id="271" r:id="rId14"/>
    <p:sldId id="274" r:id="rId15"/>
    <p:sldId id="275" r:id="rId16"/>
    <p:sldId id="276" r:id="rId17"/>
    <p:sldId id="277" r:id="rId18"/>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95B5"/>
    <a:srgbClr val="D3CEC2"/>
    <a:srgbClr val="BAB6A8"/>
    <a:srgbClr val="C7C2B6"/>
    <a:srgbClr val="80867E"/>
    <a:srgbClr val="E7E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2472" y="91"/>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54BB9-C8A7-46A8-B004-3A04866E0E38}" type="datetimeFigureOut">
              <a:rPr lang="pt-BR" smtClean="0"/>
              <a:t>27/04/2024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8F4A-93C6-4A40-ACEB-CB6FEA55D12A}" type="slidenum">
              <a:rPr lang="pt-BR" smtClean="0"/>
              <a:t>‹nº›</a:t>
            </a:fld>
            <a:endParaRPr lang="pt-BR"/>
          </a:p>
        </p:txBody>
      </p:sp>
    </p:spTree>
    <p:extLst>
      <p:ext uri="{BB962C8B-B14F-4D97-AF65-F5344CB8AC3E}">
        <p14:creationId xmlns:p14="http://schemas.microsoft.com/office/powerpoint/2010/main" val="10538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60C43C5-B18F-4B34-AFD5-E5424E327564}" type="datetime1">
              <a:rPr lang="pt-BR" smtClean="0"/>
              <a:t>27/04/2024</a:t>
            </a:fld>
            <a:endParaRPr lang="pt-BR"/>
          </a:p>
        </p:txBody>
      </p:sp>
      <p:sp>
        <p:nvSpPr>
          <p:cNvPr id="5" name="Footer Placeholder 4"/>
          <p:cNvSpPr>
            <a:spLocks noGrp="1"/>
          </p:cNvSpPr>
          <p:nvPr>
            <p:ph type="ftr" sz="quarter" idx="11"/>
          </p:nvPr>
        </p:nvSpPr>
        <p:spPr/>
        <p:txBody>
          <a:bodyPr/>
          <a:lstStyle/>
          <a:p>
            <a:r>
              <a:rPr lang="pt-BR"/>
              <a:t>DOMINE OS SELETORES - NICOLAS MELLO</a:t>
            </a:r>
          </a:p>
        </p:txBody>
      </p:sp>
      <p:sp>
        <p:nvSpPr>
          <p:cNvPr id="6" name="Slide Number Placeholder 5"/>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247967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77A34F7-39DA-4CA2-87BA-159F12EBE4EA}" type="datetime1">
              <a:rPr lang="pt-BR" smtClean="0"/>
              <a:t>27/04/2024</a:t>
            </a:fld>
            <a:endParaRPr lang="pt-BR"/>
          </a:p>
        </p:txBody>
      </p:sp>
      <p:sp>
        <p:nvSpPr>
          <p:cNvPr id="5" name="Footer Placeholder 4"/>
          <p:cNvSpPr>
            <a:spLocks noGrp="1"/>
          </p:cNvSpPr>
          <p:nvPr>
            <p:ph type="ftr" sz="quarter" idx="11"/>
          </p:nvPr>
        </p:nvSpPr>
        <p:spPr/>
        <p:txBody>
          <a:bodyPr/>
          <a:lstStyle/>
          <a:p>
            <a:r>
              <a:rPr lang="pt-BR"/>
              <a:t>DOMINE OS SELETORES - NICOLAS MELLO</a:t>
            </a:r>
          </a:p>
        </p:txBody>
      </p:sp>
      <p:sp>
        <p:nvSpPr>
          <p:cNvPr id="6" name="Slide Number Placeholder 5"/>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56927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8BE9782-E267-4332-BEE0-E9BE15CC68F6}" type="datetime1">
              <a:rPr lang="pt-BR" smtClean="0"/>
              <a:t>27/04/2024</a:t>
            </a:fld>
            <a:endParaRPr lang="pt-BR"/>
          </a:p>
        </p:txBody>
      </p:sp>
      <p:sp>
        <p:nvSpPr>
          <p:cNvPr id="5" name="Footer Placeholder 4"/>
          <p:cNvSpPr>
            <a:spLocks noGrp="1"/>
          </p:cNvSpPr>
          <p:nvPr>
            <p:ph type="ftr" sz="quarter" idx="11"/>
          </p:nvPr>
        </p:nvSpPr>
        <p:spPr/>
        <p:txBody>
          <a:bodyPr/>
          <a:lstStyle/>
          <a:p>
            <a:r>
              <a:rPr lang="pt-BR"/>
              <a:t>DOMINE OS SELETORES - NICOLAS MELLO</a:t>
            </a:r>
          </a:p>
        </p:txBody>
      </p:sp>
      <p:sp>
        <p:nvSpPr>
          <p:cNvPr id="6" name="Slide Number Placeholder 5"/>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232301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705711-DF34-4F6C-BD01-6E75356BDCB8}" type="datetime1">
              <a:rPr lang="pt-BR" smtClean="0"/>
              <a:t>27/04/2024</a:t>
            </a:fld>
            <a:endParaRPr lang="pt-BR"/>
          </a:p>
        </p:txBody>
      </p:sp>
      <p:sp>
        <p:nvSpPr>
          <p:cNvPr id="5" name="Footer Placeholder 4"/>
          <p:cNvSpPr>
            <a:spLocks noGrp="1"/>
          </p:cNvSpPr>
          <p:nvPr>
            <p:ph type="ftr" sz="quarter" idx="11"/>
          </p:nvPr>
        </p:nvSpPr>
        <p:spPr/>
        <p:txBody>
          <a:bodyPr/>
          <a:lstStyle/>
          <a:p>
            <a:r>
              <a:rPr lang="pt-BR"/>
              <a:t>DOMINE OS SELETORES - NICOLAS MELLO</a:t>
            </a:r>
          </a:p>
        </p:txBody>
      </p:sp>
      <p:sp>
        <p:nvSpPr>
          <p:cNvPr id="6" name="Slide Number Placeholder 5"/>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341679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1465D9D-3CC4-419C-AD3A-F01C8BFB2E0B}" type="datetime1">
              <a:rPr lang="pt-BR" smtClean="0"/>
              <a:t>27/04/2024</a:t>
            </a:fld>
            <a:endParaRPr lang="pt-BR"/>
          </a:p>
        </p:txBody>
      </p:sp>
      <p:sp>
        <p:nvSpPr>
          <p:cNvPr id="5" name="Footer Placeholder 4"/>
          <p:cNvSpPr>
            <a:spLocks noGrp="1"/>
          </p:cNvSpPr>
          <p:nvPr>
            <p:ph type="ftr" sz="quarter" idx="11"/>
          </p:nvPr>
        </p:nvSpPr>
        <p:spPr/>
        <p:txBody>
          <a:bodyPr/>
          <a:lstStyle/>
          <a:p>
            <a:r>
              <a:rPr lang="pt-BR"/>
              <a:t>DOMINE OS SELETORES - NICOLAS MELLO</a:t>
            </a:r>
          </a:p>
        </p:txBody>
      </p:sp>
      <p:sp>
        <p:nvSpPr>
          <p:cNvPr id="6" name="Slide Number Placeholder 5"/>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386029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F250B51-FA0D-4288-809A-76BD8639D16B}" type="datetime1">
              <a:rPr lang="pt-BR" smtClean="0"/>
              <a:t>27/04/2024</a:t>
            </a:fld>
            <a:endParaRPr lang="pt-BR"/>
          </a:p>
        </p:txBody>
      </p:sp>
      <p:sp>
        <p:nvSpPr>
          <p:cNvPr id="6" name="Footer Placeholder 5"/>
          <p:cNvSpPr>
            <a:spLocks noGrp="1"/>
          </p:cNvSpPr>
          <p:nvPr>
            <p:ph type="ftr" sz="quarter" idx="11"/>
          </p:nvPr>
        </p:nvSpPr>
        <p:spPr/>
        <p:txBody>
          <a:bodyPr/>
          <a:lstStyle/>
          <a:p>
            <a:r>
              <a:rPr lang="pt-BR"/>
              <a:t>DOMINE OS SELETORES - NICOLAS MELLO</a:t>
            </a:r>
          </a:p>
        </p:txBody>
      </p:sp>
      <p:sp>
        <p:nvSpPr>
          <p:cNvPr id="7" name="Slide Number Placeholder 6"/>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138712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FF2CA31-3A26-4D96-A8BD-34616610DE7F}" type="datetime1">
              <a:rPr lang="pt-BR" smtClean="0"/>
              <a:t>27/04/2024</a:t>
            </a:fld>
            <a:endParaRPr lang="pt-BR"/>
          </a:p>
        </p:txBody>
      </p:sp>
      <p:sp>
        <p:nvSpPr>
          <p:cNvPr id="8" name="Footer Placeholder 7"/>
          <p:cNvSpPr>
            <a:spLocks noGrp="1"/>
          </p:cNvSpPr>
          <p:nvPr>
            <p:ph type="ftr" sz="quarter" idx="11"/>
          </p:nvPr>
        </p:nvSpPr>
        <p:spPr/>
        <p:txBody>
          <a:bodyPr/>
          <a:lstStyle/>
          <a:p>
            <a:r>
              <a:rPr lang="pt-BR"/>
              <a:t>DOMINE OS SELETORES - NICOLAS MELLO</a:t>
            </a:r>
          </a:p>
        </p:txBody>
      </p:sp>
      <p:sp>
        <p:nvSpPr>
          <p:cNvPr id="9" name="Slide Number Placeholder 8"/>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201892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3850DD6-115F-429D-872C-B6F9F263CA23}" type="datetime1">
              <a:rPr lang="pt-BR" smtClean="0"/>
              <a:t>27/04/2024</a:t>
            </a:fld>
            <a:endParaRPr lang="pt-BR"/>
          </a:p>
        </p:txBody>
      </p:sp>
      <p:sp>
        <p:nvSpPr>
          <p:cNvPr id="4" name="Footer Placeholder 3"/>
          <p:cNvSpPr>
            <a:spLocks noGrp="1"/>
          </p:cNvSpPr>
          <p:nvPr>
            <p:ph type="ftr" sz="quarter" idx="11"/>
          </p:nvPr>
        </p:nvSpPr>
        <p:spPr/>
        <p:txBody>
          <a:bodyPr/>
          <a:lstStyle/>
          <a:p>
            <a:r>
              <a:rPr lang="pt-BR"/>
              <a:t>DOMINE OS SELETORES - NICOLAS MELLO</a:t>
            </a:r>
          </a:p>
        </p:txBody>
      </p:sp>
      <p:sp>
        <p:nvSpPr>
          <p:cNvPr id="5" name="Slide Number Placeholder 4"/>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298359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190EE-D104-4C22-900F-97CFBB5FC9BD}" type="datetime1">
              <a:rPr lang="pt-BR" smtClean="0"/>
              <a:t>27/04/2024</a:t>
            </a:fld>
            <a:endParaRPr lang="pt-BR"/>
          </a:p>
        </p:txBody>
      </p:sp>
      <p:sp>
        <p:nvSpPr>
          <p:cNvPr id="3" name="Footer Placeholder 2"/>
          <p:cNvSpPr>
            <a:spLocks noGrp="1"/>
          </p:cNvSpPr>
          <p:nvPr>
            <p:ph type="ftr" sz="quarter" idx="11"/>
          </p:nvPr>
        </p:nvSpPr>
        <p:spPr/>
        <p:txBody>
          <a:bodyPr/>
          <a:lstStyle/>
          <a:p>
            <a:r>
              <a:rPr lang="pt-BR"/>
              <a:t>DOMINE OS SELETORES - NICOLAS MELLO</a:t>
            </a:r>
          </a:p>
        </p:txBody>
      </p:sp>
      <p:sp>
        <p:nvSpPr>
          <p:cNvPr id="4" name="Slide Number Placeholder 3"/>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275767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7203A6D-CF26-4EFD-B5AC-05CE5B40C812}" type="datetime1">
              <a:rPr lang="pt-BR" smtClean="0"/>
              <a:t>27/04/2024</a:t>
            </a:fld>
            <a:endParaRPr lang="pt-BR"/>
          </a:p>
        </p:txBody>
      </p:sp>
      <p:sp>
        <p:nvSpPr>
          <p:cNvPr id="6" name="Footer Placeholder 5"/>
          <p:cNvSpPr>
            <a:spLocks noGrp="1"/>
          </p:cNvSpPr>
          <p:nvPr>
            <p:ph type="ftr" sz="quarter" idx="11"/>
          </p:nvPr>
        </p:nvSpPr>
        <p:spPr/>
        <p:txBody>
          <a:bodyPr/>
          <a:lstStyle/>
          <a:p>
            <a:r>
              <a:rPr lang="pt-BR"/>
              <a:t>DOMINE OS SELETORES - NICOLAS MELLO</a:t>
            </a:r>
          </a:p>
        </p:txBody>
      </p:sp>
      <p:sp>
        <p:nvSpPr>
          <p:cNvPr id="7" name="Slide Number Placeholder 6"/>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322748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1000008-9FB7-4AB8-B07E-C3A0E7F251E2}" type="datetime1">
              <a:rPr lang="pt-BR" smtClean="0"/>
              <a:t>27/04/2024</a:t>
            </a:fld>
            <a:endParaRPr lang="pt-BR"/>
          </a:p>
        </p:txBody>
      </p:sp>
      <p:sp>
        <p:nvSpPr>
          <p:cNvPr id="6" name="Footer Placeholder 5"/>
          <p:cNvSpPr>
            <a:spLocks noGrp="1"/>
          </p:cNvSpPr>
          <p:nvPr>
            <p:ph type="ftr" sz="quarter" idx="11"/>
          </p:nvPr>
        </p:nvSpPr>
        <p:spPr/>
        <p:txBody>
          <a:bodyPr/>
          <a:lstStyle/>
          <a:p>
            <a:r>
              <a:rPr lang="pt-BR"/>
              <a:t>DOMINE OS SELETORES - NICOLAS MELLO</a:t>
            </a:r>
          </a:p>
        </p:txBody>
      </p:sp>
      <p:sp>
        <p:nvSpPr>
          <p:cNvPr id="7" name="Slide Number Placeholder 6"/>
          <p:cNvSpPr>
            <a:spLocks noGrp="1"/>
          </p:cNvSpPr>
          <p:nvPr>
            <p:ph type="sldNum" sz="quarter" idx="12"/>
          </p:nvPr>
        </p:nvSpPr>
        <p:spPr/>
        <p:txBody>
          <a:bodyPr/>
          <a:lstStyle/>
          <a:p>
            <a:fld id="{3BFE1B08-7ACC-4CA0-B8D8-A00B1D09C173}" type="slidenum">
              <a:rPr lang="pt-BR" smtClean="0"/>
              <a:t>‹nº›</a:t>
            </a:fld>
            <a:endParaRPr lang="pt-BR"/>
          </a:p>
        </p:txBody>
      </p:sp>
    </p:spTree>
    <p:extLst>
      <p:ext uri="{BB962C8B-B14F-4D97-AF65-F5344CB8AC3E}">
        <p14:creationId xmlns:p14="http://schemas.microsoft.com/office/powerpoint/2010/main" val="26584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5975BBDA-17C1-41AD-B9C7-DF6A7A8D68BA}" type="datetime1">
              <a:rPr lang="pt-BR" smtClean="0"/>
              <a:t>27/04/2024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DOMINE OS SELETORES - NICOLAS MELLO</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3BFE1B08-7ACC-4CA0-B8D8-A00B1D09C173}" type="slidenum">
              <a:rPr lang="pt-BR" smtClean="0"/>
              <a:t>‹nº›</a:t>
            </a:fld>
            <a:endParaRPr lang="pt-BR"/>
          </a:p>
        </p:txBody>
      </p:sp>
    </p:spTree>
    <p:extLst>
      <p:ext uri="{BB962C8B-B14F-4D97-AF65-F5344CB8AC3E}">
        <p14:creationId xmlns:p14="http://schemas.microsoft.com/office/powerpoint/2010/main" val="3052843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nickapmello/create-a-ebook" TargetMode="External"/><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6618A20-B589-CCEB-5D74-09141B4FBDDD}"/>
              </a:ext>
            </a:extLst>
          </p:cNvPr>
          <p:cNvSpPr/>
          <p:nvPr/>
        </p:nvSpPr>
        <p:spPr>
          <a:xfrm>
            <a:off x="0" y="-54864"/>
            <a:ext cx="9601200" cy="12801600"/>
          </a:xfrm>
          <a:prstGeom prst="rect">
            <a:avLst/>
          </a:prstGeom>
          <a:solidFill>
            <a:srgbClr val="3F9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FF7C3EBC-9576-1B72-5B6D-61544E9D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2112"/>
            <a:ext cx="9601200" cy="9601200"/>
          </a:xfrm>
          <a:prstGeom prst="rect">
            <a:avLst/>
          </a:prstGeom>
        </p:spPr>
      </p:pic>
      <p:pic>
        <p:nvPicPr>
          <p:cNvPr id="16" name="Imagem 15">
            <a:extLst>
              <a:ext uri="{FF2B5EF4-FFF2-40B4-BE49-F238E27FC236}">
                <a16:creationId xmlns:a16="http://schemas.microsoft.com/office/drawing/2014/main" id="{A5CCDABF-9468-9D71-98F7-5872ADFB2D8A}"/>
              </a:ext>
            </a:extLst>
          </p:cNvPr>
          <p:cNvPicPr>
            <a:picLocks noChangeAspect="1"/>
          </p:cNvPicPr>
          <p:nvPr/>
        </p:nvPicPr>
        <p:blipFill rotWithShape="1">
          <a:blip r:embed="rId3">
            <a:alphaModFix amt="50000"/>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t="18883"/>
          <a:stretch/>
        </p:blipFill>
        <p:spPr>
          <a:xfrm>
            <a:off x="3088254" y="633946"/>
            <a:ext cx="3424689" cy="3916136"/>
          </a:xfrm>
          <a:prstGeom prst="rect">
            <a:avLst/>
          </a:prstGeom>
        </p:spPr>
      </p:pic>
      <p:sp>
        <p:nvSpPr>
          <p:cNvPr id="27" name="Retângulo 26">
            <a:extLst>
              <a:ext uri="{FF2B5EF4-FFF2-40B4-BE49-F238E27FC236}">
                <a16:creationId xmlns:a16="http://schemas.microsoft.com/office/drawing/2014/main" id="{5B162B6A-75E6-3956-F8EE-545E705C916A}"/>
              </a:ext>
            </a:extLst>
          </p:cNvPr>
          <p:cNvSpPr/>
          <p:nvPr/>
        </p:nvSpPr>
        <p:spPr>
          <a:xfrm>
            <a:off x="4708234" y="5939135"/>
            <a:ext cx="184731" cy="923330"/>
          </a:xfrm>
          <a:prstGeom prst="rect">
            <a:avLst/>
          </a:prstGeom>
          <a:noFill/>
        </p:spPr>
        <p:txBody>
          <a:bodyPr wrap="none" lIns="91440" tIns="45720" rIns="91440" bIns="45720">
            <a:spAutoFit/>
          </a:bodyPr>
          <a:lstStyle/>
          <a:p>
            <a:pPr algn="ctr"/>
            <a:endParaRPr lang="pt-BR"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 name="CaixaDeTexto 28">
            <a:extLst>
              <a:ext uri="{FF2B5EF4-FFF2-40B4-BE49-F238E27FC236}">
                <a16:creationId xmlns:a16="http://schemas.microsoft.com/office/drawing/2014/main" id="{14C1BE10-DA05-D944-9306-8834A1B94E9E}"/>
              </a:ext>
            </a:extLst>
          </p:cNvPr>
          <p:cNvSpPr txBox="1"/>
          <p:nvPr/>
        </p:nvSpPr>
        <p:spPr>
          <a:xfrm>
            <a:off x="256033" y="535234"/>
            <a:ext cx="11749115" cy="1862048"/>
          </a:xfrm>
          <a:prstGeom prst="rect">
            <a:avLst/>
          </a:prstGeom>
          <a:noFill/>
        </p:spPr>
        <p:txBody>
          <a:bodyPr wrap="square" rtlCol="0">
            <a:spAutoFit/>
          </a:bodyPr>
          <a:lstStyle/>
          <a:p>
            <a:r>
              <a:rPr lang="pt-BR" sz="11500" b="1" dirty="0">
                <a:ln w="22225">
                  <a:solidFill>
                    <a:schemeClr val="bg1"/>
                  </a:solidFill>
                  <a:prstDash val="solid"/>
                </a:ln>
                <a:solidFill>
                  <a:schemeClr val="bg1"/>
                </a:solidFill>
                <a:effectLst>
                  <a:glow rad="139700">
                    <a:schemeClr val="accent1">
                      <a:satMod val="175000"/>
                      <a:alpha val="40000"/>
                    </a:schemeClr>
                  </a:glow>
                  <a:outerShdw blurRad="50800" dist="38100" dir="2700000" algn="tl" rotWithShape="0">
                    <a:prstClr val="black">
                      <a:alpha val="40000"/>
                    </a:prstClr>
                  </a:outerShdw>
                </a:effectLst>
              </a:rPr>
              <a:t>CSS PROGRAM</a:t>
            </a:r>
          </a:p>
        </p:txBody>
      </p:sp>
      <p:sp>
        <p:nvSpPr>
          <p:cNvPr id="30" name="CaixaDeTexto 29">
            <a:extLst>
              <a:ext uri="{FF2B5EF4-FFF2-40B4-BE49-F238E27FC236}">
                <a16:creationId xmlns:a16="http://schemas.microsoft.com/office/drawing/2014/main" id="{69563DC4-67AF-F407-08CE-B23D5363669C}"/>
              </a:ext>
            </a:extLst>
          </p:cNvPr>
          <p:cNvSpPr txBox="1"/>
          <p:nvPr/>
        </p:nvSpPr>
        <p:spPr>
          <a:xfrm>
            <a:off x="128017" y="2987380"/>
            <a:ext cx="10405872" cy="861774"/>
          </a:xfrm>
          <a:prstGeom prst="rect">
            <a:avLst/>
          </a:prstGeom>
          <a:noFill/>
        </p:spPr>
        <p:txBody>
          <a:bodyPr wrap="square" rtlCol="0">
            <a:spAutoFit/>
          </a:bodyPr>
          <a:lstStyle/>
          <a:p>
            <a:r>
              <a:rPr lang="pt-BR" sz="5000" b="1" dirty="0">
                <a:ln w="22225">
                  <a:solidFill>
                    <a:schemeClr val="bg1"/>
                  </a:solidFill>
                  <a:prstDash val="solid"/>
                </a:ln>
                <a:solidFill>
                  <a:schemeClr val="bg1"/>
                </a:solidFill>
                <a:effectLst>
                  <a:outerShdw blurRad="50800" dist="38100" dir="2700000" algn="tl" rotWithShape="0">
                    <a:prstClr val="black">
                      <a:alpha val="40000"/>
                    </a:prstClr>
                  </a:outerShdw>
                </a:effectLst>
              </a:rPr>
              <a:t>DOMINE O ESTILO COM SELETORES</a:t>
            </a:r>
          </a:p>
        </p:txBody>
      </p:sp>
      <p:sp>
        <p:nvSpPr>
          <p:cNvPr id="31" name="CaixaDeTexto 30">
            <a:extLst>
              <a:ext uri="{FF2B5EF4-FFF2-40B4-BE49-F238E27FC236}">
                <a16:creationId xmlns:a16="http://schemas.microsoft.com/office/drawing/2014/main" id="{13CFC425-C203-DF4C-A33E-3DB87CA5BF0B}"/>
              </a:ext>
            </a:extLst>
          </p:cNvPr>
          <p:cNvSpPr txBox="1"/>
          <p:nvPr/>
        </p:nvSpPr>
        <p:spPr>
          <a:xfrm>
            <a:off x="7562090" y="9250156"/>
            <a:ext cx="2039110" cy="369332"/>
          </a:xfrm>
          <a:prstGeom prst="rect">
            <a:avLst/>
          </a:prstGeom>
          <a:noFill/>
        </p:spPr>
        <p:txBody>
          <a:bodyPr wrap="square" rtlCol="0">
            <a:spAutoFit/>
          </a:bodyPr>
          <a:lstStyle/>
          <a:p>
            <a:r>
              <a:rPr lang="pt-BR" b="1" dirty="0" err="1">
                <a:ln w="22225">
                  <a:solidFill>
                    <a:schemeClr val="bg1"/>
                  </a:solidFill>
                  <a:prstDash val="solid"/>
                </a:ln>
                <a:solidFill>
                  <a:schemeClr val="bg1"/>
                </a:solidFill>
                <a:effectLst>
                  <a:glow rad="139700">
                    <a:schemeClr val="accent1">
                      <a:satMod val="175000"/>
                      <a:alpha val="40000"/>
                    </a:schemeClr>
                  </a:glow>
                  <a:outerShdw blurRad="50800" dist="38100" dir="2700000" algn="tl" rotWithShape="0">
                    <a:prstClr val="black">
                      <a:alpha val="40000"/>
                    </a:prstClr>
                  </a:outerShdw>
                </a:effectLst>
              </a:rPr>
              <a:t>mellin</a:t>
            </a:r>
            <a:endParaRPr lang="pt-BR" b="1" dirty="0">
              <a:ln w="22225">
                <a:solidFill>
                  <a:schemeClr val="bg1"/>
                </a:solidFill>
                <a:prstDash val="solid"/>
              </a:ln>
              <a:solidFill>
                <a:schemeClr val="bg1"/>
              </a:solidFill>
              <a:effectLst>
                <a:glow rad="139700">
                  <a:schemeClr val="accent1">
                    <a:satMod val="175000"/>
                    <a:alpha val="40000"/>
                  </a:schemeClr>
                </a:glow>
                <a:outerShdw blurRad="50800" dist="38100" dir="2700000" algn="tl" rotWithShape="0">
                  <a:prstClr val="black">
                    <a:alpha val="40000"/>
                  </a:prstClr>
                </a:outerShdw>
              </a:effectLst>
            </a:endParaRPr>
          </a:p>
        </p:txBody>
      </p:sp>
      <p:sp>
        <p:nvSpPr>
          <p:cNvPr id="34" name="Espaço Reservado para Rodapé 33">
            <a:extLst>
              <a:ext uri="{FF2B5EF4-FFF2-40B4-BE49-F238E27FC236}">
                <a16:creationId xmlns:a16="http://schemas.microsoft.com/office/drawing/2014/main" id="{BA48426F-A704-9AF1-0CB5-6360008DD2D9}"/>
              </a:ext>
            </a:extLst>
          </p:cNvPr>
          <p:cNvSpPr>
            <a:spLocks noGrp="1"/>
          </p:cNvSpPr>
          <p:nvPr>
            <p:ph type="ftr" sz="quarter" idx="11"/>
          </p:nvPr>
        </p:nvSpPr>
        <p:spPr/>
        <p:txBody>
          <a:bodyPr/>
          <a:lstStyle/>
          <a:p>
            <a:r>
              <a:rPr lang="pt-BR"/>
              <a:t>DOMINE OS SELETORES - NICOLAS MELLO</a:t>
            </a:r>
          </a:p>
        </p:txBody>
      </p:sp>
      <p:sp>
        <p:nvSpPr>
          <p:cNvPr id="35" name="Espaço Reservado para Número de Slide 34">
            <a:extLst>
              <a:ext uri="{FF2B5EF4-FFF2-40B4-BE49-F238E27FC236}">
                <a16:creationId xmlns:a16="http://schemas.microsoft.com/office/drawing/2014/main" id="{A5CF3266-2311-5DD1-461B-005FCC7BBABD}"/>
              </a:ext>
            </a:extLst>
          </p:cNvPr>
          <p:cNvSpPr>
            <a:spLocks noGrp="1"/>
          </p:cNvSpPr>
          <p:nvPr>
            <p:ph type="sldNum" sz="quarter" idx="12"/>
          </p:nvPr>
        </p:nvSpPr>
        <p:spPr/>
        <p:txBody>
          <a:bodyPr/>
          <a:lstStyle/>
          <a:p>
            <a:fld id="{3BFE1B08-7ACC-4CA0-B8D8-A00B1D09C173}" type="slidenum">
              <a:rPr lang="pt-BR" smtClean="0"/>
              <a:t>1</a:t>
            </a:fld>
            <a:endParaRPr lang="pt-BR"/>
          </a:p>
        </p:txBody>
      </p:sp>
    </p:spTree>
    <p:extLst>
      <p:ext uri="{BB962C8B-B14F-4D97-AF65-F5344CB8AC3E}">
        <p14:creationId xmlns:p14="http://schemas.microsoft.com/office/powerpoint/2010/main" val="180806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6217920" cy="707886"/>
          </a:xfrm>
          <a:prstGeom prst="rect">
            <a:avLst/>
          </a:prstGeom>
          <a:noFill/>
        </p:spPr>
        <p:txBody>
          <a:bodyPr wrap="square" rtlCol="0">
            <a:spAutoFit/>
          </a:bodyPr>
          <a:lstStyle/>
          <a:p>
            <a:r>
              <a:rPr lang="pt-BR" sz="4000" dirty="0">
                <a:latin typeface="Impact" panose="020B0806030902050204" pitchFamily="34" charset="0"/>
              </a:rPr>
              <a:t>Seletor de ID (#)</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1864155"/>
            <a:ext cx="7975296" cy="2308324"/>
          </a:xfrm>
          <a:prstGeom prst="rect">
            <a:avLst/>
          </a:prstGeom>
          <a:noFill/>
        </p:spPr>
        <p:txBody>
          <a:bodyPr wrap="square" rtlCol="0">
            <a:spAutoFit/>
          </a:bodyPr>
          <a:lstStyle/>
          <a:p>
            <a:r>
              <a:rPr lang="pt-BR" sz="2400"/>
              <a:t>O seletor de ID é usado para selecionar um elemento com um ID específico e estilizá-lo de acordo com as regras definidas. Os IDs devem ser únicos em uma página, o que significa que um ID só pode ser atribuído a um único elemento. Isso torna os seletores de ID úteis para estilizar elementos exclusivos, como cabeçalhos, rodapés ou elementos de navegação.</a:t>
            </a:r>
            <a:endParaRPr lang="pt-BR" sz="2400" dirty="0"/>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7" name="Imagem 6">
            <a:extLst>
              <a:ext uri="{FF2B5EF4-FFF2-40B4-BE49-F238E27FC236}">
                <a16:creationId xmlns:a16="http://schemas.microsoft.com/office/drawing/2014/main" id="{484EC082-86F8-9D5C-DBE3-EA9314D08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72" y="4147796"/>
            <a:ext cx="8618256" cy="4579034"/>
          </a:xfrm>
          <a:prstGeom prst="rect">
            <a:avLst/>
          </a:prstGeom>
        </p:spPr>
      </p:pic>
      <p:sp>
        <p:nvSpPr>
          <p:cNvPr id="11" name="Espaço Reservado para Rodapé 10">
            <a:extLst>
              <a:ext uri="{FF2B5EF4-FFF2-40B4-BE49-F238E27FC236}">
                <a16:creationId xmlns:a16="http://schemas.microsoft.com/office/drawing/2014/main" id="{623122F0-2C91-C458-036B-0DF09E899F34}"/>
              </a:ext>
            </a:extLst>
          </p:cNvPr>
          <p:cNvSpPr>
            <a:spLocks noGrp="1"/>
          </p:cNvSpPr>
          <p:nvPr>
            <p:ph type="ftr" sz="quarter" idx="11"/>
          </p:nvPr>
        </p:nvSpPr>
        <p:spPr/>
        <p:txBody>
          <a:bodyPr/>
          <a:lstStyle/>
          <a:p>
            <a:r>
              <a:rPr lang="pt-BR"/>
              <a:t>DOMINE OS SELETORES - NICOLAS MELLO</a:t>
            </a:r>
          </a:p>
        </p:txBody>
      </p:sp>
      <p:sp>
        <p:nvSpPr>
          <p:cNvPr id="12" name="Espaço Reservado para Número de Slide 11">
            <a:extLst>
              <a:ext uri="{FF2B5EF4-FFF2-40B4-BE49-F238E27FC236}">
                <a16:creationId xmlns:a16="http://schemas.microsoft.com/office/drawing/2014/main" id="{4112A8D3-210E-7249-5556-A1EDD947914F}"/>
              </a:ext>
            </a:extLst>
          </p:cNvPr>
          <p:cNvSpPr>
            <a:spLocks noGrp="1"/>
          </p:cNvSpPr>
          <p:nvPr>
            <p:ph type="sldNum" sz="quarter" idx="12"/>
          </p:nvPr>
        </p:nvSpPr>
        <p:spPr/>
        <p:txBody>
          <a:bodyPr/>
          <a:lstStyle/>
          <a:p>
            <a:fld id="{3BFE1B08-7ACC-4CA0-B8D8-A00B1D09C173}" type="slidenum">
              <a:rPr lang="pt-BR" smtClean="0"/>
              <a:t>10</a:t>
            </a:fld>
            <a:endParaRPr lang="pt-BR"/>
          </a:p>
        </p:txBody>
      </p:sp>
    </p:spTree>
    <p:extLst>
      <p:ext uri="{BB962C8B-B14F-4D97-AF65-F5344CB8AC3E}">
        <p14:creationId xmlns:p14="http://schemas.microsoft.com/office/powerpoint/2010/main" val="71786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C99264-6477-98C3-0907-2592FBE129D1}"/>
              </a:ext>
            </a:extLst>
          </p:cNvPr>
          <p:cNvSpPr/>
          <p:nvPr/>
        </p:nvSpPr>
        <p:spPr>
          <a:xfrm>
            <a:off x="0" y="0"/>
            <a:ext cx="9601200" cy="12801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68C01AF-B930-6ED0-03EC-75F4AB836741}"/>
              </a:ext>
            </a:extLst>
          </p:cNvPr>
          <p:cNvSpPr txBox="1"/>
          <p:nvPr/>
        </p:nvSpPr>
        <p:spPr>
          <a:xfrm>
            <a:off x="1198797" y="5528932"/>
            <a:ext cx="7534656"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 </a:t>
            </a:r>
          </a:p>
          <a:p>
            <a:pPr algn="ctr"/>
            <a:r>
              <a:rPr lang="pt-BR" sz="8800" dirty="0">
                <a:solidFill>
                  <a:schemeClr val="bg1"/>
                </a:solidFill>
                <a:latin typeface="Impact" panose="020B0806030902050204" pitchFamily="34" charset="0"/>
              </a:rPr>
              <a:t>DE FILHO (&gt;)</a:t>
            </a:r>
          </a:p>
        </p:txBody>
      </p:sp>
      <p:sp>
        <p:nvSpPr>
          <p:cNvPr id="5" name="CaixaDeTexto 4">
            <a:extLst>
              <a:ext uri="{FF2B5EF4-FFF2-40B4-BE49-F238E27FC236}">
                <a16:creationId xmlns:a16="http://schemas.microsoft.com/office/drawing/2014/main" id="{B635FE13-F1F3-7621-570F-6C8A34374808}"/>
              </a:ext>
            </a:extLst>
          </p:cNvPr>
          <p:cNvSpPr txBox="1"/>
          <p:nvPr/>
        </p:nvSpPr>
        <p:spPr>
          <a:xfrm>
            <a:off x="160300" y="1376113"/>
            <a:ext cx="9308592" cy="4508927"/>
          </a:xfrm>
          <a:prstGeom prst="rect">
            <a:avLst/>
          </a:prstGeom>
          <a:noFill/>
          <a:ln>
            <a:noFill/>
          </a:ln>
        </p:spPr>
        <p:txBody>
          <a:bodyPr wrap="square" rtlCol="0">
            <a:spAutoFit/>
          </a:bodyPr>
          <a:lstStyle/>
          <a:p>
            <a:pPr algn="ctr"/>
            <a:r>
              <a:rPr lang="pt-BR" sz="28700" dirty="0">
                <a:ln>
                  <a:solidFill>
                    <a:schemeClr val="accent1">
                      <a:lumMod val="60000"/>
                      <a:lumOff val="40000"/>
                    </a:schemeClr>
                  </a:solidFill>
                </a:ln>
                <a:noFill/>
                <a:latin typeface="Impact" panose="020B0806030902050204" pitchFamily="34" charset="0"/>
              </a:rPr>
              <a:t>05</a:t>
            </a:r>
          </a:p>
        </p:txBody>
      </p:sp>
      <p:sp>
        <p:nvSpPr>
          <p:cNvPr id="3" name="Retângulo 2">
            <a:extLst>
              <a:ext uri="{FF2B5EF4-FFF2-40B4-BE49-F238E27FC236}">
                <a16:creationId xmlns:a16="http://schemas.microsoft.com/office/drawing/2014/main" id="{DC810618-CE92-B4AF-68D7-9B320FCBF337}"/>
              </a:ext>
            </a:extLst>
          </p:cNvPr>
          <p:cNvSpPr/>
          <p:nvPr/>
        </p:nvSpPr>
        <p:spPr>
          <a:xfrm>
            <a:off x="867747" y="8271179"/>
            <a:ext cx="7893698" cy="117041"/>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3A7C3F2D-5E94-76F1-C11D-694BF32D2542}"/>
              </a:ext>
            </a:extLst>
          </p:cNvPr>
          <p:cNvSpPr txBox="1"/>
          <p:nvPr/>
        </p:nvSpPr>
        <p:spPr>
          <a:xfrm>
            <a:off x="1531340" y="8680486"/>
            <a:ext cx="6869570" cy="2308324"/>
          </a:xfrm>
          <a:prstGeom prst="rect">
            <a:avLst/>
          </a:prstGeom>
          <a:noFill/>
        </p:spPr>
        <p:txBody>
          <a:bodyPr wrap="square" rtlCol="0">
            <a:spAutoFit/>
          </a:bodyPr>
          <a:lstStyle/>
          <a:p>
            <a:r>
              <a:rPr lang="pt-BR" sz="2400" b="0" i="0">
                <a:solidFill>
                  <a:srgbClr val="ECECEC"/>
                </a:solidFill>
                <a:effectLst/>
                <a:latin typeface="Söhne"/>
              </a:rPr>
              <a:t>O seletor de filho é usado para selecionar elementos que são filhos diretos de outro elemento. Isso significa que ele seleciona apenas os elementos que são imediatamente descendentes do elemento pai, sem levar em consideração elementos mais profundos na hierarquia do DOM.</a:t>
            </a:r>
            <a:endParaRPr lang="pt-BR" sz="2400" dirty="0">
              <a:solidFill>
                <a:schemeClr val="bg1"/>
              </a:solidFill>
            </a:endParaRPr>
          </a:p>
        </p:txBody>
      </p:sp>
      <p:sp>
        <p:nvSpPr>
          <p:cNvPr id="9" name="Espaço Reservado para Rodapé 8">
            <a:extLst>
              <a:ext uri="{FF2B5EF4-FFF2-40B4-BE49-F238E27FC236}">
                <a16:creationId xmlns:a16="http://schemas.microsoft.com/office/drawing/2014/main" id="{984ECD3A-8CE7-9387-72B2-624B824B0AD1}"/>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FAA975CA-F39F-60B8-A549-EC1F1846266F}"/>
              </a:ext>
            </a:extLst>
          </p:cNvPr>
          <p:cNvSpPr>
            <a:spLocks noGrp="1"/>
          </p:cNvSpPr>
          <p:nvPr>
            <p:ph type="sldNum" sz="quarter" idx="12"/>
          </p:nvPr>
        </p:nvSpPr>
        <p:spPr/>
        <p:txBody>
          <a:bodyPr/>
          <a:lstStyle/>
          <a:p>
            <a:fld id="{3BFE1B08-7ACC-4CA0-B8D8-A00B1D09C173}" type="slidenum">
              <a:rPr lang="pt-BR" smtClean="0"/>
              <a:t>11</a:t>
            </a:fld>
            <a:endParaRPr lang="pt-BR"/>
          </a:p>
        </p:txBody>
      </p:sp>
    </p:spTree>
    <p:extLst>
      <p:ext uri="{BB962C8B-B14F-4D97-AF65-F5344CB8AC3E}">
        <p14:creationId xmlns:p14="http://schemas.microsoft.com/office/powerpoint/2010/main" val="424187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6217920" cy="707886"/>
          </a:xfrm>
          <a:prstGeom prst="rect">
            <a:avLst/>
          </a:prstGeom>
          <a:noFill/>
        </p:spPr>
        <p:txBody>
          <a:bodyPr wrap="square" rtlCol="0">
            <a:spAutoFit/>
          </a:bodyPr>
          <a:lstStyle/>
          <a:p>
            <a:r>
              <a:rPr lang="pt-BR" sz="4000" dirty="0">
                <a:latin typeface="Impact" panose="020B0806030902050204" pitchFamily="34" charset="0"/>
              </a:rPr>
              <a:t>Seletor de Filho (&gt;)</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1864155"/>
            <a:ext cx="7975296" cy="3046988"/>
          </a:xfrm>
          <a:prstGeom prst="rect">
            <a:avLst/>
          </a:prstGeom>
          <a:noFill/>
        </p:spPr>
        <p:txBody>
          <a:bodyPr wrap="square" rtlCol="0">
            <a:spAutoFit/>
          </a:bodyPr>
          <a:lstStyle/>
          <a:p>
            <a:r>
              <a:rPr lang="pt-BR" sz="2400" dirty="0"/>
              <a:t>O seletor de filho é usado para selecionar elementos que são filhos diretos de outro elemento. Isso significa que ele seleciona apenas os elementos que são imediatamente descendentes do elemento pai, sem levar em consideração elementos mais profundos na hierarquia do DOM. Podendo se tornar útil quando queremos estilizar apenas os itens de lista que são diretamente descendentes de uma lista, sem afetar itens de listas aninhadas.</a:t>
            </a:r>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7" name="Imagem 6">
            <a:extLst>
              <a:ext uri="{FF2B5EF4-FFF2-40B4-BE49-F238E27FC236}">
                <a16:creationId xmlns:a16="http://schemas.microsoft.com/office/drawing/2014/main" id="{655A6048-5A68-CB74-EA2F-9DC0EF8A0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08" y="4911143"/>
            <a:ext cx="8727984" cy="4154365"/>
          </a:xfrm>
          <a:prstGeom prst="rect">
            <a:avLst/>
          </a:prstGeom>
        </p:spPr>
      </p:pic>
      <p:sp>
        <p:nvSpPr>
          <p:cNvPr id="11" name="Espaço Reservado para Rodapé 10">
            <a:extLst>
              <a:ext uri="{FF2B5EF4-FFF2-40B4-BE49-F238E27FC236}">
                <a16:creationId xmlns:a16="http://schemas.microsoft.com/office/drawing/2014/main" id="{CAC24225-BF90-1341-D97A-180290D78E1E}"/>
              </a:ext>
            </a:extLst>
          </p:cNvPr>
          <p:cNvSpPr>
            <a:spLocks noGrp="1"/>
          </p:cNvSpPr>
          <p:nvPr>
            <p:ph type="ftr" sz="quarter" idx="11"/>
          </p:nvPr>
        </p:nvSpPr>
        <p:spPr/>
        <p:txBody>
          <a:bodyPr/>
          <a:lstStyle/>
          <a:p>
            <a:r>
              <a:rPr lang="pt-BR"/>
              <a:t>DOMINE OS SELETORES - NICOLAS MELLO</a:t>
            </a:r>
          </a:p>
        </p:txBody>
      </p:sp>
      <p:sp>
        <p:nvSpPr>
          <p:cNvPr id="12" name="Espaço Reservado para Número de Slide 11">
            <a:extLst>
              <a:ext uri="{FF2B5EF4-FFF2-40B4-BE49-F238E27FC236}">
                <a16:creationId xmlns:a16="http://schemas.microsoft.com/office/drawing/2014/main" id="{C571CC10-4E60-246F-0D0F-93EC64277C05}"/>
              </a:ext>
            </a:extLst>
          </p:cNvPr>
          <p:cNvSpPr>
            <a:spLocks noGrp="1"/>
          </p:cNvSpPr>
          <p:nvPr>
            <p:ph type="sldNum" sz="quarter" idx="12"/>
          </p:nvPr>
        </p:nvSpPr>
        <p:spPr/>
        <p:txBody>
          <a:bodyPr/>
          <a:lstStyle/>
          <a:p>
            <a:fld id="{3BFE1B08-7ACC-4CA0-B8D8-A00B1D09C173}" type="slidenum">
              <a:rPr lang="pt-BR" smtClean="0"/>
              <a:t>12</a:t>
            </a:fld>
            <a:endParaRPr lang="pt-BR"/>
          </a:p>
        </p:txBody>
      </p:sp>
    </p:spTree>
    <p:extLst>
      <p:ext uri="{BB962C8B-B14F-4D97-AF65-F5344CB8AC3E}">
        <p14:creationId xmlns:p14="http://schemas.microsoft.com/office/powerpoint/2010/main" val="4190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C99264-6477-98C3-0907-2592FBE129D1}"/>
              </a:ext>
            </a:extLst>
          </p:cNvPr>
          <p:cNvSpPr/>
          <p:nvPr/>
        </p:nvSpPr>
        <p:spPr>
          <a:xfrm>
            <a:off x="0" y="0"/>
            <a:ext cx="9601200" cy="12801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68C01AF-B930-6ED0-03EC-75F4AB836741}"/>
              </a:ext>
            </a:extLst>
          </p:cNvPr>
          <p:cNvSpPr txBox="1"/>
          <p:nvPr/>
        </p:nvSpPr>
        <p:spPr>
          <a:xfrm>
            <a:off x="933901" y="5579673"/>
            <a:ext cx="7893698"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 </a:t>
            </a:r>
          </a:p>
          <a:p>
            <a:pPr algn="ctr"/>
            <a:r>
              <a:rPr lang="pt-BR" sz="8800" dirty="0">
                <a:solidFill>
                  <a:schemeClr val="bg1"/>
                </a:solidFill>
                <a:latin typeface="Impact" panose="020B0806030902050204" pitchFamily="34" charset="0"/>
              </a:rPr>
              <a:t>DE ADJACENTE (+)</a:t>
            </a:r>
          </a:p>
        </p:txBody>
      </p:sp>
      <p:sp>
        <p:nvSpPr>
          <p:cNvPr id="5" name="CaixaDeTexto 4">
            <a:extLst>
              <a:ext uri="{FF2B5EF4-FFF2-40B4-BE49-F238E27FC236}">
                <a16:creationId xmlns:a16="http://schemas.microsoft.com/office/drawing/2014/main" id="{B635FE13-F1F3-7621-570F-6C8A34374808}"/>
              </a:ext>
            </a:extLst>
          </p:cNvPr>
          <p:cNvSpPr txBox="1"/>
          <p:nvPr/>
        </p:nvSpPr>
        <p:spPr>
          <a:xfrm>
            <a:off x="160300" y="1376113"/>
            <a:ext cx="9308592" cy="4508927"/>
          </a:xfrm>
          <a:prstGeom prst="rect">
            <a:avLst/>
          </a:prstGeom>
          <a:noFill/>
          <a:ln>
            <a:noFill/>
          </a:ln>
        </p:spPr>
        <p:txBody>
          <a:bodyPr wrap="square" rtlCol="0">
            <a:spAutoFit/>
          </a:bodyPr>
          <a:lstStyle/>
          <a:p>
            <a:pPr algn="ctr"/>
            <a:r>
              <a:rPr lang="pt-BR" sz="28700" dirty="0">
                <a:ln>
                  <a:solidFill>
                    <a:schemeClr val="accent1">
                      <a:lumMod val="60000"/>
                      <a:lumOff val="40000"/>
                    </a:schemeClr>
                  </a:solidFill>
                </a:ln>
                <a:noFill/>
                <a:latin typeface="Impact" panose="020B0806030902050204" pitchFamily="34" charset="0"/>
              </a:rPr>
              <a:t>06</a:t>
            </a:r>
          </a:p>
        </p:txBody>
      </p:sp>
      <p:sp>
        <p:nvSpPr>
          <p:cNvPr id="3" name="Retângulo 2">
            <a:extLst>
              <a:ext uri="{FF2B5EF4-FFF2-40B4-BE49-F238E27FC236}">
                <a16:creationId xmlns:a16="http://schemas.microsoft.com/office/drawing/2014/main" id="{DC810618-CE92-B4AF-68D7-9B320FCBF337}"/>
              </a:ext>
            </a:extLst>
          </p:cNvPr>
          <p:cNvSpPr/>
          <p:nvPr/>
        </p:nvSpPr>
        <p:spPr>
          <a:xfrm>
            <a:off x="867747" y="8271179"/>
            <a:ext cx="7893698" cy="117041"/>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3A7C3F2D-5E94-76F1-C11D-694BF32D2542}"/>
              </a:ext>
            </a:extLst>
          </p:cNvPr>
          <p:cNvSpPr txBox="1"/>
          <p:nvPr/>
        </p:nvSpPr>
        <p:spPr>
          <a:xfrm>
            <a:off x="1481328" y="8585644"/>
            <a:ext cx="7114032" cy="1569660"/>
          </a:xfrm>
          <a:prstGeom prst="rect">
            <a:avLst/>
          </a:prstGeom>
          <a:noFill/>
        </p:spPr>
        <p:txBody>
          <a:bodyPr wrap="square" rtlCol="0">
            <a:spAutoFit/>
          </a:bodyPr>
          <a:lstStyle/>
          <a:p>
            <a:r>
              <a:rPr lang="pt-BR" sz="2400" b="0" i="0">
                <a:solidFill>
                  <a:srgbClr val="ECECEC"/>
                </a:solidFill>
                <a:effectLst/>
                <a:latin typeface="Söhne"/>
              </a:rPr>
              <a:t>O seletor de adjacente é usado para selecionar um elemento irmão imediatamente adjacente a outro elemento. Ele seleciona apenas o primeiro elemento irmão imediatamente após o elemento de referência.</a:t>
            </a:r>
            <a:endParaRPr lang="pt-BR" sz="2400" dirty="0">
              <a:solidFill>
                <a:schemeClr val="bg1"/>
              </a:solidFill>
            </a:endParaRPr>
          </a:p>
        </p:txBody>
      </p:sp>
      <p:sp>
        <p:nvSpPr>
          <p:cNvPr id="9" name="Espaço Reservado para Rodapé 8">
            <a:extLst>
              <a:ext uri="{FF2B5EF4-FFF2-40B4-BE49-F238E27FC236}">
                <a16:creationId xmlns:a16="http://schemas.microsoft.com/office/drawing/2014/main" id="{92B1D579-FF23-C9D5-497F-E428AB376BD0}"/>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17E7187C-D847-69E7-A547-12F25B751A11}"/>
              </a:ext>
            </a:extLst>
          </p:cNvPr>
          <p:cNvSpPr>
            <a:spLocks noGrp="1"/>
          </p:cNvSpPr>
          <p:nvPr>
            <p:ph type="sldNum" sz="quarter" idx="12"/>
          </p:nvPr>
        </p:nvSpPr>
        <p:spPr/>
        <p:txBody>
          <a:bodyPr/>
          <a:lstStyle/>
          <a:p>
            <a:fld id="{3BFE1B08-7ACC-4CA0-B8D8-A00B1D09C173}" type="slidenum">
              <a:rPr lang="pt-BR" smtClean="0"/>
              <a:t>13</a:t>
            </a:fld>
            <a:endParaRPr lang="pt-BR"/>
          </a:p>
        </p:txBody>
      </p:sp>
    </p:spTree>
    <p:extLst>
      <p:ext uri="{BB962C8B-B14F-4D97-AF65-F5344CB8AC3E}">
        <p14:creationId xmlns:p14="http://schemas.microsoft.com/office/powerpoint/2010/main" val="271322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6217920" cy="707886"/>
          </a:xfrm>
          <a:prstGeom prst="rect">
            <a:avLst/>
          </a:prstGeom>
          <a:noFill/>
        </p:spPr>
        <p:txBody>
          <a:bodyPr wrap="square" rtlCol="0">
            <a:spAutoFit/>
          </a:bodyPr>
          <a:lstStyle/>
          <a:p>
            <a:r>
              <a:rPr lang="pt-BR" sz="4000" dirty="0">
                <a:latin typeface="Impact" panose="020B0806030902050204" pitchFamily="34" charset="0"/>
              </a:rPr>
              <a:t>Seletor de Adjacente (+)</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1864155"/>
            <a:ext cx="7975296" cy="2677656"/>
          </a:xfrm>
          <a:prstGeom prst="rect">
            <a:avLst/>
          </a:prstGeom>
          <a:noFill/>
        </p:spPr>
        <p:txBody>
          <a:bodyPr wrap="square" rtlCol="0">
            <a:spAutoFit/>
          </a:bodyPr>
          <a:lstStyle/>
          <a:p>
            <a:r>
              <a:rPr lang="pt-BR" sz="2400" dirty="0"/>
              <a:t>O seletor de adjacente é usado para selecionar um elemento irmão imediatamente adjacente a outro elemento. Ele seleciona apenas o primeiro elemento irmão imediatamente após o elemento de referência. Em casos, se torna útil quando queremos estilizar especificamente elementos irmãos próximos, como um parágrafo logo após um título, sem afetar outros parágrafos na página.</a:t>
            </a:r>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7" name="Imagem 6">
            <a:extLst>
              <a:ext uri="{FF2B5EF4-FFF2-40B4-BE49-F238E27FC236}">
                <a16:creationId xmlns:a16="http://schemas.microsoft.com/office/drawing/2014/main" id="{9CA441B1-18BC-F3DB-2032-6FBE21BB3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36" y="4541811"/>
            <a:ext cx="8838288" cy="3748161"/>
          </a:xfrm>
          <a:prstGeom prst="rect">
            <a:avLst/>
          </a:prstGeom>
        </p:spPr>
      </p:pic>
      <p:sp>
        <p:nvSpPr>
          <p:cNvPr id="11" name="Espaço Reservado para Rodapé 10">
            <a:extLst>
              <a:ext uri="{FF2B5EF4-FFF2-40B4-BE49-F238E27FC236}">
                <a16:creationId xmlns:a16="http://schemas.microsoft.com/office/drawing/2014/main" id="{69A6EB9B-A2F9-CED1-EA71-3B48A6F62701}"/>
              </a:ext>
            </a:extLst>
          </p:cNvPr>
          <p:cNvSpPr>
            <a:spLocks noGrp="1"/>
          </p:cNvSpPr>
          <p:nvPr>
            <p:ph type="ftr" sz="quarter" idx="11"/>
          </p:nvPr>
        </p:nvSpPr>
        <p:spPr/>
        <p:txBody>
          <a:bodyPr/>
          <a:lstStyle/>
          <a:p>
            <a:r>
              <a:rPr lang="pt-BR"/>
              <a:t>DOMINE OS SELETORES - NICOLAS MELLO</a:t>
            </a:r>
          </a:p>
        </p:txBody>
      </p:sp>
      <p:sp>
        <p:nvSpPr>
          <p:cNvPr id="12" name="Espaço Reservado para Número de Slide 11">
            <a:extLst>
              <a:ext uri="{FF2B5EF4-FFF2-40B4-BE49-F238E27FC236}">
                <a16:creationId xmlns:a16="http://schemas.microsoft.com/office/drawing/2014/main" id="{AA25BAC6-6113-1FCF-0A56-2CF394BA957A}"/>
              </a:ext>
            </a:extLst>
          </p:cNvPr>
          <p:cNvSpPr>
            <a:spLocks noGrp="1"/>
          </p:cNvSpPr>
          <p:nvPr>
            <p:ph type="sldNum" sz="quarter" idx="12"/>
          </p:nvPr>
        </p:nvSpPr>
        <p:spPr/>
        <p:txBody>
          <a:bodyPr/>
          <a:lstStyle/>
          <a:p>
            <a:fld id="{3BFE1B08-7ACC-4CA0-B8D8-A00B1D09C173}" type="slidenum">
              <a:rPr lang="pt-BR" smtClean="0"/>
              <a:t>14</a:t>
            </a:fld>
            <a:endParaRPr lang="pt-BR"/>
          </a:p>
        </p:txBody>
      </p:sp>
    </p:spTree>
    <p:extLst>
      <p:ext uri="{BB962C8B-B14F-4D97-AF65-F5344CB8AC3E}">
        <p14:creationId xmlns:p14="http://schemas.microsoft.com/office/powerpoint/2010/main" val="68199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C99264-6477-98C3-0907-2592FBE129D1}"/>
              </a:ext>
            </a:extLst>
          </p:cNvPr>
          <p:cNvSpPr/>
          <p:nvPr/>
        </p:nvSpPr>
        <p:spPr>
          <a:xfrm>
            <a:off x="0" y="0"/>
            <a:ext cx="9601200" cy="12801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68C01AF-B930-6ED0-03EC-75F4AB836741}"/>
              </a:ext>
            </a:extLst>
          </p:cNvPr>
          <p:cNvSpPr txBox="1"/>
          <p:nvPr/>
        </p:nvSpPr>
        <p:spPr>
          <a:xfrm>
            <a:off x="933901" y="5579673"/>
            <a:ext cx="7893698"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 </a:t>
            </a:r>
          </a:p>
          <a:p>
            <a:pPr algn="ctr"/>
            <a:r>
              <a:rPr lang="pt-BR" sz="8800" dirty="0">
                <a:solidFill>
                  <a:schemeClr val="bg1"/>
                </a:solidFill>
                <a:latin typeface="Impact" panose="020B0806030902050204" pitchFamily="34" charset="0"/>
              </a:rPr>
              <a:t>DE ATRIBUTO </a:t>
            </a:r>
          </a:p>
        </p:txBody>
      </p:sp>
      <p:sp>
        <p:nvSpPr>
          <p:cNvPr id="5" name="CaixaDeTexto 4">
            <a:extLst>
              <a:ext uri="{FF2B5EF4-FFF2-40B4-BE49-F238E27FC236}">
                <a16:creationId xmlns:a16="http://schemas.microsoft.com/office/drawing/2014/main" id="{B635FE13-F1F3-7621-570F-6C8A34374808}"/>
              </a:ext>
            </a:extLst>
          </p:cNvPr>
          <p:cNvSpPr txBox="1"/>
          <p:nvPr/>
        </p:nvSpPr>
        <p:spPr>
          <a:xfrm>
            <a:off x="160300" y="1376113"/>
            <a:ext cx="9308592" cy="4508927"/>
          </a:xfrm>
          <a:prstGeom prst="rect">
            <a:avLst/>
          </a:prstGeom>
          <a:noFill/>
          <a:ln>
            <a:noFill/>
          </a:ln>
        </p:spPr>
        <p:txBody>
          <a:bodyPr wrap="square" rtlCol="0">
            <a:spAutoFit/>
          </a:bodyPr>
          <a:lstStyle/>
          <a:p>
            <a:pPr algn="ctr"/>
            <a:r>
              <a:rPr lang="pt-BR" sz="28700" dirty="0">
                <a:ln>
                  <a:solidFill>
                    <a:schemeClr val="accent1">
                      <a:lumMod val="60000"/>
                      <a:lumOff val="40000"/>
                    </a:schemeClr>
                  </a:solidFill>
                </a:ln>
                <a:noFill/>
                <a:latin typeface="Impact" panose="020B0806030902050204" pitchFamily="34" charset="0"/>
              </a:rPr>
              <a:t>07</a:t>
            </a:r>
          </a:p>
        </p:txBody>
      </p:sp>
      <p:sp>
        <p:nvSpPr>
          <p:cNvPr id="3" name="Retângulo 2">
            <a:extLst>
              <a:ext uri="{FF2B5EF4-FFF2-40B4-BE49-F238E27FC236}">
                <a16:creationId xmlns:a16="http://schemas.microsoft.com/office/drawing/2014/main" id="{DC810618-CE92-B4AF-68D7-9B320FCBF337}"/>
              </a:ext>
            </a:extLst>
          </p:cNvPr>
          <p:cNvSpPr/>
          <p:nvPr/>
        </p:nvSpPr>
        <p:spPr>
          <a:xfrm>
            <a:off x="867747" y="8271179"/>
            <a:ext cx="7893698" cy="117041"/>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3A7C3F2D-5E94-76F1-C11D-694BF32D2542}"/>
              </a:ext>
            </a:extLst>
          </p:cNvPr>
          <p:cNvSpPr txBox="1"/>
          <p:nvPr/>
        </p:nvSpPr>
        <p:spPr>
          <a:xfrm>
            <a:off x="1481328" y="8585644"/>
            <a:ext cx="7114032" cy="1569660"/>
          </a:xfrm>
          <a:prstGeom prst="rect">
            <a:avLst/>
          </a:prstGeom>
          <a:noFill/>
        </p:spPr>
        <p:txBody>
          <a:bodyPr wrap="square" rtlCol="0">
            <a:spAutoFit/>
          </a:bodyPr>
          <a:lstStyle/>
          <a:p>
            <a:r>
              <a:rPr lang="pt-BR" sz="2400" b="0" i="0">
                <a:solidFill>
                  <a:srgbClr val="ECECEC"/>
                </a:solidFill>
                <a:effectLst/>
                <a:latin typeface="Söhne"/>
              </a:rPr>
              <a:t>O seletor de atributo é usado para selecionar elementos com um atributo específico. Ele permite estilizar elementos com base em seus atributos, como o tipo de input em formulários.</a:t>
            </a:r>
            <a:endParaRPr lang="pt-BR" sz="2400" dirty="0">
              <a:solidFill>
                <a:schemeClr val="bg1"/>
              </a:solidFill>
            </a:endParaRPr>
          </a:p>
        </p:txBody>
      </p:sp>
      <p:sp>
        <p:nvSpPr>
          <p:cNvPr id="9" name="Espaço Reservado para Rodapé 8">
            <a:extLst>
              <a:ext uri="{FF2B5EF4-FFF2-40B4-BE49-F238E27FC236}">
                <a16:creationId xmlns:a16="http://schemas.microsoft.com/office/drawing/2014/main" id="{C5C44106-069E-E8E5-35CD-A22686271F92}"/>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DE5B0345-9E27-48F5-97AA-42CF2EE548DE}"/>
              </a:ext>
            </a:extLst>
          </p:cNvPr>
          <p:cNvSpPr>
            <a:spLocks noGrp="1"/>
          </p:cNvSpPr>
          <p:nvPr>
            <p:ph type="sldNum" sz="quarter" idx="12"/>
          </p:nvPr>
        </p:nvSpPr>
        <p:spPr/>
        <p:txBody>
          <a:bodyPr/>
          <a:lstStyle/>
          <a:p>
            <a:fld id="{3BFE1B08-7ACC-4CA0-B8D8-A00B1D09C173}" type="slidenum">
              <a:rPr lang="pt-BR" smtClean="0"/>
              <a:t>15</a:t>
            </a:fld>
            <a:endParaRPr lang="pt-BR"/>
          </a:p>
        </p:txBody>
      </p:sp>
    </p:spTree>
    <p:extLst>
      <p:ext uri="{BB962C8B-B14F-4D97-AF65-F5344CB8AC3E}">
        <p14:creationId xmlns:p14="http://schemas.microsoft.com/office/powerpoint/2010/main" val="176176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7152336" cy="707886"/>
          </a:xfrm>
          <a:prstGeom prst="rect">
            <a:avLst/>
          </a:prstGeom>
          <a:noFill/>
        </p:spPr>
        <p:txBody>
          <a:bodyPr wrap="square" rtlCol="0">
            <a:spAutoFit/>
          </a:bodyPr>
          <a:lstStyle/>
          <a:p>
            <a:r>
              <a:rPr lang="pt-BR" sz="4000" dirty="0">
                <a:latin typeface="Impact" panose="020B0806030902050204" pitchFamily="34" charset="0"/>
              </a:rPr>
              <a:t>Seletor de Atributo ([Atributo])</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1864155"/>
            <a:ext cx="7975296" cy="1569660"/>
          </a:xfrm>
          <a:prstGeom prst="rect">
            <a:avLst/>
          </a:prstGeom>
          <a:noFill/>
        </p:spPr>
        <p:txBody>
          <a:bodyPr wrap="square" rtlCol="0">
            <a:spAutoFit/>
          </a:bodyPr>
          <a:lstStyle/>
          <a:p>
            <a:r>
              <a:rPr lang="pt-BR" sz="2400" dirty="0"/>
              <a:t>O seletor de atributo é usado para selecionar elementos com um atributo específico. Ele permite estilizar elementos com base em seus atributos, como o tipo de input em formulários. Verifique o seguinte exemplo:</a:t>
            </a:r>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12" name="Imagem 11">
            <a:extLst>
              <a:ext uri="{FF2B5EF4-FFF2-40B4-BE49-F238E27FC236}">
                <a16:creationId xmlns:a16="http://schemas.microsoft.com/office/drawing/2014/main" id="{2A221326-0CFB-FC4C-E9E9-73F7E9284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00" y="3876292"/>
            <a:ext cx="9313200" cy="3748161"/>
          </a:xfrm>
          <a:prstGeom prst="rect">
            <a:avLst/>
          </a:prstGeom>
        </p:spPr>
      </p:pic>
      <p:sp>
        <p:nvSpPr>
          <p:cNvPr id="15" name="Espaço Reservado para Rodapé 14">
            <a:extLst>
              <a:ext uri="{FF2B5EF4-FFF2-40B4-BE49-F238E27FC236}">
                <a16:creationId xmlns:a16="http://schemas.microsoft.com/office/drawing/2014/main" id="{1BFA9C52-27B6-7608-39AA-F9FBF6849057}"/>
              </a:ext>
            </a:extLst>
          </p:cNvPr>
          <p:cNvSpPr>
            <a:spLocks noGrp="1"/>
          </p:cNvSpPr>
          <p:nvPr>
            <p:ph type="ftr" sz="quarter" idx="11"/>
          </p:nvPr>
        </p:nvSpPr>
        <p:spPr/>
        <p:txBody>
          <a:bodyPr/>
          <a:lstStyle/>
          <a:p>
            <a:r>
              <a:rPr lang="pt-BR"/>
              <a:t>DOMINE OS SELETORES - NICOLAS MELLO</a:t>
            </a:r>
          </a:p>
        </p:txBody>
      </p:sp>
      <p:sp>
        <p:nvSpPr>
          <p:cNvPr id="16" name="Espaço Reservado para Número de Slide 15">
            <a:extLst>
              <a:ext uri="{FF2B5EF4-FFF2-40B4-BE49-F238E27FC236}">
                <a16:creationId xmlns:a16="http://schemas.microsoft.com/office/drawing/2014/main" id="{5488F23F-E0B3-9753-DD3A-6E61FAE4CBE0}"/>
              </a:ext>
            </a:extLst>
          </p:cNvPr>
          <p:cNvSpPr>
            <a:spLocks noGrp="1"/>
          </p:cNvSpPr>
          <p:nvPr>
            <p:ph type="sldNum" sz="quarter" idx="12"/>
          </p:nvPr>
        </p:nvSpPr>
        <p:spPr/>
        <p:txBody>
          <a:bodyPr/>
          <a:lstStyle/>
          <a:p>
            <a:fld id="{3BFE1B08-7ACC-4CA0-B8D8-A00B1D09C173}" type="slidenum">
              <a:rPr lang="pt-BR" smtClean="0"/>
              <a:t>16</a:t>
            </a:fld>
            <a:endParaRPr lang="pt-BR"/>
          </a:p>
        </p:txBody>
      </p:sp>
    </p:spTree>
    <p:extLst>
      <p:ext uri="{BB962C8B-B14F-4D97-AF65-F5344CB8AC3E}">
        <p14:creationId xmlns:p14="http://schemas.microsoft.com/office/powerpoint/2010/main" val="229267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9EAA2D6-299F-FE12-2778-FFF8D8C01459}"/>
              </a:ext>
            </a:extLst>
          </p:cNvPr>
          <p:cNvSpPr/>
          <p:nvPr/>
        </p:nvSpPr>
        <p:spPr>
          <a:xfrm>
            <a:off x="0" y="0"/>
            <a:ext cx="9601200" cy="12801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3" name="CaixaDeTexto 2">
            <a:extLst>
              <a:ext uri="{FF2B5EF4-FFF2-40B4-BE49-F238E27FC236}">
                <a16:creationId xmlns:a16="http://schemas.microsoft.com/office/drawing/2014/main" id="{94AE1484-14E2-0152-45ED-355887C6F577}"/>
              </a:ext>
            </a:extLst>
          </p:cNvPr>
          <p:cNvSpPr txBox="1"/>
          <p:nvPr/>
        </p:nvSpPr>
        <p:spPr>
          <a:xfrm>
            <a:off x="1716284" y="1776726"/>
            <a:ext cx="6168632" cy="5170646"/>
          </a:xfrm>
          <a:prstGeom prst="rect">
            <a:avLst/>
          </a:prstGeom>
          <a:noFill/>
        </p:spPr>
        <p:txBody>
          <a:bodyPr wrap="square" rtlCol="0">
            <a:spAutoFit/>
          </a:bodyPr>
          <a:lstStyle/>
          <a:p>
            <a:r>
              <a:rPr lang="pt-BR" sz="11000" dirty="0">
                <a:solidFill>
                  <a:schemeClr val="bg1"/>
                </a:solidFill>
                <a:latin typeface="Impact" panose="020B0806030902050204" pitchFamily="34" charset="0"/>
              </a:rPr>
              <a:t>OBRIGADO </a:t>
            </a:r>
          </a:p>
          <a:p>
            <a:r>
              <a:rPr lang="pt-BR" sz="11000" dirty="0">
                <a:solidFill>
                  <a:schemeClr val="bg1"/>
                </a:solidFill>
                <a:latin typeface="Impact" panose="020B0806030902050204" pitchFamily="34" charset="0"/>
              </a:rPr>
              <a:t>   POR LER</a:t>
            </a:r>
          </a:p>
          <a:p>
            <a:r>
              <a:rPr lang="pt-BR" sz="11000" dirty="0">
                <a:solidFill>
                  <a:schemeClr val="bg1"/>
                </a:solidFill>
                <a:latin typeface="Impact" panose="020B0806030902050204" pitchFamily="34" charset="0"/>
              </a:rPr>
              <a:t>  ATÉ AQUI</a:t>
            </a:r>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15" name="Espaço Reservado para Rodapé 14">
            <a:extLst>
              <a:ext uri="{FF2B5EF4-FFF2-40B4-BE49-F238E27FC236}">
                <a16:creationId xmlns:a16="http://schemas.microsoft.com/office/drawing/2014/main" id="{1BFA9C52-27B6-7608-39AA-F9FBF6849057}"/>
              </a:ext>
            </a:extLst>
          </p:cNvPr>
          <p:cNvSpPr>
            <a:spLocks noGrp="1"/>
          </p:cNvSpPr>
          <p:nvPr>
            <p:ph type="ftr" sz="quarter" idx="11"/>
          </p:nvPr>
        </p:nvSpPr>
        <p:spPr/>
        <p:txBody>
          <a:bodyPr/>
          <a:lstStyle/>
          <a:p>
            <a:r>
              <a:rPr lang="pt-BR"/>
              <a:t>DOMINE OS SELETORES - NICOLAS MELLO</a:t>
            </a:r>
          </a:p>
        </p:txBody>
      </p:sp>
      <p:sp>
        <p:nvSpPr>
          <p:cNvPr id="16" name="Espaço Reservado para Número de Slide 15">
            <a:extLst>
              <a:ext uri="{FF2B5EF4-FFF2-40B4-BE49-F238E27FC236}">
                <a16:creationId xmlns:a16="http://schemas.microsoft.com/office/drawing/2014/main" id="{5488F23F-E0B3-9753-DD3A-6E61FAE4CBE0}"/>
              </a:ext>
            </a:extLst>
          </p:cNvPr>
          <p:cNvSpPr>
            <a:spLocks noGrp="1"/>
          </p:cNvSpPr>
          <p:nvPr>
            <p:ph type="sldNum" sz="quarter" idx="12"/>
          </p:nvPr>
        </p:nvSpPr>
        <p:spPr/>
        <p:txBody>
          <a:bodyPr/>
          <a:lstStyle/>
          <a:p>
            <a:fld id="{3BFE1B08-7ACC-4CA0-B8D8-A00B1D09C173}" type="slidenum">
              <a:rPr lang="pt-BR" smtClean="0"/>
              <a:t>17</a:t>
            </a:fld>
            <a:endParaRPr lang="pt-BR"/>
          </a:p>
        </p:txBody>
      </p:sp>
      <p:sp>
        <p:nvSpPr>
          <p:cNvPr id="11" name="CaixaDeTexto 10">
            <a:extLst>
              <a:ext uri="{FF2B5EF4-FFF2-40B4-BE49-F238E27FC236}">
                <a16:creationId xmlns:a16="http://schemas.microsoft.com/office/drawing/2014/main" id="{C143DA3C-6728-9D41-CAE3-0772F359063E}"/>
              </a:ext>
            </a:extLst>
          </p:cNvPr>
          <p:cNvSpPr txBox="1"/>
          <p:nvPr/>
        </p:nvSpPr>
        <p:spPr>
          <a:xfrm>
            <a:off x="2750233" y="9455214"/>
            <a:ext cx="4809744" cy="1569660"/>
          </a:xfrm>
          <a:prstGeom prst="rect">
            <a:avLst/>
          </a:prstGeom>
          <a:noFill/>
        </p:spPr>
        <p:txBody>
          <a:bodyPr wrap="square">
            <a:spAutoFit/>
          </a:bodyPr>
          <a:lstStyle/>
          <a:p>
            <a:r>
              <a:rPr lang="pt-BR" sz="9600" dirty="0">
                <a:solidFill>
                  <a:schemeClr val="bg1"/>
                </a:solidFill>
                <a:latin typeface="Impact" panose="020B0806030902050204" pitchFamily="34" charset="0"/>
                <a:hlinkClick r:id="rId2">
                  <a:extLst>
                    <a:ext uri="{A12FA001-AC4F-418D-AE19-62706E023703}">
                      <ahyp:hlinkClr xmlns:ahyp="http://schemas.microsoft.com/office/drawing/2018/hyperlinkcolor" val="tx"/>
                    </a:ext>
                  </a:extLst>
                </a:hlinkClick>
              </a:rPr>
              <a:t>GITHUB</a:t>
            </a:r>
            <a:endParaRPr lang="pt-BR" dirty="0">
              <a:solidFill>
                <a:schemeClr val="bg1"/>
              </a:solidFill>
            </a:endParaRPr>
          </a:p>
        </p:txBody>
      </p:sp>
      <p:pic>
        <p:nvPicPr>
          <p:cNvPr id="9" name="Imagem 8">
            <a:extLst>
              <a:ext uri="{FF2B5EF4-FFF2-40B4-BE49-F238E27FC236}">
                <a16:creationId xmlns:a16="http://schemas.microsoft.com/office/drawing/2014/main" id="{472B8B1C-9A65-C956-379C-4C247961E98F}"/>
              </a:ext>
            </a:extLst>
          </p:cNvPr>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102531" y="8010143"/>
            <a:ext cx="1396137" cy="1396137"/>
          </a:xfrm>
          <a:prstGeom prst="rect">
            <a:avLst/>
          </a:prstGeom>
        </p:spPr>
      </p:pic>
    </p:spTree>
    <p:extLst>
      <p:ext uri="{BB962C8B-B14F-4D97-AF65-F5344CB8AC3E}">
        <p14:creationId xmlns:p14="http://schemas.microsoft.com/office/powerpoint/2010/main" val="256177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6217920" cy="707886"/>
          </a:xfrm>
          <a:prstGeom prst="rect">
            <a:avLst/>
          </a:prstGeom>
          <a:noFill/>
        </p:spPr>
        <p:txBody>
          <a:bodyPr wrap="square" rtlCol="0">
            <a:spAutoFit/>
          </a:bodyPr>
          <a:lstStyle/>
          <a:p>
            <a:r>
              <a:rPr lang="pt-BR" sz="4000" dirty="0">
                <a:latin typeface="Impact" panose="020B0806030902050204" pitchFamily="34" charset="0"/>
              </a:rPr>
              <a:t>Dominando CSS</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CEC56046-9874-C728-7BFD-C4C9EB5F94BB}"/>
              </a:ext>
            </a:extLst>
          </p:cNvPr>
          <p:cNvSpPr txBox="1"/>
          <p:nvPr/>
        </p:nvSpPr>
        <p:spPr>
          <a:xfrm>
            <a:off x="821232" y="2262368"/>
            <a:ext cx="6217920" cy="584775"/>
          </a:xfrm>
          <a:prstGeom prst="rect">
            <a:avLst/>
          </a:prstGeom>
          <a:noFill/>
        </p:spPr>
        <p:txBody>
          <a:bodyPr wrap="square" rtlCol="0">
            <a:spAutoFit/>
          </a:bodyPr>
          <a:lstStyle/>
          <a:p>
            <a:r>
              <a:rPr lang="pt-BR" sz="3200" dirty="0">
                <a:latin typeface="+mj-lt"/>
              </a:rPr>
              <a:t>Guia Prático dos Principais Seletores</a:t>
            </a: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3353812"/>
            <a:ext cx="8231328" cy="3046988"/>
          </a:xfrm>
          <a:prstGeom prst="rect">
            <a:avLst/>
          </a:prstGeom>
          <a:noFill/>
        </p:spPr>
        <p:txBody>
          <a:bodyPr wrap="square" rtlCol="0">
            <a:spAutoFit/>
          </a:bodyPr>
          <a:lstStyle/>
          <a:p>
            <a:r>
              <a:rPr lang="pt-BR" sz="2400" dirty="0"/>
              <a:t>Este e-book visa simplificar o aprendizado de CSS (</a:t>
            </a:r>
            <a:r>
              <a:rPr lang="pt-BR" sz="2400" dirty="0" err="1"/>
              <a:t>Cascading</a:t>
            </a:r>
            <a:r>
              <a:rPr lang="pt-BR" sz="2400" dirty="0"/>
              <a:t> </a:t>
            </a:r>
            <a:r>
              <a:rPr lang="pt-BR" sz="2400" dirty="0" err="1"/>
              <a:t>Style</a:t>
            </a:r>
            <a:r>
              <a:rPr lang="pt-BR" sz="2400" dirty="0"/>
              <a:t> </a:t>
            </a:r>
            <a:r>
              <a:rPr lang="pt-BR" sz="2400" dirty="0" err="1"/>
              <a:t>Sheets</a:t>
            </a:r>
            <a:r>
              <a:rPr lang="pt-BR" sz="2400" dirty="0"/>
              <a:t>), concentrando-se nos principais seletores necessários para estilizar páginas da web. Ao fornecer exemplos claros e práticos, pretendemos desmistificar a linguagem, tornando-a acessível para qualquer pessoa que esteja começando no desenvolvimento web. Você aprenderá como aplicá-los em situações reais, garantindo que suas páginas sejam visualmente atraentes e funcionais.</a:t>
            </a:r>
          </a:p>
        </p:txBody>
      </p:sp>
      <p:pic>
        <p:nvPicPr>
          <p:cNvPr id="7" name="Imagem 6">
            <a:extLst>
              <a:ext uri="{FF2B5EF4-FFF2-40B4-BE49-F238E27FC236}">
                <a16:creationId xmlns:a16="http://schemas.microsoft.com/office/drawing/2014/main" id="{9C35E037-5606-90C7-6194-65FB4E34001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t="18883"/>
          <a:stretch/>
        </p:blipFill>
        <p:spPr>
          <a:xfrm>
            <a:off x="3088255" y="7546810"/>
            <a:ext cx="3424689" cy="3916136"/>
          </a:xfrm>
          <a:prstGeom prst="rect">
            <a:avLst/>
          </a:prstGeom>
        </p:spPr>
      </p:pic>
      <p:sp>
        <p:nvSpPr>
          <p:cNvPr id="9" name="Espaço Reservado para Rodapé 8">
            <a:extLst>
              <a:ext uri="{FF2B5EF4-FFF2-40B4-BE49-F238E27FC236}">
                <a16:creationId xmlns:a16="http://schemas.microsoft.com/office/drawing/2014/main" id="{010E3216-57F5-153C-20A3-3B6B23DE105D}"/>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2E030A6E-E874-5AAB-BA24-9ADFC408BC01}"/>
              </a:ext>
            </a:extLst>
          </p:cNvPr>
          <p:cNvSpPr>
            <a:spLocks noGrp="1"/>
          </p:cNvSpPr>
          <p:nvPr>
            <p:ph type="sldNum" sz="quarter" idx="12"/>
          </p:nvPr>
        </p:nvSpPr>
        <p:spPr/>
        <p:txBody>
          <a:bodyPr/>
          <a:lstStyle/>
          <a:p>
            <a:fld id="{3BFE1B08-7ACC-4CA0-B8D8-A00B1D09C173}" type="slidenum">
              <a:rPr lang="pt-BR" smtClean="0"/>
              <a:t>2</a:t>
            </a:fld>
            <a:endParaRPr lang="pt-BR"/>
          </a:p>
        </p:txBody>
      </p:sp>
    </p:spTree>
    <p:extLst>
      <p:ext uri="{BB962C8B-B14F-4D97-AF65-F5344CB8AC3E}">
        <p14:creationId xmlns:p14="http://schemas.microsoft.com/office/powerpoint/2010/main" val="356382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C99264-6477-98C3-0907-2592FBE129D1}"/>
              </a:ext>
            </a:extLst>
          </p:cNvPr>
          <p:cNvSpPr/>
          <p:nvPr/>
        </p:nvSpPr>
        <p:spPr>
          <a:xfrm>
            <a:off x="0" y="0"/>
            <a:ext cx="9601200" cy="12801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68C01AF-B930-6ED0-03EC-75F4AB836741}"/>
              </a:ext>
            </a:extLst>
          </p:cNvPr>
          <p:cNvSpPr txBox="1"/>
          <p:nvPr/>
        </p:nvSpPr>
        <p:spPr>
          <a:xfrm>
            <a:off x="1198797" y="5528932"/>
            <a:ext cx="7534656"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 UNIVERSAL (*)</a:t>
            </a:r>
          </a:p>
        </p:txBody>
      </p:sp>
      <p:sp>
        <p:nvSpPr>
          <p:cNvPr id="5" name="CaixaDeTexto 4">
            <a:extLst>
              <a:ext uri="{FF2B5EF4-FFF2-40B4-BE49-F238E27FC236}">
                <a16:creationId xmlns:a16="http://schemas.microsoft.com/office/drawing/2014/main" id="{B635FE13-F1F3-7621-570F-6C8A34374808}"/>
              </a:ext>
            </a:extLst>
          </p:cNvPr>
          <p:cNvSpPr txBox="1"/>
          <p:nvPr/>
        </p:nvSpPr>
        <p:spPr>
          <a:xfrm>
            <a:off x="0" y="1365591"/>
            <a:ext cx="9308592" cy="4508927"/>
          </a:xfrm>
          <a:prstGeom prst="rect">
            <a:avLst/>
          </a:prstGeom>
          <a:noFill/>
          <a:ln>
            <a:noFill/>
          </a:ln>
        </p:spPr>
        <p:txBody>
          <a:bodyPr wrap="square" rtlCol="0">
            <a:spAutoFit/>
          </a:bodyPr>
          <a:lstStyle/>
          <a:p>
            <a:pPr algn="ctr"/>
            <a:r>
              <a:rPr lang="pt-BR" sz="28700" dirty="0">
                <a:ln>
                  <a:solidFill>
                    <a:schemeClr val="accent1">
                      <a:lumMod val="60000"/>
                      <a:lumOff val="40000"/>
                    </a:schemeClr>
                  </a:solidFill>
                </a:ln>
                <a:noFill/>
                <a:latin typeface="Impact" panose="020B0806030902050204" pitchFamily="34" charset="0"/>
              </a:rPr>
              <a:t>01</a:t>
            </a:r>
          </a:p>
        </p:txBody>
      </p:sp>
      <p:sp>
        <p:nvSpPr>
          <p:cNvPr id="3" name="Retângulo 2">
            <a:extLst>
              <a:ext uri="{FF2B5EF4-FFF2-40B4-BE49-F238E27FC236}">
                <a16:creationId xmlns:a16="http://schemas.microsoft.com/office/drawing/2014/main" id="{DC810618-CE92-B4AF-68D7-9B320FCBF337}"/>
              </a:ext>
            </a:extLst>
          </p:cNvPr>
          <p:cNvSpPr/>
          <p:nvPr/>
        </p:nvSpPr>
        <p:spPr>
          <a:xfrm>
            <a:off x="867747" y="8271179"/>
            <a:ext cx="7893698" cy="117041"/>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7D571042-C288-02BC-7621-6B2F170E5B58}"/>
              </a:ext>
            </a:extLst>
          </p:cNvPr>
          <p:cNvSpPr txBox="1"/>
          <p:nvPr/>
        </p:nvSpPr>
        <p:spPr>
          <a:xfrm>
            <a:off x="1019276" y="8922560"/>
            <a:ext cx="7893698" cy="830997"/>
          </a:xfrm>
          <a:prstGeom prst="rect">
            <a:avLst/>
          </a:prstGeom>
          <a:noFill/>
        </p:spPr>
        <p:txBody>
          <a:bodyPr wrap="square" rtlCol="0">
            <a:spAutoFit/>
          </a:bodyPr>
          <a:lstStyle/>
          <a:p>
            <a:r>
              <a:rPr lang="pt-BR" sz="2400" dirty="0">
                <a:solidFill>
                  <a:schemeClr val="bg1"/>
                </a:solidFill>
              </a:rPr>
              <a:t>O seletor universal seleciona todos os elementos na página.</a:t>
            </a:r>
          </a:p>
          <a:p>
            <a:endParaRPr lang="pt-BR" sz="2400" dirty="0">
              <a:solidFill>
                <a:schemeClr val="bg1"/>
              </a:solidFill>
            </a:endParaRPr>
          </a:p>
        </p:txBody>
      </p:sp>
      <p:sp>
        <p:nvSpPr>
          <p:cNvPr id="9" name="Espaço Reservado para Rodapé 8">
            <a:extLst>
              <a:ext uri="{FF2B5EF4-FFF2-40B4-BE49-F238E27FC236}">
                <a16:creationId xmlns:a16="http://schemas.microsoft.com/office/drawing/2014/main" id="{2A20BFCE-C3B8-EE07-CA44-8B0251E81F26}"/>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8D7AA401-29B1-C808-FF47-6908E6A2AA58}"/>
              </a:ext>
            </a:extLst>
          </p:cNvPr>
          <p:cNvSpPr>
            <a:spLocks noGrp="1"/>
          </p:cNvSpPr>
          <p:nvPr>
            <p:ph type="sldNum" sz="quarter" idx="12"/>
          </p:nvPr>
        </p:nvSpPr>
        <p:spPr/>
        <p:txBody>
          <a:bodyPr/>
          <a:lstStyle/>
          <a:p>
            <a:fld id="{3BFE1B08-7ACC-4CA0-B8D8-A00B1D09C173}" type="slidenum">
              <a:rPr lang="pt-BR" smtClean="0"/>
              <a:t>3</a:t>
            </a:fld>
            <a:endParaRPr lang="pt-BR"/>
          </a:p>
        </p:txBody>
      </p:sp>
    </p:spTree>
    <p:extLst>
      <p:ext uri="{BB962C8B-B14F-4D97-AF65-F5344CB8AC3E}">
        <p14:creationId xmlns:p14="http://schemas.microsoft.com/office/powerpoint/2010/main" val="154019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6217920" cy="707886"/>
          </a:xfrm>
          <a:prstGeom prst="rect">
            <a:avLst/>
          </a:prstGeom>
          <a:noFill/>
        </p:spPr>
        <p:txBody>
          <a:bodyPr wrap="square" rtlCol="0">
            <a:spAutoFit/>
          </a:bodyPr>
          <a:lstStyle/>
          <a:p>
            <a:r>
              <a:rPr lang="pt-BR" sz="4000" dirty="0">
                <a:latin typeface="Impact" panose="020B0806030902050204" pitchFamily="34" charset="0"/>
              </a:rPr>
              <a:t>Seletor Universal (*)</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1864155"/>
            <a:ext cx="7975296" cy="2308324"/>
          </a:xfrm>
          <a:prstGeom prst="rect">
            <a:avLst/>
          </a:prstGeom>
          <a:noFill/>
        </p:spPr>
        <p:txBody>
          <a:bodyPr wrap="square" rtlCol="0">
            <a:spAutoFit/>
          </a:bodyPr>
          <a:lstStyle/>
          <a:p>
            <a:r>
              <a:rPr lang="pt-BR" sz="2400" dirty="0"/>
              <a:t>O seletor universal (*) é uma ferramenta poderosa que permite selecionar todos os elementos na página. Ele é útil quando você deseja aplicar estilos globais que afetam todos os elementos, como remover margens e preenchimentos padrão, definir uma fonte base ou ajustar o tamanho padrão dos elementos. Por exemplo:</a:t>
            </a:r>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13" name="Imagem 12">
            <a:extLst>
              <a:ext uri="{FF2B5EF4-FFF2-40B4-BE49-F238E27FC236}">
                <a16:creationId xmlns:a16="http://schemas.microsoft.com/office/drawing/2014/main" id="{E5983273-C0D3-E4A8-7794-E17C46390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4541811"/>
            <a:ext cx="8615952" cy="4154365"/>
          </a:xfrm>
          <a:prstGeom prst="rect">
            <a:avLst/>
          </a:prstGeom>
        </p:spPr>
      </p:pic>
      <p:sp>
        <p:nvSpPr>
          <p:cNvPr id="16" name="Espaço Reservado para Rodapé 15">
            <a:extLst>
              <a:ext uri="{FF2B5EF4-FFF2-40B4-BE49-F238E27FC236}">
                <a16:creationId xmlns:a16="http://schemas.microsoft.com/office/drawing/2014/main" id="{58BF5079-666E-D480-82DB-5EF82D30A893}"/>
              </a:ext>
            </a:extLst>
          </p:cNvPr>
          <p:cNvSpPr>
            <a:spLocks noGrp="1"/>
          </p:cNvSpPr>
          <p:nvPr>
            <p:ph type="ftr" sz="quarter" idx="11"/>
          </p:nvPr>
        </p:nvSpPr>
        <p:spPr/>
        <p:txBody>
          <a:bodyPr/>
          <a:lstStyle/>
          <a:p>
            <a:r>
              <a:rPr lang="pt-BR"/>
              <a:t>DOMINE OS SELETORES - NICOLAS MELLO</a:t>
            </a:r>
          </a:p>
        </p:txBody>
      </p:sp>
      <p:sp>
        <p:nvSpPr>
          <p:cNvPr id="17" name="Espaço Reservado para Número de Slide 16">
            <a:extLst>
              <a:ext uri="{FF2B5EF4-FFF2-40B4-BE49-F238E27FC236}">
                <a16:creationId xmlns:a16="http://schemas.microsoft.com/office/drawing/2014/main" id="{8DAAE5EA-D096-51FF-E282-6778352839B8}"/>
              </a:ext>
            </a:extLst>
          </p:cNvPr>
          <p:cNvSpPr>
            <a:spLocks noGrp="1"/>
          </p:cNvSpPr>
          <p:nvPr>
            <p:ph type="sldNum" sz="quarter" idx="12"/>
          </p:nvPr>
        </p:nvSpPr>
        <p:spPr/>
        <p:txBody>
          <a:bodyPr/>
          <a:lstStyle/>
          <a:p>
            <a:fld id="{3BFE1B08-7ACC-4CA0-B8D8-A00B1D09C173}" type="slidenum">
              <a:rPr lang="pt-BR" smtClean="0"/>
              <a:t>4</a:t>
            </a:fld>
            <a:endParaRPr lang="pt-BR"/>
          </a:p>
        </p:txBody>
      </p:sp>
    </p:spTree>
    <p:extLst>
      <p:ext uri="{BB962C8B-B14F-4D97-AF65-F5344CB8AC3E}">
        <p14:creationId xmlns:p14="http://schemas.microsoft.com/office/powerpoint/2010/main" val="408417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C99264-6477-98C3-0907-2592FBE129D1}"/>
              </a:ext>
            </a:extLst>
          </p:cNvPr>
          <p:cNvSpPr/>
          <p:nvPr/>
        </p:nvSpPr>
        <p:spPr>
          <a:xfrm>
            <a:off x="0" y="0"/>
            <a:ext cx="9601200" cy="12801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68C01AF-B930-6ED0-03EC-75F4AB836741}"/>
              </a:ext>
            </a:extLst>
          </p:cNvPr>
          <p:cNvSpPr txBox="1"/>
          <p:nvPr/>
        </p:nvSpPr>
        <p:spPr>
          <a:xfrm>
            <a:off x="1198797" y="5528932"/>
            <a:ext cx="7534656"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 </a:t>
            </a:r>
          </a:p>
          <a:p>
            <a:pPr algn="ctr"/>
            <a:r>
              <a:rPr lang="pt-BR" sz="8800" dirty="0">
                <a:solidFill>
                  <a:schemeClr val="bg1"/>
                </a:solidFill>
                <a:latin typeface="Impact" panose="020B0806030902050204" pitchFamily="34" charset="0"/>
              </a:rPr>
              <a:t>DE ELEMENTO</a:t>
            </a:r>
          </a:p>
        </p:txBody>
      </p:sp>
      <p:sp>
        <p:nvSpPr>
          <p:cNvPr id="5" name="CaixaDeTexto 4">
            <a:extLst>
              <a:ext uri="{FF2B5EF4-FFF2-40B4-BE49-F238E27FC236}">
                <a16:creationId xmlns:a16="http://schemas.microsoft.com/office/drawing/2014/main" id="{B635FE13-F1F3-7621-570F-6C8A34374808}"/>
              </a:ext>
            </a:extLst>
          </p:cNvPr>
          <p:cNvSpPr txBox="1"/>
          <p:nvPr/>
        </p:nvSpPr>
        <p:spPr>
          <a:xfrm>
            <a:off x="0" y="1365591"/>
            <a:ext cx="9308592" cy="4508927"/>
          </a:xfrm>
          <a:prstGeom prst="rect">
            <a:avLst/>
          </a:prstGeom>
          <a:noFill/>
          <a:ln>
            <a:noFill/>
          </a:ln>
        </p:spPr>
        <p:txBody>
          <a:bodyPr wrap="square" rtlCol="0">
            <a:spAutoFit/>
          </a:bodyPr>
          <a:lstStyle/>
          <a:p>
            <a:pPr algn="ctr"/>
            <a:r>
              <a:rPr lang="pt-BR" sz="28700" dirty="0">
                <a:ln>
                  <a:solidFill>
                    <a:schemeClr val="accent1">
                      <a:lumMod val="60000"/>
                      <a:lumOff val="40000"/>
                    </a:schemeClr>
                  </a:solidFill>
                </a:ln>
                <a:noFill/>
                <a:latin typeface="Impact" panose="020B0806030902050204" pitchFamily="34" charset="0"/>
              </a:rPr>
              <a:t>02</a:t>
            </a:r>
          </a:p>
        </p:txBody>
      </p:sp>
      <p:sp>
        <p:nvSpPr>
          <p:cNvPr id="3" name="Retângulo 2">
            <a:extLst>
              <a:ext uri="{FF2B5EF4-FFF2-40B4-BE49-F238E27FC236}">
                <a16:creationId xmlns:a16="http://schemas.microsoft.com/office/drawing/2014/main" id="{DC810618-CE92-B4AF-68D7-9B320FCBF337}"/>
              </a:ext>
            </a:extLst>
          </p:cNvPr>
          <p:cNvSpPr/>
          <p:nvPr/>
        </p:nvSpPr>
        <p:spPr>
          <a:xfrm>
            <a:off x="867747" y="8271179"/>
            <a:ext cx="7893698" cy="117041"/>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6A4A3F35-BA41-4385-E474-794DB663792A}"/>
              </a:ext>
            </a:extLst>
          </p:cNvPr>
          <p:cNvSpPr txBox="1"/>
          <p:nvPr/>
        </p:nvSpPr>
        <p:spPr>
          <a:xfrm>
            <a:off x="2060759" y="8876393"/>
            <a:ext cx="7893698" cy="461665"/>
          </a:xfrm>
          <a:prstGeom prst="rect">
            <a:avLst/>
          </a:prstGeom>
          <a:noFill/>
        </p:spPr>
        <p:txBody>
          <a:bodyPr wrap="square" rtlCol="0">
            <a:spAutoFit/>
          </a:bodyPr>
          <a:lstStyle/>
          <a:p>
            <a:r>
              <a:rPr lang="pt-BR" sz="2400" b="0" i="0" dirty="0">
                <a:solidFill>
                  <a:srgbClr val="ECECEC"/>
                </a:solidFill>
                <a:effectLst/>
                <a:latin typeface="Söhne"/>
              </a:rPr>
              <a:t>Seleciona elementos HTML específicos.</a:t>
            </a:r>
            <a:endParaRPr lang="pt-BR" sz="2400" dirty="0">
              <a:solidFill>
                <a:schemeClr val="bg1"/>
              </a:solidFill>
            </a:endParaRPr>
          </a:p>
        </p:txBody>
      </p:sp>
      <p:sp>
        <p:nvSpPr>
          <p:cNvPr id="9" name="Espaço Reservado para Rodapé 8">
            <a:extLst>
              <a:ext uri="{FF2B5EF4-FFF2-40B4-BE49-F238E27FC236}">
                <a16:creationId xmlns:a16="http://schemas.microsoft.com/office/drawing/2014/main" id="{2215066E-975D-A86F-C5AD-83DA418BCED7}"/>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A45FF16B-1960-CA7B-63A3-FDDE13599FB2}"/>
              </a:ext>
            </a:extLst>
          </p:cNvPr>
          <p:cNvSpPr>
            <a:spLocks noGrp="1"/>
          </p:cNvSpPr>
          <p:nvPr>
            <p:ph type="sldNum" sz="quarter" idx="12"/>
          </p:nvPr>
        </p:nvSpPr>
        <p:spPr/>
        <p:txBody>
          <a:bodyPr/>
          <a:lstStyle/>
          <a:p>
            <a:fld id="{3BFE1B08-7ACC-4CA0-B8D8-A00B1D09C173}" type="slidenum">
              <a:rPr lang="pt-BR" smtClean="0"/>
              <a:t>5</a:t>
            </a:fld>
            <a:endParaRPr lang="pt-BR"/>
          </a:p>
        </p:txBody>
      </p:sp>
    </p:spTree>
    <p:extLst>
      <p:ext uri="{BB962C8B-B14F-4D97-AF65-F5344CB8AC3E}">
        <p14:creationId xmlns:p14="http://schemas.microsoft.com/office/powerpoint/2010/main" val="289171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6217920" cy="707886"/>
          </a:xfrm>
          <a:prstGeom prst="rect">
            <a:avLst/>
          </a:prstGeom>
          <a:noFill/>
        </p:spPr>
        <p:txBody>
          <a:bodyPr wrap="square" rtlCol="0">
            <a:spAutoFit/>
          </a:bodyPr>
          <a:lstStyle/>
          <a:p>
            <a:r>
              <a:rPr lang="pt-BR" sz="4000" dirty="0">
                <a:latin typeface="Impact" panose="020B0806030902050204" pitchFamily="34" charset="0"/>
              </a:rPr>
              <a:t>Seletor de Elemento</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1864155"/>
            <a:ext cx="7975296" cy="1938992"/>
          </a:xfrm>
          <a:prstGeom prst="rect">
            <a:avLst/>
          </a:prstGeom>
          <a:noFill/>
        </p:spPr>
        <p:txBody>
          <a:bodyPr wrap="square" rtlCol="0">
            <a:spAutoFit/>
          </a:bodyPr>
          <a:lstStyle/>
          <a:p>
            <a:r>
              <a:rPr lang="pt-BR" sz="2400" dirty="0"/>
              <a:t>O seletor de elemento é usado para selecionar elementos HTML específicos e estilizá-los de acordo com as regras definidas. Por exemplo, se quisermos estilizar todos os parágrafos (`&lt;p&gt;`) da página, podemos usar o seletor de elemento `p`. Veja o seguinte exemplo:</a:t>
            </a:r>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7" name="Imagem 6">
            <a:extLst>
              <a:ext uri="{FF2B5EF4-FFF2-40B4-BE49-F238E27FC236}">
                <a16:creationId xmlns:a16="http://schemas.microsoft.com/office/drawing/2014/main" id="{F1739973-03FB-EC28-5BBD-1DDCAB243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23617"/>
            <a:ext cx="8887968" cy="4154365"/>
          </a:xfrm>
          <a:prstGeom prst="rect">
            <a:avLst/>
          </a:prstGeom>
        </p:spPr>
      </p:pic>
      <p:sp>
        <p:nvSpPr>
          <p:cNvPr id="10" name="Espaço Reservado para Rodapé 9">
            <a:extLst>
              <a:ext uri="{FF2B5EF4-FFF2-40B4-BE49-F238E27FC236}">
                <a16:creationId xmlns:a16="http://schemas.microsoft.com/office/drawing/2014/main" id="{0A4C6682-09D5-4E3C-DE14-32326AA41A4A}"/>
              </a:ext>
            </a:extLst>
          </p:cNvPr>
          <p:cNvSpPr>
            <a:spLocks noGrp="1"/>
          </p:cNvSpPr>
          <p:nvPr>
            <p:ph type="ftr" sz="quarter" idx="11"/>
          </p:nvPr>
        </p:nvSpPr>
        <p:spPr/>
        <p:txBody>
          <a:bodyPr/>
          <a:lstStyle/>
          <a:p>
            <a:r>
              <a:rPr lang="pt-BR"/>
              <a:t>DOMINE OS SELETORES - NICOLAS MELLO</a:t>
            </a:r>
          </a:p>
        </p:txBody>
      </p:sp>
      <p:sp>
        <p:nvSpPr>
          <p:cNvPr id="11" name="Espaço Reservado para Número de Slide 10">
            <a:extLst>
              <a:ext uri="{FF2B5EF4-FFF2-40B4-BE49-F238E27FC236}">
                <a16:creationId xmlns:a16="http://schemas.microsoft.com/office/drawing/2014/main" id="{A82D2B9F-2D8A-B444-9CC3-94D1F4B4E4F9}"/>
              </a:ext>
            </a:extLst>
          </p:cNvPr>
          <p:cNvSpPr>
            <a:spLocks noGrp="1"/>
          </p:cNvSpPr>
          <p:nvPr>
            <p:ph type="sldNum" sz="quarter" idx="12"/>
          </p:nvPr>
        </p:nvSpPr>
        <p:spPr/>
        <p:txBody>
          <a:bodyPr/>
          <a:lstStyle/>
          <a:p>
            <a:fld id="{3BFE1B08-7ACC-4CA0-B8D8-A00B1D09C173}" type="slidenum">
              <a:rPr lang="pt-BR" smtClean="0"/>
              <a:t>6</a:t>
            </a:fld>
            <a:endParaRPr lang="pt-BR"/>
          </a:p>
        </p:txBody>
      </p:sp>
    </p:spTree>
    <p:extLst>
      <p:ext uri="{BB962C8B-B14F-4D97-AF65-F5344CB8AC3E}">
        <p14:creationId xmlns:p14="http://schemas.microsoft.com/office/powerpoint/2010/main" val="59803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C99264-6477-98C3-0907-2592FBE129D1}"/>
              </a:ext>
            </a:extLst>
          </p:cNvPr>
          <p:cNvSpPr/>
          <p:nvPr/>
        </p:nvSpPr>
        <p:spPr>
          <a:xfrm>
            <a:off x="0" y="0"/>
            <a:ext cx="9601200" cy="12801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68C01AF-B930-6ED0-03EC-75F4AB836741}"/>
              </a:ext>
            </a:extLst>
          </p:cNvPr>
          <p:cNvSpPr txBox="1"/>
          <p:nvPr/>
        </p:nvSpPr>
        <p:spPr>
          <a:xfrm>
            <a:off x="1198797" y="5528932"/>
            <a:ext cx="7534656"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 </a:t>
            </a:r>
          </a:p>
          <a:p>
            <a:pPr algn="ctr"/>
            <a:r>
              <a:rPr lang="pt-BR" sz="8800" dirty="0">
                <a:solidFill>
                  <a:schemeClr val="bg1"/>
                </a:solidFill>
                <a:latin typeface="Impact" panose="020B0806030902050204" pitchFamily="34" charset="0"/>
              </a:rPr>
              <a:t>DE CLASSE (.)</a:t>
            </a:r>
          </a:p>
        </p:txBody>
      </p:sp>
      <p:sp>
        <p:nvSpPr>
          <p:cNvPr id="5" name="CaixaDeTexto 4">
            <a:extLst>
              <a:ext uri="{FF2B5EF4-FFF2-40B4-BE49-F238E27FC236}">
                <a16:creationId xmlns:a16="http://schemas.microsoft.com/office/drawing/2014/main" id="{B635FE13-F1F3-7621-570F-6C8A34374808}"/>
              </a:ext>
            </a:extLst>
          </p:cNvPr>
          <p:cNvSpPr txBox="1"/>
          <p:nvPr/>
        </p:nvSpPr>
        <p:spPr>
          <a:xfrm>
            <a:off x="160300" y="1376113"/>
            <a:ext cx="9308592" cy="4508927"/>
          </a:xfrm>
          <a:prstGeom prst="rect">
            <a:avLst/>
          </a:prstGeom>
          <a:noFill/>
          <a:ln>
            <a:noFill/>
          </a:ln>
        </p:spPr>
        <p:txBody>
          <a:bodyPr wrap="square" rtlCol="0">
            <a:spAutoFit/>
          </a:bodyPr>
          <a:lstStyle/>
          <a:p>
            <a:pPr algn="ctr"/>
            <a:r>
              <a:rPr lang="pt-BR" sz="28700" dirty="0">
                <a:ln>
                  <a:solidFill>
                    <a:schemeClr val="accent1">
                      <a:lumMod val="60000"/>
                      <a:lumOff val="40000"/>
                    </a:schemeClr>
                  </a:solidFill>
                </a:ln>
                <a:noFill/>
                <a:latin typeface="Impact" panose="020B0806030902050204" pitchFamily="34" charset="0"/>
              </a:rPr>
              <a:t>03</a:t>
            </a:r>
          </a:p>
        </p:txBody>
      </p:sp>
      <p:sp>
        <p:nvSpPr>
          <p:cNvPr id="3" name="Retângulo 2">
            <a:extLst>
              <a:ext uri="{FF2B5EF4-FFF2-40B4-BE49-F238E27FC236}">
                <a16:creationId xmlns:a16="http://schemas.microsoft.com/office/drawing/2014/main" id="{DC810618-CE92-B4AF-68D7-9B320FCBF337}"/>
              </a:ext>
            </a:extLst>
          </p:cNvPr>
          <p:cNvSpPr/>
          <p:nvPr/>
        </p:nvSpPr>
        <p:spPr>
          <a:xfrm>
            <a:off x="867747" y="8271179"/>
            <a:ext cx="7893698" cy="117041"/>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3A7C3F2D-5E94-76F1-C11D-694BF32D2542}"/>
              </a:ext>
            </a:extLst>
          </p:cNvPr>
          <p:cNvSpPr txBox="1"/>
          <p:nvPr/>
        </p:nvSpPr>
        <p:spPr>
          <a:xfrm>
            <a:off x="1707502" y="8881654"/>
            <a:ext cx="7893698" cy="461665"/>
          </a:xfrm>
          <a:prstGeom prst="rect">
            <a:avLst/>
          </a:prstGeom>
          <a:noFill/>
        </p:spPr>
        <p:txBody>
          <a:bodyPr wrap="square" rtlCol="0">
            <a:spAutoFit/>
          </a:bodyPr>
          <a:lstStyle/>
          <a:p>
            <a:r>
              <a:rPr lang="pt-BR" sz="2400" b="0" i="0" dirty="0">
                <a:solidFill>
                  <a:srgbClr val="ECECEC"/>
                </a:solidFill>
                <a:effectLst/>
                <a:latin typeface="Söhne"/>
              </a:rPr>
              <a:t>Seleciona elementos com uma classe específica.</a:t>
            </a:r>
            <a:endParaRPr lang="pt-BR" sz="2400" dirty="0">
              <a:solidFill>
                <a:schemeClr val="bg1"/>
              </a:solidFill>
            </a:endParaRPr>
          </a:p>
        </p:txBody>
      </p:sp>
      <p:sp>
        <p:nvSpPr>
          <p:cNvPr id="9" name="Espaço Reservado para Rodapé 8">
            <a:extLst>
              <a:ext uri="{FF2B5EF4-FFF2-40B4-BE49-F238E27FC236}">
                <a16:creationId xmlns:a16="http://schemas.microsoft.com/office/drawing/2014/main" id="{7774B9CD-E197-323B-01F2-32C21EB9C7C5}"/>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D1AF7C28-4203-04D2-51B5-20DFA99CA3B3}"/>
              </a:ext>
            </a:extLst>
          </p:cNvPr>
          <p:cNvSpPr>
            <a:spLocks noGrp="1"/>
          </p:cNvSpPr>
          <p:nvPr>
            <p:ph type="sldNum" sz="quarter" idx="12"/>
          </p:nvPr>
        </p:nvSpPr>
        <p:spPr/>
        <p:txBody>
          <a:bodyPr/>
          <a:lstStyle/>
          <a:p>
            <a:fld id="{3BFE1B08-7ACC-4CA0-B8D8-A00B1D09C173}" type="slidenum">
              <a:rPr lang="pt-BR" smtClean="0"/>
              <a:t>7</a:t>
            </a:fld>
            <a:endParaRPr lang="pt-BR"/>
          </a:p>
        </p:txBody>
      </p:sp>
    </p:spTree>
    <p:extLst>
      <p:ext uri="{BB962C8B-B14F-4D97-AF65-F5344CB8AC3E}">
        <p14:creationId xmlns:p14="http://schemas.microsoft.com/office/powerpoint/2010/main" val="345746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AE1484-14E2-0152-45ED-355887C6F577}"/>
              </a:ext>
            </a:extLst>
          </p:cNvPr>
          <p:cNvSpPr txBox="1"/>
          <p:nvPr/>
        </p:nvSpPr>
        <p:spPr>
          <a:xfrm>
            <a:off x="821232" y="750368"/>
            <a:ext cx="6217920" cy="707886"/>
          </a:xfrm>
          <a:prstGeom prst="rect">
            <a:avLst/>
          </a:prstGeom>
          <a:noFill/>
        </p:spPr>
        <p:txBody>
          <a:bodyPr wrap="square" rtlCol="0">
            <a:spAutoFit/>
          </a:bodyPr>
          <a:lstStyle/>
          <a:p>
            <a:r>
              <a:rPr lang="pt-BR" sz="4000" dirty="0">
                <a:latin typeface="Impact" panose="020B0806030902050204" pitchFamily="34" charset="0"/>
              </a:rPr>
              <a:t>Seletor de Classe (.)</a:t>
            </a:r>
          </a:p>
        </p:txBody>
      </p:sp>
      <p:sp>
        <p:nvSpPr>
          <p:cNvPr id="4" name="Retângulo 3">
            <a:extLst>
              <a:ext uri="{FF2B5EF4-FFF2-40B4-BE49-F238E27FC236}">
                <a16:creationId xmlns:a16="http://schemas.microsoft.com/office/drawing/2014/main" id="{2754E7C2-9C6E-6FA9-3CC1-8DDFB7060ECE}"/>
              </a:ext>
            </a:extLst>
          </p:cNvPr>
          <p:cNvSpPr/>
          <p:nvPr/>
        </p:nvSpPr>
        <p:spPr>
          <a:xfrm>
            <a:off x="622368" y="0"/>
            <a:ext cx="144000" cy="1188000"/>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D57A5266-9F90-631F-DC6F-82335FAD31AE}"/>
              </a:ext>
            </a:extLst>
          </p:cNvPr>
          <p:cNvSpPr txBox="1"/>
          <p:nvPr/>
        </p:nvSpPr>
        <p:spPr>
          <a:xfrm>
            <a:off x="821232" y="1864155"/>
            <a:ext cx="7975296" cy="2308324"/>
          </a:xfrm>
          <a:prstGeom prst="rect">
            <a:avLst/>
          </a:prstGeom>
          <a:noFill/>
        </p:spPr>
        <p:txBody>
          <a:bodyPr wrap="square" rtlCol="0">
            <a:spAutoFit/>
          </a:bodyPr>
          <a:lstStyle/>
          <a:p>
            <a:r>
              <a:rPr lang="pt-BR" sz="2400" dirty="0"/>
              <a:t>O seletor de classe é usado para selecionar elementos com uma classe específica e estilizá-los de acordo com as regras definidas. As classes permitem aplicar estilos a vários elementos sem precisar repetir o código CSS. Por exemplo, se quisermos estilizar botões em nossa página, podemos usar uma classe comum, como .</a:t>
            </a:r>
            <a:r>
              <a:rPr lang="pt-BR" sz="2400" dirty="0" err="1"/>
              <a:t>button</a:t>
            </a:r>
            <a:r>
              <a:rPr lang="pt-BR" sz="2400" dirty="0"/>
              <a:t>.</a:t>
            </a:r>
          </a:p>
        </p:txBody>
      </p:sp>
      <p:sp>
        <p:nvSpPr>
          <p:cNvPr id="5" name="Rectangle 1">
            <a:extLst>
              <a:ext uri="{FF2B5EF4-FFF2-40B4-BE49-F238E27FC236}">
                <a16:creationId xmlns:a16="http://schemas.microsoft.com/office/drawing/2014/main" id="{EA3F75A6-6A42-057A-40E6-0F78542D5511}"/>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8" name="Imagem 7">
            <a:extLst>
              <a:ext uri="{FF2B5EF4-FFF2-40B4-BE49-F238E27FC236}">
                <a16:creationId xmlns:a16="http://schemas.microsoft.com/office/drawing/2014/main" id="{D18D3517-5741-6AB2-6862-3B7622C2E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72" y="4111283"/>
            <a:ext cx="8709696" cy="4579034"/>
          </a:xfrm>
          <a:prstGeom prst="rect">
            <a:avLst/>
          </a:prstGeom>
        </p:spPr>
      </p:pic>
      <p:sp>
        <p:nvSpPr>
          <p:cNvPr id="11" name="Espaço Reservado para Rodapé 10">
            <a:extLst>
              <a:ext uri="{FF2B5EF4-FFF2-40B4-BE49-F238E27FC236}">
                <a16:creationId xmlns:a16="http://schemas.microsoft.com/office/drawing/2014/main" id="{D8EAEBF7-D452-81A5-3DE0-B4B1F4BFCB87}"/>
              </a:ext>
            </a:extLst>
          </p:cNvPr>
          <p:cNvSpPr>
            <a:spLocks noGrp="1"/>
          </p:cNvSpPr>
          <p:nvPr>
            <p:ph type="ftr" sz="quarter" idx="11"/>
          </p:nvPr>
        </p:nvSpPr>
        <p:spPr/>
        <p:txBody>
          <a:bodyPr/>
          <a:lstStyle/>
          <a:p>
            <a:r>
              <a:rPr lang="pt-BR"/>
              <a:t>DOMINE OS SELETORES - NICOLAS MELLO</a:t>
            </a:r>
          </a:p>
        </p:txBody>
      </p:sp>
      <p:sp>
        <p:nvSpPr>
          <p:cNvPr id="12" name="Espaço Reservado para Número de Slide 11">
            <a:extLst>
              <a:ext uri="{FF2B5EF4-FFF2-40B4-BE49-F238E27FC236}">
                <a16:creationId xmlns:a16="http://schemas.microsoft.com/office/drawing/2014/main" id="{0E83276D-43E5-4478-2E64-902D190E7B62}"/>
              </a:ext>
            </a:extLst>
          </p:cNvPr>
          <p:cNvSpPr>
            <a:spLocks noGrp="1"/>
          </p:cNvSpPr>
          <p:nvPr>
            <p:ph type="sldNum" sz="quarter" idx="12"/>
          </p:nvPr>
        </p:nvSpPr>
        <p:spPr/>
        <p:txBody>
          <a:bodyPr/>
          <a:lstStyle/>
          <a:p>
            <a:fld id="{3BFE1B08-7ACC-4CA0-B8D8-A00B1D09C173}" type="slidenum">
              <a:rPr lang="pt-BR" smtClean="0"/>
              <a:t>8</a:t>
            </a:fld>
            <a:endParaRPr lang="pt-BR"/>
          </a:p>
        </p:txBody>
      </p:sp>
    </p:spTree>
    <p:extLst>
      <p:ext uri="{BB962C8B-B14F-4D97-AF65-F5344CB8AC3E}">
        <p14:creationId xmlns:p14="http://schemas.microsoft.com/office/powerpoint/2010/main" val="23206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C99264-6477-98C3-0907-2592FBE129D1}"/>
              </a:ext>
            </a:extLst>
          </p:cNvPr>
          <p:cNvSpPr/>
          <p:nvPr/>
        </p:nvSpPr>
        <p:spPr>
          <a:xfrm>
            <a:off x="0" y="0"/>
            <a:ext cx="9601200" cy="12801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468C01AF-B930-6ED0-03EC-75F4AB836741}"/>
              </a:ext>
            </a:extLst>
          </p:cNvPr>
          <p:cNvSpPr txBox="1"/>
          <p:nvPr/>
        </p:nvSpPr>
        <p:spPr>
          <a:xfrm>
            <a:off x="1198797" y="5528932"/>
            <a:ext cx="7534656"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 </a:t>
            </a:r>
          </a:p>
          <a:p>
            <a:pPr algn="ctr"/>
            <a:r>
              <a:rPr lang="pt-BR" sz="8800" dirty="0">
                <a:solidFill>
                  <a:schemeClr val="bg1"/>
                </a:solidFill>
                <a:latin typeface="Impact" panose="020B0806030902050204" pitchFamily="34" charset="0"/>
              </a:rPr>
              <a:t> DE ID (#)</a:t>
            </a:r>
          </a:p>
        </p:txBody>
      </p:sp>
      <p:sp>
        <p:nvSpPr>
          <p:cNvPr id="5" name="CaixaDeTexto 4">
            <a:extLst>
              <a:ext uri="{FF2B5EF4-FFF2-40B4-BE49-F238E27FC236}">
                <a16:creationId xmlns:a16="http://schemas.microsoft.com/office/drawing/2014/main" id="{B635FE13-F1F3-7621-570F-6C8A34374808}"/>
              </a:ext>
            </a:extLst>
          </p:cNvPr>
          <p:cNvSpPr txBox="1"/>
          <p:nvPr/>
        </p:nvSpPr>
        <p:spPr>
          <a:xfrm>
            <a:off x="160300" y="1376113"/>
            <a:ext cx="9308592" cy="4508927"/>
          </a:xfrm>
          <a:prstGeom prst="rect">
            <a:avLst/>
          </a:prstGeom>
          <a:noFill/>
          <a:ln>
            <a:noFill/>
          </a:ln>
        </p:spPr>
        <p:txBody>
          <a:bodyPr wrap="square" rtlCol="0">
            <a:spAutoFit/>
          </a:bodyPr>
          <a:lstStyle/>
          <a:p>
            <a:pPr algn="ctr"/>
            <a:r>
              <a:rPr lang="pt-BR" sz="28700" dirty="0">
                <a:ln>
                  <a:solidFill>
                    <a:schemeClr val="accent1">
                      <a:lumMod val="60000"/>
                      <a:lumOff val="40000"/>
                    </a:schemeClr>
                  </a:solidFill>
                </a:ln>
                <a:noFill/>
                <a:latin typeface="Impact" panose="020B0806030902050204" pitchFamily="34" charset="0"/>
              </a:rPr>
              <a:t>04</a:t>
            </a:r>
          </a:p>
        </p:txBody>
      </p:sp>
      <p:sp>
        <p:nvSpPr>
          <p:cNvPr id="3" name="Retângulo 2">
            <a:extLst>
              <a:ext uri="{FF2B5EF4-FFF2-40B4-BE49-F238E27FC236}">
                <a16:creationId xmlns:a16="http://schemas.microsoft.com/office/drawing/2014/main" id="{DC810618-CE92-B4AF-68D7-9B320FCBF337}"/>
              </a:ext>
            </a:extLst>
          </p:cNvPr>
          <p:cNvSpPr/>
          <p:nvPr/>
        </p:nvSpPr>
        <p:spPr>
          <a:xfrm>
            <a:off x="867747" y="8271179"/>
            <a:ext cx="7893698" cy="117041"/>
          </a:xfrm>
          <a:prstGeom prst="rect">
            <a:avLst/>
          </a:prstGeom>
          <a:gradFill flip="none" rotWithShape="1">
            <a:gsLst>
              <a:gs pos="0">
                <a:srgbClr val="00B0F0"/>
              </a:gs>
              <a:gs pos="74000">
                <a:schemeClr val="accent1">
                  <a:lumMod val="45000"/>
                  <a:lumOff val="55000"/>
                </a:schemeClr>
              </a:gs>
              <a:gs pos="83000">
                <a:schemeClr val="accent1">
                  <a:lumMod val="45000"/>
                  <a:lumOff val="55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3A7C3F2D-5E94-76F1-C11D-694BF32D2542}"/>
              </a:ext>
            </a:extLst>
          </p:cNvPr>
          <p:cNvSpPr txBox="1"/>
          <p:nvPr/>
        </p:nvSpPr>
        <p:spPr>
          <a:xfrm>
            <a:off x="1019276" y="8717062"/>
            <a:ext cx="7893698" cy="830997"/>
          </a:xfrm>
          <a:prstGeom prst="rect">
            <a:avLst/>
          </a:prstGeom>
          <a:noFill/>
        </p:spPr>
        <p:txBody>
          <a:bodyPr wrap="square" rtlCol="0">
            <a:spAutoFit/>
          </a:bodyPr>
          <a:lstStyle/>
          <a:p>
            <a:r>
              <a:rPr lang="pt-BR" sz="2400" b="0" i="0">
                <a:solidFill>
                  <a:srgbClr val="ECECEC"/>
                </a:solidFill>
                <a:effectLst/>
                <a:latin typeface="Söhne"/>
              </a:rPr>
              <a:t>O seletor de ID é usado para selecionar um elemento com um ID específico e estilizá-lo de acordo com as regras definidas.</a:t>
            </a:r>
            <a:endParaRPr lang="pt-BR" sz="2400" dirty="0">
              <a:solidFill>
                <a:schemeClr val="bg1"/>
              </a:solidFill>
            </a:endParaRPr>
          </a:p>
        </p:txBody>
      </p:sp>
      <p:sp>
        <p:nvSpPr>
          <p:cNvPr id="9" name="Espaço Reservado para Rodapé 8">
            <a:extLst>
              <a:ext uri="{FF2B5EF4-FFF2-40B4-BE49-F238E27FC236}">
                <a16:creationId xmlns:a16="http://schemas.microsoft.com/office/drawing/2014/main" id="{DE4C9B50-EE93-F71F-F504-51B018E4FD32}"/>
              </a:ext>
            </a:extLst>
          </p:cNvPr>
          <p:cNvSpPr>
            <a:spLocks noGrp="1"/>
          </p:cNvSpPr>
          <p:nvPr>
            <p:ph type="ftr" sz="quarter" idx="11"/>
          </p:nvPr>
        </p:nvSpPr>
        <p:spPr/>
        <p:txBody>
          <a:bodyPr/>
          <a:lstStyle/>
          <a:p>
            <a:r>
              <a:rPr lang="pt-BR"/>
              <a:t>DOMINE OS SELETORES - NICOLAS MELLO</a:t>
            </a:r>
          </a:p>
        </p:txBody>
      </p:sp>
      <p:sp>
        <p:nvSpPr>
          <p:cNvPr id="10" name="Espaço Reservado para Número de Slide 9">
            <a:extLst>
              <a:ext uri="{FF2B5EF4-FFF2-40B4-BE49-F238E27FC236}">
                <a16:creationId xmlns:a16="http://schemas.microsoft.com/office/drawing/2014/main" id="{4ABF9B70-E280-AAC4-11F2-8406EB5F2CF5}"/>
              </a:ext>
            </a:extLst>
          </p:cNvPr>
          <p:cNvSpPr>
            <a:spLocks noGrp="1"/>
          </p:cNvSpPr>
          <p:nvPr>
            <p:ph type="sldNum" sz="quarter" idx="12"/>
          </p:nvPr>
        </p:nvSpPr>
        <p:spPr/>
        <p:txBody>
          <a:bodyPr/>
          <a:lstStyle/>
          <a:p>
            <a:fld id="{3BFE1B08-7ACC-4CA0-B8D8-A00B1D09C173}" type="slidenum">
              <a:rPr lang="pt-BR" smtClean="0"/>
              <a:t>9</a:t>
            </a:fld>
            <a:endParaRPr lang="pt-BR"/>
          </a:p>
        </p:txBody>
      </p:sp>
    </p:spTree>
    <p:extLst>
      <p:ext uri="{BB962C8B-B14F-4D97-AF65-F5344CB8AC3E}">
        <p14:creationId xmlns:p14="http://schemas.microsoft.com/office/powerpoint/2010/main" val="327220407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820</Words>
  <Application>Microsoft Office PowerPoint</Application>
  <PresentationFormat>Papel A3 (297 x 420 mm)</PresentationFormat>
  <Paragraphs>85</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Calibri Light</vt:lpstr>
      <vt:lpstr>Impact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Matheus Mello</dc:creator>
  <cp:lastModifiedBy>Matheus Mello</cp:lastModifiedBy>
  <cp:revision>9</cp:revision>
  <dcterms:created xsi:type="dcterms:W3CDTF">2024-04-27T15:49:06Z</dcterms:created>
  <dcterms:modified xsi:type="dcterms:W3CDTF">2024-04-27T22:13:01Z</dcterms:modified>
</cp:coreProperties>
</file>