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5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08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5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56DD-F675-426A-ACFC-E24B11EDFCE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2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products/community/" TargetMode="External"/><Relationship Id="rId3" Type="http://schemas.openxmlformats.org/officeDocument/2006/relationships/hyperlink" Target="https://www.qt.io/product/framework" TargetMode="External"/><Relationship Id="rId7" Type="http://schemas.openxmlformats.org/officeDocument/2006/relationships/hyperlink" Target="https://doc.qt.io/qt-6/qsqldatabase.html" TargetMode="External"/><Relationship Id="rId2" Type="http://schemas.openxmlformats.org/officeDocument/2006/relationships/hyperlink" Target="https://cplusplu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-6/qprinter.ht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doc.qt.io/qt-6/qchart.html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doc.qt.io/qt-6/qmainwindow.html" TargetMode="Externa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qt.io/qt-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FD79-F332-8E7F-2105-3A2F9A767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Property Management System Written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07A41-8A51-F5A9-D3C8-425300B61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Arlinghaus </a:t>
            </a:r>
            <a:r>
              <a:rPr lang="en-US" sz="1200" dirty="0"/>
              <a:t>Computer Science Student</a:t>
            </a:r>
            <a:endParaRPr lang="en-US" dirty="0"/>
          </a:p>
          <a:p>
            <a:r>
              <a:rPr lang="en-US" dirty="0"/>
              <a:t>Will Hawkins III </a:t>
            </a:r>
            <a:r>
              <a:rPr lang="en-US" sz="1200" dirty="0"/>
              <a:t>Faculty Advisor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2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2952-221F-F99C-03EE-6538ED2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A98A-A8DA-284E-13BB-F02DF15739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Family rental property business uses 30-year-old software to track rent collection income</a:t>
            </a:r>
          </a:p>
          <a:p>
            <a:pPr lvl="1"/>
            <a:r>
              <a:rPr lang="en-US" dirty="0"/>
              <a:t>MS Access Database with a basic VBA frontend</a:t>
            </a:r>
          </a:p>
          <a:p>
            <a:pPr lvl="1"/>
            <a:r>
              <a:rPr lang="en-US" dirty="0"/>
              <a:t>Some functionality no longer works, some are unused, some require workarounds</a:t>
            </a:r>
          </a:p>
          <a:p>
            <a:pPr lvl="1"/>
            <a:r>
              <a:rPr lang="en-US" dirty="0"/>
              <a:t>Very ugly, unintuitive by today’s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06A4B-72DE-E5BA-FD54-DD637A39D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Solution: </a:t>
            </a:r>
            <a:r>
              <a:rPr lang="en-US" b="1" dirty="0"/>
              <a:t>Develop a new solution that builds upon the previous one</a:t>
            </a:r>
          </a:p>
          <a:p>
            <a:pPr lvl="1"/>
            <a:r>
              <a:rPr lang="en-US" dirty="0"/>
              <a:t>Accomplishes the same goal (rent tracking) while adding others (utility tracking)</a:t>
            </a:r>
          </a:p>
          <a:p>
            <a:pPr lvl="1"/>
            <a:r>
              <a:rPr lang="en-US" dirty="0"/>
              <a:t>Uses open-source software on top of a MySQL database</a:t>
            </a:r>
          </a:p>
          <a:p>
            <a:pPr lvl="1"/>
            <a:r>
              <a:rPr lang="en-US" dirty="0"/>
              <a:t>Layout is straightforward and user-friendly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0B548-E4D6-0717-03BC-366789A8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788" y="0"/>
            <a:ext cx="4875212" cy="2120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CE1CF8-400B-ED80-31CF-4D2ED655C948}"/>
              </a:ext>
            </a:extLst>
          </p:cNvPr>
          <p:cNvSpPr/>
          <p:nvPr/>
        </p:nvSpPr>
        <p:spPr>
          <a:xfrm>
            <a:off x="10936224" y="1905000"/>
            <a:ext cx="475488" cy="1158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49D0D-4A08-149F-436A-A77D0DBCDB93}"/>
              </a:ext>
            </a:extLst>
          </p:cNvPr>
          <p:cNvSpPr/>
          <p:nvPr/>
        </p:nvSpPr>
        <p:spPr>
          <a:xfrm>
            <a:off x="9186672" y="1023428"/>
            <a:ext cx="475488" cy="2468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5968B5-D56F-DD46-96AF-A425696B1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3" t="24275" r="27045" b="71144"/>
          <a:stretch/>
        </p:blipFill>
        <p:spPr>
          <a:xfrm>
            <a:off x="9469426" y="1066373"/>
            <a:ext cx="248046" cy="2022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0E7F3B-0348-E9D1-C8A4-ECB4A0EF7C54}"/>
              </a:ext>
            </a:extLst>
          </p:cNvPr>
          <p:cNvSpPr/>
          <p:nvPr/>
        </p:nvSpPr>
        <p:spPr>
          <a:xfrm>
            <a:off x="9548992" y="1128386"/>
            <a:ext cx="96561" cy="101104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Information with solid fill">
            <a:extLst>
              <a:ext uri="{FF2B5EF4-FFF2-40B4-BE49-F238E27FC236}">
                <a16:creationId xmlns:a16="http://schemas.microsoft.com/office/drawing/2014/main" id="{1FECCEE0-8AFE-272C-20A2-AB5994429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6003" y="1128386"/>
            <a:ext cx="111449" cy="111449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C1A239-EEE1-42A7-F6C8-95AE2ADF2894}"/>
              </a:ext>
            </a:extLst>
          </p:cNvPr>
          <p:cNvSpPr/>
          <p:nvPr/>
        </p:nvSpPr>
        <p:spPr>
          <a:xfrm>
            <a:off x="11088624" y="1842230"/>
            <a:ext cx="475488" cy="1158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3BB-5438-DC26-CC89-24CC46C6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9E3ACD-2007-B680-65A6-51679893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Rental Property management software exists</a:t>
            </a:r>
          </a:p>
          <a:p>
            <a:r>
              <a:rPr lang="en-US" dirty="0"/>
              <a:t>Hard to find:</a:t>
            </a:r>
          </a:p>
          <a:p>
            <a:pPr lvl="1"/>
            <a:r>
              <a:rPr lang="en-US" dirty="0"/>
              <a:t>Locally hosted (no web browser)</a:t>
            </a:r>
          </a:p>
          <a:p>
            <a:pPr lvl="1"/>
            <a:r>
              <a:rPr lang="en-US" dirty="0"/>
              <a:t>Utility and rent tracking</a:t>
            </a:r>
          </a:p>
          <a:p>
            <a:pPr lvl="1"/>
            <a:r>
              <a:rPr lang="en-US" dirty="0"/>
              <a:t>Free, open source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9814AE9-E028-7E51-F04E-1D3CA14C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374" y="3255483"/>
            <a:ext cx="430503" cy="430503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4068B63-F747-D484-6094-BECAFD73D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4209" y="3685986"/>
            <a:ext cx="430503" cy="430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17E4FC-917D-07D3-4D76-FBA976054523}"/>
              </a:ext>
            </a:extLst>
          </p:cNvPr>
          <p:cNvSpPr txBox="1"/>
          <p:nvPr/>
        </p:nvSpPr>
        <p:spPr>
          <a:xfrm>
            <a:off x="3736790" y="4234199"/>
            <a:ext cx="21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¯\_(</a:t>
            </a:r>
            <a:r>
              <a:rPr lang="ja-JP" altLang="en-US" dirty="0">
                <a:solidFill>
                  <a:srgbClr val="00B050"/>
                </a:solidFill>
              </a:rPr>
              <a:t>ツ</a:t>
            </a:r>
            <a:r>
              <a:rPr lang="en-US" altLang="ja-JP" dirty="0">
                <a:solidFill>
                  <a:srgbClr val="00B050"/>
                </a:solidFill>
              </a:rPr>
              <a:t>)_/¯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B91CC7C6-1A54-1E13-E855-58F6D8C84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76" y="2109716"/>
            <a:ext cx="4422892" cy="47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2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470D-C424-1C1C-F2C3-ABB8749F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647C3-87CA-474D-0CCC-D981DBBB6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3995822" cy="354171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Windows app on top of a MySQL database</a:t>
            </a:r>
          </a:p>
          <a:p>
            <a:r>
              <a:rPr lang="en-US" dirty="0"/>
              <a:t>App accepts data input from user and sends to database</a:t>
            </a:r>
          </a:p>
          <a:p>
            <a:pPr lvl="1"/>
            <a:r>
              <a:rPr lang="en-US" dirty="0"/>
              <a:t>Tenant Info</a:t>
            </a:r>
          </a:p>
          <a:p>
            <a:pPr lvl="1"/>
            <a:r>
              <a:rPr lang="en-US" dirty="0"/>
              <a:t>Building Info</a:t>
            </a:r>
          </a:p>
          <a:p>
            <a:pPr lvl="1"/>
            <a:r>
              <a:rPr lang="en-US" dirty="0"/>
              <a:t>Utility Reading</a:t>
            </a:r>
          </a:p>
          <a:p>
            <a:pPr lvl="1"/>
            <a:r>
              <a:rPr lang="en-US" dirty="0"/>
              <a:t>Rent Payment</a:t>
            </a:r>
          </a:p>
          <a:p>
            <a:r>
              <a:rPr lang="en-US" dirty="0"/>
              <a:t>App accesses data from database in order to generate reports</a:t>
            </a:r>
          </a:p>
          <a:p>
            <a:pPr lvl="1"/>
            <a:r>
              <a:rPr lang="en-US" dirty="0"/>
              <a:t>Income over time</a:t>
            </a:r>
          </a:p>
          <a:p>
            <a:pPr lvl="1"/>
            <a:r>
              <a:rPr lang="en-US" dirty="0"/>
              <a:t>Utility usage over time</a:t>
            </a:r>
          </a:p>
          <a:p>
            <a:r>
              <a:rPr lang="en-US" dirty="0"/>
              <a:t>App sends generated reports to printer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AE573B-E3B7-9C9A-3725-2E2C3FEBD5D8}"/>
              </a:ext>
            </a:extLst>
          </p:cNvPr>
          <p:cNvGrpSpPr>
            <a:grpSpLocks noChangeAspect="1"/>
          </p:cNvGrpSpPr>
          <p:nvPr/>
        </p:nvGrpSpPr>
        <p:grpSpPr>
          <a:xfrm>
            <a:off x="5522301" y="1674046"/>
            <a:ext cx="6391024" cy="3509908"/>
            <a:chOff x="2586419" y="-1051034"/>
            <a:chExt cx="7915834" cy="434732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C76DE8-FC66-2469-AD7C-EFCF1F2A5AC1}"/>
                </a:ext>
              </a:extLst>
            </p:cNvPr>
            <p:cNvSpPr/>
            <p:nvPr/>
          </p:nvSpPr>
          <p:spPr>
            <a:xfrm>
              <a:off x="5540188" y="611045"/>
              <a:ext cx="2145226" cy="1831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76FE42C-6D4C-3C29-1574-F6159CDF9D1E}"/>
                </a:ext>
              </a:extLst>
            </p:cNvPr>
            <p:cNvCxnSpPr>
              <a:cxnSpLocks/>
              <a:stCxn id="35" idx="6"/>
              <a:endCxn id="37" idx="1"/>
            </p:cNvCxnSpPr>
            <p:nvPr/>
          </p:nvCxnSpPr>
          <p:spPr>
            <a:xfrm flipV="1">
              <a:off x="7685414" y="1494646"/>
              <a:ext cx="700133" cy="32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9CCB13-760D-70FC-A5B5-378A20305270}"/>
                </a:ext>
              </a:extLst>
            </p:cNvPr>
            <p:cNvSpPr/>
            <p:nvPr/>
          </p:nvSpPr>
          <p:spPr>
            <a:xfrm>
              <a:off x="8385548" y="730207"/>
              <a:ext cx="2116705" cy="1528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Output (Reports)</a:t>
              </a:r>
            </a:p>
            <a:p>
              <a:pPr algn="ctr"/>
              <a:r>
                <a:rPr lang="en-US" sz="1400" dirty="0"/>
                <a:t>Payment Totals/Time</a:t>
              </a:r>
            </a:p>
            <a:p>
              <a:pPr algn="ctr"/>
              <a:r>
                <a:rPr lang="en-US" sz="1400" dirty="0"/>
                <a:t>Gas Usage/Time</a:t>
              </a:r>
            </a:p>
            <a:p>
              <a:pPr algn="ctr"/>
              <a:r>
                <a:rPr lang="en-US" sz="1400" dirty="0"/>
                <a:t>Water Usage/Time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9E4C4C-1761-6322-D37B-BD3BE72FEC07}"/>
                </a:ext>
              </a:extLst>
            </p:cNvPr>
            <p:cNvSpPr/>
            <p:nvPr/>
          </p:nvSpPr>
          <p:spPr>
            <a:xfrm>
              <a:off x="8892106" y="2655159"/>
              <a:ext cx="1103586" cy="641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Printer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72D2900-0C77-7763-0F25-D56B463309AE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9443900" y="2259085"/>
              <a:ext cx="1" cy="396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35D32C-54BE-CBB1-E93E-A67C3409DCA6}"/>
                </a:ext>
              </a:extLst>
            </p:cNvPr>
            <p:cNvSpPr/>
            <p:nvPr/>
          </p:nvSpPr>
          <p:spPr>
            <a:xfrm>
              <a:off x="5850912" y="-1051034"/>
              <a:ext cx="1636986" cy="69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MySQL Database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CBF6AC-8F2B-7340-F5D3-9099D27AC8B7}"/>
                </a:ext>
              </a:extLst>
            </p:cNvPr>
            <p:cNvCxnSpPr/>
            <p:nvPr/>
          </p:nvCxnSpPr>
          <p:spPr>
            <a:xfrm flipV="1">
              <a:off x="6442841" y="-378372"/>
              <a:ext cx="0" cy="99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D6C8DE-37EA-42A1-8793-6A9370C4F858}"/>
                </a:ext>
              </a:extLst>
            </p:cNvPr>
            <p:cNvCxnSpPr/>
            <p:nvPr/>
          </p:nvCxnSpPr>
          <p:spPr>
            <a:xfrm>
              <a:off x="6905624" y="-367862"/>
              <a:ext cx="0" cy="986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29FD60-DBAA-32E2-FD43-9B4603C5A556}"/>
                </a:ext>
              </a:extLst>
            </p:cNvPr>
            <p:cNvSpPr/>
            <p:nvPr/>
          </p:nvSpPr>
          <p:spPr>
            <a:xfrm>
              <a:off x="2586419" y="730207"/>
              <a:ext cx="2319054" cy="1630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Input</a:t>
              </a:r>
            </a:p>
            <a:p>
              <a:pPr algn="ctr"/>
              <a:r>
                <a:rPr lang="en-US" sz="1400" dirty="0"/>
                <a:t>Building Information</a:t>
              </a:r>
            </a:p>
            <a:p>
              <a:pPr algn="ctr"/>
              <a:r>
                <a:rPr lang="en-US" sz="1400" dirty="0"/>
                <a:t>Utility Meter Readings</a:t>
              </a:r>
            </a:p>
            <a:p>
              <a:pPr algn="ctr"/>
              <a:r>
                <a:rPr lang="en-US" sz="1400" dirty="0"/>
                <a:t>Tenant Information</a:t>
              </a:r>
            </a:p>
            <a:p>
              <a:pPr algn="ctr"/>
              <a:r>
                <a:rPr lang="en-US" sz="1400" dirty="0"/>
                <a:t>Rent Payment Data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EB5F17-3908-2C5F-D9F1-8D4B03DC7AEC}"/>
                </a:ext>
              </a:extLst>
            </p:cNvPr>
            <p:cNvCxnSpPr>
              <a:cxnSpLocks/>
              <a:stCxn id="43" idx="3"/>
              <a:endCxn id="35" idx="2"/>
            </p:cNvCxnSpPr>
            <p:nvPr/>
          </p:nvCxnSpPr>
          <p:spPr>
            <a:xfrm flipV="1">
              <a:off x="4905473" y="1526713"/>
              <a:ext cx="634715" cy="18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53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A1914C-A8BF-B297-7B46-B18DD838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Design, cont.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6D69D-BFF9-DFBD-33A3-B4FE5ED2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6" y="1762564"/>
            <a:ext cx="6473831" cy="49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9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9F-9D91-8569-1FB5-3B85B34D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D30E5B-8562-C062-34C4-7BE72EF1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493242" cy="354171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dirty="0"/>
              <a:t>…using the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Qt 6.5 Framework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QMainWindow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QChart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QPrinter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6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QSqlDatabase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server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/>
              <a:t>8.0.32 on the backend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BA0AB5C8-BEAD-EDFC-2893-6324EB231B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80" y="2794476"/>
            <a:ext cx="2179320" cy="160043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9C45FD6-60C0-36E1-3E7A-F96A7AE625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51" y="4394914"/>
            <a:ext cx="2179320" cy="245173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8EF3C52-9937-4D04-F33F-88FAF479C9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79" y="1668586"/>
            <a:ext cx="2179321" cy="11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3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9E0F-3B7F-CF28-53B8-435857CF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2CA0991-7EA9-BEDF-BE2C-2A9B631B4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998300"/>
              </p:ext>
            </p:extLst>
          </p:nvPr>
        </p:nvGraphicFramePr>
        <p:xfrm>
          <a:off x="1141413" y="2249488"/>
          <a:ext cx="9906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475">
                  <a:extLst>
                    <a:ext uri="{9D8B030D-6E8A-4147-A177-3AD203B41FA5}">
                      <a16:colId xmlns:a16="http://schemas.microsoft.com/office/drawing/2014/main" val="794345648"/>
                    </a:ext>
                  </a:extLst>
                </a:gridCol>
                <a:gridCol w="1275525">
                  <a:extLst>
                    <a:ext uri="{9D8B030D-6E8A-4147-A177-3AD203B41FA5}">
                      <a16:colId xmlns:a16="http://schemas.microsoft.com/office/drawing/2014/main" val="606445156"/>
                    </a:ext>
                  </a:extLst>
                </a:gridCol>
                <a:gridCol w="3589083">
                  <a:extLst>
                    <a:ext uri="{9D8B030D-6E8A-4147-A177-3AD203B41FA5}">
                      <a16:colId xmlns:a16="http://schemas.microsoft.com/office/drawing/2014/main" val="676060847"/>
                    </a:ext>
                  </a:extLst>
                </a:gridCol>
                <a:gridCol w="1363917">
                  <a:extLst>
                    <a:ext uri="{9D8B030D-6E8A-4147-A177-3AD203B41FA5}">
                      <a16:colId xmlns:a16="http://schemas.microsoft.com/office/drawing/2014/main" val="184697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8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Analyze structure of current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2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 layout of new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landing page (main menu)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03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Analyze output features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inputs excluding utilities (buildings, tenants, rent collections)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 desired features with target userbase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utility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5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primary output features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report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0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C++ GUI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4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proper way to communicate from C++ program to SQL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9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0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73AA-62C7-2898-6C86-51F7862B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7FE7-9E70-7738-A1ED-E0A6687D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Accomplished up to the “Implement Inputs Excluding Utilities” stage</a:t>
            </a:r>
          </a:p>
          <a:p>
            <a:pPr lvl="1"/>
            <a:r>
              <a:rPr lang="en-US" dirty="0"/>
              <a:t>Still to go: implementing utilities and reports, polishing visually</a:t>
            </a:r>
          </a:p>
          <a:p>
            <a:r>
              <a:rPr lang="en-US" dirty="0"/>
              <a:t>Much more QA testing to be done before deployment</a:t>
            </a:r>
          </a:p>
          <a:p>
            <a:r>
              <a:rPr lang="en-US" dirty="0"/>
              <a:t>Plans beyond graduation</a:t>
            </a:r>
          </a:p>
          <a:p>
            <a:pPr lvl="1"/>
            <a:r>
              <a:rPr lang="en-US" dirty="0"/>
              <a:t>Android app: for use with a handheld POS system with built-in receipt printer</a:t>
            </a:r>
          </a:p>
          <a:p>
            <a:pPr lvl="2"/>
            <a:r>
              <a:rPr lang="en-US" dirty="0"/>
              <a:t>Server component on Windows machine for syncing data</a:t>
            </a:r>
          </a:p>
          <a:p>
            <a:pPr lvl="1"/>
            <a:r>
              <a:rPr lang="en-US" dirty="0"/>
              <a:t>Wireless automatic water meter entry: many buildings have wireless meters implemented by water district. Car-mounted device used to interpret this data.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1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6FD5-8841-BCD3-BB66-621EF49B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E2FC-FDD5-EDA0-E3B7-2B509178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experience with Qt Framework</a:t>
            </a:r>
          </a:p>
          <a:p>
            <a:pPr lvl="1"/>
            <a:r>
              <a:rPr lang="en-US" dirty="0"/>
              <a:t>Learn best by jumping in headfirst. Was able to get started with the help of the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documentation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.</a:t>
            </a:r>
          </a:p>
          <a:p>
            <a:r>
              <a:rPr lang="en-US" dirty="0"/>
              <a:t>No practical experience designing databases</a:t>
            </a:r>
          </a:p>
          <a:p>
            <a:pPr lvl="1"/>
            <a:r>
              <a:rPr lang="en-US" dirty="0"/>
              <a:t>Enrolled in Database Management this semester. Was able to design and deploy a database based on knowledge from this course as well as online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97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</TotalTime>
  <Words>486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A Property Management System Written in C++</vt:lpstr>
      <vt:lpstr>Goals</vt:lpstr>
      <vt:lpstr>Intellectual Merits</vt:lpstr>
      <vt:lpstr>Design</vt:lpstr>
      <vt:lpstr>Design, cont.</vt:lpstr>
      <vt:lpstr>technologies</vt:lpstr>
      <vt:lpstr>milestones</vt:lpstr>
      <vt:lpstr>Results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Property Management System Written in C++</dc:title>
  <dc:creator>Arlinghaus, Nicholas (arlingnf)</dc:creator>
  <cp:lastModifiedBy>Arlinghaus, Nicholas (arlingnf)</cp:lastModifiedBy>
  <cp:revision>4</cp:revision>
  <dcterms:created xsi:type="dcterms:W3CDTF">2023-04-03T21:44:09Z</dcterms:created>
  <dcterms:modified xsi:type="dcterms:W3CDTF">2023-04-04T00:38:39Z</dcterms:modified>
</cp:coreProperties>
</file>