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60" r:id="rId4"/>
    <p:sldId id="258" r:id="rId5"/>
    <p:sldId id="259" r:id="rId6"/>
    <p:sldId id="276" r:id="rId7"/>
    <p:sldId id="261" r:id="rId8"/>
    <p:sldId id="274" r:id="rId9"/>
    <p:sldId id="262" r:id="rId10"/>
    <p:sldId id="281" r:id="rId11"/>
    <p:sldId id="266" r:id="rId12"/>
    <p:sldId id="282" r:id="rId13"/>
    <p:sldId id="278" r:id="rId14"/>
    <p:sldId id="283" r:id="rId15"/>
    <p:sldId id="286" r:id="rId16"/>
    <p:sldId id="287" r:id="rId17"/>
    <p:sldId id="267" r:id="rId18"/>
    <p:sldId id="273" r:id="rId19"/>
    <p:sldId id="263" r:id="rId20"/>
    <p:sldId id="270" r:id="rId21"/>
    <p:sldId id="268" r:id="rId22"/>
    <p:sldId id="269" r:id="rId23"/>
    <p:sldId id="275" r:id="rId24"/>
    <p:sldId id="264" r:id="rId25"/>
    <p:sldId id="271" r:id="rId26"/>
    <p:sldId id="272" r:id="rId27"/>
    <p:sldId id="265" r:id="rId28"/>
    <p:sldId id="277" r:id="rId29"/>
    <p:sldId id="279" r:id="rId30"/>
    <p:sldId id="284" r:id="rId31"/>
    <p:sldId id="288" r:id="rId32"/>
    <p:sldId id="285" r:id="rId33"/>
    <p:sldId id="293" r:id="rId34"/>
    <p:sldId id="294" r:id="rId35"/>
    <p:sldId id="295" r:id="rId36"/>
    <p:sldId id="292" r:id="rId37"/>
    <p:sldId id="298" r:id="rId38"/>
    <p:sldId id="296" r:id="rId39"/>
    <p:sldId id="297" r:id="rId40"/>
    <p:sldId id="305" r:id="rId41"/>
    <p:sldId id="299" r:id="rId42"/>
    <p:sldId id="300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CB4E1-2DCB-416D-9CFA-E6E30B3DFDC8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FACEC3-6E25-46FA-93B5-CDD2C4CD3F24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b="1" dirty="0">
              <a:latin typeface="+mn-lt"/>
              <a:cs typeface="Times New Roman" panose="02020603050405020304" pitchFamily="18" charset="0"/>
            </a:rPr>
            <a:t>Goal G1</a:t>
          </a:r>
          <a:br>
            <a:rPr lang="en-US" sz="2000" dirty="0">
              <a:latin typeface="+mn-lt"/>
              <a:cs typeface="Times New Roman" panose="02020603050405020304" pitchFamily="18" charset="0"/>
            </a:rPr>
          </a:br>
          <a:r>
            <a:rPr lang="en-US" sz="2000" dirty="0">
              <a:latin typeface="+mn-lt"/>
              <a:cs typeface="Times New Roman" panose="02020603050405020304" pitchFamily="18" charset="0"/>
            </a:rPr>
            <a:t>Determine whether URL-based attributes with content-based attributes improves the accuracy of identifying news articles in web pages</a:t>
          </a:r>
        </a:p>
      </dgm:t>
    </dgm:pt>
    <dgm:pt modelId="{61BA7D11-40A4-4543-AEAF-32F7EA53E00C}" type="parTrans" cxnId="{97BCFD5B-D23C-4D2B-8FC6-159C0BE7B7ED}">
      <dgm:prSet/>
      <dgm:spPr/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665439A9-5CF4-4A3F-90C2-614DD07ED4A9}" type="sibTrans" cxnId="{97BCFD5B-D23C-4D2B-8FC6-159C0BE7B7ED}">
      <dgm:prSet/>
      <dgm:spPr/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8CD635C5-D1FC-42D8-8900-F67AEB0E2775}" type="asst">
      <dgm:prSet phldrT="[Text]" custT="1"/>
      <dgm:spPr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Goal G1.2</a:t>
          </a:r>
          <a:b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</a:b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Measure the accuracy without URL identification</a:t>
          </a:r>
        </a:p>
      </dgm:t>
    </dgm:pt>
    <dgm:pt modelId="{15BF3D44-8230-4B8D-80A2-A1825D8C9AE4}" type="parTrans" cxnId="{DC59C0D2-D765-411A-9D3E-118FF703717B}">
      <dgm:prSet/>
      <dgm:spPr>
        <a:noFill/>
        <a:ln w="22225" cap="rnd" cmpd="sng" algn="ctr">
          <a:solidFill>
            <a:prstClr val="white"/>
          </a:solidFill>
          <a:prstDash val="solid"/>
        </a:ln>
        <a:effectLst/>
      </dgm:spPr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7C265109-89D5-4EEA-9A71-A0E8FC1A13EF}" type="sibTrans" cxnId="{DC59C0D2-D765-411A-9D3E-118FF703717B}">
      <dgm:prSet/>
      <dgm:spPr/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4832C6A7-FC36-44C1-A287-BB494AA27396}" type="asst">
      <dgm:prSet phldrT="[Text]" custT="1"/>
      <dgm:spPr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2000" b="1" dirty="0">
              <a:latin typeface="+mn-lt"/>
              <a:cs typeface="Times New Roman" panose="02020603050405020304" pitchFamily="18" charset="0"/>
            </a:rPr>
            <a:t>Goal G1.3</a:t>
          </a:r>
          <a:br>
            <a:rPr lang="en-US" sz="2000" b="1" dirty="0">
              <a:latin typeface="+mn-lt"/>
              <a:cs typeface="Times New Roman" panose="02020603050405020304" pitchFamily="18" charset="0"/>
            </a:rPr>
          </a:br>
          <a:r>
            <a:rPr lang="en-US" sz="2000" b="0" dirty="0">
              <a:latin typeface="+mn-lt"/>
              <a:cs typeface="Times New Roman" panose="02020603050405020304" pitchFamily="18" charset="0"/>
            </a:rPr>
            <a:t>Measure the accuracy with URL identification</a:t>
          </a:r>
        </a:p>
      </dgm:t>
    </dgm:pt>
    <dgm:pt modelId="{493D51CD-AC58-47A0-896B-7549DE9044B7}" type="parTrans" cxnId="{D6229B70-43B3-437E-8314-91EAF1B4CEE3}">
      <dgm:prSet/>
      <dgm:spPr>
        <a:noFill/>
        <a:ln w="22225" cap="rnd" cmpd="sng" algn="ctr">
          <a:solidFill>
            <a:prstClr val="white"/>
          </a:solidFill>
          <a:prstDash val="solid"/>
        </a:ln>
        <a:effectLst/>
      </dgm:spPr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80AFFCF4-F77D-4964-B085-30D1BF956489}" type="sibTrans" cxnId="{D6229B70-43B3-437E-8314-91EAF1B4CEE3}">
      <dgm:prSet/>
      <dgm:spPr/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97D690C0-BDDC-4D16-8E11-39A8FAE9721E}">
      <dgm:prSet phldrT="[Text]" custT="1"/>
      <dgm:spPr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Goal G1.1 </a:t>
          </a: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(OP Pilot)</a:t>
          </a:r>
          <a:b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</a:b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Decide on extraction rules for the content’s attributes</a:t>
          </a:r>
        </a:p>
      </dgm:t>
    </dgm:pt>
    <dgm:pt modelId="{44B2F3FF-F01E-445E-A53C-FF1016328E1D}" type="parTrans" cxnId="{49006CAC-715D-4DE3-A0C3-783A1B233191}">
      <dgm:prSet/>
      <dgm:spPr>
        <a:noFill/>
        <a:ln w="22225" cap="rnd" cmpd="sng" algn="ctr">
          <a:solidFill>
            <a:prstClr val="white"/>
          </a:solidFill>
          <a:prstDash val="solid"/>
        </a:ln>
        <a:effectLst/>
      </dgm:spPr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1A0CF631-D59C-4789-BC58-F91BF2EBA551}" type="sibTrans" cxnId="{49006CAC-715D-4DE3-A0C3-783A1B23319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60152BB8-D42E-459B-8F51-4892566F9C88}" type="pres">
      <dgm:prSet presAssocID="{716CB4E1-2DCB-416D-9CFA-E6E30B3DFDC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73E8CE-AEC5-4F14-965C-3D78FDDB9C73}" type="pres">
      <dgm:prSet presAssocID="{716CB4E1-2DCB-416D-9CFA-E6E30B3DFDC8}" presName="hierFlow" presStyleCnt="0"/>
      <dgm:spPr/>
    </dgm:pt>
    <dgm:pt modelId="{CA86EB27-CB46-4798-BC45-D510F2A3369E}" type="pres">
      <dgm:prSet presAssocID="{716CB4E1-2DCB-416D-9CFA-E6E30B3DFDC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8BA372F-5A61-4413-9E8F-715611105F85}" type="pres">
      <dgm:prSet presAssocID="{E7FACEC3-6E25-46FA-93B5-CDD2C4CD3F24}" presName="Name14" presStyleCnt="0"/>
      <dgm:spPr/>
    </dgm:pt>
    <dgm:pt modelId="{84CA6615-8C70-4D9E-ACD4-14CCB017E599}" type="pres">
      <dgm:prSet presAssocID="{E7FACEC3-6E25-46FA-93B5-CDD2C4CD3F24}" presName="level1Shape" presStyleLbl="node0" presStyleIdx="0" presStyleCnt="1" custScaleX="333339" custScaleY="117372">
        <dgm:presLayoutVars>
          <dgm:chPref val="3"/>
        </dgm:presLayoutVars>
      </dgm:prSet>
      <dgm:spPr/>
    </dgm:pt>
    <dgm:pt modelId="{46B768AC-94B6-421A-95C7-E337E3BD170F}" type="pres">
      <dgm:prSet presAssocID="{E7FACEC3-6E25-46FA-93B5-CDD2C4CD3F24}" presName="hierChild2" presStyleCnt="0"/>
      <dgm:spPr/>
    </dgm:pt>
    <dgm:pt modelId="{7B1D11B0-4BF7-4A39-B5D9-48A57615A2D9}" type="pres">
      <dgm:prSet presAssocID="{44B2F3FF-F01E-445E-A53C-FF1016328E1D}" presName="Name19" presStyleLbl="parChTrans1D2" presStyleIdx="0" presStyleCnt="3"/>
      <dgm:spPr/>
    </dgm:pt>
    <dgm:pt modelId="{4FC5F60E-4D20-4201-8C45-58FB9E40E283}" type="pres">
      <dgm:prSet presAssocID="{97D690C0-BDDC-4D16-8E11-39A8FAE9721E}" presName="Name21" presStyleCnt="0"/>
      <dgm:spPr/>
    </dgm:pt>
    <dgm:pt modelId="{09345A59-A7B4-4613-972D-0B376A726F9C}" type="pres">
      <dgm:prSet presAssocID="{97D690C0-BDDC-4D16-8E11-39A8FAE9721E}" presName="level2Shape" presStyleLbl="node2" presStyleIdx="0" presStyleCnt="1" custScaleX="143736" custScaleY="132319"/>
      <dgm:spPr/>
    </dgm:pt>
    <dgm:pt modelId="{599A1232-4C16-4C95-9130-14D3083B4B44}" type="pres">
      <dgm:prSet presAssocID="{97D690C0-BDDC-4D16-8E11-39A8FAE9721E}" presName="hierChild3" presStyleCnt="0"/>
      <dgm:spPr/>
    </dgm:pt>
    <dgm:pt modelId="{C4432CBE-F9A9-4704-B5CB-3C32B572453C}" type="pres">
      <dgm:prSet presAssocID="{15BF3D44-8230-4B8D-80A2-A1825D8C9AE4}" presName="Name19" presStyleLbl="parChTrans1D2" presStyleIdx="1" presStyleCnt="3"/>
      <dgm:spPr/>
    </dgm:pt>
    <dgm:pt modelId="{EFB33A3D-3383-45CC-A774-EA5B7993C7A5}" type="pres">
      <dgm:prSet presAssocID="{8CD635C5-D1FC-42D8-8900-F67AEB0E2775}" presName="Name21" presStyleCnt="0"/>
      <dgm:spPr/>
    </dgm:pt>
    <dgm:pt modelId="{13D602EB-F981-43DE-8288-2807850B398C}" type="pres">
      <dgm:prSet presAssocID="{8CD635C5-D1FC-42D8-8900-F67AEB0E2775}" presName="level2Shape" presStyleLbl="asst1" presStyleIdx="0" presStyleCnt="2" custScaleX="109545" custScaleY="157156" custLinFactNeighborX="-4387" custLinFactNeighborY="273"/>
      <dgm:spPr/>
    </dgm:pt>
    <dgm:pt modelId="{2C58BAF3-D09C-4E7E-A32C-4ABFE6614944}" type="pres">
      <dgm:prSet presAssocID="{8CD635C5-D1FC-42D8-8900-F67AEB0E2775}" presName="hierChild3" presStyleCnt="0"/>
      <dgm:spPr/>
    </dgm:pt>
    <dgm:pt modelId="{8E848EDF-3B45-4CF9-BBC6-EB0A49C2ED9B}" type="pres">
      <dgm:prSet presAssocID="{493D51CD-AC58-47A0-896B-7549DE9044B7}" presName="Name19" presStyleLbl="parChTrans1D2" presStyleIdx="2" presStyleCnt="3"/>
      <dgm:spPr/>
    </dgm:pt>
    <dgm:pt modelId="{E77EEE08-B8E8-4D17-A7F7-8159CF1D6CA6}" type="pres">
      <dgm:prSet presAssocID="{4832C6A7-FC36-44C1-A287-BB494AA27396}" presName="Name21" presStyleCnt="0"/>
      <dgm:spPr/>
    </dgm:pt>
    <dgm:pt modelId="{09698F79-312F-4D7E-ADD2-E32B1E7948E0}" type="pres">
      <dgm:prSet presAssocID="{4832C6A7-FC36-44C1-A287-BB494AA27396}" presName="level2Shape" presStyleLbl="asst1" presStyleIdx="1" presStyleCnt="2" custScaleX="135015" custScaleY="132319"/>
      <dgm:spPr/>
    </dgm:pt>
    <dgm:pt modelId="{7EA0C59B-95C6-4B84-8838-2E861CECD55C}" type="pres">
      <dgm:prSet presAssocID="{4832C6A7-FC36-44C1-A287-BB494AA27396}" presName="hierChild3" presStyleCnt="0"/>
      <dgm:spPr/>
    </dgm:pt>
    <dgm:pt modelId="{CC251CC8-8AAA-4798-9212-007B0A990F4D}" type="pres">
      <dgm:prSet presAssocID="{716CB4E1-2DCB-416D-9CFA-E6E30B3DFDC8}" presName="bgShapesFlow" presStyleCnt="0"/>
      <dgm:spPr/>
    </dgm:pt>
  </dgm:ptLst>
  <dgm:cxnLst>
    <dgm:cxn modelId="{01262D04-13E0-4592-87F9-28FE87F13B32}" type="presOf" srcId="{716CB4E1-2DCB-416D-9CFA-E6E30B3DFDC8}" destId="{60152BB8-D42E-459B-8F51-4892566F9C88}" srcOrd="0" destOrd="0" presId="urn:microsoft.com/office/officeart/2005/8/layout/hierarchy6"/>
    <dgm:cxn modelId="{63B5EF11-C925-465B-A7D9-D3DC2F9F5133}" type="presOf" srcId="{E7FACEC3-6E25-46FA-93B5-CDD2C4CD3F24}" destId="{84CA6615-8C70-4D9E-ACD4-14CCB017E599}" srcOrd="0" destOrd="0" presId="urn:microsoft.com/office/officeart/2005/8/layout/hierarchy6"/>
    <dgm:cxn modelId="{40849820-C53B-4D3F-AB4A-8B4012469F9C}" type="presOf" srcId="{15BF3D44-8230-4B8D-80A2-A1825D8C9AE4}" destId="{C4432CBE-F9A9-4704-B5CB-3C32B572453C}" srcOrd="0" destOrd="0" presId="urn:microsoft.com/office/officeart/2005/8/layout/hierarchy6"/>
    <dgm:cxn modelId="{A3C8DF33-CA96-4FDF-B863-DE33924A8BA1}" type="presOf" srcId="{97D690C0-BDDC-4D16-8E11-39A8FAE9721E}" destId="{09345A59-A7B4-4613-972D-0B376A726F9C}" srcOrd="0" destOrd="0" presId="urn:microsoft.com/office/officeart/2005/8/layout/hierarchy6"/>
    <dgm:cxn modelId="{DF036D34-21BB-4B98-8E78-2108B218A1AF}" type="presOf" srcId="{8CD635C5-D1FC-42D8-8900-F67AEB0E2775}" destId="{13D602EB-F981-43DE-8288-2807850B398C}" srcOrd="0" destOrd="0" presId="urn:microsoft.com/office/officeart/2005/8/layout/hierarchy6"/>
    <dgm:cxn modelId="{97BCFD5B-D23C-4D2B-8FC6-159C0BE7B7ED}" srcId="{716CB4E1-2DCB-416D-9CFA-E6E30B3DFDC8}" destId="{E7FACEC3-6E25-46FA-93B5-CDD2C4CD3F24}" srcOrd="0" destOrd="0" parTransId="{61BA7D11-40A4-4543-AEAF-32F7EA53E00C}" sibTransId="{665439A9-5CF4-4A3F-90C2-614DD07ED4A9}"/>
    <dgm:cxn modelId="{4FE04C41-8DBF-4872-B5F4-85CCED2E93BA}" type="presOf" srcId="{493D51CD-AC58-47A0-896B-7549DE9044B7}" destId="{8E848EDF-3B45-4CF9-BBC6-EB0A49C2ED9B}" srcOrd="0" destOrd="0" presId="urn:microsoft.com/office/officeart/2005/8/layout/hierarchy6"/>
    <dgm:cxn modelId="{D6229B70-43B3-437E-8314-91EAF1B4CEE3}" srcId="{E7FACEC3-6E25-46FA-93B5-CDD2C4CD3F24}" destId="{4832C6A7-FC36-44C1-A287-BB494AA27396}" srcOrd="2" destOrd="0" parTransId="{493D51CD-AC58-47A0-896B-7549DE9044B7}" sibTransId="{80AFFCF4-F77D-4964-B085-30D1BF956489}"/>
    <dgm:cxn modelId="{A7C6108F-64FB-4B31-B343-7CF8D4AB4E41}" type="presOf" srcId="{4832C6A7-FC36-44C1-A287-BB494AA27396}" destId="{09698F79-312F-4D7E-ADD2-E32B1E7948E0}" srcOrd="0" destOrd="0" presId="urn:microsoft.com/office/officeart/2005/8/layout/hierarchy6"/>
    <dgm:cxn modelId="{49006CAC-715D-4DE3-A0C3-783A1B233191}" srcId="{E7FACEC3-6E25-46FA-93B5-CDD2C4CD3F24}" destId="{97D690C0-BDDC-4D16-8E11-39A8FAE9721E}" srcOrd="0" destOrd="0" parTransId="{44B2F3FF-F01E-445E-A53C-FF1016328E1D}" sibTransId="{1A0CF631-D59C-4789-BC58-F91BF2EBA551}"/>
    <dgm:cxn modelId="{DC59C0D2-D765-411A-9D3E-118FF703717B}" srcId="{E7FACEC3-6E25-46FA-93B5-CDD2C4CD3F24}" destId="{8CD635C5-D1FC-42D8-8900-F67AEB0E2775}" srcOrd="1" destOrd="0" parTransId="{15BF3D44-8230-4B8D-80A2-A1825D8C9AE4}" sibTransId="{7C265109-89D5-4EEA-9A71-A0E8FC1A13EF}"/>
    <dgm:cxn modelId="{ABBB3DD3-5EBD-4BF5-B4B4-576CDA9E42D9}" type="presOf" srcId="{44B2F3FF-F01E-445E-A53C-FF1016328E1D}" destId="{7B1D11B0-4BF7-4A39-B5D9-48A57615A2D9}" srcOrd="0" destOrd="0" presId="urn:microsoft.com/office/officeart/2005/8/layout/hierarchy6"/>
    <dgm:cxn modelId="{A6786AA6-EA68-4670-8337-826B3A6E2A44}" type="presParOf" srcId="{60152BB8-D42E-459B-8F51-4892566F9C88}" destId="{4A73E8CE-AEC5-4F14-965C-3D78FDDB9C73}" srcOrd="0" destOrd="0" presId="urn:microsoft.com/office/officeart/2005/8/layout/hierarchy6"/>
    <dgm:cxn modelId="{053E1577-520A-4721-B14B-7C93A6926660}" type="presParOf" srcId="{4A73E8CE-AEC5-4F14-965C-3D78FDDB9C73}" destId="{CA86EB27-CB46-4798-BC45-D510F2A3369E}" srcOrd="0" destOrd="0" presId="urn:microsoft.com/office/officeart/2005/8/layout/hierarchy6"/>
    <dgm:cxn modelId="{0E797694-BD6F-403A-911D-B6008DFE0A49}" type="presParOf" srcId="{CA86EB27-CB46-4798-BC45-D510F2A3369E}" destId="{28BA372F-5A61-4413-9E8F-715611105F85}" srcOrd="0" destOrd="0" presId="urn:microsoft.com/office/officeart/2005/8/layout/hierarchy6"/>
    <dgm:cxn modelId="{7BF7DCBD-7368-45E8-B50E-20F2D3D1549E}" type="presParOf" srcId="{28BA372F-5A61-4413-9E8F-715611105F85}" destId="{84CA6615-8C70-4D9E-ACD4-14CCB017E599}" srcOrd="0" destOrd="0" presId="urn:microsoft.com/office/officeart/2005/8/layout/hierarchy6"/>
    <dgm:cxn modelId="{1B66EFC9-E291-41B8-9079-383AFA7A122D}" type="presParOf" srcId="{28BA372F-5A61-4413-9E8F-715611105F85}" destId="{46B768AC-94B6-421A-95C7-E337E3BD170F}" srcOrd="1" destOrd="0" presId="urn:microsoft.com/office/officeart/2005/8/layout/hierarchy6"/>
    <dgm:cxn modelId="{CD5CA4D9-8EF0-4723-88A1-3A1725329509}" type="presParOf" srcId="{46B768AC-94B6-421A-95C7-E337E3BD170F}" destId="{7B1D11B0-4BF7-4A39-B5D9-48A57615A2D9}" srcOrd="0" destOrd="0" presId="urn:microsoft.com/office/officeart/2005/8/layout/hierarchy6"/>
    <dgm:cxn modelId="{7F25896E-8BB8-4ED4-9B87-CA4EC4D621BB}" type="presParOf" srcId="{46B768AC-94B6-421A-95C7-E337E3BD170F}" destId="{4FC5F60E-4D20-4201-8C45-58FB9E40E283}" srcOrd="1" destOrd="0" presId="urn:microsoft.com/office/officeart/2005/8/layout/hierarchy6"/>
    <dgm:cxn modelId="{B6DA8794-7613-4AC4-A265-5A414EC83E04}" type="presParOf" srcId="{4FC5F60E-4D20-4201-8C45-58FB9E40E283}" destId="{09345A59-A7B4-4613-972D-0B376A726F9C}" srcOrd="0" destOrd="0" presId="urn:microsoft.com/office/officeart/2005/8/layout/hierarchy6"/>
    <dgm:cxn modelId="{E980424E-BEB8-45A5-B96D-D99301F45A58}" type="presParOf" srcId="{4FC5F60E-4D20-4201-8C45-58FB9E40E283}" destId="{599A1232-4C16-4C95-9130-14D3083B4B44}" srcOrd="1" destOrd="0" presId="urn:microsoft.com/office/officeart/2005/8/layout/hierarchy6"/>
    <dgm:cxn modelId="{12F35361-616A-40A6-B037-8AB595404E99}" type="presParOf" srcId="{46B768AC-94B6-421A-95C7-E337E3BD170F}" destId="{C4432CBE-F9A9-4704-B5CB-3C32B572453C}" srcOrd="2" destOrd="0" presId="urn:microsoft.com/office/officeart/2005/8/layout/hierarchy6"/>
    <dgm:cxn modelId="{32768758-2A96-4F15-8CAB-88B607ABBED7}" type="presParOf" srcId="{46B768AC-94B6-421A-95C7-E337E3BD170F}" destId="{EFB33A3D-3383-45CC-A774-EA5B7993C7A5}" srcOrd="3" destOrd="0" presId="urn:microsoft.com/office/officeart/2005/8/layout/hierarchy6"/>
    <dgm:cxn modelId="{CBE580E2-79D0-4FF8-856D-BB7CAFADC945}" type="presParOf" srcId="{EFB33A3D-3383-45CC-A774-EA5B7993C7A5}" destId="{13D602EB-F981-43DE-8288-2807850B398C}" srcOrd="0" destOrd="0" presId="urn:microsoft.com/office/officeart/2005/8/layout/hierarchy6"/>
    <dgm:cxn modelId="{CB09A36C-B846-4782-BA4B-577558793D13}" type="presParOf" srcId="{EFB33A3D-3383-45CC-A774-EA5B7993C7A5}" destId="{2C58BAF3-D09C-4E7E-A32C-4ABFE6614944}" srcOrd="1" destOrd="0" presId="urn:microsoft.com/office/officeart/2005/8/layout/hierarchy6"/>
    <dgm:cxn modelId="{29CA3D39-F643-4F03-8A55-D04BF27ABA91}" type="presParOf" srcId="{46B768AC-94B6-421A-95C7-E337E3BD170F}" destId="{8E848EDF-3B45-4CF9-BBC6-EB0A49C2ED9B}" srcOrd="4" destOrd="0" presId="urn:microsoft.com/office/officeart/2005/8/layout/hierarchy6"/>
    <dgm:cxn modelId="{F3335511-E33A-41D9-98C7-AB091B2C1D7B}" type="presParOf" srcId="{46B768AC-94B6-421A-95C7-E337E3BD170F}" destId="{E77EEE08-B8E8-4D17-A7F7-8159CF1D6CA6}" srcOrd="5" destOrd="0" presId="urn:microsoft.com/office/officeart/2005/8/layout/hierarchy6"/>
    <dgm:cxn modelId="{743C9CCE-262A-4BA5-9359-C243E0E9D79D}" type="presParOf" srcId="{E77EEE08-B8E8-4D17-A7F7-8159CF1D6CA6}" destId="{09698F79-312F-4D7E-ADD2-E32B1E7948E0}" srcOrd="0" destOrd="0" presId="urn:microsoft.com/office/officeart/2005/8/layout/hierarchy6"/>
    <dgm:cxn modelId="{484000F4-69F9-473C-82BC-7583639348BC}" type="presParOf" srcId="{E77EEE08-B8E8-4D17-A7F7-8159CF1D6CA6}" destId="{7EA0C59B-95C6-4B84-8838-2E861CECD55C}" srcOrd="1" destOrd="0" presId="urn:microsoft.com/office/officeart/2005/8/layout/hierarchy6"/>
    <dgm:cxn modelId="{2E418507-6174-47E5-8DE1-07C6FC079FF8}" type="presParOf" srcId="{60152BB8-D42E-459B-8F51-4892566F9C88}" destId="{CC251CC8-8AAA-4798-9212-007B0A990F4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A6615-8C70-4D9E-ACD4-14CCB017E599}">
      <dsp:nvSpPr>
        <dsp:cNvPr id="0" name=""/>
        <dsp:cNvSpPr/>
      </dsp:nvSpPr>
      <dsp:spPr>
        <a:xfrm>
          <a:off x="1396496" y="203344"/>
          <a:ext cx="8075271" cy="189558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  <a:cs typeface="Times New Roman" panose="02020603050405020304" pitchFamily="18" charset="0"/>
            </a:rPr>
            <a:t>Goal G1</a:t>
          </a:r>
          <a:br>
            <a:rPr lang="en-US" sz="2000" kern="1200" dirty="0">
              <a:latin typeface="+mn-lt"/>
              <a:cs typeface="Times New Roman" panose="02020603050405020304" pitchFamily="18" charset="0"/>
            </a:rPr>
          </a:br>
          <a:r>
            <a:rPr lang="en-US" sz="2000" kern="1200" dirty="0">
              <a:latin typeface="+mn-lt"/>
              <a:cs typeface="Times New Roman" panose="02020603050405020304" pitchFamily="18" charset="0"/>
            </a:rPr>
            <a:t>Determine whether URL-based attributes with content-based attributes improves the accuracy of identifying news articles in web pages</a:t>
          </a:r>
        </a:p>
      </dsp:txBody>
      <dsp:txXfrm>
        <a:off x="1452016" y="258864"/>
        <a:ext cx="7964231" cy="1784549"/>
      </dsp:txXfrm>
    </dsp:sp>
    <dsp:sp modelId="{7B1D11B0-4BF7-4A39-B5D9-48A57615A2D9}">
      <dsp:nvSpPr>
        <dsp:cNvPr id="0" name=""/>
        <dsp:cNvSpPr/>
      </dsp:nvSpPr>
      <dsp:spPr>
        <a:xfrm>
          <a:off x="1745087" y="2098933"/>
          <a:ext cx="3689044" cy="646010"/>
        </a:xfrm>
        <a:custGeom>
          <a:avLst/>
          <a:gdLst/>
          <a:ahLst/>
          <a:cxnLst/>
          <a:rect l="0" t="0" r="0" b="0"/>
          <a:pathLst>
            <a:path>
              <a:moveTo>
                <a:pt x="3689044" y="0"/>
              </a:moveTo>
              <a:lnTo>
                <a:pt x="3689044" y="323005"/>
              </a:lnTo>
              <a:lnTo>
                <a:pt x="0" y="323005"/>
              </a:lnTo>
              <a:lnTo>
                <a:pt x="0" y="646010"/>
              </a:lnTo>
            </a:path>
          </a:pathLst>
        </a:custGeom>
        <a:noFill/>
        <a:ln w="22225" cap="rnd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45A59-A7B4-4613-972D-0B376A726F9C}">
      <dsp:nvSpPr>
        <dsp:cNvPr id="0" name=""/>
        <dsp:cNvSpPr/>
      </dsp:nvSpPr>
      <dsp:spPr>
        <a:xfrm>
          <a:off x="4056" y="2744944"/>
          <a:ext cx="3482062" cy="2136987"/>
        </a:xfrm>
        <a:prstGeom prst="roundRect">
          <a:avLst>
            <a:gd name="adj" fmla="val 10000"/>
          </a:avLst>
        </a:prstGeom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Goal G1.1 </a:t>
          </a: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(OP Pilot)</a:t>
          </a:r>
          <a:b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</a:b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Decide on extraction rules for the content’s attributes</a:t>
          </a:r>
        </a:p>
      </dsp:txBody>
      <dsp:txXfrm>
        <a:off x="66646" y="2807534"/>
        <a:ext cx="3356882" cy="2011807"/>
      </dsp:txXfrm>
    </dsp:sp>
    <dsp:sp modelId="{C4432CBE-F9A9-4704-B5CB-3C32B572453C}">
      <dsp:nvSpPr>
        <dsp:cNvPr id="0" name=""/>
        <dsp:cNvSpPr/>
      </dsp:nvSpPr>
      <dsp:spPr>
        <a:xfrm>
          <a:off x="5387770" y="2098933"/>
          <a:ext cx="91440" cy="650419"/>
        </a:xfrm>
        <a:custGeom>
          <a:avLst/>
          <a:gdLst/>
          <a:ahLst/>
          <a:cxnLst/>
          <a:rect l="0" t="0" r="0" b="0"/>
          <a:pathLst>
            <a:path>
              <a:moveTo>
                <a:pt x="46361" y="0"/>
              </a:moveTo>
              <a:lnTo>
                <a:pt x="46361" y="325209"/>
              </a:lnTo>
              <a:lnTo>
                <a:pt x="45720" y="325209"/>
              </a:lnTo>
              <a:lnTo>
                <a:pt x="45720" y="650419"/>
              </a:lnTo>
            </a:path>
          </a:pathLst>
        </a:custGeom>
        <a:noFill/>
        <a:ln w="22225" cap="rnd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602EB-F981-43DE-8288-2807850B398C}">
      <dsp:nvSpPr>
        <dsp:cNvPr id="0" name=""/>
        <dsp:cNvSpPr/>
      </dsp:nvSpPr>
      <dsp:spPr>
        <a:xfrm>
          <a:off x="4106604" y="2749353"/>
          <a:ext cx="2653771" cy="2538111"/>
        </a:xfrm>
        <a:prstGeom prst="roundRect">
          <a:avLst>
            <a:gd name="adj" fmla="val 10000"/>
          </a:avLst>
        </a:prstGeom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Goal G1.2</a:t>
          </a:r>
          <a:b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</a:b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Measure the accuracy without URL identification</a:t>
          </a:r>
        </a:p>
      </dsp:txBody>
      <dsp:txXfrm>
        <a:off x="4180943" y="2823692"/>
        <a:ext cx="2505093" cy="2389433"/>
      </dsp:txXfrm>
    </dsp:sp>
    <dsp:sp modelId="{8E848EDF-3B45-4CF9-BBC6-EB0A49C2ED9B}">
      <dsp:nvSpPr>
        <dsp:cNvPr id="0" name=""/>
        <dsp:cNvSpPr/>
      </dsp:nvSpPr>
      <dsp:spPr>
        <a:xfrm>
          <a:off x="5434132" y="2098933"/>
          <a:ext cx="3794679" cy="646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05"/>
              </a:lnTo>
              <a:lnTo>
                <a:pt x="3794679" y="323005"/>
              </a:lnTo>
              <a:lnTo>
                <a:pt x="3794679" y="646010"/>
              </a:lnTo>
            </a:path>
          </a:pathLst>
        </a:custGeom>
        <a:noFill/>
        <a:ln w="22225" cap="rnd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98F79-312F-4D7E-ADD2-E32B1E7948E0}">
      <dsp:nvSpPr>
        <dsp:cNvPr id="0" name=""/>
        <dsp:cNvSpPr/>
      </dsp:nvSpPr>
      <dsp:spPr>
        <a:xfrm>
          <a:off x="7593414" y="2744944"/>
          <a:ext cx="3270792" cy="2136987"/>
        </a:xfrm>
        <a:prstGeom prst="roundRect">
          <a:avLst>
            <a:gd name="adj" fmla="val 10000"/>
          </a:avLst>
        </a:prstGeom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  <a:cs typeface="Times New Roman" panose="02020603050405020304" pitchFamily="18" charset="0"/>
            </a:rPr>
            <a:t>Goal G1.3</a:t>
          </a:r>
          <a:br>
            <a:rPr lang="en-US" sz="2000" b="1" kern="1200" dirty="0">
              <a:latin typeface="+mn-lt"/>
              <a:cs typeface="Times New Roman" panose="02020603050405020304" pitchFamily="18" charset="0"/>
            </a:rPr>
          </a:br>
          <a:r>
            <a:rPr lang="en-US" sz="2000" b="0" kern="1200" dirty="0">
              <a:latin typeface="+mn-lt"/>
              <a:cs typeface="Times New Roman" panose="02020603050405020304" pitchFamily="18" charset="0"/>
            </a:rPr>
            <a:t>Measure the accuracy with URL identification</a:t>
          </a:r>
        </a:p>
      </dsp:txBody>
      <dsp:txXfrm>
        <a:off x="7656004" y="2807534"/>
        <a:ext cx="3145612" cy="2011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F27C5-3769-434D-A2E4-2BB3689473B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ED63-DFA4-49C4-82F5-679722F4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E3A8-325A-4179-B820-282F7ABA26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E3A8-325A-4179-B820-282F7ABA26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8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E3A8-325A-4179-B820-282F7ABA26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4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5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8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7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36D6-1489-4664-B89A-7973545B731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9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karummel/CSC499-Rummel-Research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B4F6-C1D4-425F-B05A-E9853FDD2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784" y="1106732"/>
            <a:ext cx="10480431" cy="2387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Document Classification Problem:</a:t>
            </a:r>
            <a:br>
              <a:rPr lang="en-US" dirty="0"/>
            </a:br>
            <a:r>
              <a:rPr lang="en-US" dirty="0"/>
              <a:t>Does a Web Page Contain an Article?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234B1-FB73-41DF-B4F6-1CDBFBF78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492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Technical Documentation</a:t>
            </a:r>
          </a:p>
          <a:p>
            <a:r>
              <a:rPr lang="en-US" dirty="0"/>
              <a:t>Nicholas Rummel</a:t>
            </a:r>
          </a:p>
          <a:p>
            <a:r>
              <a:rPr lang="en-US" dirty="0"/>
              <a:t>CSC498</a:t>
            </a:r>
          </a:p>
          <a:p>
            <a:endParaRPr lang="en-US" dirty="0"/>
          </a:p>
          <a:p>
            <a:r>
              <a:rPr lang="en-US" dirty="0"/>
              <a:t>Technical Mentor: Dr. Girard</a:t>
            </a:r>
          </a:p>
        </p:txBody>
      </p:sp>
    </p:spTree>
    <p:extLst>
      <p:ext uri="{BB962C8B-B14F-4D97-AF65-F5344CB8AC3E}">
        <p14:creationId xmlns:p14="http://schemas.microsoft.com/office/powerpoint/2010/main" val="134941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D8A2-8E57-4F97-800F-023DE90A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F9E0-1932-417A-8FC3-79C14D36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662" y="262548"/>
            <a:ext cx="6017846" cy="12536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C. Cortes and V. </a:t>
            </a:r>
            <a:r>
              <a:rPr lang="en-US" dirty="0" err="1"/>
              <a:t>Vapnik</a:t>
            </a:r>
            <a:r>
              <a:rPr lang="en-US" dirty="0"/>
              <a:t>, “Support-vector 	networks,” </a:t>
            </a:r>
            <a:r>
              <a:rPr lang="en-US" i="1" dirty="0"/>
              <a:t>Mach. Learn.</a:t>
            </a:r>
            <a:r>
              <a:rPr lang="en-US" dirty="0"/>
              <a:t>, vol. 20, 	no. 3, pp. 273–297, Sep. 1995.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1A9AD-8672-4880-9663-E92D113A83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3359" y="1931988"/>
            <a:ext cx="6744606" cy="47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D4C2-E206-48DF-9F99-004C824D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ECBA2-28BC-482E-BE7B-E9B6076AE8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9168" y="813667"/>
            <a:ext cx="7038340" cy="46788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597623-3073-4E88-B7DF-070A0F90D36B}"/>
              </a:ext>
            </a:extLst>
          </p:cNvPr>
          <p:cNvSpPr/>
          <p:nvPr/>
        </p:nvSpPr>
        <p:spPr>
          <a:xfrm>
            <a:off x="677691" y="1690688"/>
            <a:ext cx="38708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M. N.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Meadi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M. C.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Babahenini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and 	A.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Taleb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Ahmed, “New use of 	the HITS algorithm for fast web 	page classification,”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Turk. J. 	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Electr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. Eng.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Comput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. Sci.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vol. 	25, no. 3, pp. 2015–2032, Jun. 	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2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FFED-98A3-445E-B203-3F11CCF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1E73-55AA-4683-B2F5-4A28810D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369"/>
            <a:ext cx="10515600" cy="49845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classification model that focuses on generating a classifier as a decision tree from training cases. Then it predicts which class new data belongs to</a:t>
            </a:r>
          </a:p>
          <a:p>
            <a:pPr lvl="1"/>
            <a:r>
              <a:rPr lang="en-US" dirty="0"/>
              <a:t>What are training cases? A set of data that is already classified.</a:t>
            </a:r>
          </a:p>
          <a:p>
            <a:r>
              <a:rPr lang="en-US" dirty="0"/>
              <a:t>Assumes that the outcome of a test for any case can be determined.</a:t>
            </a:r>
          </a:p>
          <a:p>
            <a:r>
              <a:rPr lang="en-US" dirty="0"/>
              <a:t>Tree “pruning” after initial decision tree is created to remove branches that do not help.</a:t>
            </a:r>
          </a:p>
          <a:p>
            <a:r>
              <a:rPr lang="en-US" dirty="0"/>
              <a:t>Supervised learning</a:t>
            </a:r>
          </a:p>
          <a:p>
            <a:r>
              <a:rPr lang="en-US" dirty="0"/>
              <a:t>Extension of Quinlan’s </a:t>
            </a:r>
            <a:r>
              <a:rPr lang="en-US" u="sng" dirty="0"/>
              <a:t>ID3 Algorithm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J. R. Quinlan, C4.5 - programs for machine learning. San Mateo, Calif: 	Kaufmann, 1998.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7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EDC3-BE03-48FF-8DB2-2E044764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5D7D-7F70-4DDF-B80C-00E30438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Requirements:</a:t>
            </a:r>
          </a:p>
          <a:p>
            <a:pPr lvl="1"/>
            <a:r>
              <a:rPr lang="en-US" dirty="0"/>
              <a:t>Attribute-value description</a:t>
            </a:r>
          </a:p>
          <a:p>
            <a:pPr lvl="1"/>
            <a:r>
              <a:rPr lang="en-US" dirty="0"/>
              <a:t>Predefined classes</a:t>
            </a:r>
          </a:p>
          <a:p>
            <a:pPr lvl="1"/>
            <a:r>
              <a:rPr lang="en-US" dirty="0"/>
              <a:t>Discrete classes</a:t>
            </a:r>
          </a:p>
          <a:p>
            <a:pPr lvl="1"/>
            <a:r>
              <a:rPr lang="en-US" dirty="0"/>
              <a:t>Sufficient data</a:t>
            </a:r>
          </a:p>
          <a:p>
            <a:pPr lvl="1"/>
            <a:r>
              <a:rPr lang="en-US" dirty="0"/>
              <a:t>“Logical” classification models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J. R. Quinlan, C4.5 - programs for machine learning. San Mateo, Calif: 	Kaufmann, 1998.</a:t>
            </a:r>
          </a:p>
        </p:txBody>
      </p:sp>
    </p:spTree>
    <p:extLst>
      <p:ext uri="{BB962C8B-B14F-4D97-AF65-F5344CB8AC3E}">
        <p14:creationId xmlns:p14="http://schemas.microsoft.com/office/powerpoint/2010/main" val="147352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3D9F7-1AE8-4A63-90B8-3ED8EDAD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vs. C4.5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96D6E3-CDA4-4843-835B-01F55EE2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C4.5</a:t>
            </a:r>
          </a:p>
          <a:p>
            <a:pPr lvl="1"/>
            <a:r>
              <a:rPr lang="en-US" dirty="0"/>
              <a:t>Decision trees for predicting data classification</a:t>
            </a:r>
          </a:p>
          <a:p>
            <a:pPr lvl="1"/>
            <a:r>
              <a:rPr lang="en-US" dirty="0"/>
              <a:t>Decision trees undergo a “pruning” process</a:t>
            </a:r>
          </a:p>
          <a:p>
            <a:pPr lvl="1"/>
            <a:r>
              <a:rPr lang="en-US" dirty="0"/>
              <a:t>Easy to interpret data</a:t>
            </a:r>
          </a:p>
          <a:p>
            <a:pPr lvl="1"/>
            <a:r>
              <a:rPr lang="en-US" dirty="0"/>
              <a:t>Works with continuous and discrete data</a:t>
            </a:r>
          </a:p>
          <a:p>
            <a:r>
              <a:rPr lang="en-US" dirty="0"/>
              <a:t>SVM</a:t>
            </a:r>
          </a:p>
          <a:p>
            <a:pPr lvl="1"/>
            <a:r>
              <a:rPr lang="en-US" dirty="0"/>
              <a:t>Separates data points using a hyperplane, with a margin to decrease changes of misclassification</a:t>
            </a:r>
          </a:p>
          <a:p>
            <a:pPr lvl="1"/>
            <a:r>
              <a:rPr lang="en-US" dirty="0"/>
              <a:t>No decision trees</a:t>
            </a:r>
          </a:p>
          <a:p>
            <a:pPr lvl="1"/>
            <a:r>
              <a:rPr lang="en-US" dirty="0"/>
              <a:t>Using a kernel, the hyperplane can be mapped into 3 dimensions</a:t>
            </a:r>
          </a:p>
          <a:p>
            <a:pPr lvl="1"/>
            <a:r>
              <a:rPr lang="en-US" dirty="0"/>
              <a:t>Harder to interpret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7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5F94-D016-4A89-891D-DC3191B5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6363-049F-4EAD-A0B3-57383B62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1690"/>
          </a:xfrm>
        </p:spPr>
        <p:txBody>
          <a:bodyPr/>
          <a:lstStyle/>
          <a:p>
            <a:r>
              <a:rPr lang="en-US" dirty="0"/>
              <a:t>Greedy machine learning algorithm invented by Ross Quinlan</a:t>
            </a:r>
          </a:p>
          <a:p>
            <a:r>
              <a:rPr lang="en-US" dirty="0"/>
              <a:t>Simpler than C4.5 Algorithm</a:t>
            </a:r>
          </a:p>
          <a:p>
            <a:r>
              <a:rPr lang="en-US" dirty="0"/>
              <a:t>General classification function that utilizes decision trees</a:t>
            </a:r>
          </a:p>
          <a:p>
            <a:r>
              <a:rPr lang="en-US" dirty="0"/>
              <a:t>Makes use of information gain as an attribute selection method</a:t>
            </a:r>
          </a:p>
          <a:p>
            <a:r>
              <a:rPr lang="en-US" dirty="0"/>
              <a:t>Information entropy and information gain equations: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F3B0D-3FEE-4AEE-B93B-48663A62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112" y="4463878"/>
            <a:ext cx="6057775" cy="22355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B1AEAC-A8EF-421A-B9A4-EBA2FE006387}"/>
              </a:ext>
            </a:extLst>
          </p:cNvPr>
          <p:cNvSpPr/>
          <p:nvPr/>
        </p:nvSpPr>
        <p:spPr>
          <a:xfrm>
            <a:off x="5950226" y="4277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Yingying</a:t>
            </a:r>
            <a:r>
              <a:rPr lang="en-US" dirty="0"/>
              <a:t> Wang, </a:t>
            </a:r>
            <a:r>
              <a:rPr lang="en-US" dirty="0" err="1"/>
              <a:t>Yibin</a:t>
            </a:r>
            <a:r>
              <a:rPr lang="en-US" dirty="0"/>
              <a:t> Li, Yong Song, </a:t>
            </a:r>
            <a:r>
              <a:rPr lang="en-US" dirty="0" err="1"/>
              <a:t>Xuewen</a:t>
            </a:r>
            <a:r>
              <a:rPr lang="en-US" dirty="0"/>
              <a:t> </a:t>
            </a:r>
            <a:r>
              <a:rPr lang="en-US" dirty="0" err="1"/>
              <a:t>Rong</a:t>
            </a:r>
            <a:r>
              <a:rPr lang="en-US" dirty="0"/>
              <a:t>, and 	</a:t>
            </a:r>
            <a:r>
              <a:rPr lang="en-US" dirty="0" err="1"/>
              <a:t>Shuaishuai</a:t>
            </a:r>
            <a:r>
              <a:rPr lang="en-US" dirty="0"/>
              <a:t> Zhang, “Improvement of ID3 Algorithm Based 	on Simplified Information Entropy and Coordination 	Degree,” </a:t>
            </a:r>
            <a:r>
              <a:rPr lang="en-US" i="1" dirty="0"/>
              <a:t>Algorithms</a:t>
            </a:r>
            <a:r>
              <a:rPr lang="en-US" dirty="0"/>
              <a:t>, vol. 10, no. 4, pp. 1–18, Dec. 2017.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109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4B93-2F35-4B96-AE8E-DEAAFFA9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4ED43-966C-45CD-829C-0F2370ED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81" y="1437473"/>
            <a:ext cx="8452237" cy="51581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F5B150-5C12-4619-8035-922B28C331B6}"/>
              </a:ext>
            </a:extLst>
          </p:cNvPr>
          <p:cNvSpPr/>
          <p:nvPr/>
        </p:nvSpPr>
        <p:spPr>
          <a:xfrm>
            <a:off x="5950226" y="1096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Yingying</a:t>
            </a:r>
            <a:r>
              <a:rPr lang="en-US" dirty="0"/>
              <a:t> Wang, </a:t>
            </a:r>
            <a:r>
              <a:rPr lang="en-US" dirty="0" err="1"/>
              <a:t>Yibin</a:t>
            </a:r>
            <a:r>
              <a:rPr lang="en-US" dirty="0"/>
              <a:t> Li, Yong Song, </a:t>
            </a:r>
            <a:r>
              <a:rPr lang="en-US" dirty="0" err="1"/>
              <a:t>Xuewen</a:t>
            </a:r>
            <a:r>
              <a:rPr lang="en-US" dirty="0"/>
              <a:t> </a:t>
            </a:r>
            <a:r>
              <a:rPr lang="en-US" dirty="0" err="1"/>
              <a:t>Rong</a:t>
            </a:r>
            <a:r>
              <a:rPr lang="en-US" dirty="0"/>
              <a:t>, and 	</a:t>
            </a:r>
            <a:r>
              <a:rPr lang="en-US" dirty="0" err="1"/>
              <a:t>Shuaishuai</a:t>
            </a:r>
            <a:r>
              <a:rPr lang="en-US" dirty="0"/>
              <a:t> Zhang, “Improvement of ID3 Algorithm Based 	on Simplified Information Entropy and Coordination 	Degree,” </a:t>
            </a:r>
            <a:r>
              <a:rPr lang="en-US" i="1" dirty="0"/>
              <a:t>Algorithms</a:t>
            </a:r>
            <a:r>
              <a:rPr lang="en-US" dirty="0"/>
              <a:t>, vol. 10, no. 4, pp. 1–18, Dec. 2017.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427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4A5A-273A-44E4-ADC9-CC0F04D2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Body Subtree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7EC57-8BD4-4E23-B262-29CE3116CC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7362" y="2159648"/>
            <a:ext cx="4390556" cy="4186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89BE6-0B59-461D-B879-E538195A8D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659" y="2159648"/>
            <a:ext cx="4390556" cy="41864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C583A7-79D1-48C7-9602-643AABD6FE1F}"/>
              </a:ext>
            </a:extLst>
          </p:cNvPr>
          <p:cNvSpPr/>
          <p:nvPr/>
        </p:nvSpPr>
        <p:spPr>
          <a:xfrm>
            <a:off x="9401907" y="2129229"/>
            <a:ext cx="26921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J. Wang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“Can We 	Learn a Template-	independent Wrapper 	for News Article 	Extraction from a 	Single Training 	Site?,” in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Proceedings 	of the 15th ACM 	SIGKDD 	International 	Conference on 	Knowledge Discovery 	and Data Mining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	New York, NY, USA, 	2009, pp. 1345–1354.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1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1E472-5B67-437B-A81D-12A66EEC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URL-Based</a:t>
            </a:r>
          </a:p>
        </p:txBody>
      </p:sp>
    </p:spTree>
    <p:extLst>
      <p:ext uri="{BB962C8B-B14F-4D97-AF65-F5344CB8AC3E}">
        <p14:creationId xmlns:p14="http://schemas.microsoft.com/office/powerpoint/2010/main" val="289552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B1CC-09D6-413A-9721-DFF9ECF0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96DE-6F61-4005-92C0-571833F5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URL into tokens to get information about the web page</a:t>
            </a:r>
          </a:p>
          <a:p>
            <a:pPr lvl="1"/>
            <a:r>
              <a:rPr lang="en-US" dirty="0"/>
              <a:t>Like crawlers in a search engine</a:t>
            </a:r>
          </a:p>
          <a:p>
            <a:r>
              <a:rPr lang="en-US" dirty="0"/>
              <a:t>“Each URL is lower-cased and split into a sequence of strings of letters at any punctuation marks, numbers, or other nonletter characters.”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 </a:t>
            </a:r>
            <a:r>
              <a:rPr lang="en-US" dirty="0" err="1"/>
              <a:t>Baykan</a:t>
            </a:r>
            <a:r>
              <a:rPr lang="en-US" dirty="0"/>
              <a:t>, M. </a:t>
            </a:r>
            <a:r>
              <a:rPr lang="en-US" dirty="0" err="1"/>
              <a:t>Henzinger</a:t>
            </a:r>
            <a:r>
              <a:rPr lang="en-US" dirty="0"/>
              <a:t>, L. Marian, and I. Weber, “A Comprehensive 	Study of Features and Algorithms for URL-Based Topic 	Classification,” </a:t>
            </a:r>
            <a:r>
              <a:rPr lang="en-US" i="1" dirty="0"/>
              <a:t>ACM Trans Web</a:t>
            </a:r>
            <a:r>
              <a:rPr lang="en-US" dirty="0"/>
              <a:t>, vol. 5, no. 3, p. 15:1–15:29, Jul. 	2011.</a:t>
            </a:r>
          </a:p>
        </p:txBody>
      </p:sp>
    </p:spTree>
    <p:extLst>
      <p:ext uri="{BB962C8B-B14F-4D97-AF65-F5344CB8AC3E}">
        <p14:creationId xmlns:p14="http://schemas.microsoft.com/office/powerpoint/2010/main" val="151275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3A0D1-FB4C-4948-AFF7-BB204D0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Phase I: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08313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3477-683F-4697-9574-F94A4E28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Link-Target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CF-3238-4FBF-8642-514529DE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information contained within a URL</a:t>
            </a:r>
          </a:p>
          <a:p>
            <a:r>
              <a:rPr lang="en-US" dirty="0"/>
              <a:t>Six features for classification in a link:</a:t>
            </a:r>
          </a:p>
          <a:p>
            <a:pPr lvl="1"/>
            <a:r>
              <a:rPr lang="en-US" dirty="0"/>
              <a:t>A number, a date, a longer link length, slashes at the end, uses a reserved word, and the specific number of slashes.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R. Ferreira, R. Ferreira, R. D. </a:t>
            </a:r>
            <a:r>
              <a:rPr lang="en-US" dirty="0" err="1"/>
              <a:t>Lins</a:t>
            </a:r>
            <a:r>
              <a:rPr lang="en-US" dirty="0"/>
              <a:t>, H. Oliveira, M. </a:t>
            </a:r>
            <a:r>
              <a:rPr lang="en-US" dirty="0" err="1"/>
              <a:t>Riss</a:t>
            </a:r>
            <a:r>
              <a:rPr lang="en-US" dirty="0"/>
              <a:t>, and S. J. </a:t>
            </a:r>
            <a:r>
              <a:rPr lang="en-US" dirty="0" err="1"/>
              <a:t>Simske</a:t>
            </a:r>
            <a:r>
              <a:rPr lang="en-US" dirty="0"/>
              <a:t>, 	“Appling Link Target Identification and Content Extraction to 	Improve Web News Summarization,” in </a:t>
            </a:r>
            <a:r>
              <a:rPr lang="en-US" i="1" dirty="0"/>
              <a:t>Proceedings of the 2016 	ACM Symposium on Document Engineering</a:t>
            </a:r>
            <a:r>
              <a:rPr lang="en-US" dirty="0"/>
              <a:t>, New York, NY, USA, 	2016, pp. 197–200.</a:t>
            </a:r>
          </a:p>
        </p:txBody>
      </p:sp>
    </p:spTree>
    <p:extLst>
      <p:ext uri="{BB962C8B-B14F-4D97-AF65-F5344CB8AC3E}">
        <p14:creationId xmlns:p14="http://schemas.microsoft.com/office/powerpoint/2010/main" val="423284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B1CC-09D6-413A-9721-DFF9ECF0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Delimiters for Parsing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96DE-6F61-4005-92C0-571833F5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“Treating “/” as delimiters, we extract features from the URL string following the domain name of a webpage. The list of all unigrams and bigrams from URL strings that occur more than three times in the training dataset comprise the URL-term dictionary.”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S. D. </a:t>
            </a:r>
            <a:r>
              <a:rPr lang="en-US" dirty="0" err="1"/>
              <a:t>Gollapalli</a:t>
            </a:r>
            <a:r>
              <a:rPr lang="en-US" dirty="0"/>
              <a:t>, C. </a:t>
            </a:r>
            <a:r>
              <a:rPr lang="en-US" dirty="0" err="1"/>
              <a:t>Caragea</a:t>
            </a:r>
            <a:r>
              <a:rPr lang="en-US" dirty="0"/>
              <a:t>, P. </a:t>
            </a:r>
            <a:r>
              <a:rPr lang="en-US" dirty="0" err="1"/>
              <a:t>Mitra</a:t>
            </a:r>
            <a:r>
              <a:rPr lang="en-US" dirty="0"/>
              <a:t>, and C. L. Giles, “Improving 	Researcher Homepage Classification with Unlabeled Data,” </a:t>
            </a:r>
            <a:r>
              <a:rPr lang="en-US" i="1" dirty="0"/>
              <a:t>ACM 	Trans Web</a:t>
            </a:r>
            <a:r>
              <a:rPr lang="en-US" dirty="0"/>
              <a:t>, vol. 9, no. 4, p. 17:1–17:32, Oct.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2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9D57-4E26-45B9-BDAA-D8C9EC8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Co-Training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9B997-A601-4672-A437-946A3A1A5C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4922" cy="42958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064463-F048-423E-910D-97A38E84F7A8}"/>
              </a:ext>
            </a:extLst>
          </p:cNvPr>
          <p:cNvSpPr/>
          <p:nvPr/>
        </p:nvSpPr>
        <p:spPr>
          <a:xfrm>
            <a:off x="6666522" y="2877905"/>
            <a:ext cx="5072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J. Fan, P. Luo, S. H. Lim, S. Liu, P. Joshi, and J. Liu, 	“Article Clipper: A System for Web Article 	Extraction,” in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Proceedings of the 17th ACM 	SIGKDD International Conference on 	Knowledge Discovery and Data Mining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New 	York, NY, USA, 2011, pp. 743–746.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5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8EF85E-786E-431A-A3BA-29DCB42D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Content-Based</a:t>
            </a:r>
          </a:p>
        </p:txBody>
      </p:sp>
    </p:spTree>
    <p:extLst>
      <p:ext uri="{BB962C8B-B14F-4D97-AF65-F5344CB8AC3E}">
        <p14:creationId xmlns:p14="http://schemas.microsoft.com/office/powerpoint/2010/main" val="2094199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3BDC20D-6746-4C9E-8284-537ED5480C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ounded Rectangle 7">
            <a:extLst>
              <a:ext uri="{FF2B5EF4-FFF2-40B4-BE49-F238E27FC236}">
                <a16:creationId xmlns:a16="http://schemas.microsoft.com/office/drawing/2014/main" id="{672249D1-7448-443E-AAA2-ED05F7761A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906199" cy="5626247"/>
          </a:xfrm>
          <a:prstGeom prst="roundRect">
            <a:avLst>
              <a:gd name="adj" fmla="val 0"/>
            </a:avLst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4EA3515-B37A-4649-8AFD-E33EBA9B6D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1376" y="1872906"/>
            <a:ext cx="5936935" cy="3458264"/>
          </a:xfrm>
          <a:prstGeom prst="rect">
            <a:avLst/>
          </a:prstGeom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80B7A1-12F3-43D9-BF8E-253D99458B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32" y="756876"/>
            <a:ext cx="6576825" cy="5295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B0605-8C33-4064-A078-96BB4328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452" y="1122363"/>
            <a:ext cx="332034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Document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EECD-B98C-4E77-BB8C-23F24A92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3452" y="3602038"/>
            <a:ext cx="3767779" cy="8605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Represents HTML content as a tree.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7EB51-F427-4E7E-9250-5A62520A5CD3}"/>
              </a:ext>
            </a:extLst>
          </p:cNvPr>
          <p:cNvSpPr/>
          <p:nvPr/>
        </p:nvSpPr>
        <p:spPr>
          <a:xfrm>
            <a:off x="7988582" y="4740592"/>
            <a:ext cx="3767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P. Jiménez and R. </a:t>
            </a:r>
            <a:r>
              <a:rPr lang="en-US" dirty="0" err="1">
                <a:solidFill>
                  <a:schemeClr val="bg1"/>
                </a:solidFill>
              </a:rPr>
              <a:t>Corchuelo</a:t>
            </a:r>
            <a:r>
              <a:rPr lang="en-US" dirty="0">
                <a:solidFill>
                  <a:schemeClr val="bg1"/>
                </a:solidFill>
              </a:rPr>
              <a:t>, “Roller: a 	novel approach to Web 	information extraction,” </a:t>
            </a:r>
            <a:r>
              <a:rPr lang="en-US" i="1" dirty="0" err="1">
                <a:solidFill>
                  <a:schemeClr val="bg1"/>
                </a:solidFill>
              </a:rPr>
              <a:t>Knowl</a:t>
            </a:r>
            <a:r>
              <a:rPr lang="en-US" i="1" dirty="0">
                <a:solidFill>
                  <a:schemeClr val="bg1"/>
                </a:solidFill>
              </a:rPr>
              <a:t>. 	Inf. Syst</a:t>
            </a:r>
            <a:r>
              <a:rPr lang="en-US" dirty="0">
                <a:solidFill>
                  <a:schemeClr val="bg1"/>
                </a:solidFill>
              </a:rPr>
              <a:t>., vol. 49, no. 1, pp. 197–	241, Oct. 2016.</a:t>
            </a:r>
          </a:p>
        </p:txBody>
      </p:sp>
    </p:spTree>
    <p:extLst>
      <p:ext uri="{BB962C8B-B14F-4D97-AF65-F5344CB8AC3E}">
        <p14:creationId xmlns:p14="http://schemas.microsoft.com/office/powerpoint/2010/main" val="2403757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C975-DA77-42D9-9F9C-30E00BB4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DOM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2D50E-A6DE-4D03-9A54-6AA022BD01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50" y="1626576"/>
            <a:ext cx="4630896" cy="498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4D24B-893A-48E0-B3FC-563E526B2A7B}"/>
              </a:ext>
            </a:extLst>
          </p:cNvPr>
          <p:cNvSpPr/>
          <p:nvPr/>
        </p:nvSpPr>
        <p:spPr>
          <a:xfrm>
            <a:off x="5939692" y="29188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J. Prasad and A.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Paepcke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“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Coreex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Content Extraction from 	Online News Articles,” in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Proceedings of the 17th ACM 	Conference on Information and Knowledge Management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	New York, NY, USA, 2008, pp. 1391–1392.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87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41CD-0764-430F-881B-0FA97615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Content in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C8A7-3FF0-48F9-B3A4-3C6C5D19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/>
          </a:bodyPr>
          <a:lstStyle/>
          <a:p>
            <a:r>
              <a:rPr lang="en-US" dirty="0" err="1"/>
              <a:t>CoreEx</a:t>
            </a:r>
            <a:r>
              <a:rPr lang="en-US" dirty="0"/>
              <a:t> uses a ratio</a:t>
            </a:r>
          </a:p>
          <a:p>
            <a:pPr lvl="1"/>
            <a:r>
              <a:rPr lang="en-US" dirty="0"/>
              <a:t>The amount of total text to number of links within page</a:t>
            </a:r>
          </a:p>
          <a:p>
            <a:pPr marL="0" indent="0">
              <a:buNone/>
            </a:pPr>
            <a:r>
              <a:rPr lang="en-US" dirty="0"/>
              <a:t>J. Prasad and A. </a:t>
            </a:r>
            <a:r>
              <a:rPr lang="en-US" dirty="0" err="1"/>
              <a:t>Paepcke</a:t>
            </a:r>
            <a:r>
              <a:rPr lang="en-US" dirty="0"/>
              <a:t>, “</a:t>
            </a:r>
            <a:r>
              <a:rPr lang="en-US" dirty="0" err="1"/>
              <a:t>Coreex</a:t>
            </a:r>
            <a:r>
              <a:rPr lang="en-US" dirty="0"/>
              <a:t>: Content Extraction from Online 	News Articles,” in </a:t>
            </a:r>
            <a:r>
              <a:rPr lang="en-US" i="1" dirty="0"/>
              <a:t>Proceedings of the 17th ACM Conference on 	Information and Knowledge Management</a:t>
            </a:r>
            <a:r>
              <a:rPr lang="en-US" dirty="0"/>
              <a:t>, New York, NY, USA, 	2008, pp. 1391–1392.</a:t>
            </a:r>
          </a:p>
          <a:p>
            <a:r>
              <a:rPr lang="en-US" dirty="0"/>
              <a:t>Roller normalizes each value and converts it to a rank. Each rank is a weighted ratio based on the standard deviation.</a:t>
            </a:r>
          </a:p>
          <a:p>
            <a:pPr marL="0" indent="0">
              <a:buNone/>
            </a:pPr>
            <a:r>
              <a:rPr lang="en-US" dirty="0"/>
              <a:t>P. Jiménez and R. </a:t>
            </a:r>
            <a:r>
              <a:rPr lang="en-US" dirty="0" err="1"/>
              <a:t>Corchuelo</a:t>
            </a:r>
            <a:r>
              <a:rPr lang="en-US" dirty="0"/>
              <a:t>, “Roller: a novel approach to Web 	information extraction,” </a:t>
            </a:r>
            <a:r>
              <a:rPr lang="en-US" i="1" dirty="0" err="1"/>
              <a:t>Knowl</a:t>
            </a:r>
            <a:r>
              <a:rPr lang="en-US" i="1" dirty="0"/>
              <a:t>. Inf. Syst.</a:t>
            </a:r>
            <a:r>
              <a:rPr lang="en-US" dirty="0"/>
              <a:t>, vol. 49, no. 1, pp. 197–	241, Oct. 2016.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0AAC-147B-4D27-871D-255501DC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6E23-66C2-4669-A526-44C722B0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title, author, date, or other visual features in a web page.</a:t>
            </a:r>
          </a:p>
          <a:p>
            <a:pPr lvl="1"/>
            <a:r>
              <a:rPr lang="en-US" dirty="0"/>
              <a:t>Look at location and unique properties (i.e. font) of each visual feature.</a:t>
            </a:r>
          </a:p>
          <a:p>
            <a:r>
              <a:rPr lang="en-US" dirty="0"/>
              <a:t>“Title is a unique component of an article. Accordingly, it is often annotated with special html tags (H1-H6) and given visual prominence.”</a:t>
            </a:r>
          </a:p>
          <a:p>
            <a:pPr marL="0" indent="0">
              <a:buNone/>
            </a:pPr>
            <a:r>
              <a:rPr lang="en-US" dirty="0"/>
              <a:t>J. Fan, P. Luo, S. H. Lim, S. Liu, P. Joshi, and J. Liu, “Article Clipper: A 	System for Web Article Extraction,” in </a:t>
            </a:r>
            <a:r>
              <a:rPr lang="en-US" i="1" dirty="0"/>
              <a:t>Proceedings of the 17th 	ACM SIGKDD International Conference on Knowledge Discovery 	and Data Mining</a:t>
            </a:r>
            <a:r>
              <a:rPr lang="en-US" dirty="0"/>
              <a:t>, New York, NY, USA, 2011, pp. 743–746.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92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36B5-DF6E-4814-890B-97CD9FAC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Line-breaks as Visual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3DA7-845E-4010-B1D2-149C2F49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Line-breaks will occur due to either a CSS display property or due to one HTML tag, usually </a:t>
            </a:r>
            <a:r>
              <a:rPr lang="en-US" i="1" dirty="0" err="1"/>
              <a:t>br</a:t>
            </a:r>
            <a:r>
              <a:rPr lang="en-US" dirty="0"/>
              <a:t> or </a:t>
            </a:r>
            <a:r>
              <a:rPr lang="en-US" i="1" dirty="0"/>
              <a:t>hr</a:t>
            </a:r>
            <a:r>
              <a:rPr lang="en-US" dirty="0"/>
              <a:t>.</a:t>
            </a:r>
          </a:p>
          <a:p>
            <a:r>
              <a:rPr lang="en-US" dirty="0"/>
              <a:t>“Although the tag used to form a paragraph is different it is always true that there does not exist any line-break within a paragraph. Thus, generally speaking, we want to group the successive text leaf nodes between two line-breaks into a text segment.”</a:t>
            </a:r>
          </a:p>
          <a:p>
            <a:pPr marL="0" indent="0">
              <a:buNone/>
            </a:pPr>
            <a:r>
              <a:rPr lang="en-US" dirty="0"/>
              <a:t>P. Luo, J. Fan, S. Liu, F. Lin, Y. </a:t>
            </a:r>
            <a:r>
              <a:rPr lang="en-US" dirty="0" err="1"/>
              <a:t>Xiong</a:t>
            </a:r>
            <a:r>
              <a:rPr lang="en-US" dirty="0"/>
              <a:t>, and J. Liu, “Web Article Extraction 	for Web Printing: A </a:t>
            </a:r>
            <a:r>
              <a:rPr lang="en-US" dirty="0" err="1"/>
              <a:t>DOM+Visual</a:t>
            </a:r>
            <a:r>
              <a:rPr lang="en-US" dirty="0"/>
              <a:t> Based Approach,” in 	</a:t>
            </a:r>
            <a:r>
              <a:rPr lang="en-US" i="1" dirty="0"/>
              <a:t>Proceedings of the 9th ACM Symposium on Document 	Engineering</a:t>
            </a:r>
            <a:r>
              <a:rPr lang="en-US" dirty="0"/>
              <a:t>, New York, NY, USA, 2009, pp. 66–69.</a:t>
            </a:r>
          </a:p>
        </p:txBody>
      </p:sp>
    </p:spTree>
    <p:extLst>
      <p:ext uri="{BB962C8B-B14F-4D97-AF65-F5344CB8AC3E}">
        <p14:creationId xmlns:p14="http://schemas.microsoft.com/office/powerpoint/2010/main" val="412939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1F48-5C00-441E-A27A-16557ABE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21"/>
            <a:ext cx="10515600" cy="1325563"/>
          </a:xfrm>
        </p:spPr>
        <p:txBody>
          <a:bodyPr/>
          <a:lstStyle/>
          <a:p>
            <a:r>
              <a:rPr lang="en-US" dirty="0"/>
              <a:t>Primary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92F6-B04C-478D-A32A-A966AC0B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877"/>
            <a:ext cx="10515600" cy="5238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primary objective of this project is to assess the predictability of a news article existing in a web page using ID3 with the attributes outlined in “Extracting multiple news attributes based on visual features” [1] with and without URL identification attributes outlined in “Applying Link Target Identification and Content Extraction to improve Web News Summarization” [2]. (1.5 person-weeks over 1 semester)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	W. Liu, H. Yan, and J. Xiao, “Extracting multiple news attributes based 	on visual features,” </a:t>
            </a:r>
            <a:r>
              <a:rPr lang="en-US" i="1" dirty="0"/>
              <a:t>J. </a:t>
            </a:r>
            <a:r>
              <a:rPr lang="en-US" i="1" dirty="0" err="1"/>
              <a:t>Intell</a:t>
            </a:r>
            <a:r>
              <a:rPr lang="en-US" i="1" dirty="0"/>
              <a:t>. Inf. Syst.</a:t>
            </a:r>
            <a:r>
              <a:rPr lang="en-US" dirty="0"/>
              <a:t>, vol. 38, no. 2, pp. 465–486, Apr. 	2012.</a:t>
            </a:r>
          </a:p>
          <a:p>
            <a:pPr marL="0" indent="0">
              <a:buNone/>
            </a:pPr>
            <a:r>
              <a:rPr lang="en-US" dirty="0"/>
              <a:t>[2]	R. Ferreira, R. Ferreira, R. D. </a:t>
            </a:r>
            <a:r>
              <a:rPr lang="en-US" dirty="0" err="1"/>
              <a:t>Lins</a:t>
            </a:r>
            <a:r>
              <a:rPr lang="en-US" dirty="0"/>
              <a:t>, H. Oliveira, M. </a:t>
            </a:r>
            <a:r>
              <a:rPr lang="en-US" dirty="0" err="1"/>
              <a:t>Riss</a:t>
            </a:r>
            <a:r>
              <a:rPr lang="en-US" dirty="0"/>
              <a:t>, and S. J. </a:t>
            </a:r>
            <a:r>
              <a:rPr lang="en-US" dirty="0" err="1"/>
              <a:t>Simske</a:t>
            </a:r>
            <a:r>
              <a:rPr lang="en-US" dirty="0"/>
              <a:t>, 	“Appling Link Target Identification and Content Extraction to Improve 	Web News Summarization,” in </a:t>
            </a:r>
            <a:r>
              <a:rPr lang="en-US" i="1" dirty="0"/>
              <a:t>Proceedings of the 2016 ACM 	Symposium on Document Engineering</a:t>
            </a:r>
            <a:r>
              <a:rPr lang="en-US" dirty="0"/>
              <a:t>, New York, NY, USA, 2016, pp. 	197–200.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7912-FC68-4E18-AC16-D60AB584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D8D-8EFD-4940-A47D-3395F16F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877"/>
            <a:ext cx="10515600" cy="5132998"/>
          </a:xfrm>
        </p:spPr>
        <p:txBody>
          <a:bodyPr>
            <a:normAutofit fontScale="92500"/>
          </a:bodyPr>
          <a:lstStyle/>
          <a:p>
            <a:r>
              <a:rPr lang="en-US" dirty="0"/>
              <a:t>Given a web page, is there a document?</a:t>
            </a:r>
          </a:p>
          <a:p>
            <a:pPr lvl="1"/>
            <a:r>
              <a:rPr lang="en-US" dirty="0"/>
              <a:t>“Contains an article” problem</a:t>
            </a:r>
          </a:p>
          <a:p>
            <a:r>
              <a:rPr lang="en-US" dirty="0"/>
              <a:t>The article will be a block of text.</a:t>
            </a:r>
          </a:p>
          <a:p>
            <a:pPr lvl="1"/>
            <a:r>
              <a:rPr lang="en-US" dirty="0"/>
              <a:t>A web page with an article should not have content such as videos.</a:t>
            </a:r>
          </a:p>
          <a:p>
            <a:r>
              <a:rPr lang="en-US" dirty="0"/>
              <a:t>The project will not be extracting the article, just identifying that it exists.</a:t>
            </a:r>
          </a:p>
          <a:p>
            <a:r>
              <a:rPr lang="en-US" dirty="0"/>
              <a:t>Document classification follows a typical process, where it “analyzes the content of a document and recognizes its classification level, given pre-defined classification specification such as a taxonomical hierarchy.”</a:t>
            </a:r>
          </a:p>
          <a:p>
            <a:pPr marL="0" indent="0">
              <a:buNone/>
            </a:pPr>
            <a:r>
              <a:rPr lang="en-US" dirty="0"/>
              <a:t>J. Park, J. Park, and J. Choi, “Web-Based Document Classification Using a </a:t>
            </a:r>
            <a:r>
              <a:rPr lang="en-US" dirty="0" err="1"/>
              <a:t>Trie</a:t>
            </a:r>
            <a:r>
              <a:rPr lang="en-US" dirty="0"/>
              <a:t>-	Based Index Structure,” in </a:t>
            </a:r>
            <a:r>
              <a:rPr lang="en-US" i="1" dirty="0"/>
              <a:t>Proceedings of the 2007 IEEE/WIC/ACM 	International Conferences on Web Intelligence and Intelligent Agent 	Technology - Workshops</a:t>
            </a:r>
            <a:r>
              <a:rPr lang="en-US" dirty="0"/>
              <a:t>, Washington, DC, USA, 2007, pp. 52–55.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65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3A0D1-FB4C-4948-AFF7-BB204D0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Phase II:</a:t>
            </a:r>
            <a:br>
              <a:rPr lang="en-US" dirty="0"/>
            </a:br>
            <a:r>
              <a:rPr lang="en-US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22747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2A3F-FCDA-4CE9-9FA7-F17DDAF5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7FE5-A696-4B31-8362-04505178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Adding URL-based attributes to the ID3 decision tree using content-based attributes increases the accuracy of identifying web pages with news articles.</a:t>
            </a:r>
          </a:p>
        </p:txBody>
      </p:sp>
    </p:spTree>
    <p:extLst>
      <p:ext uri="{BB962C8B-B14F-4D97-AF65-F5344CB8AC3E}">
        <p14:creationId xmlns:p14="http://schemas.microsoft.com/office/powerpoint/2010/main" val="3165351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AF079-67AE-46F1-975A-395C9771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21D0A-721F-4246-903C-8A87C437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crawler to retrieve 330 web pages for dataset (50% contain articles, 50% does not contain articles)</a:t>
            </a:r>
          </a:p>
          <a:p>
            <a:r>
              <a:rPr lang="en-US" dirty="0"/>
              <a:t>Java, Eclipse IDE, </a:t>
            </a:r>
            <a:r>
              <a:rPr lang="en-US" dirty="0" err="1"/>
              <a:t>HTTrack</a:t>
            </a:r>
            <a:endParaRPr lang="en-US" dirty="0"/>
          </a:p>
          <a:p>
            <a:r>
              <a:rPr lang="en-US" dirty="0"/>
              <a:t>Build visual feature detection for content</a:t>
            </a:r>
          </a:p>
          <a:p>
            <a:r>
              <a:rPr lang="en-US" dirty="0"/>
              <a:t>Build link identification</a:t>
            </a:r>
          </a:p>
          <a:p>
            <a:r>
              <a:rPr lang="en-US" dirty="0"/>
              <a:t>Implement ID3 Algorithm</a:t>
            </a:r>
          </a:p>
          <a:p>
            <a:r>
              <a:rPr lang="en-US" dirty="0"/>
              <a:t>Measure accuracy of detecting visual features with and without link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134109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E0D7-0DEF-4DCF-A5B3-C6F9497A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Tree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192AC8-C654-4020-9E89-958579185AA5}"/>
              </a:ext>
            </a:extLst>
          </p:cNvPr>
          <p:cNvGraphicFramePr/>
          <p:nvPr>
            <p:extLst/>
          </p:nvPr>
        </p:nvGraphicFramePr>
        <p:xfrm>
          <a:off x="661868" y="1371600"/>
          <a:ext cx="10868264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11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45CD-EA28-4903-AE4E-1B68442D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 (Block Design)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662A7E3-E16F-4FDE-849C-B3DB67A1BC2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19655" y="1690688"/>
          <a:ext cx="7152689" cy="160240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09473">
                  <a:extLst>
                    <a:ext uri="{9D8B030D-6E8A-4147-A177-3AD203B41FA5}">
                      <a16:colId xmlns:a16="http://schemas.microsoft.com/office/drawing/2014/main" val="2191370554"/>
                    </a:ext>
                  </a:extLst>
                </a:gridCol>
                <a:gridCol w="5043216">
                  <a:extLst>
                    <a:ext uri="{9D8B030D-6E8A-4147-A177-3AD203B41FA5}">
                      <a16:colId xmlns:a16="http://schemas.microsoft.com/office/drawing/2014/main" val="2484290748"/>
                    </a:ext>
                  </a:extLst>
                </a:gridCol>
              </a:tblGrid>
              <a:tr h="389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Factors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Values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77556"/>
                  </a:ext>
                </a:extLst>
              </a:tr>
              <a:tr h="389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URL Identification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{false, true}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350721"/>
                  </a:ext>
                </a:extLst>
              </a:tr>
              <a:tr h="768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Sample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Each of the 20 trials will randomly select the 300 web pages for the training set and the 30 web pages for the test set.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9376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634826-A1D6-48E0-B1DB-0E927AD73A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28290" y="4226354"/>
          <a:ext cx="5935417" cy="17759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50404">
                  <a:extLst>
                    <a:ext uri="{9D8B030D-6E8A-4147-A177-3AD203B41FA5}">
                      <a16:colId xmlns:a16="http://schemas.microsoft.com/office/drawing/2014/main" val="861816879"/>
                    </a:ext>
                  </a:extLst>
                </a:gridCol>
                <a:gridCol w="1692031">
                  <a:extLst>
                    <a:ext uri="{9D8B030D-6E8A-4147-A177-3AD203B41FA5}">
                      <a16:colId xmlns:a16="http://schemas.microsoft.com/office/drawing/2014/main" val="449684105"/>
                    </a:ext>
                  </a:extLst>
                </a:gridCol>
                <a:gridCol w="1692982">
                  <a:extLst>
                    <a:ext uri="{9D8B030D-6E8A-4147-A177-3AD203B41FA5}">
                      <a16:colId xmlns:a16="http://schemas.microsoft.com/office/drawing/2014/main" val="4036165454"/>
                    </a:ext>
                  </a:extLst>
                </a:gridCol>
              </a:tblGrid>
              <a:tr h="608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Block Design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Content-based Detection without URL Identification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0355" algn="l"/>
                          <a:tab pos="1062355" algn="ctr"/>
                        </a:tabLst>
                      </a:pPr>
                      <a:r>
                        <a:rPr lang="en-US" sz="1800" dirty="0">
                          <a:effectLst/>
                        </a:rPr>
                        <a:t>Content-based Detection with URL Identification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695865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Training Set: 300 pages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647040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Set: 30 pages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005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946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8F54-6FE5-4F8C-AFF7-2A243FF4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Design: Estimated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C6E8-4FEA-48F5-BEB0-67C6B0E4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6723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Training set</a:t>
            </a:r>
          </a:p>
          <a:p>
            <a:pPr marL="0" indent="0">
              <a:buNone/>
            </a:pPr>
            <a:r>
              <a:rPr lang="en-US" dirty="0"/>
              <a:t>300 pages/run ≈ 300 seconds * 2 runs ≈ 600 seconds ≈ 0.17 of an hour</a:t>
            </a:r>
          </a:p>
          <a:p>
            <a:pPr marL="0" indent="0">
              <a:buNone/>
            </a:pPr>
            <a:r>
              <a:rPr lang="en-US" u="sng" dirty="0"/>
              <a:t>Test set</a:t>
            </a:r>
          </a:p>
          <a:p>
            <a:pPr marL="0" indent="0">
              <a:buNone/>
            </a:pPr>
            <a:r>
              <a:rPr lang="en-US" dirty="0"/>
              <a:t>1 page/2 sec ≈ 60 seconds * 2 runs ≈ 120 seconds ≈ 0.03 of an hour</a:t>
            </a:r>
          </a:p>
          <a:p>
            <a:pPr marL="0" indent="0">
              <a:buNone/>
            </a:pPr>
            <a:r>
              <a:rPr lang="en-US" u="sng" dirty="0"/>
              <a:t>Total per trial</a:t>
            </a:r>
          </a:p>
          <a:p>
            <a:pPr marL="0" indent="0">
              <a:buNone/>
            </a:pPr>
            <a:r>
              <a:rPr lang="en-US" dirty="0"/>
              <a:t>0.20 of an hour</a:t>
            </a:r>
          </a:p>
          <a:p>
            <a:pPr marL="0" indent="0">
              <a:buNone/>
            </a:pPr>
            <a:r>
              <a:rPr lang="en-US" u="sng" dirty="0"/>
              <a:t>Overall Total</a:t>
            </a:r>
          </a:p>
          <a:p>
            <a:pPr marL="0" indent="0">
              <a:buNone/>
            </a:pPr>
            <a:r>
              <a:rPr lang="en-US" dirty="0"/>
              <a:t>0.20 of an hour * 20 trials ≈ </a:t>
            </a:r>
            <a:r>
              <a:rPr lang="en-US" b="1" dirty="0"/>
              <a:t>4.00 hours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4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3A0D1-FB4C-4948-AFF7-BB204D0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Phase III:</a:t>
            </a:r>
            <a:br>
              <a:rPr lang="en-US" dirty="0"/>
            </a:br>
            <a:r>
              <a:rPr lang="en-US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462912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B599-7937-4494-81A0-463D36E6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708F-E29A-4B68-9112-FA3A0D7A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330 HTML web page files retrieved with </a:t>
            </a:r>
            <a:r>
              <a:rPr lang="en-US" dirty="0" err="1"/>
              <a:t>HTTrack</a:t>
            </a:r>
            <a:endParaRPr lang="en-US" dirty="0"/>
          </a:p>
          <a:p>
            <a:pPr lvl="1"/>
            <a:r>
              <a:rPr lang="en-US" dirty="0"/>
              <a:t> 33 pages were retrieved from each of the following news websites:</a:t>
            </a:r>
          </a:p>
          <a:p>
            <a:pPr lvl="2"/>
            <a:r>
              <a:rPr lang="en-US" dirty="0"/>
              <a:t> ABC,  BBC, CBS, CNN, Fox News, Huffington Post, The New York Times, The Verge, Washington Post, and Yahoo News</a:t>
            </a:r>
          </a:p>
          <a:p>
            <a:pPr lvl="1"/>
            <a:r>
              <a:rPr lang="en-US" dirty="0"/>
              <a:t>Each file is labeled in the range: 001.html – 330.html</a:t>
            </a:r>
          </a:p>
          <a:p>
            <a:r>
              <a:rPr lang="en-US" dirty="0"/>
              <a:t>ready.csv – will be used for experiment</a:t>
            </a:r>
          </a:p>
          <a:p>
            <a:pPr lvl="1"/>
            <a:r>
              <a:rPr lang="en-US" dirty="0"/>
              <a:t>Contains important information about the dataset</a:t>
            </a:r>
          </a:p>
          <a:p>
            <a:pPr lvl="2"/>
            <a:r>
              <a:rPr lang="en-US" dirty="0"/>
              <a:t>Document number (1-330)</a:t>
            </a:r>
          </a:p>
          <a:p>
            <a:pPr lvl="2"/>
            <a:r>
              <a:rPr lang="en-US" dirty="0"/>
              <a:t>Path to file starting in </a:t>
            </a:r>
            <a:r>
              <a:rPr lang="en-US" i="1" dirty="0"/>
              <a:t>dataset </a:t>
            </a:r>
            <a:r>
              <a:rPr lang="en-US" dirty="0"/>
              <a:t>directory</a:t>
            </a:r>
          </a:p>
          <a:p>
            <a:pPr lvl="2"/>
            <a:r>
              <a:rPr lang="en-US" dirty="0"/>
              <a:t>Label as to whether the web page contains an article (1) or does not (0)</a:t>
            </a:r>
          </a:p>
          <a:p>
            <a:pPr lvl="2"/>
            <a:r>
              <a:rPr lang="en-US" dirty="0"/>
              <a:t>Each web page’s URL</a:t>
            </a:r>
          </a:p>
        </p:txBody>
      </p:sp>
    </p:spTree>
    <p:extLst>
      <p:ext uri="{BB962C8B-B14F-4D97-AF65-F5344CB8AC3E}">
        <p14:creationId xmlns:p14="http://schemas.microsoft.com/office/powerpoint/2010/main" val="321241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32C360-09ED-4B20-8B62-2D4F12B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5CE722-02A3-4D3E-8762-ABC27AD6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and related files are being stored in a private repo on GitHub</a:t>
            </a:r>
          </a:p>
          <a:p>
            <a:pPr lvl="1"/>
            <a:r>
              <a:rPr lang="en-US" dirty="0">
                <a:hlinkClick r:id="rId2"/>
              </a:rPr>
              <a:t>https://github.com/nickarummel/CSC499-Rummel-Research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86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B4B7-BF4D-42C1-A085-51C62A7E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Java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7C51-8715-4D78-BF7D-7B45394F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starting to program, I realized that I had no way of quickly accessing the HTML code and parsing it.</a:t>
            </a:r>
          </a:p>
          <a:p>
            <a:r>
              <a:rPr lang="en-US" dirty="0"/>
              <a:t>With permission from Dr. Girard, I am generating a Document Object Model (DOM) tree of the HTML code using an open-source library from MIT called </a:t>
            </a:r>
            <a:r>
              <a:rPr lang="en-US" dirty="0" err="1"/>
              <a:t>Jsoup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35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A92A8-AE22-4D42-A4DA-37ACA877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article?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CA81A5-997A-4AA0-B5CA-F3241C0D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87892" cy="4754929"/>
          </a:xfrm>
        </p:spPr>
        <p:txBody>
          <a:bodyPr>
            <a:normAutofit/>
          </a:bodyPr>
          <a:lstStyle/>
          <a:p>
            <a:r>
              <a:rPr lang="en-US" dirty="0"/>
              <a:t>“By ‘article’ we mean a contiguous, coherent work of prose on a single topic or multiple closely related topics that alone comprises the main informational content of the page—news stories, encyclopedia entries, or a single blog post are considered articles, whereas a collection of headlines with brief summaries, a list of search results, or a set of blog posts are not.”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J. Pasternack and D. Roth, “Extracting Article Text from the Web 	with Maximum Subsequence Segmentation,” in </a:t>
            </a:r>
            <a:r>
              <a:rPr lang="en-US" i="1" dirty="0"/>
              <a:t>Proceedings of 	the 18th International Conference on World Wide Web</a:t>
            </a:r>
            <a:r>
              <a:rPr lang="en-US" dirty="0"/>
              <a:t>, New 	York, NY, USA, 2009, pp. 971–980.</a:t>
            </a:r>
          </a:p>
        </p:txBody>
      </p:sp>
    </p:spTree>
    <p:extLst>
      <p:ext uri="{BB962C8B-B14F-4D97-AF65-F5344CB8AC3E}">
        <p14:creationId xmlns:p14="http://schemas.microsoft.com/office/powerpoint/2010/main" val="274506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77F0-0CDF-4F85-890C-0947A15F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Note:</a:t>
            </a:r>
          </a:p>
          <a:p>
            <a:pPr marL="0" indent="0" algn="ctr">
              <a:buNone/>
            </a:pPr>
            <a:r>
              <a:rPr lang="en-US" sz="4000" dirty="0"/>
              <a:t>The upcoming slides is a list of what features need to be programmed. If an item is crossed out (strikethrough), then it is completed.</a:t>
            </a:r>
          </a:p>
        </p:txBody>
      </p:sp>
    </p:spTree>
    <p:extLst>
      <p:ext uri="{BB962C8B-B14F-4D97-AF65-F5344CB8AC3E}">
        <p14:creationId xmlns:p14="http://schemas.microsoft.com/office/powerpoint/2010/main" val="1500577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7BEE-8813-4D72-8144-2E0C197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List of Visual Feature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2B-11FE-46A3-9756-0AE15D8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5384800"/>
          </a:xfrm>
        </p:spPr>
        <p:txBody>
          <a:bodyPr>
            <a:normAutofit/>
          </a:bodyPr>
          <a:lstStyle/>
          <a:p>
            <a:r>
              <a:rPr lang="en-US" strike="sngStrike" dirty="0"/>
              <a:t>Title</a:t>
            </a:r>
          </a:p>
          <a:p>
            <a:pPr lvl="1"/>
            <a:r>
              <a:rPr lang="en-US" strike="sngStrike" dirty="0"/>
              <a:t>Font size between 15 px and 45 px inclusively</a:t>
            </a:r>
          </a:p>
          <a:p>
            <a:pPr lvl="1"/>
            <a:r>
              <a:rPr lang="en-US" strike="sngStrike" dirty="0"/>
              <a:t>Font color is black or blue</a:t>
            </a:r>
          </a:p>
          <a:p>
            <a:pPr lvl="1"/>
            <a:r>
              <a:rPr lang="en-US" strike="sngStrike" dirty="0"/>
              <a:t>Located in top half of the page</a:t>
            </a:r>
          </a:p>
          <a:p>
            <a:pPr lvl="1"/>
            <a:r>
              <a:rPr lang="en-US" strike="sngStrike" dirty="0"/>
              <a:t>Can be seen without paging down</a:t>
            </a:r>
          </a:p>
          <a:p>
            <a:pPr lvl="1"/>
            <a:r>
              <a:rPr lang="en-US" strike="sngStrike" dirty="0"/>
              <a:t>Text length is between 8 and 50 characters</a:t>
            </a:r>
          </a:p>
          <a:p>
            <a:pPr lvl="1"/>
            <a:r>
              <a:rPr lang="en-US" strike="sngStrike" dirty="0"/>
              <a:t>Text is not hyperlinked</a:t>
            </a:r>
          </a:p>
          <a:p>
            <a:r>
              <a:rPr lang="en-US" strike="sngStrike" dirty="0"/>
              <a:t>Publication date</a:t>
            </a:r>
          </a:p>
          <a:p>
            <a:pPr lvl="1"/>
            <a:r>
              <a:rPr lang="en-US" strike="sngStrike" dirty="0"/>
              <a:t>Font size less than or equal to 10 px</a:t>
            </a:r>
          </a:p>
          <a:p>
            <a:pPr lvl="1"/>
            <a:r>
              <a:rPr lang="en-US" strike="sngStrike" dirty="0"/>
              <a:t>Font color is black, blue, or gray</a:t>
            </a:r>
          </a:p>
          <a:p>
            <a:pPr lvl="1"/>
            <a:r>
              <a:rPr lang="en-US" strike="sngStrike" dirty="0"/>
              <a:t>Text length is less than or equal </a:t>
            </a:r>
            <a:r>
              <a:rPr lang="en-US" strike="sngStrike"/>
              <a:t>to 18 </a:t>
            </a:r>
            <a:r>
              <a:rPr lang="en-US" strike="sngStrike" dirty="0"/>
              <a:t>characters</a:t>
            </a:r>
          </a:p>
          <a:p>
            <a:pPr lvl="1"/>
            <a:r>
              <a:rPr lang="en-US" strike="sngStrike" dirty="0"/>
              <a:t>Text is formatted as a date</a:t>
            </a:r>
          </a:p>
          <a:p>
            <a:pPr lvl="1"/>
            <a:r>
              <a:rPr lang="en-US" strike="sngStrike" dirty="0"/>
              <a:t>Text is not hyperlinked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0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7BEE-8813-4D72-8144-2E0C197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List of Visual Feature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2B-11FE-46A3-9756-0AE15D8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5539398"/>
          </a:xfrm>
        </p:spPr>
        <p:txBody>
          <a:bodyPr>
            <a:normAutofit lnSpcReduction="10000"/>
          </a:bodyPr>
          <a:lstStyle/>
          <a:p>
            <a:r>
              <a:rPr lang="en-US" strike="sngStrike" dirty="0"/>
              <a:t>Author</a:t>
            </a:r>
          </a:p>
          <a:p>
            <a:pPr lvl="1"/>
            <a:r>
              <a:rPr lang="en-US" strike="sngStrike" dirty="0"/>
              <a:t>Font size is less than or equal to 12 px</a:t>
            </a:r>
          </a:p>
          <a:p>
            <a:pPr lvl="1"/>
            <a:r>
              <a:rPr lang="en-US" strike="sngStrike" dirty="0"/>
              <a:t>Text length is between 3 and 25 characters inclusively</a:t>
            </a:r>
          </a:p>
          <a:p>
            <a:pPr lvl="1"/>
            <a:r>
              <a:rPr lang="en-US" strike="sngStrike" dirty="0"/>
              <a:t>Text includes a frequent word: author, by</a:t>
            </a:r>
          </a:p>
          <a:p>
            <a:r>
              <a:rPr lang="en-US" strike="sngStrike" dirty="0"/>
              <a:t>Comment link</a:t>
            </a:r>
          </a:p>
          <a:p>
            <a:pPr lvl="1"/>
            <a:r>
              <a:rPr lang="en-US" strike="sngStrike" dirty="0"/>
              <a:t>Font size is less than or equal to 12 px</a:t>
            </a:r>
          </a:p>
          <a:p>
            <a:pPr lvl="1"/>
            <a:r>
              <a:rPr lang="en-US" strike="sngStrike" dirty="0"/>
              <a:t>Text length is between 6 and 15 characters inclusively</a:t>
            </a:r>
          </a:p>
          <a:p>
            <a:pPr lvl="1"/>
            <a:r>
              <a:rPr lang="en-US" strike="sngStrike" dirty="0"/>
              <a:t>Text includes a frequent word: comment</a:t>
            </a:r>
          </a:p>
          <a:p>
            <a:pPr lvl="1"/>
            <a:r>
              <a:rPr lang="en-US" strike="sngStrike" dirty="0"/>
              <a:t>Text is hyperlinked</a:t>
            </a:r>
          </a:p>
          <a:p>
            <a:r>
              <a:rPr lang="en-US" strike="sngStrike" dirty="0"/>
              <a:t>Source</a:t>
            </a:r>
          </a:p>
          <a:p>
            <a:pPr lvl="1"/>
            <a:r>
              <a:rPr lang="en-US" strike="sngStrike" dirty="0"/>
              <a:t>Font size is less than or equal to 12 px</a:t>
            </a:r>
          </a:p>
          <a:p>
            <a:pPr lvl="1"/>
            <a:r>
              <a:rPr lang="en-US" strike="sngStrike" dirty="0"/>
              <a:t>Font color is black, gray, or brown</a:t>
            </a:r>
          </a:p>
          <a:p>
            <a:pPr lvl="1"/>
            <a:r>
              <a:rPr lang="en-US" strike="sngStrike" dirty="0"/>
              <a:t>Text includes a frequent word: from, source</a:t>
            </a:r>
          </a:p>
          <a:p>
            <a:pPr lvl="1"/>
            <a:r>
              <a:rPr lang="en-US" strike="sngStrike" dirty="0"/>
              <a:t>Text length is between 4 and 25 characters inclusively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77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7BEE-8813-4D72-8144-2E0C197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List of Visual Feature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2B-11FE-46A3-9756-0AE15D8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5259754"/>
          </a:xfrm>
        </p:spPr>
        <p:txBody>
          <a:bodyPr>
            <a:normAutofit/>
          </a:bodyPr>
          <a:lstStyle/>
          <a:p>
            <a:r>
              <a:rPr lang="en-US" strike="sngStrike" dirty="0"/>
              <a:t>Content</a:t>
            </a:r>
          </a:p>
          <a:p>
            <a:pPr lvl="1"/>
            <a:r>
              <a:rPr lang="en-US" strike="sngStrike" dirty="0"/>
              <a:t>Font size between 6 px and 12 px inclusively</a:t>
            </a:r>
          </a:p>
          <a:p>
            <a:pPr lvl="1"/>
            <a:r>
              <a:rPr lang="en-US" strike="sngStrike" dirty="0"/>
              <a:t>Font color is black</a:t>
            </a:r>
          </a:p>
          <a:p>
            <a:pPr lvl="1"/>
            <a:r>
              <a:rPr lang="en-US" strike="sngStrike" dirty="0"/>
              <a:t>Can be seen without paging down</a:t>
            </a:r>
          </a:p>
          <a:p>
            <a:pPr lvl="1"/>
            <a:r>
              <a:rPr lang="en-US" strike="sngStrike" dirty="0"/>
              <a:t>Text length is greater than 20 character</a:t>
            </a:r>
          </a:p>
          <a:p>
            <a:r>
              <a:rPr lang="en-US" strike="sngStrike" dirty="0"/>
              <a:t>Category</a:t>
            </a:r>
          </a:p>
          <a:p>
            <a:pPr lvl="1"/>
            <a:r>
              <a:rPr lang="en-US" strike="sngStrike" dirty="0"/>
              <a:t>Font size less than or equal to 12 pixels</a:t>
            </a:r>
          </a:p>
          <a:p>
            <a:pPr lvl="1"/>
            <a:r>
              <a:rPr lang="en-US" strike="sngStrike" dirty="0"/>
              <a:t>Located in top half of the page</a:t>
            </a:r>
          </a:p>
          <a:p>
            <a:pPr lvl="1"/>
            <a:r>
              <a:rPr lang="en-US" strike="sngStrike" dirty="0"/>
              <a:t>Can be seen without paging down</a:t>
            </a:r>
          </a:p>
          <a:p>
            <a:pPr lvl="1"/>
            <a:r>
              <a:rPr lang="en-US" strike="sngStrike" dirty="0"/>
              <a:t>Text length is between 8 and 30 characters inclusively</a:t>
            </a:r>
          </a:p>
          <a:p>
            <a:pPr lvl="1"/>
            <a:r>
              <a:rPr lang="en-US" strike="sngStrike" dirty="0"/>
              <a:t>Text contains a frequent word: &gt;, -&gt;, |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9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7BEE-8813-4D72-8144-2E0C197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List of Visual Feature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2B-11FE-46A3-9756-0AE15D8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5259754"/>
          </a:xfrm>
        </p:spPr>
        <p:txBody>
          <a:bodyPr>
            <a:normAutofit/>
          </a:bodyPr>
          <a:lstStyle/>
          <a:p>
            <a:r>
              <a:rPr lang="en-US" strike="sngStrike" dirty="0"/>
              <a:t>Related news links</a:t>
            </a:r>
          </a:p>
          <a:p>
            <a:pPr lvl="1"/>
            <a:r>
              <a:rPr lang="en-US" strike="sngStrike" dirty="0"/>
              <a:t>Font size less than or equal to 12 pixels</a:t>
            </a:r>
          </a:p>
          <a:p>
            <a:pPr lvl="1"/>
            <a:r>
              <a:rPr lang="en-US" strike="sngStrike" dirty="0"/>
              <a:t>Font color is black or blue</a:t>
            </a:r>
          </a:p>
          <a:p>
            <a:pPr lvl="1"/>
            <a:r>
              <a:rPr lang="en-US" strike="sngStrike" dirty="0"/>
              <a:t>Located in bottom half of the page</a:t>
            </a:r>
          </a:p>
          <a:p>
            <a:pPr lvl="1"/>
            <a:r>
              <a:rPr lang="en-US" strike="sngStrike" dirty="0"/>
              <a:t>Text is hyperlinked</a:t>
            </a:r>
          </a:p>
          <a:p>
            <a:pPr lvl="1"/>
            <a:r>
              <a:rPr lang="en-US" strike="sngStrike" dirty="0"/>
              <a:t>Text contains a frequent word: related news, related links</a:t>
            </a:r>
          </a:p>
          <a:p>
            <a:pPr marL="457200" lvl="1" indent="0">
              <a:buNone/>
            </a:pPr>
            <a:endParaRPr lang="en-US" strike="sngStrike" dirty="0"/>
          </a:p>
          <a:p>
            <a:r>
              <a:rPr lang="en-US" dirty="0"/>
              <a:t>As of 9/17/2018, visual feature detection rules and tests have been programmed and committed to GitHub repo.</a:t>
            </a:r>
          </a:p>
        </p:txBody>
      </p:sp>
    </p:spTree>
    <p:extLst>
      <p:ext uri="{BB962C8B-B14F-4D97-AF65-F5344CB8AC3E}">
        <p14:creationId xmlns:p14="http://schemas.microsoft.com/office/powerpoint/2010/main" val="290829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67EA-2F6C-4ED8-A620-D644B1C7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Link Identification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3C9A-F43D-4E51-8DCE-9EFAC1C01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020"/>
          </a:xfrm>
        </p:spPr>
        <p:txBody>
          <a:bodyPr>
            <a:normAutofit/>
          </a:bodyPr>
          <a:lstStyle/>
          <a:p>
            <a:r>
              <a:rPr lang="en-US" strike="sngStrike" dirty="0"/>
              <a:t>Link has an ID number</a:t>
            </a:r>
          </a:p>
          <a:p>
            <a:r>
              <a:rPr lang="en-US" strike="sngStrike" dirty="0"/>
              <a:t>Link has a date</a:t>
            </a:r>
          </a:p>
          <a:p>
            <a:r>
              <a:rPr lang="en-US" strike="sngStrike" dirty="0"/>
              <a:t>Link has a longer link length (contains title)</a:t>
            </a:r>
          </a:p>
          <a:p>
            <a:r>
              <a:rPr lang="en-US" strike="sngStrike" dirty="0"/>
              <a:t>Link has a specific number of slashes (will be 4 slashes)</a:t>
            </a:r>
          </a:p>
          <a:p>
            <a:r>
              <a:rPr lang="en-US" strike="sngStrike" dirty="0"/>
              <a:t>Link does not have a reserved word (video, slideshow, etc.)</a:t>
            </a:r>
          </a:p>
          <a:p>
            <a:r>
              <a:rPr lang="en-US" strike="sngStrike" dirty="0"/>
              <a:t>Link does not have a slash at the end</a:t>
            </a:r>
          </a:p>
          <a:p>
            <a:endParaRPr lang="en-US" dirty="0"/>
          </a:p>
          <a:p>
            <a:r>
              <a:rPr lang="en-US" dirty="0"/>
              <a:t>As of 9/23/2018, link analysis rules and tests have been programmed and committed to GitHub repo.</a:t>
            </a:r>
          </a:p>
        </p:txBody>
      </p:sp>
    </p:spTree>
    <p:extLst>
      <p:ext uri="{BB962C8B-B14F-4D97-AF65-F5344CB8AC3E}">
        <p14:creationId xmlns:p14="http://schemas.microsoft.com/office/powerpoint/2010/main" val="173874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1E4D-08FE-45EF-8F3B-925200F4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 About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8095-121B-4BEF-8309-E190C416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 document classification problem a “problem”?</a:t>
            </a:r>
          </a:p>
          <a:p>
            <a:pPr lvl="1"/>
            <a:r>
              <a:rPr lang="en-US" dirty="0"/>
              <a:t>Research focuses on how to extract articles or how to label article categories</a:t>
            </a:r>
          </a:p>
          <a:p>
            <a:r>
              <a:rPr lang="en-US" dirty="0"/>
              <a:t>Why is there little research about this topic?</a:t>
            </a:r>
          </a:p>
          <a:p>
            <a:pPr lvl="1"/>
            <a:r>
              <a:rPr lang="en-US" dirty="0"/>
              <a:t>Experiments use datasets that are already articles or documents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4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1E4D-08FE-45EF-8F3B-925200F4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 for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8095-121B-4BEF-8309-E190C416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Solutions?</a:t>
            </a:r>
          </a:p>
          <a:p>
            <a:pPr lvl="1"/>
            <a:r>
              <a:rPr lang="en-US" strike="sngStrike" dirty="0"/>
              <a:t>Image-based?</a:t>
            </a:r>
            <a:r>
              <a:rPr lang="en-US" dirty="0"/>
              <a:t> (Dr. Girard said to avoid this)</a:t>
            </a:r>
          </a:p>
          <a:p>
            <a:pPr lvl="1"/>
            <a:r>
              <a:rPr lang="en-US" dirty="0"/>
              <a:t>Neural Networks?</a:t>
            </a:r>
          </a:p>
          <a:p>
            <a:pPr lvl="1"/>
            <a:r>
              <a:rPr lang="en-US" dirty="0"/>
              <a:t>Content-based?</a:t>
            </a:r>
          </a:p>
          <a:p>
            <a:pPr lvl="1"/>
            <a:r>
              <a:rPr lang="en-US" dirty="0"/>
              <a:t>URL-Based?</a:t>
            </a:r>
          </a:p>
          <a:p>
            <a:pPr lvl="1"/>
            <a:r>
              <a:rPr lang="en-US" dirty="0"/>
              <a:t>Analyzing Meta-tags?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A95-E85C-46B1-BC8B-CF532F04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from Scholarly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458-A0C4-4399-A883-E0DB388D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Dr. Girard said SVMs are very similar to neural networks.</a:t>
            </a:r>
          </a:p>
          <a:p>
            <a:r>
              <a:rPr lang="en-US" dirty="0"/>
              <a:t>URL-Based Detection</a:t>
            </a:r>
          </a:p>
          <a:p>
            <a:r>
              <a:rPr lang="en-US" strike="sngStrike" dirty="0"/>
              <a:t>Text Classification</a:t>
            </a:r>
          </a:p>
          <a:p>
            <a:r>
              <a:rPr lang="en-US" strike="sngStrike" dirty="0"/>
              <a:t>Natural Language Processing</a:t>
            </a:r>
          </a:p>
          <a:p>
            <a:r>
              <a:rPr lang="en-US" dirty="0"/>
              <a:t>Document Object Model (DOM)</a:t>
            </a:r>
          </a:p>
          <a:p>
            <a:r>
              <a:rPr lang="en-US" dirty="0"/>
              <a:t>Visual Features</a:t>
            </a:r>
          </a:p>
          <a:p>
            <a:r>
              <a:rPr lang="en-US" dirty="0"/>
              <a:t>C4.5 Algorithm</a:t>
            </a:r>
          </a:p>
          <a:p>
            <a:pPr lvl="1"/>
            <a:r>
              <a:rPr lang="en-US" dirty="0"/>
              <a:t>Both papers discussed in primary objective use this algorithm.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854A5-C843-4F55-8960-917E44C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9562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CD21-CFD7-4D40-8469-6E82D0CC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A5D1-A4D6-4A95-9A3F-33D645D4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for supervised machine learning with text and web page categorization</a:t>
            </a:r>
          </a:p>
          <a:p>
            <a:r>
              <a:rPr lang="en-US" dirty="0"/>
              <a:t>“The underlying idea is to map the training points to a higher-dimensional vector space and then to find a hyperplane separating most of the positive and negative training points.”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 </a:t>
            </a:r>
            <a:r>
              <a:rPr lang="en-US" dirty="0" err="1"/>
              <a:t>Baykan</a:t>
            </a:r>
            <a:r>
              <a:rPr lang="en-US" dirty="0"/>
              <a:t>, M. </a:t>
            </a:r>
            <a:r>
              <a:rPr lang="en-US" dirty="0" err="1"/>
              <a:t>Henzinger</a:t>
            </a:r>
            <a:r>
              <a:rPr lang="en-US" dirty="0"/>
              <a:t>, L. Marian, and I. Weber, “A Comprehensive 	Study of Features and Algorithms for URL-Based Topic 	Classification,” </a:t>
            </a:r>
            <a:r>
              <a:rPr lang="en-US" i="1" dirty="0"/>
              <a:t>ACM Trans Web</a:t>
            </a:r>
            <a:r>
              <a:rPr lang="en-US" dirty="0"/>
              <a:t>, vol. 5, no. 3, p. 15:1–15:29, Jul. 	2011.</a:t>
            </a:r>
          </a:p>
        </p:txBody>
      </p:sp>
    </p:spTree>
    <p:extLst>
      <p:ext uri="{BB962C8B-B14F-4D97-AF65-F5344CB8AC3E}">
        <p14:creationId xmlns:p14="http://schemas.microsoft.com/office/powerpoint/2010/main" val="398376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18244</TotalTime>
  <Words>2178</Words>
  <Application>Microsoft Office PowerPoint</Application>
  <PresentationFormat>Widescreen</PresentationFormat>
  <Paragraphs>258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Document Classification Problem: Does a Web Page Contain an Article?</vt:lpstr>
      <vt:lpstr>Phase I: Analysis</vt:lpstr>
      <vt:lpstr>Document Classification Problem</vt:lpstr>
      <vt:lpstr>What is an article?</vt:lpstr>
      <vt:lpstr>Initial Thoughts About Problem</vt:lpstr>
      <vt:lpstr>Initial Thoughts for Solutions</vt:lpstr>
      <vt:lpstr>Topics from Scholarly Sources</vt:lpstr>
      <vt:lpstr>Machine Learning</vt:lpstr>
      <vt:lpstr>Support Vector Machine</vt:lpstr>
      <vt:lpstr>Support Vector Machine</vt:lpstr>
      <vt:lpstr>HITS Algorithm</vt:lpstr>
      <vt:lpstr>C4.5 Algorithm</vt:lpstr>
      <vt:lpstr>C4.5 Algorithm</vt:lpstr>
      <vt:lpstr>SVM vs. C4.5</vt:lpstr>
      <vt:lpstr>ID3 Algorithm</vt:lpstr>
      <vt:lpstr>ID3 Algorithm</vt:lpstr>
      <vt:lpstr>Title and Body Subtree Algorithms</vt:lpstr>
      <vt:lpstr>URL-Based</vt:lpstr>
      <vt:lpstr>Parsing URLs</vt:lpstr>
      <vt:lpstr>Link-Target Identification</vt:lpstr>
      <vt:lpstr>Delimiters for Parsing URLs</vt:lpstr>
      <vt:lpstr>Co-Training Algorithm</vt:lpstr>
      <vt:lpstr>Content-Based</vt:lpstr>
      <vt:lpstr>Document Object Model</vt:lpstr>
      <vt:lpstr>Traversing a DOM Tree</vt:lpstr>
      <vt:lpstr>Scoring Content in DOM</vt:lpstr>
      <vt:lpstr>Visual Features</vt:lpstr>
      <vt:lpstr>Line-breaks as Visual Features</vt:lpstr>
      <vt:lpstr>Primary Objective</vt:lpstr>
      <vt:lpstr>Phase II: Hypothesis</vt:lpstr>
      <vt:lpstr>Hypotheses</vt:lpstr>
      <vt:lpstr>Solution</vt:lpstr>
      <vt:lpstr>Goal Tree</vt:lpstr>
      <vt:lpstr>Experiment Design (Block Design)</vt:lpstr>
      <vt:lpstr>Experiment Design: Estimated Run Time</vt:lpstr>
      <vt:lpstr>Phase III: Synthesis</vt:lpstr>
      <vt:lpstr>Data Set</vt:lpstr>
      <vt:lpstr>Development</vt:lpstr>
      <vt:lpstr>DOM Java Library</vt:lpstr>
      <vt:lpstr>PowerPoint Presentation</vt:lpstr>
      <vt:lpstr>List of Visual Feature Rules Implemented</vt:lpstr>
      <vt:lpstr>List of Visual Feature Rules Implemented</vt:lpstr>
      <vt:lpstr>List of Visual Feature Rules Implemented</vt:lpstr>
      <vt:lpstr>List of Visual Feature Rules Implemented</vt:lpstr>
      <vt:lpstr>List of Link Identification Rules Implemented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Rummel</dc:creator>
  <cp:lastModifiedBy>Rummel, Nicholas</cp:lastModifiedBy>
  <cp:revision>83</cp:revision>
  <dcterms:created xsi:type="dcterms:W3CDTF">2018-02-28T22:41:53Z</dcterms:created>
  <dcterms:modified xsi:type="dcterms:W3CDTF">2018-10-19T20:31:07Z</dcterms:modified>
</cp:coreProperties>
</file>