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 autoAdjust="0"/>
    <p:restoredTop sz="94660"/>
  </p:normalViewPr>
  <p:slideViewPr>
    <p:cSldViewPr snapToGrid="0">
      <p:cViewPr varScale="1">
        <p:scale>
          <a:sx n="97" d="100"/>
          <a:sy n="97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6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08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42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22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6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4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6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8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43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82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1B3C-26F4-45BD-A83A-FFB8D16BCD56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33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1B3C-26F4-45BD-A83A-FFB8D16BCD56}" type="datetimeFigureOut">
              <a:rPr lang="en-GB" smtClean="0"/>
              <a:t>27/03/2018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B1118-A84D-4D91-9F6E-F35EDAD9CD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34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infuse.ukdataservice.ac.uk/help/definitions/2011geographies/index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376" y="67056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Administrative Area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1008" y="149281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48" y="152401"/>
            <a:ext cx="2237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Conceptual Model for Administrative Area, showing the Classes and the “contains” relationship (-&gt;)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5504" y="152400"/>
            <a:ext cx="6790354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Notes: </a:t>
            </a:r>
          </a:p>
          <a:p>
            <a:r>
              <a:rPr lang="en-GB" b="1" dirty="0"/>
              <a:t>We will record in our database two names for each administrative area: (</a:t>
            </a:r>
            <a:r>
              <a:rPr lang="en-GB" b="1" dirty="0" err="1"/>
              <a:t>i</a:t>
            </a:r>
            <a:r>
              <a:rPr lang="en-GB" b="1" dirty="0"/>
              <a:t>) the ONS name, (ii) the “typed ONS name”, which in most instances (see below for the exceptions) adds the type of admin area to its ONS name within round brackets. </a:t>
            </a:r>
          </a:p>
          <a:p>
            <a:r>
              <a:rPr lang="en-GB" b="1" dirty="0"/>
              <a:t>It is the “typed ONS name” that will appear in the text auto-completion list within the Search Facility.  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no instances of the class Administrative Area – it is there as a “placeholder” in the conceptual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four instances of  the class Country, with ONS names “England”, “Scotland”, “Northern Island”, “Wales”. Their “typed ONS name” will be the same (i.e. without “(Country)” appended).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England contains instances of English Region.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Northern Island contains instances of NI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Gov</a:t>
            </a:r>
            <a:r>
              <a:rPr lang="en-GB" dirty="0"/>
              <a:t> District [11 such instances]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Scotland contains instances of Scottish Council Area [32 such instances]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Wales contains instances of Welsh UA [22 such instances]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only one instance of Greater London. Its “typed ONS name” is “Greater London” (not “Greater London (Greater London)”).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“Greater London” is connected to “England”.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only one instance of City of London, contained in Greater London. Its “typed ONS name” is “City of London”.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122" y="2757603"/>
            <a:ext cx="118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English Region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9909" y="2977260"/>
            <a:ext cx="1449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NI </a:t>
            </a:r>
            <a:r>
              <a:rPr lang="en-GB" dirty="0" err="1"/>
              <a:t>Loc</a:t>
            </a:r>
            <a:r>
              <a:rPr lang="en-GB" dirty="0"/>
              <a:t> </a:t>
            </a:r>
            <a:r>
              <a:rPr lang="en-GB" dirty="0" err="1"/>
              <a:t>Gov</a:t>
            </a:r>
            <a:r>
              <a:rPr lang="en-GB" dirty="0"/>
              <a:t> District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88718" y="2959490"/>
            <a:ext cx="1182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Scottish Council Area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263" y="4648200"/>
            <a:ext cx="135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English County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4848" y="4651746"/>
            <a:ext cx="98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English CA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30880" y="1039892"/>
            <a:ext cx="0" cy="526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27101" y="1936004"/>
            <a:ext cx="1898395" cy="905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57984" y="1936004"/>
            <a:ext cx="859536" cy="1078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6779" y="1932830"/>
            <a:ext cx="272243" cy="1078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52030" y="2980385"/>
            <a:ext cx="143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Welsh UA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462528" y="1936004"/>
            <a:ext cx="707136" cy="1078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</p:cNvCxnSpPr>
          <p:nvPr/>
        </p:nvCxnSpPr>
        <p:spPr>
          <a:xfrm>
            <a:off x="694434" y="3403934"/>
            <a:ext cx="0" cy="12171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99591" y="3315687"/>
            <a:ext cx="659984" cy="1332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65265" y="3224228"/>
            <a:ext cx="1351215" cy="1653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51193" y="4909360"/>
            <a:ext cx="123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English UA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3840" y="5862743"/>
            <a:ext cx="174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English District or Borough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36164" y="4906306"/>
            <a:ext cx="1165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Greater London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106994" y="1936004"/>
            <a:ext cx="13242" cy="30353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782835" y="5961715"/>
            <a:ext cx="103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London </a:t>
            </a:r>
          </a:p>
          <a:p>
            <a:r>
              <a:rPr lang="en-GB" dirty="0"/>
              <a:t>Borough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41248" y="5234636"/>
            <a:ext cx="320040" cy="64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1312736" y="5294531"/>
            <a:ext cx="158623" cy="581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209163" y="5546985"/>
            <a:ext cx="24770" cy="420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09022" y="5541902"/>
            <a:ext cx="660642" cy="3737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45433" y="5961715"/>
            <a:ext cx="98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City of London</a:t>
            </a:r>
          </a:p>
        </p:txBody>
      </p:sp>
    </p:spTree>
    <p:extLst>
      <p:ext uri="{BB962C8B-B14F-4D97-AF65-F5344CB8AC3E}">
        <p14:creationId xmlns:p14="http://schemas.microsoft.com/office/powerpoint/2010/main" val="145054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8786" y="66818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Administrative Area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1008" y="149281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48" y="152401"/>
            <a:ext cx="2289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Conceptual Model for Administrative Area for socio-demographic datasets (Census 2011)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5504" y="152400"/>
            <a:ext cx="67903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Notes:</a:t>
            </a:r>
          </a:p>
          <a:p>
            <a:r>
              <a:rPr lang="en-GB" sz="1600" dirty="0"/>
              <a:t>Source: </a:t>
            </a:r>
            <a:r>
              <a:rPr lang="en-GB" sz="1600" dirty="0">
                <a:hlinkClick r:id="rId2"/>
              </a:rPr>
              <a:t>http://infuse.ukdataservice.ac.uk/help/definitions/2011geographies/index.html</a:t>
            </a:r>
            <a:r>
              <a:rPr lang="en-GB" sz="1600" dirty="0"/>
              <a:t> </a:t>
            </a:r>
            <a:r>
              <a:rPr lang="en-GB" b="1" u="sng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122" y="2757603"/>
            <a:ext cx="11826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English Region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9909" y="2977260"/>
            <a:ext cx="14493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NI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Loc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Gov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District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88718" y="2959490"/>
            <a:ext cx="118262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Scottish Council Area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263" y="4648200"/>
            <a:ext cx="13533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English County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4848" y="4651746"/>
            <a:ext cx="9810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English CA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30880" y="1039892"/>
            <a:ext cx="0" cy="526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927101" y="1936004"/>
            <a:ext cx="1898395" cy="905519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57984" y="1936004"/>
            <a:ext cx="859536" cy="107871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36779" y="1932830"/>
            <a:ext cx="272243" cy="107871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52030" y="2980385"/>
            <a:ext cx="143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Welsh UA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462528" y="1936004"/>
            <a:ext cx="707136" cy="107871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</p:cNvCxnSpPr>
          <p:nvPr/>
        </p:nvCxnSpPr>
        <p:spPr>
          <a:xfrm>
            <a:off x="694434" y="3403934"/>
            <a:ext cx="0" cy="1217139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99591" y="3315687"/>
            <a:ext cx="659984" cy="1332513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65265" y="3224228"/>
            <a:ext cx="1351215" cy="1653964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51193" y="4909360"/>
            <a:ext cx="12351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English UA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3840" y="5862743"/>
            <a:ext cx="174841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English District or Borough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36164" y="4906306"/>
            <a:ext cx="116586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Greater London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106994" y="1936004"/>
            <a:ext cx="13242" cy="303536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782835" y="5961715"/>
            <a:ext cx="103326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London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Borough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41248" y="5234636"/>
            <a:ext cx="320040" cy="64099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1312736" y="5294531"/>
            <a:ext cx="158623" cy="5811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209163" y="5546985"/>
            <a:ext cx="24770" cy="42038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09022" y="5541902"/>
            <a:ext cx="660642" cy="373719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45433" y="5961715"/>
            <a:ext cx="9875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City of London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A1CA11-A78F-A446-920D-7375BBEFF843}"/>
              </a:ext>
            </a:extLst>
          </p:cNvPr>
          <p:cNvCxnSpPr>
            <a:cxnSpLocks/>
          </p:cNvCxnSpPr>
          <p:nvPr/>
        </p:nvCxnSpPr>
        <p:spPr>
          <a:xfrm>
            <a:off x="3230880" y="1044952"/>
            <a:ext cx="2975446" cy="1402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5B7B7C7-26E3-434B-A018-C3FBA7D04473}"/>
              </a:ext>
            </a:extLst>
          </p:cNvPr>
          <p:cNvSpPr txBox="1"/>
          <p:nvPr/>
        </p:nvSpPr>
        <p:spPr>
          <a:xfrm>
            <a:off x="5039870" y="2472189"/>
            <a:ext cx="2425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Local authorities (LAD) </a:t>
            </a:r>
            <a:r>
              <a:rPr lang="en-GB" sz="1400" dirty="0"/>
              <a:t>(harmonised at UK level, </a:t>
            </a:r>
          </a:p>
          <a:p>
            <a:pPr algn="ctr"/>
            <a:r>
              <a:rPr lang="en-GB" sz="1400" dirty="0"/>
              <a:t>mean </a:t>
            </a:r>
            <a:r>
              <a:rPr lang="en-GB" sz="1400" dirty="0" err="1"/>
              <a:t>sqkm</a:t>
            </a:r>
            <a:r>
              <a:rPr lang="en-GB" sz="1400" dirty="0"/>
              <a:t>=597,</a:t>
            </a:r>
          </a:p>
          <a:p>
            <a:pPr algn="ctr"/>
            <a:r>
              <a:rPr lang="en-GB" sz="1400" dirty="0"/>
              <a:t> mean pop=156,000)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0CAB4A-1CF3-2F41-A550-24A20A8FC72F}"/>
              </a:ext>
            </a:extLst>
          </p:cNvPr>
          <p:cNvSpPr txBox="1"/>
          <p:nvPr/>
        </p:nvSpPr>
        <p:spPr>
          <a:xfrm>
            <a:off x="4608124" y="3981943"/>
            <a:ext cx="32893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Lower Super Output Area (LSOA)</a:t>
            </a:r>
          </a:p>
          <a:p>
            <a:pPr algn="ctr"/>
            <a:r>
              <a:rPr lang="en-GB" sz="1400" dirty="0"/>
              <a:t>(4-6 OAs, mean </a:t>
            </a:r>
            <a:r>
              <a:rPr lang="en-GB" sz="1400" dirty="0" err="1"/>
              <a:t>sqkm</a:t>
            </a:r>
            <a:r>
              <a:rPr lang="en-GB" sz="1400" dirty="0"/>
              <a:t>=5, </a:t>
            </a:r>
          </a:p>
          <a:p>
            <a:pPr algn="ctr"/>
            <a:r>
              <a:rPr lang="en-GB" sz="1400" dirty="0"/>
              <a:t>mean pop=1,500)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EDBCBF-658A-0141-BD05-98406ED1E4E5}"/>
              </a:ext>
            </a:extLst>
          </p:cNvPr>
          <p:cNvSpPr txBox="1"/>
          <p:nvPr/>
        </p:nvSpPr>
        <p:spPr>
          <a:xfrm>
            <a:off x="4893774" y="5294531"/>
            <a:ext cx="271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 Areas (OA)</a:t>
            </a:r>
          </a:p>
          <a:p>
            <a:pPr algn="ctr"/>
            <a:r>
              <a:rPr lang="en-GB" sz="1400" dirty="0"/>
              <a:t>(mean </a:t>
            </a:r>
            <a:r>
              <a:rPr lang="en-GB" sz="1400" dirty="0" err="1"/>
              <a:t>sqkm</a:t>
            </a:r>
            <a:r>
              <a:rPr lang="en-GB" sz="1400" dirty="0"/>
              <a:t>=1, mean pop=300)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196D14-8D6C-A74E-AED5-E950660AA867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6252775" y="3487852"/>
            <a:ext cx="0" cy="4940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500FC6-5921-E04D-91E5-726525044F2A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6252775" y="4782162"/>
            <a:ext cx="5" cy="5123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3314C5F-A009-624B-9FD4-43932221A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258" y="1539744"/>
            <a:ext cx="3497719" cy="168448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6D1704-95F9-4F49-B9AF-F5EF5D55AB76}"/>
              </a:ext>
            </a:extLst>
          </p:cNvPr>
          <p:cNvSpPr/>
          <p:nvPr/>
        </p:nvSpPr>
        <p:spPr>
          <a:xfrm>
            <a:off x="8474258" y="1118616"/>
            <a:ext cx="154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LAD unit types</a:t>
            </a:r>
          </a:p>
        </p:txBody>
      </p:sp>
    </p:spTree>
    <p:extLst>
      <p:ext uri="{BB962C8B-B14F-4D97-AF65-F5344CB8AC3E}">
        <p14:creationId xmlns:p14="http://schemas.microsoft.com/office/powerpoint/2010/main" val="325791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435</Words>
  <Application>Microsoft Macintosh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Image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Poulovassilis</dc:creator>
  <cp:lastModifiedBy>Andrea B</cp:lastModifiedBy>
  <cp:revision>75</cp:revision>
  <dcterms:created xsi:type="dcterms:W3CDTF">2018-01-17T13:24:50Z</dcterms:created>
  <dcterms:modified xsi:type="dcterms:W3CDTF">2018-03-27T09:04:00Z</dcterms:modified>
</cp:coreProperties>
</file>