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d598e9c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d598e9c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ad598e9c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d598e9c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ad598e9c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d598e9c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d598e9c8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d598e9c8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ad598e9c8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d598e9c8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d598e9c8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d598e9c8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d598e9c8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d598e9c8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ad598e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d598e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ad598e9c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d598e9c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ad598e9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d598e9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d598e9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d598e9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d598e9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d598e9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ad598e9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d598e9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ad598e9c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d598e9c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d598e9c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d598e9c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RMN Auto Sales</a:t>
            </a:r>
            <a:endParaRPr/>
          </a:p>
        </p:txBody>
      </p:sp>
      <p:sp>
        <p:nvSpPr>
          <p:cNvPr id="60" name="Google Shape;60;p13"/>
          <p:cNvSpPr txBox="1"/>
          <p:nvPr>
            <p:ph idx="1" type="subTitle"/>
          </p:nvPr>
        </p:nvSpPr>
        <p:spPr>
          <a:xfrm>
            <a:off x="671250" y="319610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chemeClr val="lt2"/>
                </a:solidFill>
                <a:latin typeface="Oswald"/>
                <a:ea typeface="Oswald"/>
                <a:cs typeface="Oswald"/>
                <a:sym typeface="Oswald"/>
              </a:rPr>
              <a:t>By: Shiv Bhagat, AJ </a:t>
            </a:r>
            <a:r>
              <a:rPr lang="en" sz="2300">
                <a:solidFill>
                  <a:schemeClr val="lt2"/>
                </a:solidFill>
                <a:latin typeface="Oswald"/>
                <a:ea typeface="Oswald"/>
                <a:cs typeface="Oswald"/>
                <a:sym typeface="Oswald"/>
              </a:rPr>
              <a:t>Albrecht, Nicholas Ayson</a:t>
            </a:r>
            <a:endParaRPr sz="2300">
              <a:solidFill>
                <a:schemeClr val="lt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click the x next to row- </a:t>
            </a:r>
            <a:endParaRPr/>
          </a:p>
        </p:txBody>
      </p:sp>
      <p:pic>
        <p:nvPicPr>
          <p:cNvPr id="124" name="Google Shape;124;p22"/>
          <p:cNvPicPr preferRelativeResize="0"/>
          <p:nvPr/>
        </p:nvPicPr>
        <p:blipFill>
          <a:blip r:embed="rId3">
            <a:alphaModFix/>
          </a:blip>
          <a:stretch>
            <a:fillRect/>
          </a:stretch>
        </p:blipFill>
        <p:spPr>
          <a:xfrm>
            <a:off x="311700" y="1622848"/>
            <a:ext cx="7534049" cy="2231950"/>
          </a:xfrm>
          <a:prstGeom prst="rect">
            <a:avLst/>
          </a:prstGeom>
          <a:noFill/>
          <a:ln>
            <a:noFill/>
          </a:ln>
        </p:spPr>
      </p:pic>
      <p:cxnSp>
        <p:nvCxnSpPr>
          <p:cNvPr id="125" name="Google Shape;125;p22"/>
          <p:cNvCxnSpPr/>
          <p:nvPr/>
        </p:nvCxnSpPr>
        <p:spPr>
          <a:xfrm flipH="1">
            <a:off x="7772200" y="1066250"/>
            <a:ext cx="489600" cy="757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Reports</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rPr lang="en"/>
              <a:t>Output of create: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rPr lang="en"/>
              <a:t>After deleting the entry:</a:t>
            </a:r>
            <a:endParaRPr/>
          </a:p>
          <a:p>
            <a:pPr indent="457200" lvl="0" marL="3200400" rtl="0" algn="l">
              <a:spcBef>
                <a:spcPts val="1200"/>
              </a:spcBef>
              <a:spcAft>
                <a:spcPts val="1200"/>
              </a:spcAft>
              <a:buNone/>
            </a:pPr>
            <a:r>
              <a:rPr lang="en"/>
              <a:t>		</a:t>
            </a:r>
            <a:endParaRPr/>
          </a:p>
        </p:txBody>
      </p:sp>
      <p:pic>
        <p:nvPicPr>
          <p:cNvPr id="132" name="Google Shape;132;p23"/>
          <p:cNvPicPr preferRelativeResize="0"/>
          <p:nvPr/>
        </p:nvPicPr>
        <p:blipFill>
          <a:blip r:embed="rId3">
            <a:alphaModFix/>
          </a:blip>
          <a:stretch>
            <a:fillRect/>
          </a:stretch>
        </p:blipFill>
        <p:spPr>
          <a:xfrm>
            <a:off x="0" y="1394700"/>
            <a:ext cx="3806376" cy="3748800"/>
          </a:xfrm>
          <a:prstGeom prst="rect">
            <a:avLst/>
          </a:prstGeom>
          <a:noFill/>
          <a:ln>
            <a:noFill/>
          </a:ln>
        </p:spPr>
      </p:pic>
      <p:pic>
        <p:nvPicPr>
          <p:cNvPr id="133" name="Google Shape;133;p23"/>
          <p:cNvPicPr preferRelativeResize="0"/>
          <p:nvPr/>
        </p:nvPicPr>
        <p:blipFill rotWithShape="1">
          <a:blip r:embed="rId4">
            <a:alphaModFix/>
          </a:blip>
          <a:srcRect b="12587" l="-4651" r="3313" t="0"/>
          <a:stretch/>
        </p:blipFill>
        <p:spPr>
          <a:xfrm>
            <a:off x="3878700" y="1627275"/>
            <a:ext cx="5113575" cy="297125"/>
          </a:xfrm>
          <a:prstGeom prst="rect">
            <a:avLst/>
          </a:prstGeom>
          <a:noFill/>
          <a:ln>
            <a:noFill/>
          </a:ln>
        </p:spPr>
      </p:pic>
      <p:pic>
        <p:nvPicPr>
          <p:cNvPr id="134" name="Google Shape;134;p23"/>
          <p:cNvPicPr preferRelativeResize="0"/>
          <p:nvPr/>
        </p:nvPicPr>
        <p:blipFill>
          <a:blip r:embed="rId5">
            <a:alphaModFix/>
          </a:blip>
          <a:stretch>
            <a:fillRect/>
          </a:stretch>
        </p:blipFill>
        <p:spPr>
          <a:xfrm>
            <a:off x="3840575" y="2453950"/>
            <a:ext cx="5113573" cy="472891"/>
          </a:xfrm>
          <a:prstGeom prst="rect">
            <a:avLst/>
          </a:prstGeom>
          <a:noFill/>
          <a:ln>
            <a:noFill/>
          </a:ln>
        </p:spPr>
      </p:pic>
      <p:cxnSp>
        <p:nvCxnSpPr>
          <p:cNvPr id="135" name="Google Shape;135;p23"/>
          <p:cNvCxnSpPr/>
          <p:nvPr/>
        </p:nvCxnSpPr>
        <p:spPr>
          <a:xfrm flipH="1" rot="10800000">
            <a:off x="8590375" y="2749325"/>
            <a:ext cx="207900" cy="523200"/>
          </a:xfrm>
          <a:prstGeom prst="straightConnector1">
            <a:avLst/>
          </a:prstGeom>
          <a:noFill/>
          <a:ln cap="flat" cmpd="sng" w="28575">
            <a:solidFill>
              <a:srgbClr val="FF0000"/>
            </a:solidFill>
            <a:prstDash val="solid"/>
            <a:round/>
            <a:headEnd len="med" w="med" type="none"/>
            <a:tailEnd len="med" w="med" type="triangle"/>
          </a:ln>
        </p:spPr>
      </p:cxnSp>
      <p:pic>
        <p:nvPicPr>
          <p:cNvPr id="136" name="Google Shape;136;p23"/>
          <p:cNvPicPr preferRelativeResize="0"/>
          <p:nvPr/>
        </p:nvPicPr>
        <p:blipFill>
          <a:blip r:embed="rId6">
            <a:alphaModFix/>
          </a:blip>
          <a:stretch>
            <a:fillRect/>
          </a:stretch>
        </p:blipFill>
        <p:spPr>
          <a:xfrm>
            <a:off x="3754237" y="3368150"/>
            <a:ext cx="5362499" cy="36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Demonstration</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now demonstrate our database.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Overall, this project was </a:t>
            </a:r>
            <a:r>
              <a:rPr lang="en"/>
              <a:t>important</a:t>
            </a:r>
            <a:r>
              <a:rPr lang="en"/>
              <a:t> in helping us gain </a:t>
            </a:r>
            <a:r>
              <a:rPr lang="en"/>
              <a:t>experience in designing frontend and backend of database. None of us had experience with databases or any database languages beforehand. Now that we have more experience, we should be able to create more complex databases in the future.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Learned</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Overall, we learned that setting up a database takes a lot of time and planing. We end up spe</a:t>
            </a:r>
            <a:r>
              <a:rPr lang="en"/>
              <a:t>nding more time than we had originally planned. In addition, we also </a:t>
            </a:r>
            <a:r>
              <a:rPr lang="en"/>
              <a:t>learned</a:t>
            </a:r>
            <a:r>
              <a:rPr lang="en"/>
              <a:t> just how </a:t>
            </a:r>
            <a:r>
              <a:rPr lang="en"/>
              <a:t>important</a:t>
            </a:r>
            <a:r>
              <a:rPr lang="en"/>
              <a:t> </a:t>
            </a:r>
            <a:r>
              <a:rPr lang="en"/>
              <a:t>modeling</a:t>
            </a:r>
            <a:r>
              <a:rPr lang="en"/>
              <a:t> the data ahead of time was. We end up going through several data </a:t>
            </a:r>
            <a:r>
              <a:rPr lang="en"/>
              <a:t>models</a:t>
            </a:r>
            <a:r>
              <a:rPr lang="en"/>
              <a:t> before we arrived at the version we used in our implementation. (Including going from 11 tables to 6). Implementing a web application with our sql server takes a lot of time of research and planning.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allow for better user navigation, we could have added a tutorial to guide users on how to create an entry.</a:t>
            </a:r>
            <a:endParaRPr/>
          </a:p>
          <a:p>
            <a:pPr indent="0" lvl="0" marL="0" rtl="0" algn="l">
              <a:spcBef>
                <a:spcPts val="1200"/>
              </a:spcBef>
              <a:spcAft>
                <a:spcPts val="0"/>
              </a:spcAft>
              <a:buNone/>
            </a:pPr>
            <a:r>
              <a:rPr lang="en"/>
              <a:t>Users </a:t>
            </a:r>
            <a:r>
              <a:rPr lang="en"/>
              <a:t>currently</a:t>
            </a:r>
            <a:r>
              <a:rPr lang="en"/>
              <a:t> do not know if </a:t>
            </a:r>
            <a:r>
              <a:rPr lang="en"/>
              <a:t>someone</a:t>
            </a:r>
            <a:r>
              <a:rPr lang="en"/>
              <a:t> else has modified data </a:t>
            </a:r>
            <a:r>
              <a:rPr lang="en"/>
              <a:t>unless</a:t>
            </a:r>
            <a:r>
              <a:rPr lang="en"/>
              <a:t> they changed a page. To prevent potential </a:t>
            </a:r>
            <a:r>
              <a:rPr lang="en"/>
              <a:t>conflicts</a:t>
            </a:r>
            <a:r>
              <a:rPr lang="en"/>
              <a:t>, we could make it so that other users are </a:t>
            </a:r>
            <a:r>
              <a:rPr lang="en"/>
              <a:t>notified</a:t>
            </a:r>
            <a:r>
              <a:rPr lang="en"/>
              <a:t> when a </a:t>
            </a:r>
            <a:r>
              <a:rPr lang="en"/>
              <a:t>someone</a:t>
            </a:r>
            <a:r>
              <a:rPr lang="en"/>
              <a:t> </a:t>
            </a:r>
            <a:r>
              <a:rPr lang="en"/>
              <a:t>modifies</a:t>
            </a:r>
            <a:r>
              <a:rPr lang="en"/>
              <a:t> the database.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Uses</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software that was built can be </a:t>
            </a:r>
            <a:r>
              <a:rPr lang="en"/>
              <a:t>useful</a:t>
            </a:r>
            <a:r>
              <a:rPr lang="en"/>
              <a:t> for small businesses. The software should be able to </a:t>
            </a:r>
            <a:r>
              <a:rPr lang="en"/>
              <a:t>reliably</a:t>
            </a:r>
            <a:r>
              <a:rPr lang="en"/>
              <a:t> sort and look </a:t>
            </a:r>
            <a:r>
              <a:rPr lang="en"/>
              <a:t>around</a:t>
            </a:r>
            <a:r>
              <a:rPr lang="en"/>
              <a:t> a few thousand </a:t>
            </a:r>
            <a:r>
              <a:rPr lang="en"/>
              <a:t>entries</a:t>
            </a:r>
            <a:r>
              <a:rPr lang="en"/>
              <a:t>. However the </a:t>
            </a:r>
            <a:r>
              <a:rPr lang="en"/>
              <a:t>software</a:t>
            </a:r>
            <a:r>
              <a:rPr lang="en"/>
              <a:t> is only </a:t>
            </a:r>
            <a:r>
              <a:rPr lang="en"/>
              <a:t>designed</a:t>
            </a:r>
            <a:r>
              <a:rPr lang="en"/>
              <a:t> to </a:t>
            </a:r>
            <a:r>
              <a:rPr lang="en"/>
              <a:t>support</a:t>
            </a:r>
            <a:r>
              <a:rPr lang="en"/>
              <a:t> a single location. To </a:t>
            </a:r>
            <a:r>
              <a:rPr lang="en"/>
              <a:t>support</a:t>
            </a:r>
            <a:r>
              <a:rPr lang="en"/>
              <a:t> additional locations and </a:t>
            </a:r>
            <a:r>
              <a:rPr lang="en"/>
              <a:t>separation</a:t>
            </a:r>
            <a:r>
              <a:rPr lang="en"/>
              <a:t> of data, the software would need to be </a:t>
            </a:r>
            <a:r>
              <a:rPr lang="en"/>
              <a:t>modified.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RMN Auto Sales is a company that needs data to be stored. This dealer purchases cars that most likely need repairs from different places and refurbishes them to be sold back to consumers. The companies responsible for repairing these cars and to record how much these repairs cost and all the other information about the car. The car will also come with the option of Warranty, so the </a:t>
            </a:r>
            <a:r>
              <a:rPr lang="en"/>
              <a:t>dealership</a:t>
            </a:r>
            <a:r>
              <a:rPr lang="en"/>
              <a:t> has the option to sell that to the customer as well. Then when they will resell the car they will record the customer’s information as well as the sale that pair with the customer and contains the amount that was paid to the company. They also need a way to store information about the payments that have </a:t>
            </a:r>
            <a:r>
              <a:rPr lang="en"/>
              <a:t>occurred as time passes. So our duty is to make a database that allows the employees to make changes to the database and store all of this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r>
              <a:rPr lang="en"/>
              <a:t>Architecture</a:t>
            </a:r>
            <a:endParaRPr/>
          </a:p>
        </p:txBody>
      </p:sp>
      <p:sp>
        <p:nvSpPr>
          <p:cNvPr id="72" name="Google Shape;72;p15"/>
          <p:cNvSpPr txBox="1"/>
          <p:nvPr>
            <p:ph idx="1" type="body"/>
          </p:nvPr>
        </p:nvSpPr>
        <p:spPr>
          <a:xfrm>
            <a:off x="311700" y="11312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Software:</a:t>
            </a:r>
            <a:endParaRPr/>
          </a:p>
          <a:p>
            <a:pPr indent="-342900" lvl="0" marL="457200" rtl="0" algn="l">
              <a:spcBef>
                <a:spcPts val="1200"/>
              </a:spcBef>
              <a:spcAft>
                <a:spcPts val="0"/>
              </a:spcAft>
              <a:buSzPts val="1800"/>
              <a:buChar char="●"/>
            </a:pPr>
            <a:r>
              <a:rPr lang="en"/>
              <a:t>Back End: Microsoft SQL Server Manager</a:t>
            </a:r>
            <a:endParaRPr/>
          </a:p>
          <a:p>
            <a:pPr indent="-342900" lvl="0" marL="457200" rtl="0" algn="l">
              <a:spcBef>
                <a:spcPts val="0"/>
              </a:spcBef>
              <a:spcAft>
                <a:spcPts val="0"/>
              </a:spcAft>
              <a:buSzPts val="1800"/>
              <a:buChar char="●"/>
            </a:pPr>
            <a:r>
              <a:rPr lang="en"/>
              <a:t>Front End: Blazer (with radzen and visual studios)</a:t>
            </a:r>
            <a:endParaRPr/>
          </a:p>
          <a:p>
            <a:pPr indent="-342900" lvl="0" marL="457200" rtl="0" algn="l">
              <a:spcBef>
                <a:spcPts val="0"/>
              </a:spcBef>
              <a:spcAft>
                <a:spcPts val="0"/>
              </a:spcAft>
              <a:buSzPts val="1800"/>
              <a:buChar char="●"/>
            </a:pPr>
            <a:r>
              <a:rPr lang="en"/>
              <a:t>Languages Used: SQL and C#</a:t>
            </a:r>
            <a:endParaRPr/>
          </a:p>
          <a:p>
            <a:pPr indent="0" lvl="0" marL="0" rtl="0" algn="l">
              <a:lnSpc>
                <a:spcPct val="100000"/>
              </a:lnSpc>
              <a:spcBef>
                <a:spcPts val="1200"/>
              </a:spcBef>
              <a:spcAft>
                <a:spcPts val="0"/>
              </a:spcAft>
              <a:buNone/>
            </a:pPr>
            <a:r>
              <a:rPr lang="en"/>
              <a:t>Hardware - Server</a:t>
            </a:r>
            <a:endParaRPr/>
          </a:p>
          <a:p>
            <a:pPr indent="-342900" lvl="0" marL="457200" rtl="0" algn="l">
              <a:lnSpc>
                <a:spcPct val="100000"/>
              </a:lnSpc>
              <a:spcBef>
                <a:spcPts val="1200"/>
              </a:spcBef>
              <a:spcAft>
                <a:spcPts val="0"/>
              </a:spcAft>
              <a:buSzPts val="1800"/>
              <a:buChar char="●"/>
            </a:pPr>
            <a:r>
              <a:rPr lang="en"/>
              <a:t>CPU: I5 10400f</a:t>
            </a:r>
            <a:endParaRPr/>
          </a:p>
          <a:p>
            <a:pPr indent="-342900" lvl="0" marL="457200" rtl="0" algn="l">
              <a:lnSpc>
                <a:spcPct val="100000"/>
              </a:lnSpc>
              <a:spcBef>
                <a:spcPts val="0"/>
              </a:spcBef>
              <a:spcAft>
                <a:spcPts val="0"/>
              </a:spcAft>
              <a:buSzPts val="1800"/>
              <a:buChar char="●"/>
            </a:pPr>
            <a:r>
              <a:rPr lang="en"/>
              <a:t>Memory: 12gb ddr4</a:t>
            </a:r>
            <a:endParaRPr/>
          </a:p>
          <a:p>
            <a:pPr indent="-342900" lvl="0" marL="457200" rtl="0" algn="l">
              <a:lnSpc>
                <a:spcPct val="100000"/>
              </a:lnSpc>
              <a:spcBef>
                <a:spcPts val="0"/>
              </a:spcBef>
              <a:spcAft>
                <a:spcPts val="0"/>
              </a:spcAft>
              <a:buSzPts val="1800"/>
              <a:buChar char="●"/>
            </a:pPr>
            <a:r>
              <a:rPr lang="en"/>
              <a:t>Disk Space: 250gb ssd</a:t>
            </a:r>
            <a:endParaRPr/>
          </a:p>
          <a:p>
            <a:pPr indent="-342900" lvl="0" marL="457200" rtl="0" algn="l">
              <a:lnSpc>
                <a:spcPct val="100000"/>
              </a:lnSpc>
              <a:spcBef>
                <a:spcPts val="0"/>
              </a:spcBef>
              <a:spcAft>
                <a:spcPts val="0"/>
              </a:spcAft>
              <a:buSzPts val="1800"/>
              <a:buChar char="●"/>
            </a:pPr>
            <a:r>
              <a:rPr lang="en"/>
              <a:t>Operating System: windows 10</a:t>
            </a:r>
            <a:endParaRPr/>
          </a:p>
          <a:p>
            <a:pPr indent="0" lvl="0" marL="0" rtl="0" algn="l">
              <a:spcBef>
                <a:spcPts val="1200"/>
              </a:spcBef>
              <a:spcAft>
                <a:spcPts val="1200"/>
              </a:spcAft>
              <a:buNone/>
            </a:pPr>
            <a:r>
              <a:t/>
            </a:r>
            <a:endParaRPr/>
          </a:p>
        </p:txBody>
      </p:sp>
      <p:sp>
        <p:nvSpPr>
          <p:cNvPr id="73" name="Google Shape;73;p15"/>
          <p:cNvSpPr txBox="1"/>
          <p:nvPr/>
        </p:nvSpPr>
        <p:spPr>
          <a:xfrm>
            <a:off x="3811875" y="2460225"/>
            <a:ext cx="234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Hardware - Clients: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I3 4030u</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6gb ddr3</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700gb Hard Disk</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Windows 8</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sp>
        <p:nvSpPr>
          <p:cNvPr id="74" name="Google Shape;74;p15"/>
          <p:cNvSpPr txBox="1"/>
          <p:nvPr/>
        </p:nvSpPr>
        <p:spPr>
          <a:xfrm>
            <a:off x="6236700" y="2460225"/>
            <a:ext cx="234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Ryzen 5 3600x</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16gb ddr4</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 1tb ssd</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Windows 10</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6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 Summary</a:t>
            </a:r>
            <a:endParaRPr/>
          </a:p>
        </p:txBody>
      </p:sp>
      <p:sp>
        <p:nvSpPr>
          <p:cNvPr id="80" name="Google Shape;80;p16"/>
          <p:cNvSpPr txBox="1"/>
          <p:nvPr>
            <p:ph idx="1" type="body"/>
          </p:nvPr>
        </p:nvSpPr>
        <p:spPr>
          <a:xfrm>
            <a:off x="311700" y="1152475"/>
            <a:ext cx="3394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Our </a:t>
            </a:r>
            <a:r>
              <a:rPr lang="en"/>
              <a:t>transactions</a:t>
            </a:r>
            <a:r>
              <a:rPr lang="en"/>
              <a:t> are </a:t>
            </a:r>
            <a:r>
              <a:rPr lang="en"/>
              <a:t>centered</a:t>
            </a:r>
            <a:r>
              <a:rPr lang="en"/>
              <a:t> </a:t>
            </a:r>
            <a:r>
              <a:rPr lang="en"/>
              <a:t>around</a:t>
            </a:r>
            <a:r>
              <a:rPr lang="en"/>
              <a:t> the car. As soon as the store gets a car, it is </a:t>
            </a:r>
            <a:r>
              <a:rPr lang="en"/>
              <a:t>entered</a:t>
            </a:r>
            <a:r>
              <a:rPr lang="en"/>
              <a:t> in the database. Once a car is repaired, it can be matched to a customer who buys the car. Their payment </a:t>
            </a:r>
            <a:r>
              <a:rPr lang="en"/>
              <a:t>information</a:t>
            </a:r>
            <a:r>
              <a:rPr lang="en"/>
              <a:t> is tracked through sales payment history. In </a:t>
            </a:r>
            <a:r>
              <a:rPr lang="en"/>
              <a:t>addition, a customer can add zero to many warranties on their purchase, which is reflected in the warranties table.</a:t>
            </a:r>
            <a:endParaRPr/>
          </a:p>
        </p:txBody>
      </p:sp>
      <p:pic>
        <p:nvPicPr>
          <p:cNvPr id="81" name="Google Shape;81;p16"/>
          <p:cNvPicPr preferRelativeResize="0"/>
          <p:nvPr/>
        </p:nvPicPr>
        <p:blipFill>
          <a:blip r:embed="rId3">
            <a:alphaModFix/>
          </a:blip>
          <a:stretch>
            <a:fillRect/>
          </a:stretch>
        </p:blipFill>
        <p:spPr>
          <a:xfrm>
            <a:off x="3980928" y="1152478"/>
            <a:ext cx="4923422"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48025" y="31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and Tables Creation DDLs </a:t>
            </a:r>
            <a:endParaRPr/>
          </a:p>
        </p:txBody>
      </p:sp>
      <p:pic>
        <p:nvPicPr>
          <p:cNvPr id="87" name="Google Shape;87;p17"/>
          <p:cNvPicPr preferRelativeResize="0"/>
          <p:nvPr/>
        </p:nvPicPr>
        <p:blipFill>
          <a:blip r:embed="rId3">
            <a:alphaModFix/>
          </a:blip>
          <a:stretch>
            <a:fillRect/>
          </a:stretch>
        </p:blipFill>
        <p:spPr>
          <a:xfrm>
            <a:off x="6467643" y="0"/>
            <a:ext cx="2676364" cy="5143501"/>
          </a:xfrm>
          <a:prstGeom prst="rect">
            <a:avLst/>
          </a:prstGeom>
          <a:noFill/>
          <a:ln>
            <a:noFill/>
          </a:ln>
        </p:spPr>
      </p:pic>
      <p:pic>
        <p:nvPicPr>
          <p:cNvPr id="88" name="Google Shape;88;p17"/>
          <p:cNvPicPr preferRelativeResize="0"/>
          <p:nvPr/>
        </p:nvPicPr>
        <p:blipFill>
          <a:blip r:embed="rId4">
            <a:alphaModFix/>
          </a:blip>
          <a:stretch>
            <a:fillRect/>
          </a:stretch>
        </p:blipFill>
        <p:spPr>
          <a:xfrm>
            <a:off x="3353225" y="933900"/>
            <a:ext cx="3215075" cy="4209600"/>
          </a:xfrm>
          <a:prstGeom prst="rect">
            <a:avLst/>
          </a:prstGeom>
          <a:noFill/>
          <a:ln>
            <a:noFill/>
          </a:ln>
        </p:spPr>
      </p:pic>
      <p:pic>
        <p:nvPicPr>
          <p:cNvPr id="89" name="Google Shape;89;p17"/>
          <p:cNvPicPr preferRelativeResize="0"/>
          <p:nvPr/>
        </p:nvPicPr>
        <p:blipFill>
          <a:blip r:embed="rId5">
            <a:alphaModFix/>
          </a:blip>
          <a:stretch>
            <a:fillRect/>
          </a:stretch>
        </p:blipFill>
        <p:spPr>
          <a:xfrm>
            <a:off x="35838" y="1152475"/>
            <a:ext cx="3286125"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4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UI</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75350" y="749500"/>
            <a:ext cx="8848725" cy="432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functions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CRUD functions</a:t>
            </a:r>
            <a:endParaRPr/>
          </a:p>
          <a:p>
            <a:pPr indent="0" lvl="0" marL="0" rtl="0" algn="l">
              <a:spcBef>
                <a:spcPts val="1200"/>
              </a:spcBef>
              <a:spcAft>
                <a:spcPts val="0"/>
              </a:spcAft>
              <a:buNone/>
            </a:pPr>
            <a:r>
              <a:rPr lang="en"/>
              <a:t>Create-</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2557600" y="1118325"/>
            <a:ext cx="3806376" cy="374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from database -</a:t>
            </a:r>
            <a:endParaRPr/>
          </a:p>
        </p:txBody>
      </p:sp>
      <p:pic>
        <p:nvPicPr>
          <p:cNvPr id="110" name="Google Shape;110;p20"/>
          <p:cNvPicPr preferRelativeResize="0"/>
          <p:nvPr/>
        </p:nvPicPr>
        <p:blipFill>
          <a:blip r:embed="rId3">
            <a:alphaModFix/>
          </a:blip>
          <a:stretch>
            <a:fillRect/>
          </a:stretch>
        </p:blipFill>
        <p:spPr>
          <a:xfrm>
            <a:off x="60375" y="1611601"/>
            <a:ext cx="914399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Update-	</a:t>
            </a:r>
            <a:endParaRPr/>
          </a:p>
        </p:txBody>
      </p:sp>
      <p:pic>
        <p:nvPicPr>
          <p:cNvPr id="117" name="Google Shape;117;p21"/>
          <p:cNvPicPr preferRelativeResize="0"/>
          <p:nvPr/>
        </p:nvPicPr>
        <p:blipFill>
          <a:blip r:embed="rId3">
            <a:alphaModFix/>
          </a:blip>
          <a:stretch>
            <a:fillRect/>
          </a:stretch>
        </p:blipFill>
        <p:spPr>
          <a:xfrm>
            <a:off x="2174197" y="445025"/>
            <a:ext cx="3741953" cy="4403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