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jreVfN9lE7bdoQLg4kblVI8I5w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441351-C72A-4829-8974-0EC8182C3C86}">
  <a:tblStyle styleId="{A7441351-C72A-4829-8974-0EC8182C3C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5075e84b_0_7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5075e84b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85075e84b_0_17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85075e84b_0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notice very few people seem to of had a stroke.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85075e84b_0_17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85075e84b_0_1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85075e84b_0_17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85075e84b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9612bc9db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9612bc9d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9612bc9db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9612bc9d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9612bc9d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9612bc9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9612bc9db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9612bc9d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9612bc9db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9612bc9d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50">
                <a:solidFill>
                  <a:srgbClr val="232629"/>
                </a:solidFill>
                <a:highlight>
                  <a:srgbClr val="FFFFFF"/>
                </a:highlight>
              </a:rPr>
              <a:t>A macro-average will compute the metric independently for each class and then take the average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9612bc9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9612bc9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50">
                <a:solidFill>
                  <a:srgbClr val="232629"/>
                </a:solidFill>
                <a:highlight>
                  <a:srgbClr val="FFFFFF"/>
                </a:highlight>
              </a:rPr>
              <a:t>A macro-average will compute the metric independently for each class and then take the average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85075e84b_0_7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85075e84b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4380a2a0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4380a2a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4380a2a0b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4380a2a0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5075e84b_0_17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5075e84b_0_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972ac65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972ac6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9612bc9db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9612bc9d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1185075e84b_0_1616"/>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1185075e84b_0_1616"/>
          <p:cNvGrpSpPr/>
          <p:nvPr/>
        </p:nvGrpSpPr>
        <p:grpSpPr>
          <a:xfrm>
            <a:off x="1107036" y="1588427"/>
            <a:ext cx="994316" cy="61102"/>
            <a:chOff x="4580561" y="2589004"/>
            <a:chExt cx="1064464" cy="25200"/>
          </a:xfrm>
        </p:grpSpPr>
        <p:sp>
          <p:nvSpPr>
            <p:cNvPr id="12" name="Google Shape;12;g1185075e84b_0_161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1185075e84b_0_161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1185075e84b_0_1616"/>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1185075e84b_0_1616"/>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1185075e84b_0_161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1185075e84b_0_1680"/>
          <p:cNvGrpSpPr/>
          <p:nvPr/>
        </p:nvGrpSpPr>
        <p:grpSpPr>
          <a:xfrm>
            <a:off x="1107036" y="5558926"/>
            <a:ext cx="994316" cy="61102"/>
            <a:chOff x="4580561" y="2589004"/>
            <a:chExt cx="1064464" cy="25200"/>
          </a:xfrm>
        </p:grpSpPr>
        <p:sp>
          <p:nvSpPr>
            <p:cNvPr id="75" name="Google Shape;75;g1185075e84b_0_1680"/>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1185075e84b_0_1680"/>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1185075e84b_0_1680"/>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1185075e84b_0_1680"/>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1185075e84b_0_168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1185075e84b_0_168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1185075e84b_0_16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1185075e84b_0_168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5" name="Google Shape;85;g1185075e84b_0_168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1185075e84b_0_168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1185075e84b_0_168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1185075e84b_0_1624"/>
          <p:cNvGrpSpPr/>
          <p:nvPr/>
        </p:nvGrpSpPr>
        <p:grpSpPr>
          <a:xfrm>
            <a:off x="1107036" y="1588427"/>
            <a:ext cx="994316" cy="61102"/>
            <a:chOff x="4580561" y="2589004"/>
            <a:chExt cx="1064464" cy="25200"/>
          </a:xfrm>
        </p:grpSpPr>
        <p:sp>
          <p:nvSpPr>
            <p:cNvPr id="19" name="Google Shape;19;g1185075e84b_0_16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185075e84b_0_16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1185075e84b_0_1624"/>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1185075e84b_0_162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1185075e84b_0_163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1185075e84b_0_1630"/>
          <p:cNvGrpSpPr/>
          <p:nvPr/>
        </p:nvGrpSpPr>
        <p:grpSpPr>
          <a:xfrm>
            <a:off x="1107036" y="1588427"/>
            <a:ext cx="994316" cy="61102"/>
            <a:chOff x="4580561" y="2589004"/>
            <a:chExt cx="1064464" cy="25200"/>
          </a:xfrm>
        </p:grpSpPr>
        <p:sp>
          <p:nvSpPr>
            <p:cNvPr id="26" name="Google Shape;26;g1185075e84b_0_163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1185075e84b_0_163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1185075e84b_0_1630"/>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1185075e84b_0_1630"/>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1185075e84b_0_163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1185075e84b_0_163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1185075e84b_0_1638"/>
          <p:cNvGrpSpPr/>
          <p:nvPr/>
        </p:nvGrpSpPr>
        <p:grpSpPr>
          <a:xfrm>
            <a:off x="1107036" y="1588427"/>
            <a:ext cx="994316" cy="61102"/>
            <a:chOff x="4580561" y="2589004"/>
            <a:chExt cx="1064464" cy="25200"/>
          </a:xfrm>
        </p:grpSpPr>
        <p:sp>
          <p:nvSpPr>
            <p:cNvPr id="34" name="Google Shape;34;g1185075e84b_0_163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185075e84b_0_163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1185075e84b_0_1638"/>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1185075e84b_0_1638"/>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1185075e84b_0_1638"/>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1185075e84b_0_163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1185075e84b_0_164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1185075e84b_0_1647"/>
          <p:cNvGrpSpPr/>
          <p:nvPr/>
        </p:nvGrpSpPr>
        <p:grpSpPr>
          <a:xfrm>
            <a:off x="1107036" y="1588427"/>
            <a:ext cx="994316" cy="61102"/>
            <a:chOff x="4580561" y="2589004"/>
            <a:chExt cx="1064464" cy="25200"/>
          </a:xfrm>
        </p:grpSpPr>
        <p:sp>
          <p:nvSpPr>
            <p:cNvPr id="43" name="Google Shape;43;g1185075e84b_0_164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1185075e84b_0_164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1185075e84b_0_1647"/>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1185075e84b_0_164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1185075e84b_0_165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1185075e84b_0_1654"/>
          <p:cNvGrpSpPr/>
          <p:nvPr/>
        </p:nvGrpSpPr>
        <p:grpSpPr>
          <a:xfrm>
            <a:off x="1107036" y="1588427"/>
            <a:ext cx="994316" cy="61102"/>
            <a:chOff x="4580561" y="2589004"/>
            <a:chExt cx="1064464" cy="25200"/>
          </a:xfrm>
        </p:grpSpPr>
        <p:sp>
          <p:nvSpPr>
            <p:cNvPr id="50" name="Google Shape;50;g1185075e84b_0_165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1185075e84b_0_165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1185075e84b_0_1654"/>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1185075e84b_0_1654"/>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1185075e84b_0_165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1185075e84b_0_1662"/>
          <p:cNvGrpSpPr/>
          <p:nvPr/>
        </p:nvGrpSpPr>
        <p:grpSpPr>
          <a:xfrm>
            <a:off x="1107036" y="5558926"/>
            <a:ext cx="994316" cy="61102"/>
            <a:chOff x="4580561" y="2589004"/>
            <a:chExt cx="1064464" cy="25200"/>
          </a:xfrm>
        </p:grpSpPr>
        <p:sp>
          <p:nvSpPr>
            <p:cNvPr id="57" name="Google Shape;57;g1185075e84b_0_1662"/>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1185075e84b_0_1662"/>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1185075e84b_0_1662"/>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1185075e84b_0_166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185075e84b_0_1668"/>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1185075e84b_0_1668"/>
          <p:cNvGrpSpPr/>
          <p:nvPr/>
        </p:nvGrpSpPr>
        <p:grpSpPr>
          <a:xfrm>
            <a:off x="1107036" y="1588427"/>
            <a:ext cx="994316" cy="61102"/>
            <a:chOff x="4580561" y="2589004"/>
            <a:chExt cx="1064464" cy="25200"/>
          </a:xfrm>
        </p:grpSpPr>
        <p:sp>
          <p:nvSpPr>
            <p:cNvPr id="64" name="Google Shape;64;g1185075e84b_0_166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185075e84b_0_166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1185075e84b_0_1668"/>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1185075e84b_0_1668"/>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1185075e84b_0_1668"/>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1185075e84b_0_166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1185075e84b_0_1677"/>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1185075e84b_0_167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1185075e84b_0_16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1185075e84b_0_161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1185075e84b_0_161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185075e84b_0_747"/>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Predicting the L</a:t>
            </a:r>
            <a:r>
              <a:rPr lang="en-US"/>
              <a:t>ikelihood</a:t>
            </a:r>
            <a:r>
              <a:rPr lang="en-US"/>
              <a:t> </a:t>
            </a:r>
            <a:endParaRPr/>
          </a:p>
          <a:p>
            <a:pPr indent="0" lvl="0" marL="0" rtl="0" algn="l">
              <a:spcBef>
                <a:spcPts val="0"/>
              </a:spcBef>
              <a:spcAft>
                <a:spcPts val="0"/>
              </a:spcAft>
              <a:buNone/>
            </a:pPr>
            <a:r>
              <a:rPr lang="en-US"/>
              <a:t>of a Stroke</a:t>
            </a:r>
            <a:endParaRPr/>
          </a:p>
        </p:txBody>
      </p:sp>
      <p:sp>
        <p:nvSpPr>
          <p:cNvPr id="93" name="Google Shape;93;g1185075e84b_0_747"/>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fontScale="25000" lnSpcReduction="20000"/>
          </a:bodyPr>
          <a:lstStyle/>
          <a:p>
            <a:pPr indent="0" lvl="0" marL="0" rtl="0" algn="l">
              <a:spcBef>
                <a:spcPts val="0"/>
              </a:spcBef>
              <a:spcAft>
                <a:spcPts val="0"/>
              </a:spcAft>
              <a:buNone/>
            </a:pPr>
            <a:r>
              <a:rPr lang="en-US" sz="9304"/>
              <a:t>DSCI 521 Final Project</a:t>
            </a:r>
            <a:endParaRPr sz="9304"/>
          </a:p>
          <a:p>
            <a:pPr indent="0" lvl="0" marL="0" rtl="0" algn="l">
              <a:lnSpc>
                <a:spcPct val="90000"/>
              </a:lnSpc>
              <a:spcBef>
                <a:spcPts val="0"/>
              </a:spcBef>
              <a:spcAft>
                <a:spcPts val="0"/>
              </a:spcAft>
              <a:buNone/>
            </a:pPr>
            <a:r>
              <a:rPr i="1" lang="en-US" sz="8461"/>
              <a:t>Nick Babcock, Hannah Wurzel, Kunal Chhabria, Joey Chan</a:t>
            </a:r>
            <a:br>
              <a:rPr lang="en-US" sz="4130"/>
            </a:br>
            <a:endParaRPr sz="373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838200" y="365125"/>
            <a:ext cx="2553900" cy="190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EDA</a:t>
            </a:r>
            <a:endParaRPr/>
          </a:p>
          <a:p>
            <a:pPr indent="0" lvl="0" marL="0" rtl="0" algn="l">
              <a:lnSpc>
                <a:spcPct val="90000"/>
              </a:lnSpc>
              <a:spcBef>
                <a:spcPts val="0"/>
              </a:spcBef>
              <a:spcAft>
                <a:spcPts val="0"/>
              </a:spcAft>
              <a:buClr>
                <a:schemeClr val="dk1"/>
              </a:buClr>
              <a:buSzPts val="4400"/>
              <a:buFont typeface="Calibri"/>
              <a:buNone/>
            </a:pPr>
            <a:r>
              <a:rPr b="0" lang="en-US" sz="2600"/>
              <a:t>Personal </a:t>
            </a:r>
            <a:endParaRPr b="0" sz="2600"/>
          </a:p>
          <a:p>
            <a:pPr indent="0" lvl="0" marL="0" rtl="0" algn="l">
              <a:lnSpc>
                <a:spcPct val="90000"/>
              </a:lnSpc>
              <a:spcBef>
                <a:spcPts val="0"/>
              </a:spcBef>
              <a:spcAft>
                <a:spcPts val="0"/>
              </a:spcAft>
              <a:buClr>
                <a:schemeClr val="dk1"/>
              </a:buClr>
              <a:buSzPts val="4400"/>
              <a:buFont typeface="Calibri"/>
              <a:buNone/>
            </a:pPr>
            <a:r>
              <a:rPr b="0" lang="en-US" sz="2600"/>
              <a:t>Attributes</a:t>
            </a:r>
            <a:endParaRPr b="0" sz="2600"/>
          </a:p>
        </p:txBody>
      </p:sp>
      <p:pic>
        <p:nvPicPr>
          <p:cNvPr id="149" name="Google Shape;149;p5"/>
          <p:cNvPicPr preferRelativeResize="0"/>
          <p:nvPr/>
        </p:nvPicPr>
        <p:blipFill>
          <a:blip r:embed="rId3">
            <a:alphaModFix/>
          </a:blip>
          <a:stretch>
            <a:fillRect/>
          </a:stretch>
        </p:blipFill>
        <p:spPr>
          <a:xfrm>
            <a:off x="3604050" y="401300"/>
            <a:ext cx="3110325" cy="3079449"/>
          </a:xfrm>
          <a:prstGeom prst="rect">
            <a:avLst/>
          </a:prstGeom>
          <a:noFill/>
          <a:ln>
            <a:noFill/>
          </a:ln>
        </p:spPr>
      </p:pic>
      <p:pic>
        <p:nvPicPr>
          <p:cNvPr id="150" name="Google Shape;150;p5"/>
          <p:cNvPicPr preferRelativeResize="0"/>
          <p:nvPr/>
        </p:nvPicPr>
        <p:blipFill>
          <a:blip r:embed="rId4">
            <a:alphaModFix/>
          </a:blip>
          <a:stretch>
            <a:fillRect/>
          </a:stretch>
        </p:blipFill>
        <p:spPr>
          <a:xfrm>
            <a:off x="7184500" y="493226"/>
            <a:ext cx="3762375" cy="2895600"/>
          </a:xfrm>
          <a:prstGeom prst="rect">
            <a:avLst/>
          </a:prstGeom>
          <a:noFill/>
          <a:ln>
            <a:noFill/>
          </a:ln>
        </p:spPr>
      </p:pic>
      <p:pic>
        <p:nvPicPr>
          <p:cNvPr id="151" name="Google Shape;151;p5"/>
          <p:cNvPicPr preferRelativeResize="0"/>
          <p:nvPr/>
        </p:nvPicPr>
        <p:blipFill>
          <a:blip r:embed="rId5">
            <a:alphaModFix/>
          </a:blip>
          <a:stretch>
            <a:fillRect/>
          </a:stretch>
        </p:blipFill>
        <p:spPr>
          <a:xfrm>
            <a:off x="304800" y="3633149"/>
            <a:ext cx="3590809" cy="3072451"/>
          </a:xfrm>
          <a:prstGeom prst="rect">
            <a:avLst/>
          </a:prstGeom>
          <a:noFill/>
          <a:ln>
            <a:noFill/>
          </a:ln>
        </p:spPr>
      </p:pic>
      <p:pic>
        <p:nvPicPr>
          <p:cNvPr id="152" name="Google Shape;152;p5"/>
          <p:cNvPicPr preferRelativeResize="0"/>
          <p:nvPr/>
        </p:nvPicPr>
        <p:blipFill>
          <a:blip r:embed="rId6">
            <a:alphaModFix/>
          </a:blip>
          <a:stretch>
            <a:fillRect/>
          </a:stretch>
        </p:blipFill>
        <p:spPr>
          <a:xfrm>
            <a:off x="4281496" y="3633162"/>
            <a:ext cx="3629025" cy="2571750"/>
          </a:xfrm>
          <a:prstGeom prst="rect">
            <a:avLst/>
          </a:prstGeom>
          <a:noFill/>
          <a:ln>
            <a:noFill/>
          </a:ln>
        </p:spPr>
      </p:pic>
      <p:pic>
        <p:nvPicPr>
          <p:cNvPr id="153" name="Google Shape;153;p5"/>
          <p:cNvPicPr preferRelativeResize="0"/>
          <p:nvPr/>
        </p:nvPicPr>
        <p:blipFill>
          <a:blip r:embed="rId7">
            <a:alphaModFix/>
          </a:blip>
          <a:stretch>
            <a:fillRect/>
          </a:stretch>
        </p:blipFill>
        <p:spPr>
          <a:xfrm>
            <a:off x="8082609" y="3561713"/>
            <a:ext cx="3629025" cy="27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85075e84b_0_1710"/>
          <p:cNvSpPr txBox="1"/>
          <p:nvPr>
            <p:ph type="title"/>
          </p:nvPr>
        </p:nvSpPr>
        <p:spPr>
          <a:xfrm>
            <a:off x="838200" y="365125"/>
            <a:ext cx="2958600" cy="286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EDA</a:t>
            </a:r>
            <a:endParaRPr/>
          </a:p>
          <a:p>
            <a:pPr indent="0" lvl="0" marL="0" rtl="0" algn="l">
              <a:spcBef>
                <a:spcPts val="0"/>
              </a:spcBef>
              <a:spcAft>
                <a:spcPts val="0"/>
              </a:spcAft>
              <a:buNone/>
            </a:pPr>
            <a:r>
              <a:rPr b="0" lang="en-US" sz="2600"/>
              <a:t>Personal </a:t>
            </a:r>
            <a:endParaRPr b="0" sz="2600"/>
          </a:p>
          <a:p>
            <a:pPr indent="0" lvl="0" marL="0" rtl="0" algn="l">
              <a:spcBef>
                <a:spcPts val="0"/>
              </a:spcBef>
              <a:spcAft>
                <a:spcPts val="0"/>
              </a:spcAft>
              <a:buClr>
                <a:schemeClr val="dk1"/>
              </a:buClr>
              <a:buSzPts val="4400"/>
              <a:buFont typeface="Calibri"/>
              <a:buNone/>
            </a:pPr>
            <a:r>
              <a:rPr b="0" lang="en-US" sz="2600"/>
              <a:t>Attributes vs. Stroke Status</a:t>
            </a:r>
            <a:endParaRPr b="0" sz="2600"/>
          </a:p>
          <a:p>
            <a:pPr indent="0" lvl="0" marL="0" rtl="0" algn="l">
              <a:spcBef>
                <a:spcPts val="0"/>
              </a:spcBef>
              <a:spcAft>
                <a:spcPts val="0"/>
              </a:spcAft>
              <a:buNone/>
            </a:pPr>
            <a:r>
              <a:t/>
            </a:r>
            <a:endParaRPr/>
          </a:p>
        </p:txBody>
      </p:sp>
      <p:pic>
        <p:nvPicPr>
          <p:cNvPr id="159" name="Google Shape;159;g1185075e84b_0_1710"/>
          <p:cNvPicPr preferRelativeResize="0"/>
          <p:nvPr/>
        </p:nvPicPr>
        <p:blipFill>
          <a:blip r:embed="rId3">
            <a:alphaModFix/>
          </a:blip>
          <a:stretch>
            <a:fillRect/>
          </a:stretch>
        </p:blipFill>
        <p:spPr>
          <a:xfrm>
            <a:off x="4255874" y="377986"/>
            <a:ext cx="3196950" cy="3239575"/>
          </a:xfrm>
          <a:prstGeom prst="rect">
            <a:avLst/>
          </a:prstGeom>
          <a:noFill/>
          <a:ln>
            <a:noFill/>
          </a:ln>
        </p:spPr>
      </p:pic>
      <p:pic>
        <p:nvPicPr>
          <p:cNvPr id="160" name="Google Shape;160;g1185075e84b_0_1710"/>
          <p:cNvPicPr preferRelativeResize="0"/>
          <p:nvPr/>
        </p:nvPicPr>
        <p:blipFill>
          <a:blip r:embed="rId4">
            <a:alphaModFix/>
          </a:blip>
          <a:stretch>
            <a:fillRect/>
          </a:stretch>
        </p:blipFill>
        <p:spPr>
          <a:xfrm>
            <a:off x="8018250" y="673786"/>
            <a:ext cx="3762375" cy="2647950"/>
          </a:xfrm>
          <a:prstGeom prst="rect">
            <a:avLst/>
          </a:prstGeom>
          <a:noFill/>
          <a:ln>
            <a:noFill/>
          </a:ln>
        </p:spPr>
      </p:pic>
      <p:pic>
        <p:nvPicPr>
          <p:cNvPr id="161" name="Google Shape;161;g1185075e84b_0_1710"/>
          <p:cNvPicPr preferRelativeResize="0"/>
          <p:nvPr/>
        </p:nvPicPr>
        <p:blipFill>
          <a:blip r:embed="rId5">
            <a:alphaModFix/>
          </a:blip>
          <a:stretch>
            <a:fillRect/>
          </a:stretch>
        </p:blipFill>
        <p:spPr>
          <a:xfrm>
            <a:off x="4255874" y="3791325"/>
            <a:ext cx="3762375" cy="2647950"/>
          </a:xfrm>
          <a:prstGeom prst="rect">
            <a:avLst/>
          </a:prstGeom>
          <a:noFill/>
          <a:ln>
            <a:noFill/>
          </a:ln>
        </p:spPr>
      </p:pic>
      <p:pic>
        <p:nvPicPr>
          <p:cNvPr id="162" name="Google Shape;162;g1185075e84b_0_1710"/>
          <p:cNvPicPr preferRelativeResize="0"/>
          <p:nvPr/>
        </p:nvPicPr>
        <p:blipFill>
          <a:blip r:embed="rId6">
            <a:alphaModFix/>
          </a:blip>
          <a:stretch>
            <a:fillRect/>
          </a:stretch>
        </p:blipFill>
        <p:spPr>
          <a:xfrm>
            <a:off x="307025" y="3791336"/>
            <a:ext cx="3762375" cy="2647950"/>
          </a:xfrm>
          <a:prstGeom prst="rect">
            <a:avLst/>
          </a:prstGeom>
          <a:noFill/>
          <a:ln>
            <a:noFill/>
          </a:ln>
        </p:spPr>
      </p:pic>
      <p:pic>
        <p:nvPicPr>
          <p:cNvPr id="163" name="Google Shape;163;g1185075e84b_0_1710"/>
          <p:cNvPicPr preferRelativeResize="0"/>
          <p:nvPr/>
        </p:nvPicPr>
        <p:blipFill>
          <a:blip r:embed="rId7">
            <a:alphaModFix/>
          </a:blip>
          <a:stretch>
            <a:fillRect/>
          </a:stretch>
        </p:blipFill>
        <p:spPr>
          <a:xfrm>
            <a:off x="8204725" y="3617550"/>
            <a:ext cx="3762375"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85075e84b_0_1720"/>
          <p:cNvSpPr txBox="1"/>
          <p:nvPr>
            <p:ph type="title"/>
          </p:nvPr>
        </p:nvSpPr>
        <p:spPr>
          <a:xfrm>
            <a:off x="838200" y="365125"/>
            <a:ext cx="2553900" cy="190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EDA</a:t>
            </a:r>
            <a:endParaRPr/>
          </a:p>
          <a:p>
            <a:pPr indent="0" lvl="0" marL="0" rtl="0" algn="l">
              <a:lnSpc>
                <a:spcPct val="90000"/>
              </a:lnSpc>
              <a:spcBef>
                <a:spcPts val="0"/>
              </a:spcBef>
              <a:spcAft>
                <a:spcPts val="0"/>
              </a:spcAft>
              <a:buClr>
                <a:schemeClr val="dk1"/>
              </a:buClr>
              <a:buSzPts val="4400"/>
              <a:buFont typeface="Calibri"/>
              <a:buNone/>
            </a:pPr>
            <a:r>
              <a:rPr b="0" lang="en-US" sz="2600"/>
              <a:t>Health</a:t>
            </a:r>
            <a:r>
              <a:rPr b="0" lang="en-US" sz="2600"/>
              <a:t> </a:t>
            </a:r>
            <a:endParaRPr b="0" sz="2600"/>
          </a:p>
          <a:p>
            <a:pPr indent="0" lvl="0" marL="0" rtl="0" algn="l">
              <a:lnSpc>
                <a:spcPct val="90000"/>
              </a:lnSpc>
              <a:spcBef>
                <a:spcPts val="0"/>
              </a:spcBef>
              <a:spcAft>
                <a:spcPts val="0"/>
              </a:spcAft>
              <a:buClr>
                <a:schemeClr val="dk1"/>
              </a:buClr>
              <a:buSzPts val="4400"/>
              <a:buFont typeface="Calibri"/>
              <a:buNone/>
            </a:pPr>
            <a:r>
              <a:rPr b="0" lang="en-US" sz="2600"/>
              <a:t>Attributes</a:t>
            </a:r>
            <a:endParaRPr b="0" sz="2600"/>
          </a:p>
        </p:txBody>
      </p:sp>
      <p:pic>
        <p:nvPicPr>
          <p:cNvPr id="169" name="Google Shape;169;g1185075e84b_0_1720"/>
          <p:cNvPicPr preferRelativeResize="0"/>
          <p:nvPr/>
        </p:nvPicPr>
        <p:blipFill>
          <a:blip r:embed="rId3">
            <a:alphaModFix/>
          </a:blip>
          <a:stretch>
            <a:fillRect/>
          </a:stretch>
        </p:blipFill>
        <p:spPr>
          <a:xfrm>
            <a:off x="3710300" y="152400"/>
            <a:ext cx="3608925" cy="3428475"/>
          </a:xfrm>
          <a:prstGeom prst="rect">
            <a:avLst/>
          </a:prstGeom>
          <a:noFill/>
          <a:ln>
            <a:noFill/>
          </a:ln>
        </p:spPr>
      </p:pic>
      <p:pic>
        <p:nvPicPr>
          <p:cNvPr id="170" name="Google Shape;170;g1185075e84b_0_1720"/>
          <p:cNvPicPr preferRelativeResize="0"/>
          <p:nvPr/>
        </p:nvPicPr>
        <p:blipFill>
          <a:blip r:embed="rId4">
            <a:alphaModFix/>
          </a:blip>
          <a:stretch>
            <a:fillRect/>
          </a:stretch>
        </p:blipFill>
        <p:spPr>
          <a:xfrm>
            <a:off x="191825" y="3025150"/>
            <a:ext cx="3710300" cy="3584527"/>
          </a:xfrm>
          <a:prstGeom prst="rect">
            <a:avLst/>
          </a:prstGeom>
          <a:noFill/>
          <a:ln>
            <a:noFill/>
          </a:ln>
        </p:spPr>
      </p:pic>
      <p:pic>
        <p:nvPicPr>
          <p:cNvPr id="171" name="Google Shape;171;g1185075e84b_0_1720"/>
          <p:cNvPicPr preferRelativeResize="0"/>
          <p:nvPr/>
        </p:nvPicPr>
        <p:blipFill>
          <a:blip r:embed="rId5">
            <a:alphaModFix/>
          </a:blip>
          <a:stretch>
            <a:fillRect/>
          </a:stretch>
        </p:blipFill>
        <p:spPr>
          <a:xfrm>
            <a:off x="4005688" y="3737575"/>
            <a:ext cx="3710315" cy="2600325"/>
          </a:xfrm>
          <a:prstGeom prst="rect">
            <a:avLst/>
          </a:prstGeom>
          <a:noFill/>
          <a:ln>
            <a:noFill/>
          </a:ln>
        </p:spPr>
      </p:pic>
      <p:pic>
        <p:nvPicPr>
          <p:cNvPr id="172" name="Google Shape;172;g1185075e84b_0_1720"/>
          <p:cNvPicPr preferRelativeResize="0"/>
          <p:nvPr/>
        </p:nvPicPr>
        <p:blipFill>
          <a:blip r:embed="rId6">
            <a:alphaModFix/>
          </a:blip>
          <a:stretch>
            <a:fillRect/>
          </a:stretch>
        </p:blipFill>
        <p:spPr>
          <a:xfrm>
            <a:off x="8011402" y="3737575"/>
            <a:ext cx="3710315" cy="2600325"/>
          </a:xfrm>
          <a:prstGeom prst="rect">
            <a:avLst/>
          </a:prstGeom>
          <a:noFill/>
          <a:ln>
            <a:noFill/>
          </a:ln>
        </p:spPr>
      </p:pic>
      <p:pic>
        <p:nvPicPr>
          <p:cNvPr id="173" name="Google Shape;173;g1185075e84b_0_1720"/>
          <p:cNvPicPr preferRelativeResize="0"/>
          <p:nvPr/>
        </p:nvPicPr>
        <p:blipFill>
          <a:blip r:embed="rId7">
            <a:alphaModFix/>
          </a:blip>
          <a:stretch>
            <a:fillRect/>
          </a:stretch>
        </p:blipFill>
        <p:spPr>
          <a:xfrm>
            <a:off x="7857054" y="152400"/>
            <a:ext cx="3864671" cy="342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185075e84b_0_1705"/>
          <p:cNvSpPr txBox="1"/>
          <p:nvPr>
            <p:ph type="title"/>
          </p:nvPr>
        </p:nvSpPr>
        <p:spPr>
          <a:xfrm>
            <a:off x="838200" y="365125"/>
            <a:ext cx="2553900" cy="228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EDA</a:t>
            </a:r>
            <a:endParaRPr/>
          </a:p>
          <a:p>
            <a:pPr indent="0" lvl="0" marL="0" rtl="0" algn="l">
              <a:lnSpc>
                <a:spcPct val="90000"/>
              </a:lnSpc>
              <a:spcBef>
                <a:spcPts val="0"/>
              </a:spcBef>
              <a:spcAft>
                <a:spcPts val="0"/>
              </a:spcAft>
              <a:buClr>
                <a:schemeClr val="dk1"/>
              </a:buClr>
              <a:buSzPts val="4400"/>
              <a:buFont typeface="Calibri"/>
              <a:buNone/>
            </a:pPr>
            <a:r>
              <a:rPr b="0" lang="en-US" sz="2600"/>
              <a:t>Health </a:t>
            </a:r>
            <a:endParaRPr b="0" sz="2600"/>
          </a:p>
          <a:p>
            <a:pPr indent="0" lvl="0" marL="0" rtl="0" algn="l">
              <a:lnSpc>
                <a:spcPct val="90000"/>
              </a:lnSpc>
              <a:spcBef>
                <a:spcPts val="0"/>
              </a:spcBef>
              <a:spcAft>
                <a:spcPts val="0"/>
              </a:spcAft>
              <a:buClr>
                <a:schemeClr val="dk1"/>
              </a:buClr>
              <a:buSzPts val="4400"/>
              <a:buFont typeface="Calibri"/>
              <a:buNone/>
            </a:pPr>
            <a:r>
              <a:rPr b="0" lang="en-US" sz="2600"/>
              <a:t>Attributes vs. Stroke Status</a:t>
            </a:r>
            <a:endParaRPr b="0" sz="2600"/>
          </a:p>
        </p:txBody>
      </p:sp>
      <p:pic>
        <p:nvPicPr>
          <p:cNvPr id="179" name="Google Shape;179;g1185075e84b_0_1705"/>
          <p:cNvPicPr preferRelativeResize="0"/>
          <p:nvPr/>
        </p:nvPicPr>
        <p:blipFill>
          <a:blip r:embed="rId3">
            <a:alphaModFix/>
          </a:blip>
          <a:stretch>
            <a:fillRect/>
          </a:stretch>
        </p:blipFill>
        <p:spPr>
          <a:xfrm>
            <a:off x="4072025" y="152400"/>
            <a:ext cx="3243688" cy="3209900"/>
          </a:xfrm>
          <a:prstGeom prst="rect">
            <a:avLst/>
          </a:prstGeom>
          <a:noFill/>
          <a:ln>
            <a:noFill/>
          </a:ln>
        </p:spPr>
      </p:pic>
      <p:pic>
        <p:nvPicPr>
          <p:cNvPr id="180" name="Google Shape;180;g1185075e84b_0_1705"/>
          <p:cNvPicPr preferRelativeResize="0"/>
          <p:nvPr/>
        </p:nvPicPr>
        <p:blipFill>
          <a:blip r:embed="rId4">
            <a:alphaModFix/>
          </a:blip>
          <a:stretch>
            <a:fillRect/>
          </a:stretch>
        </p:blipFill>
        <p:spPr>
          <a:xfrm>
            <a:off x="286350" y="3157800"/>
            <a:ext cx="3657600" cy="3209899"/>
          </a:xfrm>
          <a:prstGeom prst="rect">
            <a:avLst/>
          </a:prstGeom>
          <a:noFill/>
          <a:ln>
            <a:noFill/>
          </a:ln>
        </p:spPr>
      </p:pic>
      <p:pic>
        <p:nvPicPr>
          <p:cNvPr id="181" name="Google Shape;181;g1185075e84b_0_1705"/>
          <p:cNvPicPr preferRelativeResize="0"/>
          <p:nvPr/>
        </p:nvPicPr>
        <p:blipFill>
          <a:blip r:embed="rId5">
            <a:alphaModFix/>
          </a:blip>
          <a:stretch>
            <a:fillRect/>
          </a:stretch>
        </p:blipFill>
        <p:spPr>
          <a:xfrm>
            <a:off x="8017500" y="3719750"/>
            <a:ext cx="3762375" cy="2647950"/>
          </a:xfrm>
          <a:prstGeom prst="rect">
            <a:avLst/>
          </a:prstGeom>
          <a:noFill/>
          <a:ln>
            <a:noFill/>
          </a:ln>
        </p:spPr>
      </p:pic>
      <p:pic>
        <p:nvPicPr>
          <p:cNvPr id="182" name="Google Shape;182;g1185075e84b_0_1705"/>
          <p:cNvPicPr preferRelativeResize="0"/>
          <p:nvPr/>
        </p:nvPicPr>
        <p:blipFill>
          <a:blip r:embed="rId6">
            <a:alphaModFix/>
          </a:blip>
          <a:stretch>
            <a:fillRect/>
          </a:stretch>
        </p:blipFill>
        <p:spPr>
          <a:xfrm>
            <a:off x="7995638" y="433375"/>
            <a:ext cx="3762375" cy="2647950"/>
          </a:xfrm>
          <a:prstGeom prst="rect">
            <a:avLst/>
          </a:prstGeom>
          <a:noFill/>
          <a:ln>
            <a:noFill/>
          </a:ln>
        </p:spPr>
      </p:pic>
      <p:pic>
        <p:nvPicPr>
          <p:cNvPr id="183" name="Google Shape;183;g1185075e84b_0_1705"/>
          <p:cNvPicPr preferRelativeResize="0"/>
          <p:nvPr/>
        </p:nvPicPr>
        <p:blipFill>
          <a:blip r:embed="rId7">
            <a:alphaModFix/>
          </a:blip>
          <a:stretch>
            <a:fillRect/>
          </a:stretch>
        </p:blipFill>
        <p:spPr>
          <a:xfrm>
            <a:off x="4096350" y="3514700"/>
            <a:ext cx="3762375"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19612bc9db_1_12"/>
          <p:cNvSpPr txBox="1"/>
          <p:nvPr>
            <p:ph type="title"/>
          </p:nvPr>
        </p:nvSpPr>
        <p:spPr>
          <a:xfrm>
            <a:off x="838200" y="365125"/>
            <a:ext cx="32919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18918"/>
              <a:buFont typeface="Calibri"/>
              <a:buNone/>
            </a:pPr>
            <a:r>
              <a:rPr lang="en-US"/>
              <a:t>EDA</a:t>
            </a:r>
            <a:endParaRPr/>
          </a:p>
          <a:p>
            <a:pPr indent="0" lvl="0" marL="0" rtl="0" algn="l">
              <a:spcBef>
                <a:spcPts val="0"/>
              </a:spcBef>
              <a:spcAft>
                <a:spcPts val="0"/>
              </a:spcAft>
              <a:buClr>
                <a:schemeClr val="dk1"/>
              </a:buClr>
              <a:buSzPct val="169230"/>
              <a:buFont typeface="Calibri"/>
              <a:buNone/>
            </a:pPr>
            <a:r>
              <a:rPr b="0" lang="en-US" sz="2600"/>
              <a:t>Health </a:t>
            </a:r>
            <a:endParaRPr b="0" sz="2600"/>
          </a:p>
          <a:p>
            <a:pPr indent="0" lvl="0" marL="0" rtl="0" algn="l">
              <a:spcBef>
                <a:spcPts val="0"/>
              </a:spcBef>
              <a:spcAft>
                <a:spcPts val="0"/>
              </a:spcAft>
              <a:buClr>
                <a:schemeClr val="dk1"/>
              </a:buClr>
              <a:buSzPct val="169230"/>
              <a:buFont typeface="Calibri"/>
              <a:buNone/>
            </a:pPr>
            <a:r>
              <a:rPr b="0" lang="en-US" sz="2600"/>
              <a:t>Attributes vs. Stroke Status Continued</a:t>
            </a:r>
            <a:endParaRPr/>
          </a:p>
        </p:txBody>
      </p:sp>
      <p:pic>
        <p:nvPicPr>
          <p:cNvPr id="189" name="Google Shape;189;g119612bc9db_1_12"/>
          <p:cNvPicPr preferRelativeResize="0"/>
          <p:nvPr/>
        </p:nvPicPr>
        <p:blipFill>
          <a:blip r:embed="rId3">
            <a:alphaModFix/>
          </a:blip>
          <a:stretch>
            <a:fillRect/>
          </a:stretch>
        </p:blipFill>
        <p:spPr>
          <a:xfrm>
            <a:off x="152400" y="1970925"/>
            <a:ext cx="3752850" cy="3800475"/>
          </a:xfrm>
          <a:prstGeom prst="rect">
            <a:avLst/>
          </a:prstGeom>
          <a:noFill/>
          <a:ln>
            <a:noFill/>
          </a:ln>
        </p:spPr>
      </p:pic>
      <p:pic>
        <p:nvPicPr>
          <p:cNvPr id="190" name="Google Shape;190;g119612bc9db_1_12"/>
          <p:cNvPicPr preferRelativeResize="0"/>
          <p:nvPr/>
        </p:nvPicPr>
        <p:blipFill>
          <a:blip r:embed="rId4">
            <a:alphaModFix/>
          </a:blip>
          <a:stretch>
            <a:fillRect/>
          </a:stretch>
        </p:blipFill>
        <p:spPr>
          <a:xfrm>
            <a:off x="7919600" y="1322925"/>
            <a:ext cx="4076700" cy="3800475"/>
          </a:xfrm>
          <a:prstGeom prst="rect">
            <a:avLst/>
          </a:prstGeom>
          <a:noFill/>
          <a:ln>
            <a:noFill/>
          </a:ln>
        </p:spPr>
      </p:pic>
      <p:pic>
        <p:nvPicPr>
          <p:cNvPr id="191" name="Google Shape;191;g119612bc9db_1_12"/>
          <p:cNvPicPr preferRelativeResize="0"/>
          <p:nvPr/>
        </p:nvPicPr>
        <p:blipFill>
          <a:blip r:embed="rId5">
            <a:alphaModFix/>
          </a:blip>
          <a:stretch>
            <a:fillRect/>
          </a:stretch>
        </p:blipFill>
        <p:spPr>
          <a:xfrm>
            <a:off x="4042250" y="1757025"/>
            <a:ext cx="3740325" cy="3578872"/>
          </a:xfrm>
          <a:prstGeom prst="rect">
            <a:avLst/>
          </a:prstGeom>
          <a:noFill/>
          <a:ln>
            <a:noFill/>
          </a:ln>
        </p:spPr>
      </p:pic>
      <p:sp>
        <p:nvSpPr>
          <p:cNvPr id="192" name="Google Shape;192;g119612bc9db_1_12"/>
          <p:cNvSpPr txBox="1"/>
          <p:nvPr/>
        </p:nvSpPr>
        <p:spPr>
          <a:xfrm>
            <a:off x="389700" y="5925250"/>
            <a:ext cx="3740400" cy="8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Mean age: 67.72819277108434</a:t>
            </a:r>
            <a:endParaRPr/>
          </a:p>
          <a:p>
            <a:pPr indent="0" lvl="0" marL="0" rtl="0" algn="l">
              <a:lnSpc>
                <a:spcPct val="115000"/>
              </a:lnSpc>
              <a:spcBef>
                <a:spcPts val="0"/>
              </a:spcBef>
              <a:spcAft>
                <a:spcPts val="0"/>
              </a:spcAft>
              <a:buNone/>
            </a:pPr>
            <a:r>
              <a:rPr lang="en-US"/>
              <a:t>Std deviation age: 12.701836582054456</a:t>
            </a:r>
            <a:endParaRPr/>
          </a:p>
          <a:p>
            <a:pPr indent="0" lvl="0" marL="0" rtl="0" algn="l">
              <a:spcBef>
                <a:spcPts val="0"/>
              </a:spcBef>
              <a:spcAft>
                <a:spcPts val="0"/>
              </a:spcAft>
              <a:buNone/>
            </a:pPr>
            <a:r>
              <a:rPr lang="en-US" sz="1250"/>
              <a:t>55+ is at higher risk</a:t>
            </a:r>
            <a:endParaRPr sz="1250"/>
          </a:p>
        </p:txBody>
      </p:sp>
      <p:sp>
        <p:nvSpPr>
          <p:cNvPr id="193" name="Google Shape;193;g119612bc9db_1_12"/>
          <p:cNvSpPr txBox="1"/>
          <p:nvPr/>
        </p:nvSpPr>
        <p:spPr>
          <a:xfrm>
            <a:off x="3990088" y="5402100"/>
            <a:ext cx="4076700" cy="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Mean</a:t>
            </a:r>
            <a:r>
              <a:rPr lang="en-US"/>
              <a:t> glucose: 132.54473895582322</a:t>
            </a:r>
            <a:endParaRPr/>
          </a:p>
          <a:p>
            <a:pPr indent="0" lvl="0" marL="0" rtl="0" algn="l">
              <a:lnSpc>
                <a:spcPct val="115000"/>
              </a:lnSpc>
              <a:spcBef>
                <a:spcPts val="0"/>
              </a:spcBef>
              <a:spcAft>
                <a:spcPts val="0"/>
              </a:spcAft>
              <a:buNone/>
            </a:pPr>
            <a:r>
              <a:rPr lang="en-US"/>
              <a:t>Std deviation glucose: 61.796591021509016</a:t>
            </a:r>
            <a:endParaRPr/>
          </a:p>
          <a:p>
            <a:pPr indent="0" lvl="0" marL="0" rtl="0" algn="l">
              <a:lnSpc>
                <a:spcPct val="115000"/>
              </a:lnSpc>
              <a:spcBef>
                <a:spcPts val="0"/>
              </a:spcBef>
              <a:spcAft>
                <a:spcPts val="0"/>
              </a:spcAft>
              <a:buNone/>
            </a:pPr>
            <a:r>
              <a:rPr lang="en-US"/>
              <a:t>126+ is considered high </a:t>
            </a:r>
            <a:endParaRPr/>
          </a:p>
        </p:txBody>
      </p:sp>
      <p:sp>
        <p:nvSpPr>
          <p:cNvPr id="194" name="Google Shape;194;g119612bc9db_1_12"/>
          <p:cNvSpPr txBox="1"/>
          <p:nvPr/>
        </p:nvSpPr>
        <p:spPr>
          <a:xfrm>
            <a:off x="8151650" y="5123400"/>
            <a:ext cx="36126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Mean BMI: 30.47129186602871</a:t>
            </a:r>
            <a:endParaRPr/>
          </a:p>
          <a:p>
            <a:pPr indent="0" lvl="0" marL="0" rtl="0" algn="l">
              <a:lnSpc>
                <a:spcPct val="115000"/>
              </a:lnSpc>
              <a:spcBef>
                <a:spcPts val="0"/>
              </a:spcBef>
              <a:spcAft>
                <a:spcPts val="0"/>
              </a:spcAft>
              <a:buNone/>
            </a:pPr>
            <a:r>
              <a:rPr lang="en-US"/>
              <a:t>Std deviation BMI: 6.314291434635621</a:t>
            </a:r>
            <a:endParaRPr/>
          </a:p>
          <a:p>
            <a:pPr indent="0" lvl="0" marL="0" rtl="0" algn="l">
              <a:lnSpc>
                <a:spcPct val="115000"/>
              </a:lnSpc>
              <a:spcBef>
                <a:spcPts val="0"/>
              </a:spcBef>
              <a:spcAft>
                <a:spcPts val="0"/>
              </a:spcAft>
              <a:buNone/>
            </a:pPr>
            <a:r>
              <a:rPr lang="en-US"/>
              <a:t>25+ is considered overweight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9612bc9db_1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EDA</a:t>
            </a:r>
            <a:endParaRPr/>
          </a:p>
          <a:p>
            <a:pPr indent="0" lvl="0" marL="0" rtl="0" algn="l">
              <a:spcBef>
                <a:spcPts val="0"/>
              </a:spcBef>
              <a:spcAft>
                <a:spcPts val="0"/>
              </a:spcAft>
              <a:buNone/>
            </a:pPr>
            <a:r>
              <a:rPr b="0" lang="en-US" sz="2600"/>
              <a:t>Health Attributes vs. Stroke Status Continued</a:t>
            </a:r>
            <a:endParaRPr/>
          </a:p>
        </p:txBody>
      </p:sp>
      <p:pic>
        <p:nvPicPr>
          <p:cNvPr id="200" name="Google Shape;200;g119612bc9db_1_29"/>
          <p:cNvPicPr preferRelativeResize="0"/>
          <p:nvPr/>
        </p:nvPicPr>
        <p:blipFill>
          <a:blip r:embed="rId3">
            <a:alphaModFix/>
          </a:blip>
          <a:stretch>
            <a:fillRect/>
          </a:stretch>
        </p:blipFill>
        <p:spPr>
          <a:xfrm>
            <a:off x="214050" y="1843225"/>
            <a:ext cx="4870268" cy="4862374"/>
          </a:xfrm>
          <a:prstGeom prst="rect">
            <a:avLst/>
          </a:prstGeom>
          <a:noFill/>
          <a:ln>
            <a:noFill/>
          </a:ln>
        </p:spPr>
      </p:pic>
      <p:pic>
        <p:nvPicPr>
          <p:cNvPr id="201" name="Google Shape;201;g119612bc9db_1_29"/>
          <p:cNvPicPr preferRelativeResize="0"/>
          <p:nvPr/>
        </p:nvPicPr>
        <p:blipFill>
          <a:blip r:embed="rId4">
            <a:alphaModFix/>
          </a:blip>
          <a:stretch>
            <a:fillRect/>
          </a:stretch>
        </p:blipFill>
        <p:spPr>
          <a:xfrm>
            <a:off x="6601160" y="1881763"/>
            <a:ext cx="4977191" cy="478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972600" y="1758200"/>
            <a:ext cx="10251600" cy="71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Classification Models</a:t>
            </a:r>
            <a:endParaRPr/>
          </a:p>
        </p:txBody>
      </p:sp>
      <p:sp>
        <p:nvSpPr>
          <p:cNvPr id="207" name="Google Shape;207;p7"/>
          <p:cNvSpPr txBox="1"/>
          <p:nvPr>
            <p:ph idx="1" type="body"/>
          </p:nvPr>
        </p:nvSpPr>
        <p:spPr>
          <a:xfrm>
            <a:off x="972600" y="2771833"/>
            <a:ext cx="10251600" cy="3014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228600" lvl="0" marL="228600" rtl="0" algn="l">
              <a:spcBef>
                <a:spcPts val="0"/>
              </a:spcBef>
              <a:spcAft>
                <a:spcPts val="0"/>
              </a:spcAft>
              <a:buSzPts val="2800"/>
              <a:buChar char="●"/>
            </a:pPr>
            <a:r>
              <a:rPr lang="en-US"/>
              <a:t>Logistic Regression</a:t>
            </a:r>
            <a:endParaRPr/>
          </a:p>
          <a:p>
            <a:pPr indent="-228600" lvl="0" marL="228600" rtl="0" algn="l">
              <a:spcBef>
                <a:spcPts val="0"/>
              </a:spcBef>
              <a:spcAft>
                <a:spcPts val="0"/>
              </a:spcAft>
              <a:buSzPts val="2800"/>
              <a:buChar char="●"/>
            </a:pPr>
            <a:r>
              <a:rPr lang="en-US"/>
              <a:t>K-Nearest Neighbors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19612bc9db_2_0"/>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a:t>Confusion Matrix</a:t>
            </a:r>
            <a:endParaRPr/>
          </a:p>
          <a:p>
            <a:pPr indent="0" lvl="0" marL="0" rtl="0" algn="l">
              <a:spcBef>
                <a:spcPts val="0"/>
              </a:spcBef>
              <a:spcAft>
                <a:spcPts val="0"/>
              </a:spcAft>
              <a:buNone/>
            </a:pPr>
            <a:r>
              <a:t/>
            </a:r>
            <a:endParaRPr/>
          </a:p>
        </p:txBody>
      </p:sp>
      <p:pic>
        <p:nvPicPr>
          <p:cNvPr id="213" name="Google Shape;213;g119612bc9db_2_0"/>
          <p:cNvPicPr preferRelativeResize="0"/>
          <p:nvPr/>
        </p:nvPicPr>
        <p:blipFill>
          <a:blip r:embed="rId3">
            <a:alphaModFix/>
          </a:blip>
          <a:stretch>
            <a:fillRect/>
          </a:stretch>
        </p:blipFill>
        <p:spPr>
          <a:xfrm>
            <a:off x="5285225" y="1659950"/>
            <a:ext cx="6091200" cy="467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19612bc9db_2_12"/>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a:t>Logistic Regression &amp; Confusion Matrix (Cont.)</a:t>
            </a:r>
            <a:endParaRPr/>
          </a:p>
          <a:p>
            <a:pPr indent="0" lvl="0" marL="0" rtl="0" algn="l">
              <a:spcBef>
                <a:spcPts val="0"/>
              </a:spcBef>
              <a:spcAft>
                <a:spcPts val="0"/>
              </a:spcAft>
              <a:buNone/>
            </a:pPr>
            <a:r>
              <a:t/>
            </a:r>
            <a:endParaRPr/>
          </a:p>
        </p:txBody>
      </p:sp>
      <p:sp>
        <p:nvSpPr>
          <p:cNvPr id="219" name="Google Shape;219;g119612bc9db_2_12"/>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SzPts val="1700"/>
              <a:buChar char="●"/>
            </a:pPr>
            <a:r>
              <a:rPr lang="en-US"/>
              <a:t>Confusion matrix visualizes logistic regression model </a:t>
            </a:r>
            <a:endParaRPr/>
          </a:p>
          <a:p>
            <a:pPr indent="-323850" lvl="1" marL="914400" rtl="0" algn="l">
              <a:spcBef>
                <a:spcPts val="0"/>
              </a:spcBef>
              <a:spcAft>
                <a:spcPts val="0"/>
              </a:spcAft>
              <a:buSzPts val="1500"/>
              <a:buChar char="○"/>
            </a:pPr>
            <a:r>
              <a:rPr lang="en-US"/>
              <a:t>70/30 split with test size at 30% of dataset</a:t>
            </a:r>
            <a:endParaRPr/>
          </a:p>
          <a:p>
            <a:pPr indent="-323850" lvl="1" marL="914400" rtl="0" algn="l">
              <a:spcBef>
                <a:spcPts val="0"/>
              </a:spcBef>
              <a:spcAft>
                <a:spcPts val="0"/>
              </a:spcAft>
              <a:buSzPts val="1500"/>
              <a:buChar char="○"/>
            </a:pPr>
            <a:r>
              <a:rPr b="1" lang="en-US"/>
              <a:t>0</a:t>
            </a:r>
            <a:r>
              <a:rPr lang="en-US"/>
              <a:t> -  </a:t>
            </a:r>
            <a:r>
              <a:rPr lang="en-US" sz="1500">
                <a:solidFill>
                  <a:srgbClr val="008000"/>
                </a:solidFill>
                <a:highlight>
                  <a:srgbClr val="FFFFFE"/>
                </a:highlight>
              </a:rPr>
              <a:t>True (</a:t>
            </a:r>
            <a:r>
              <a:rPr lang="en-US">
                <a:solidFill>
                  <a:srgbClr val="008000"/>
                </a:solidFill>
                <a:highlight>
                  <a:srgbClr val="FFFFFE"/>
                </a:highlight>
              </a:rPr>
              <a:t>Positive</a:t>
            </a:r>
            <a:r>
              <a:rPr lang="en-US" sz="1500">
                <a:solidFill>
                  <a:srgbClr val="008000"/>
                </a:solidFill>
                <a:highlight>
                  <a:srgbClr val="FFFFFE"/>
                </a:highlight>
              </a:rPr>
              <a:t>)</a:t>
            </a:r>
            <a:endParaRPr sz="1500"/>
          </a:p>
          <a:p>
            <a:pPr indent="-323850" lvl="1" marL="914400" rtl="0" algn="l">
              <a:spcBef>
                <a:spcPts val="0"/>
              </a:spcBef>
              <a:spcAft>
                <a:spcPts val="0"/>
              </a:spcAft>
              <a:buSzPts val="1500"/>
              <a:buChar char="○"/>
            </a:pPr>
            <a:r>
              <a:rPr b="1" lang="en-US" sz="1500"/>
              <a:t>1</a:t>
            </a:r>
            <a:r>
              <a:rPr lang="en-US" sz="1500"/>
              <a:t> -  </a:t>
            </a:r>
            <a:r>
              <a:rPr lang="en-US" sz="1500">
                <a:solidFill>
                  <a:srgbClr val="008000"/>
                </a:solidFill>
                <a:highlight>
                  <a:srgbClr val="FFFFFE"/>
                </a:highlight>
              </a:rPr>
              <a:t>False ( Negative)</a:t>
            </a:r>
            <a:endParaRPr sz="1500">
              <a:solidFill>
                <a:srgbClr val="008000"/>
              </a:solidFill>
              <a:highlight>
                <a:srgbClr val="FFFFFE"/>
              </a:highlight>
            </a:endParaRPr>
          </a:p>
          <a:p>
            <a:pPr indent="0" lvl="0" marL="914400" rtl="0" algn="l">
              <a:spcBef>
                <a:spcPts val="1600"/>
              </a:spcBef>
              <a:spcAft>
                <a:spcPts val="0"/>
              </a:spcAft>
              <a:buNone/>
            </a:pPr>
            <a:r>
              <a:t/>
            </a:r>
            <a:endParaRPr>
              <a:solidFill>
                <a:srgbClr val="008000"/>
              </a:solidFill>
              <a:highlight>
                <a:srgbClr val="FFFFFE"/>
              </a:highlight>
            </a:endParaRPr>
          </a:p>
          <a:p>
            <a:pPr indent="0" lvl="0" marL="0" rtl="0" algn="l">
              <a:spcBef>
                <a:spcPts val="1600"/>
              </a:spcBef>
              <a:spcAft>
                <a:spcPts val="1600"/>
              </a:spcAft>
              <a:buNone/>
            </a:pPr>
            <a:r>
              <a:t/>
            </a:r>
            <a:endParaRPr/>
          </a:p>
        </p:txBody>
      </p:sp>
      <p:pic>
        <p:nvPicPr>
          <p:cNvPr id="220" name="Google Shape;220;g119612bc9db_2_12"/>
          <p:cNvPicPr preferRelativeResize="0"/>
          <p:nvPr/>
        </p:nvPicPr>
        <p:blipFill>
          <a:blip r:embed="rId3">
            <a:alphaModFix/>
          </a:blip>
          <a:stretch>
            <a:fillRect/>
          </a:stretch>
        </p:blipFill>
        <p:spPr>
          <a:xfrm>
            <a:off x="972600" y="2771825"/>
            <a:ext cx="5032500" cy="36788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19612bc9db_2_22"/>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a:t>Logistic Regression &amp; Confusion Matrix (Cont.)</a:t>
            </a:r>
            <a:endParaRPr/>
          </a:p>
          <a:p>
            <a:pPr indent="0" lvl="0" marL="0" rtl="0" algn="l">
              <a:spcBef>
                <a:spcPts val="0"/>
              </a:spcBef>
              <a:spcAft>
                <a:spcPts val="0"/>
              </a:spcAft>
              <a:buNone/>
            </a:pPr>
            <a:r>
              <a:t/>
            </a:r>
            <a:endParaRPr/>
          </a:p>
        </p:txBody>
      </p:sp>
      <p:sp>
        <p:nvSpPr>
          <p:cNvPr id="226" name="Google Shape;226;g119612bc9db_2_22"/>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SzPts val="1700"/>
              <a:buChar char="●"/>
            </a:pPr>
            <a:r>
              <a:rPr lang="en-US"/>
              <a:t>Confusion matrix visualizes logistic regression model precision, recall, f1, and support scores</a:t>
            </a:r>
            <a:endParaRPr/>
          </a:p>
          <a:p>
            <a:pPr indent="-323850" lvl="1" marL="914400" rtl="0" algn="l">
              <a:spcBef>
                <a:spcPts val="0"/>
              </a:spcBef>
              <a:spcAft>
                <a:spcPts val="0"/>
              </a:spcAft>
              <a:buSzPts val="1500"/>
              <a:buChar char="○"/>
            </a:pPr>
            <a:r>
              <a:rPr lang="en-US">
                <a:highlight>
                  <a:srgbClr val="FFFFFE"/>
                </a:highlight>
              </a:rPr>
              <a:t>Unweighted mean scores</a:t>
            </a:r>
            <a:endParaRPr>
              <a:highlight>
                <a:srgbClr val="FFFFFE"/>
              </a:highlight>
            </a:endParaRPr>
          </a:p>
          <a:p>
            <a:pPr indent="-323850" lvl="1" marL="914400" rtl="0" algn="l">
              <a:spcBef>
                <a:spcPts val="0"/>
              </a:spcBef>
              <a:spcAft>
                <a:spcPts val="0"/>
              </a:spcAft>
              <a:buSzPts val="1500"/>
              <a:buChar char="○"/>
            </a:pPr>
            <a:r>
              <a:rPr lang="en-US">
                <a:highlight>
                  <a:srgbClr val="FFFFFE"/>
                </a:highlight>
              </a:rPr>
              <a:t>All inputs treated equally </a:t>
            </a:r>
            <a:endParaRPr>
              <a:highlight>
                <a:srgbClr val="FFFFFE"/>
              </a:highlight>
            </a:endParaRPr>
          </a:p>
          <a:p>
            <a:pPr indent="0" lvl="0" marL="0" rtl="0" algn="l">
              <a:spcBef>
                <a:spcPts val="1600"/>
              </a:spcBef>
              <a:spcAft>
                <a:spcPts val="1600"/>
              </a:spcAft>
              <a:buNone/>
            </a:pPr>
            <a:r>
              <a:t/>
            </a:r>
            <a:endParaRPr/>
          </a:p>
        </p:txBody>
      </p:sp>
      <p:pic>
        <p:nvPicPr>
          <p:cNvPr id="227" name="Google Shape;227;g119612bc9db_2_22"/>
          <p:cNvPicPr preferRelativeResize="0"/>
          <p:nvPr/>
        </p:nvPicPr>
        <p:blipFill>
          <a:blip r:embed="rId3">
            <a:alphaModFix/>
          </a:blip>
          <a:stretch>
            <a:fillRect/>
          </a:stretch>
        </p:blipFill>
        <p:spPr>
          <a:xfrm>
            <a:off x="972600" y="3071629"/>
            <a:ext cx="5032500" cy="2415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970200" y="1747950"/>
            <a:ext cx="10251600" cy="71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Overview</a:t>
            </a:r>
            <a:endParaRPr/>
          </a:p>
        </p:txBody>
      </p:sp>
      <p:sp>
        <p:nvSpPr>
          <p:cNvPr id="99" name="Google Shape;99;p2"/>
          <p:cNvSpPr txBox="1"/>
          <p:nvPr>
            <p:ph idx="1" type="body"/>
          </p:nvPr>
        </p:nvSpPr>
        <p:spPr>
          <a:xfrm>
            <a:off x="970200" y="3478508"/>
            <a:ext cx="10251600" cy="30147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High blood pressure (hypertension)</a:t>
            </a:r>
            <a:endParaRPr/>
          </a:p>
          <a:p>
            <a:pPr indent="-228600" lvl="0" marL="228600" rtl="0" algn="l">
              <a:lnSpc>
                <a:spcPct val="90000"/>
              </a:lnSpc>
              <a:spcBef>
                <a:spcPts val="0"/>
              </a:spcBef>
              <a:spcAft>
                <a:spcPts val="0"/>
              </a:spcAft>
              <a:buClr>
                <a:schemeClr val="dk1"/>
              </a:buClr>
              <a:buSzPts val="2800"/>
              <a:buChar char="●"/>
            </a:pPr>
            <a:r>
              <a:rPr lang="en-US"/>
              <a:t>Cigarette smoking or second hand smoke exposure</a:t>
            </a:r>
            <a:endParaRPr sz="1500">
              <a:solidFill>
                <a:srgbClr val="343536"/>
              </a:solidFill>
              <a:latin typeface="Roboto"/>
              <a:ea typeface="Roboto"/>
              <a:cs typeface="Roboto"/>
              <a:sym typeface="Roboto"/>
            </a:endParaRPr>
          </a:p>
          <a:p>
            <a:pPr indent="-228600" lvl="0" marL="228600" rtl="0" algn="l">
              <a:lnSpc>
                <a:spcPct val="90000"/>
              </a:lnSpc>
              <a:spcBef>
                <a:spcPts val="0"/>
              </a:spcBef>
              <a:spcAft>
                <a:spcPts val="0"/>
              </a:spcAft>
              <a:buClr>
                <a:schemeClr val="dk1"/>
              </a:buClr>
              <a:buSzPts val="2800"/>
              <a:buChar char="●"/>
            </a:pPr>
            <a:r>
              <a:rPr lang="en-US"/>
              <a:t>Diabetes (can be linked with having high glucose levels which is 126&lt;)</a:t>
            </a:r>
            <a:endParaRPr/>
          </a:p>
          <a:p>
            <a:pPr indent="-228600" lvl="0" marL="228600" rtl="0" algn="l">
              <a:lnSpc>
                <a:spcPct val="90000"/>
              </a:lnSpc>
              <a:spcBef>
                <a:spcPts val="0"/>
              </a:spcBef>
              <a:spcAft>
                <a:spcPts val="0"/>
              </a:spcAft>
              <a:buClr>
                <a:schemeClr val="dk1"/>
              </a:buClr>
              <a:buSzPts val="2800"/>
              <a:buChar char="●"/>
            </a:pPr>
            <a:r>
              <a:rPr lang="en-US"/>
              <a:t>Cardiovascular disease (heart disease)</a:t>
            </a:r>
            <a:endParaRPr/>
          </a:p>
          <a:p>
            <a:pPr indent="-228600" lvl="0" marL="228600" rtl="0" algn="l">
              <a:lnSpc>
                <a:spcPct val="90000"/>
              </a:lnSpc>
              <a:spcBef>
                <a:spcPts val="0"/>
              </a:spcBef>
              <a:spcAft>
                <a:spcPts val="0"/>
              </a:spcAft>
              <a:buClr>
                <a:schemeClr val="dk1"/>
              </a:buClr>
              <a:buSzPts val="2800"/>
              <a:buChar char="●"/>
            </a:pPr>
            <a:r>
              <a:rPr lang="en-US"/>
              <a:t>Age - People age 55 or older have a higher risk of stroke than younger people do</a:t>
            </a:r>
            <a:endParaRPr sz="1500">
              <a:solidFill>
                <a:srgbClr val="343536"/>
              </a:solidFill>
              <a:latin typeface="Roboto"/>
              <a:ea typeface="Roboto"/>
              <a:cs typeface="Roboto"/>
              <a:sym typeface="Roboto"/>
            </a:endParaRPr>
          </a:p>
          <a:p>
            <a:pPr indent="-228600" lvl="0" marL="228600" rtl="0" algn="l">
              <a:lnSpc>
                <a:spcPct val="90000"/>
              </a:lnSpc>
              <a:spcBef>
                <a:spcPts val="0"/>
              </a:spcBef>
              <a:spcAft>
                <a:spcPts val="0"/>
              </a:spcAft>
              <a:buClr>
                <a:schemeClr val="dk1"/>
              </a:buClr>
              <a:buSzPts val="2800"/>
              <a:buChar char="●"/>
            </a:pPr>
            <a:r>
              <a:rPr lang="en-US"/>
              <a:t>Sex - Men have a higher risk of stroke than do women</a:t>
            </a:r>
            <a:endParaRPr/>
          </a:p>
          <a:p>
            <a:pPr indent="-228600" lvl="0" marL="228600" rtl="0" algn="l">
              <a:lnSpc>
                <a:spcPct val="90000"/>
              </a:lnSpc>
              <a:spcBef>
                <a:spcPts val="0"/>
              </a:spcBef>
              <a:spcAft>
                <a:spcPts val="0"/>
              </a:spcAft>
              <a:buClr>
                <a:schemeClr val="dk1"/>
              </a:buClr>
              <a:buSzPts val="2800"/>
              <a:buChar char="●"/>
            </a:pPr>
            <a:r>
              <a:rPr lang="en-US"/>
              <a:t>Being overweight (BMI ≥ 25)</a:t>
            </a:r>
            <a:endParaRPr/>
          </a:p>
          <a:p>
            <a:pPr indent="0" lvl="0" marL="0" rtl="0" algn="l">
              <a:lnSpc>
                <a:spcPct val="90000"/>
              </a:lnSpc>
              <a:spcBef>
                <a:spcPts val="0"/>
              </a:spcBef>
              <a:spcAft>
                <a:spcPts val="0"/>
              </a:spcAft>
              <a:buNone/>
            </a:pPr>
            <a:r>
              <a:t/>
            </a:r>
            <a:endParaRPr sz="1300">
              <a:solidFill>
                <a:srgbClr val="343536"/>
              </a:solidFill>
              <a:latin typeface="Roboto"/>
              <a:ea typeface="Roboto"/>
              <a:cs typeface="Roboto"/>
              <a:sym typeface="Roboto"/>
            </a:endParaRPr>
          </a:p>
          <a:p>
            <a:pPr indent="0" lvl="0" marL="0" rtl="0" algn="l">
              <a:lnSpc>
                <a:spcPct val="90000"/>
              </a:lnSpc>
              <a:spcBef>
                <a:spcPts val="0"/>
              </a:spcBef>
              <a:spcAft>
                <a:spcPts val="0"/>
              </a:spcAft>
              <a:buNone/>
            </a:pPr>
            <a:r>
              <a:t/>
            </a:r>
            <a:endParaRPr sz="1300">
              <a:solidFill>
                <a:srgbClr val="343536"/>
              </a:solidFill>
              <a:latin typeface="Roboto"/>
              <a:ea typeface="Roboto"/>
              <a:cs typeface="Roboto"/>
              <a:sym typeface="Roboto"/>
            </a:endParaRPr>
          </a:p>
          <a:p>
            <a:pPr indent="0" lvl="0" marL="0" rtl="0" algn="l">
              <a:lnSpc>
                <a:spcPct val="90000"/>
              </a:lnSpc>
              <a:spcBef>
                <a:spcPts val="0"/>
              </a:spcBef>
              <a:spcAft>
                <a:spcPts val="0"/>
              </a:spcAft>
              <a:buNone/>
            </a:pPr>
            <a:r>
              <a:rPr lang="en-US" sz="1300">
                <a:solidFill>
                  <a:srgbClr val="343536"/>
                </a:solidFill>
                <a:latin typeface="Roboto"/>
                <a:ea typeface="Roboto"/>
                <a:cs typeface="Roboto"/>
                <a:sym typeface="Roboto"/>
              </a:rPr>
              <a:t>Sources: https://www.mayoclinic.org/diseases-conditions/stroke/symptoms-causes/syc-20350113</a:t>
            </a:r>
            <a:endParaRPr sz="1300">
              <a:solidFill>
                <a:srgbClr val="343536"/>
              </a:solidFill>
              <a:latin typeface="Roboto"/>
              <a:ea typeface="Roboto"/>
              <a:cs typeface="Roboto"/>
              <a:sym typeface="Roboto"/>
            </a:endParaRPr>
          </a:p>
          <a:p>
            <a:pPr indent="0" lvl="0" marL="457200" rtl="0" algn="l">
              <a:lnSpc>
                <a:spcPct val="90000"/>
              </a:lnSpc>
              <a:spcBef>
                <a:spcPts val="0"/>
              </a:spcBef>
              <a:spcAft>
                <a:spcPts val="0"/>
              </a:spcAft>
              <a:buNone/>
            </a:pPr>
            <a:r>
              <a:rPr lang="en-US" sz="1300">
                <a:solidFill>
                  <a:srgbClr val="343536"/>
                </a:solidFill>
                <a:latin typeface="Roboto"/>
                <a:ea typeface="Roboto"/>
                <a:cs typeface="Roboto"/>
                <a:sym typeface="Roboto"/>
              </a:rPr>
              <a:t>     https://www.cancer.org/cancer/cancer-causes/diet-physical-activity/body-weight-and-cancer-risk/adult-bmi.html</a:t>
            </a:r>
            <a:endParaRPr sz="1300">
              <a:solidFill>
                <a:srgbClr val="343536"/>
              </a:solidFill>
              <a:latin typeface="Roboto"/>
              <a:ea typeface="Roboto"/>
              <a:cs typeface="Roboto"/>
              <a:sym typeface="Roboto"/>
            </a:endParaRPr>
          </a:p>
        </p:txBody>
      </p:sp>
      <p:sp>
        <p:nvSpPr>
          <p:cNvPr id="100" name="Google Shape;100;p2"/>
          <p:cNvSpPr txBox="1"/>
          <p:nvPr/>
        </p:nvSpPr>
        <p:spPr>
          <a:xfrm>
            <a:off x="970200" y="2430300"/>
            <a:ext cx="91599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en-US" sz="1700">
                <a:solidFill>
                  <a:srgbClr val="343536"/>
                </a:solidFill>
                <a:latin typeface="Lato"/>
                <a:ea typeface="Lato"/>
                <a:cs typeface="Lato"/>
                <a:sym typeface="Lato"/>
              </a:rPr>
              <a:t>A stroke occurs when a blood vessel in the brain is blocked or bursts. This interrupts the flow of blood and oxygen to the brain, which can damage brain tissue and lead to many different complications. Studies show that some factors that can increase the risk of stroke are:</a:t>
            </a:r>
            <a:endParaRPr sz="1700">
              <a:solidFill>
                <a:srgbClr val="343536"/>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19612bc9db_0_0"/>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K-Nearest Neighbors Model</a:t>
            </a:r>
            <a:endParaRPr/>
          </a:p>
        </p:txBody>
      </p:sp>
      <p:sp>
        <p:nvSpPr>
          <p:cNvPr id="233" name="Google Shape;233;g119612bc9db_0_0"/>
          <p:cNvSpPr txBox="1"/>
          <p:nvPr>
            <p:ph idx="1" type="body"/>
          </p:nvPr>
        </p:nvSpPr>
        <p:spPr>
          <a:xfrm>
            <a:off x="972600" y="2771825"/>
            <a:ext cx="5633700" cy="17109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SzPts val="1700"/>
              <a:buChar char="-"/>
            </a:pPr>
            <a:r>
              <a:rPr lang="en-US"/>
              <a:t>Data was split 70/30 into training and test</a:t>
            </a:r>
            <a:endParaRPr/>
          </a:p>
          <a:p>
            <a:pPr indent="-336550" lvl="0" marL="457200" rtl="0" algn="l">
              <a:spcBef>
                <a:spcPts val="0"/>
              </a:spcBef>
              <a:spcAft>
                <a:spcPts val="0"/>
              </a:spcAft>
              <a:buSzPts val="1700"/>
              <a:buChar char="-"/>
            </a:pPr>
            <a:r>
              <a:rPr lang="en-US"/>
              <a:t>Imbalanced data demonstrated through low </a:t>
            </a:r>
            <a:r>
              <a:rPr i="1" lang="en-US"/>
              <a:t>macro avg</a:t>
            </a:r>
            <a:r>
              <a:rPr lang="en-US"/>
              <a:t> score and unequal </a:t>
            </a:r>
            <a:r>
              <a:rPr lang="en-US"/>
              <a:t>distribution</a:t>
            </a:r>
            <a:r>
              <a:rPr lang="en-US"/>
              <a:t> between classes</a:t>
            </a:r>
            <a:endParaRPr/>
          </a:p>
        </p:txBody>
      </p:sp>
      <p:pic>
        <p:nvPicPr>
          <p:cNvPr id="234" name="Google Shape;234;g119612bc9db_0_0"/>
          <p:cNvPicPr preferRelativeResize="0"/>
          <p:nvPr/>
        </p:nvPicPr>
        <p:blipFill>
          <a:blip r:embed="rId3">
            <a:alphaModFix/>
          </a:blip>
          <a:stretch>
            <a:fillRect/>
          </a:stretch>
        </p:blipFill>
        <p:spPr>
          <a:xfrm>
            <a:off x="6783400" y="2471900"/>
            <a:ext cx="4958081" cy="3578250"/>
          </a:xfrm>
          <a:prstGeom prst="rect">
            <a:avLst/>
          </a:prstGeom>
          <a:noFill/>
          <a:ln>
            <a:noFill/>
          </a:ln>
        </p:spPr>
      </p:pic>
      <p:pic>
        <p:nvPicPr>
          <p:cNvPr id="235" name="Google Shape;235;g119612bc9db_0_0"/>
          <p:cNvPicPr preferRelativeResize="0"/>
          <p:nvPr/>
        </p:nvPicPr>
        <p:blipFill>
          <a:blip r:embed="rId4">
            <a:alphaModFix/>
          </a:blip>
          <a:stretch>
            <a:fillRect/>
          </a:stretch>
        </p:blipFill>
        <p:spPr>
          <a:xfrm>
            <a:off x="1444000" y="4339489"/>
            <a:ext cx="4958074" cy="15330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185075e84b_0_752"/>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Challenges and Limitations</a:t>
            </a:r>
            <a:endParaRPr/>
          </a:p>
        </p:txBody>
      </p:sp>
      <p:sp>
        <p:nvSpPr>
          <p:cNvPr id="241" name="Google Shape;241;g1185075e84b_0_752"/>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SzPts val="1700"/>
              <a:buChar char="●"/>
            </a:pPr>
            <a:r>
              <a:rPr lang="en-US"/>
              <a:t>Dataset is not nearly large enough for these models to perform well</a:t>
            </a:r>
            <a:endParaRPr/>
          </a:p>
          <a:p>
            <a:pPr indent="-336550" lvl="0" marL="457200" rtl="0" algn="l">
              <a:spcBef>
                <a:spcPts val="0"/>
              </a:spcBef>
              <a:spcAft>
                <a:spcPts val="0"/>
              </a:spcAft>
              <a:buSzPts val="1700"/>
              <a:buChar char="●"/>
            </a:pPr>
            <a:r>
              <a:rPr lang="en-US"/>
              <a:t>Data is extremely unbalanced</a:t>
            </a:r>
            <a:endParaRPr/>
          </a:p>
          <a:p>
            <a:pPr indent="-336550" lvl="0" marL="457200" rtl="0" algn="l">
              <a:spcBef>
                <a:spcPts val="0"/>
              </a:spcBef>
              <a:spcAft>
                <a:spcPts val="0"/>
              </a:spcAft>
              <a:buSzPts val="1700"/>
              <a:buChar char="●"/>
            </a:pPr>
            <a:r>
              <a:rPr lang="en-US"/>
              <a:t>Data is only taken from people in US which is not a good representation of people around the world</a:t>
            </a:r>
            <a:endParaRPr/>
          </a:p>
          <a:p>
            <a:pPr indent="-336550" lvl="0" marL="457200" rtl="0" algn="l">
              <a:spcBef>
                <a:spcPts val="0"/>
              </a:spcBef>
              <a:spcAft>
                <a:spcPts val="0"/>
              </a:spcAft>
              <a:buSzPts val="1700"/>
              <a:buChar char="●"/>
            </a:pPr>
            <a:r>
              <a:rPr lang="en-US"/>
              <a:t>‘Unknown’ status for smokers creates a bias in results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972600" y="1758200"/>
            <a:ext cx="10251600" cy="71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Goals</a:t>
            </a:r>
            <a:endParaRPr/>
          </a:p>
        </p:txBody>
      </p:sp>
      <p:sp>
        <p:nvSpPr>
          <p:cNvPr id="106" name="Google Shape;106;p3"/>
          <p:cNvSpPr txBox="1"/>
          <p:nvPr>
            <p:ph idx="1" type="body"/>
          </p:nvPr>
        </p:nvSpPr>
        <p:spPr>
          <a:xfrm>
            <a:off x="972600" y="2771833"/>
            <a:ext cx="10251600" cy="3014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Analyze our data to identify correlations between the human characteristics provided in our dataset and the event of having a stroke</a:t>
            </a:r>
            <a:endParaRPr/>
          </a:p>
          <a:p>
            <a:pPr indent="-228600" lvl="0" marL="228600" rtl="0" algn="l">
              <a:lnSpc>
                <a:spcPct val="90000"/>
              </a:lnSpc>
              <a:spcBef>
                <a:spcPts val="0"/>
              </a:spcBef>
              <a:spcAft>
                <a:spcPts val="0"/>
              </a:spcAft>
              <a:buClr>
                <a:schemeClr val="dk1"/>
              </a:buClr>
              <a:buSzPts val="2800"/>
              <a:buChar char="●"/>
            </a:pPr>
            <a:r>
              <a:rPr lang="en-US"/>
              <a:t>Determine which characteristics most influence the likelihood of having a stroke</a:t>
            </a:r>
            <a:endParaRPr/>
          </a:p>
          <a:p>
            <a:pPr indent="-228600" lvl="0" marL="228600" rtl="0" algn="l">
              <a:lnSpc>
                <a:spcPct val="90000"/>
              </a:lnSpc>
              <a:spcBef>
                <a:spcPts val="0"/>
              </a:spcBef>
              <a:spcAft>
                <a:spcPts val="0"/>
              </a:spcAft>
              <a:buClr>
                <a:schemeClr val="dk1"/>
              </a:buClr>
              <a:buSzPts val="2800"/>
              <a:buChar char="●"/>
            </a:pPr>
            <a:r>
              <a:rPr lang="en-US"/>
              <a:t>Build a prediction model to output the likelihood of a patient experiencing a stroke in the future</a:t>
            </a:r>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4380a2a0b_0_11"/>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Stakeholders, Use, Intentions</a:t>
            </a:r>
            <a:endParaRPr/>
          </a:p>
        </p:txBody>
      </p:sp>
      <p:sp>
        <p:nvSpPr>
          <p:cNvPr id="112" name="Google Shape;112;g114380a2a0b_0_11"/>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lnSpcReduction="10000"/>
          </a:bodyPr>
          <a:lstStyle/>
          <a:p>
            <a:pPr indent="-228600" lvl="0" marL="228600" rtl="0" algn="l">
              <a:lnSpc>
                <a:spcPct val="100000"/>
              </a:lnSpc>
              <a:spcBef>
                <a:spcPts val="0"/>
              </a:spcBef>
              <a:spcAft>
                <a:spcPts val="0"/>
              </a:spcAft>
              <a:buClr>
                <a:schemeClr val="dk1"/>
              </a:buClr>
              <a:buSzPts val="2800"/>
              <a:buChar char="●"/>
            </a:pPr>
            <a:r>
              <a:rPr lang="en-US" sz="1800"/>
              <a:t>This analysis could be useful</a:t>
            </a:r>
            <a:r>
              <a:rPr lang="en-US" sz="1800">
                <a:highlight>
                  <a:srgbClr val="FFFFFE"/>
                </a:highlight>
              </a:rPr>
              <a:t> to anyone with a vested interest in what can cause a stroke, such as  medical professionals or everyday individuals. Whether you are taking preventative measures or simply conducting research, we hope our analysis can clearly illustrate what are some strong indicators of one’s chances of having a stroke in the future.</a:t>
            </a:r>
            <a:endParaRPr sz="1800">
              <a:highlight>
                <a:srgbClr val="FFFFFE"/>
              </a:highlight>
            </a:endParaRPr>
          </a:p>
          <a:p>
            <a:pPr indent="-228600" lvl="0" marL="228600" rtl="0" algn="l">
              <a:lnSpc>
                <a:spcPct val="100000"/>
              </a:lnSpc>
              <a:spcBef>
                <a:spcPts val="0"/>
              </a:spcBef>
              <a:spcAft>
                <a:spcPts val="0"/>
              </a:spcAft>
              <a:buClr>
                <a:schemeClr val="dk1"/>
              </a:buClr>
              <a:buSzPts val="2800"/>
              <a:buChar char="●"/>
            </a:pPr>
            <a:r>
              <a:rPr lang="en-US" sz="1800">
                <a:highlight>
                  <a:srgbClr val="FFFFFE"/>
                </a:highlight>
              </a:rPr>
              <a:t>We hope this analysis can be useful to help build a model that will accurately predict the likelihood of a stroke occuring in all types of people. Predictions such as this could potentially be live-saving.</a:t>
            </a:r>
            <a:endParaRPr/>
          </a:p>
          <a:p>
            <a:pPr indent="-228600" lvl="0" marL="228600" rtl="0" algn="l">
              <a:lnSpc>
                <a:spcPct val="100000"/>
              </a:lnSpc>
              <a:spcBef>
                <a:spcPts val="0"/>
              </a:spcBef>
              <a:spcAft>
                <a:spcPts val="0"/>
              </a:spcAft>
              <a:buClr>
                <a:schemeClr val="dk1"/>
              </a:buClr>
              <a:buSzPts val="2800"/>
              <a:buChar char="●"/>
            </a:pPr>
            <a:r>
              <a:rPr lang="en-US"/>
              <a:t>The intention of our analysis is to determine which human characteristics most influence the likelihood of one having a stroke. With this information, one could determine their chances of having a stroke given their current lifestyle and potentially influence one to make some healthy lifestyle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14380a2a0b_1_10"/>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The Data</a:t>
            </a:r>
            <a:endParaRPr/>
          </a:p>
        </p:txBody>
      </p:sp>
      <p:sp>
        <p:nvSpPr>
          <p:cNvPr id="118" name="Google Shape;118;g114380a2a0b_1_10"/>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228600" lvl="0" marL="228600" rtl="0" algn="l">
              <a:lnSpc>
                <a:spcPct val="90000"/>
              </a:lnSpc>
              <a:spcBef>
                <a:spcPts val="0"/>
              </a:spcBef>
              <a:spcAft>
                <a:spcPts val="0"/>
              </a:spcAft>
              <a:buClr>
                <a:schemeClr val="dk1"/>
              </a:buClr>
              <a:buSzPts val="2800"/>
              <a:buChar char="●"/>
            </a:pPr>
            <a:r>
              <a:rPr lang="en-US"/>
              <a:t>Our data comes from a Kaggle dataset: </a:t>
            </a:r>
            <a:r>
              <a:rPr i="1" lang="en-US"/>
              <a:t>Stroke Prediction Dataset</a:t>
            </a:r>
            <a:endParaRPr i="1"/>
          </a:p>
          <a:p>
            <a:pPr indent="-228600" lvl="0" marL="228600" rtl="0" algn="l">
              <a:lnSpc>
                <a:spcPct val="90000"/>
              </a:lnSpc>
              <a:spcBef>
                <a:spcPts val="0"/>
              </a:spcBef>
              <a:spcAft>
                <a:spcPts val="0"/>
              </a:spcAft>
              <a:buClr>
                <a:schemeClr val="dk1"/>
              </a:buClr>
              <a:buSzPts val="2800"/>
              <a:buChar char="●"/>
            </a:pPr>
            <a:r>
              <a:rPr lang="en-US"/>
              <a:t>Consists of 12 descriptive attributes and 5110 rows representing different people</a:t>
            </a:r>
            <a:endParaRPr/>
          </a:p>
          <a:p>
            <a:pPr indent="-228600" lvl="0" marL="228600" rtl="0" algn="l">
              <a:lnSpc>
                <a:spcPct val="90000"/>
              </a:lnSpc>
              <a:spcBef>
                <a:spcPts val="0"/>
              </a:spcBef>
              <a:spcAft>
                <a:spcPts val="0"/>
              </a:spcAft>
              <a:buClr>
                <a:schemeClr val="dk1"/>
              </a:buClr>
              <a:buSzPts val="2800"/>
              <a:buChar char="●"/>
            </a:pPr>
            <a:r>
              <a:rPr lang="en-US"/>
              <a:t>Contains 201 NA values in the </a:t>
            </a:r>
            <a:r>
              <a:rPr i="1" lang="en-US"/>
              <a:t>bmi</a:t>
            </a:r>
            <a:r>
              <a:rPr lang="en-US"/>
              <a:t> column which we decided to remove (~4%)</a:t>
            </a:r>
            <a:endParaRPr/>
          </a:p>
          <a:p>
            <a:pPr indent="-228600" lvl="0" marL="228600" rtl="0" algn="l">
              <a:lnSpc>
                <a:spcPct val="90000"/>
              </a:lnSpc>
              <a:spcBef>
                <a:spcPts val="0"/>
              </a:spcBef>
              <a:spcAft>
                <a:spcPts val="0"/>
              </a:spcAft>
              <a:buClr>
                <a:schemeClr val="dk1"/>
              </a:buClr>
              <a:buSzPts val="2800"/>
              <a:buChar char="●"/>
            </a:pPr>
            <a:r>
              <a:rPr lang="en-US"/>
              <a:t>Contains 4861 people who did not have a stroke and only 249 people who had a stroke</a:t>
            </a:r>
            <a:endParaRPr/>
          </a:p>
          <a:p>
            <a:pPr indent="-228600" lvl="0" marL="228600" rtl="0" algn="l">
              <a:lnSpc>
                <a:spcPct val="90000"/>
              </a:lnSpc>
              <a:spcBef>
                <a:spcPts val="0"/>
              </a:spcBef>
              <a:spcAft>
                <a:spcPts val="0"/>
              </a:spcAft>
              <a:buClr>
                <a:schemeClr val="dk1"/>
              </a:buClr>
              <a:buSzPts val="2800"/>
              <a:buChar char="●"/>
            </a:pPr>
            <a:r>
              <a:rPr lang="en-US"/>
              <a:t>After EDA we changed the categorical data into numerical data</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838200" y="2542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Description of Our Dataset</a:t>
            </a:r>
            <a:endParaRPr/>
          </a:p>
        </p:txBody>
      </p:sp>
      <p:graphicFrame>
        <p:nvGraphicFramePr>
          <p:cNvPr id="124" name="Google Shape;124;p4"/>
          <p:cNvGraphicFramePr/>
          <p:nvPr/>
        </p:nvGraphicFramePr>
        <p:xfrm>
          <a:off x="469425" y="1467825"/>
          <a:ext cx="3000000" cy="3000000"/>
        </p:xfrm>
        <a:graphic>
          <a:graphicData uri="http://schemas.openxmlformats.org/drawingml/2006/table">
            <a:tbl>
              <a:tblPr>
                <a:noFill/>
                <a:tableStyleId>{A7441351-C72A-4829-8974-0EC8182C3C86}</a:tableStyleId>
              </a:tblPr>
              <a:tblGrid>
                <a:gridCol w="2088025"/>
                <a:gridCol w="4178700"/>
                <a:gridCol w="4986425"/>
              </a:tblGrid>
              <a:tr h="396200">
                <a:tc>
                  <a:txBody>
                    <a:bodyPr/>
                    <a:lstStyle/>
                    <a:p>
                      <a:pPr indent="0" lvl="0" marL="0" rtl="0" algn="l">
                        <a:spcBef>
                          <a:spcPts val="0"/>
                        </a:spcBef>
                        <a:spcAft>
                          <a:spcPts val="0"/>
                        </a:spcAft>
                        <a:buNone/>
                      </a:pPr>
                      <a:r>
                        <a:rPr lang="en-US" u="sng"/>
                        <a:t>Attribute Identifier</a:t>
                      </a:r>
                      <a:endParaRPr u="sng"/>
                    </a:p>
                  </a:txBody>
                  <a:tcPr marT="91425" marB="91425" marR="91425" marL="91425"/>
                </a:tc>
                <a:tc>
                  <a:txBody>
                    <a:bodyPr/>
                    <a:lstStyle/>
                    <a:p>
                      <a:pPr indent="0" lvl="0" marL="0" rtl="0" algn="l">
                        <a:spcBef>
                          <a:spcPts val="0"/>
                        </a:spcBef>
                        <a:spcAft>
                          <a:spcPts val="0"/>
                        </a:spcAft>
                        <a:buNone/>
                      </a:pPr>
                      <a:r>
                        <a:rPr lang="en-US" u="sng"/>
                        <a:t>Description</a:t>
                      </a:r>
                      <a:endParaRPr u="sng"/>
                    </a:p>
                  </a:txBody>
                  <a:tcPr marT="91425" marB="91425" marR="91425" marL="91425"/>
                </a:tc>
                <a:tc>
                  <a:txBody>
                    <a:bodyPr/>
                    <a:lstStyle/>
                    <a:p>
                      <a:pPr indent="0" lvl="0" marL="0" rtl="0" algn="l">
                        <a:spcBef>
                          <a:spcPts val="0"/>
                        </a:spcBef>
                        <a:spcAft>
                          <a:spcPts val="0"/>
                        </a:spcAft>
                        <a:buNone/>
                      </a:pPr>
                      <a:r>
                        <a:rPr lang="en-US" u="sng"/>
                        <a:t>Possible Values</a:t>
                      </a:r>
                      <a:endParaRPr u="sng"/>
                    </a:p>
                  </a:txBody>
                  <a:tcPr marT="91425" marB="91425" marR="91425" marL="91425"/>
                </a:tc>
              </a:tr>
              <a:tr h="396200">
                <a:tc>
                  <a:txBody>
                    <a:bodyPr/>
                    <a:lstStyle/>
                    <a:p>
                      <a:pPr indent="0" lvl="0" marL="0" rtl="0" algn="l">
                        <a:spcBef>
                          <a:spcPts val="0"/>
                        </a:spcBef>
                        <a:spcAft>
                          <a:spcPts val="0"/>
                        </a:spcAft>
                        <a:buNone/>
                      </a:pPr>
                      <a:r>
                        <a:rPr lang="en-US"/>
                        <a:t>gender</a:t>
                      </a:r>
                      <a:endParaRPr/>
                    </a:p>
                  </a:txBody>
                  <a:tcPr marT="91425" marB="91425" marR="91425" marL="91425"/>
                </a:tc>
                <a:tc>
                  <a:txBody>
                    <a:bodyPr/>
                    <a:lstStyle/>
                    <a:p>
                      <a:pPr indent="0" lvl="0" marL="0" rtl="0" algn="l">
                        <a:spcBef>
                          <a:spcPts val="0"/>
                        </a:spcBef>
                        <a:spcAft>
                          <a:spcPts val="0"/>
                        </a:spcAft>
                        <a:buNone/>
                      </a:pPr>
                      <a:r>
                        <a:rPr lang="en-US"/>
                        <a:t>Sex of the patient</a:t>
                      </a:r>
                      <a:endParaRPr/>
                    </a:p>
                  </a:txBody>
                  <a:tcPr marT="91425" marB="91425" marR="91425" marL="91425"/>
                </a:tc>
                <a:tc>
                  <a:txBody>
                    <a:bodyPr/>
                    <a:lstStyle/>
                    <a:p>
                      <a:pPr indent="0" lvl="0" marL="0" rtl="0" algn="l">
                        <a:spcBef>
                          <a:spcPts val="0"/>
                        </a:spcBef>
                        <a:spcAft>
                          <a:spcPts val="0"/>
                        </a:spcAft>
                        <a:buNone/>
                      </a:pPr>
                      <a:r>
                        <a:rPr lang="en-US"/>
                        <a:t>Male, Female, Other</a:t>
                      </a:r>
                      <a:endParaRPr/>
                    </a:p>
                  </a:txBody>
                  <a:tcPr marT="91425" marB="91425" marR="91425" marL="91425"/>
                </a:tc>
              </a:tr>
              <a:tr h="396200">
                <a:tc>
                  <a:txBody>
                    <a:bodyPr/>
                    <a:lstStyle/>
                    <a:p>
                      <a:pPr indent="0" lvl="0" marL="0" rtl="0" algn="l">
                        <a:spcBef>
                          <a:spcPts val="0"/>
                        </a:spcBef>
                        <a:spcAft>
                          <a:spcPts val="0"/>
                        </a:spcAft>
                        <a:buNone/>
                      </a:pPr>
                      <a:r>
                        <a:rPr lang="en-US"/>
                        <a:t>age</a:t>
                      </a:r>
                      <a:endParaRPr/>
                    </a:p>
                  </a:txBody>
                  <a:tcPr marT="91425" marB="91425" marR="91425" marL="91425"/>
                </a:tc>
                <a:tc>
                  <a:txBody>
                    <a:bodyPr/>
                    <a:lstStyle/>
                    <a:p>
                      <a:pPr indent="0" lvl="0" marL="0" rtl="0" algn="l">
                        <a:spcBef>
                          <a:spcPts val="0"/>
                        </a:spcBef>
                        <a:spcAft>
                          <a:spcPts val="0"/>
                        </a:spcAft>
                        <a:buNone/>
                      </a:pPr>
                      <a:r>
                        <a:rPr lang="en-US"/>
                        <a:t>Age of the patient (years)</a:t>
                      </a:r>
                      <a:endParaRPr/>
                    </a:p>
                  </a:txBody>
                  <a:tcPr marT="91425" marB="91425" marR="91425" marL="91425"/>
                </a:tc>
                <a:tc>
                  <a:txBody>
                    <a:bodyPr/>
                    <a:lstStyle/>
                    <a:p>
                      <a:pPr indent="0" lvl="0" marL="0" rtl="0" algn="l">
                        <a:spcBef>
                          <a:spcPts val="0"/>
                        </a:spcBef>
                        <a:spcAft>
                          <a:spcPts val="0"/>
                        </a:spcAft>
                        <a:buNone/>
                      </a:pPr>
                      <a:r>
                        <a:rPr lang="en-US"/>
                        <a:t>0.08 - 82.0</a:t>
                      </a:r>
                      <a:endParaRPr/>
                    </a:p>
                  </a:txBody>
                  <a:tcPr marT="91425" marB="91425" marR="91425" marL="91425"/>
                </a:tc>
              </a:tr>
              <a:tr h="396200">
                <a:tc>
                  <a:txBody>
                    <a:bodyPr/>
                    <a:lstStyle/>
                    <a:p>
                      <a:pPr indent="0" lvl="0" marL="0" rtl="0" algn="l">
                        <a:spcBef>
                          <a:spcPts val="0"/>
                        </a:spcBef>
                        <a:spcAft>
                          <a:spcPts val="0"/>
                        </a:spcAft>
                        <a:buNone/>
                      </a:pPr>
                      <a:r>
                        <a:rPr lang="en-US"/>
                        <a:t>hypertension</a:t>
                      </a:r>
                      <a:endParaRPr/>
                    </a:p>
                  </a:txBody>
                  <a:tcPr marT="91425" marB="91425" marR="91425" marL="91425"/>
                </a:tc>
                <a:tc>
                  <a:txBody>
                    <a:bodyPr/>
                    <a:lstStyle/>
                    <a:p>
                      <a:pPr indent="0" lvl="0" marL="0" rtl="0" algn="l">
                        <a:spcBef>
                          <a:spcPts val="0"/>
                        </a:spcBef>
                        <a:spcAft>
                          <a:spcPts val="0"/>
                        </a:spcAft>
                        <a:buNone/>
                      </a:pPr>
                      <a:r>
                        <a:rPr lang="en-US"/>
                        <a:t>Does patient have high blood pressure</a:t>
                      </a:r>
                      <a:endParaRPr/>
                    </a:p>
                  </a:txBody>
                  <a:tcPr marT="91425" marB="91425" marR="91425" marL="91425"/>
                </a:tc>
                <a:tc>
                  <a:txBody>
                    <a:bodyPr/>
                    <a:lstStyle/>
                    <a:p>
                      <a:pPr indent="0" lvl="0" marL="0" rtl="0" algn="l">
                        <a:spcBef>
                          <a:spcPts val="0"/>
                        </a:spcBef>
                        <a:spcAft>
                          <a:spcPts val="0"/>
                        </a:spcAft>
                        <a:buNone/>
                      </a:pPr>
                      <a:r>
                        <a:rPr lang="en-US"/>
                        <a:t>0 = no , 1 = yes</a:t>
                      </a:r>
                      <a:endParaRPr/>
                    </a:p>
                  </a:txBody>
                  <a:tcPr marT="91425" marB="91425" marR="91425" marL="91425"/>
                </a:tc>
              </a:tr>
              <a:tr h="396200">
                <a:tc>
                  <a:txBody>
                    <a:bodyPr/>
                    <a:lstStyle/>
                    <a:p>
                      <a:pPr indent="0" lvl="0" marL="0" rtl="0" algn="l">
                        <a:spcBef>
                          <a:spcPts val="0"/>
                        </a:spcBef>
                        <a:spcAft>
                          <a:spcPts val="0"/>
                        </a:spcAft>
                        <a:buNone/>
                      </a:pPr>
                      <a:r>
                        <a:rPr lang="en-US"/>
                        <a:t>heart_disease</a:t>
                      </a:r>
                      <a:endParaRPr/>
                    </a:p>
                  </a:txBody>
                  <a:tcPr marT="91425" marB="91425" marR="91425" marL="91425"/>
                </a:tc>
                <a:tc>
                  <a:txBody>
                    <a:bodyPr/>
                    <a:lstStyle/>
                    <a:p>
                      <a:pPr indent="0" lvl="0" marL="0" rtl="0" algn="l">
                        <a:spcBef>
                          <a:spcPts val="0"/>
                        </a:spcBef>
                        <a:spcAft>
                          <a:spcPts val="0"/>
                        </a:spcAft>
                        <a:buNone/>
                      </a:pPr>
                      <a:r>
                        <a:rPr lang="en-US"/>
                        <a:t>Does patient have a heart disease</a:t>
                      </a:r>
                      <a:endParaRPr/>
                    </a:p>
                  </a:txBody>
                  <a:tcPr marT="91425" marB="91425" marR="91425" marL="91425"/>
                </a:tc>
                <a:tc>
                  <a:txBody>
                    <a:bodyPr/>
                    <a:lstStyle/>
                    <a:p>
                      <a:pPr indent="0" lvl="0" marL="0" rtl="0" algn="l">
                        <a:spcBef>
                          <a:spcPts val="0"/>
                        </a:spcBef>
                        <a:spcAft>
                          <a:spcPts val="0"/>
                        </a:spcAft>
                        <a:buNone/>
                      </a:pPr>
                      <a:r>
                        <a:rPr lang="en-US"/>
                        <a:t>0 = no , 1 = yes</a:t>
                      </a:r>
                      <a:endParaRPr/>
                    </a:p>
                  </a:txBody>
                  <a:tcPr marT="91425" marB="91425" marR="91425" marL="91425"/>
                </a:tc>
              </a:tr>
              <a:tr h="396200">
                <a:tc>
                  <a:txBody>
                    <a:bodyPr/>
                    <a:lstStyle/>
                    <a:p>
                      <a:pPr indent="0" lvl="0" marL="0" rtl="0" algn="l">
                        <a:spcBef>
                          <a:spcPts val="0"/>
                        </a:spcBef>
                        <a:spcAft>
                          <a:spcPts val="0"/>
                        </a:spcAft>
                        <a:buNone/>
                      </a:pPr>
                      <a:r>
                        <a:rPr lang="en-US"/>
                        <a:t>ever_married</a:t>
                      </a:r>
                      <a:endParaRPr/>
                    </a:p>
                  </a:txBody>
                  <a:tcPr marT="91425" marB="91425" marR="91425" marL="91425"/>
                </a:tc>
                <a:tc>
                  <a:txBody>
                    <a:bodyPr/>
                    <a:lstStyle/>
                    <a:p>
                      <a:pPr indent="0" lvl="0" marL="0" rtl="0" algn="l">
                        <a:spcBef>
                          <a:spcPts val="0"/>
                        </a:spcBef>
                        <a:spcAft>
                          <a:spcPts val="0"/>
                        </a:spcAft>
                        <a:buNone/>
                      </a:pPr>
                      <a:r>
                        <a:rPr lang="en-US"/>
                        <a:t>Has the patient ever been married</a:t>
                      </a:r>
                      <a:endParaRPr/>
                    </a:p>
                  </a:txBody>
                  <a:tcPr marT="91425" marB="91425" marR="91425" marL="91425"/>
                </a:tc>
                <a:tc>
                  <a:txBody>
                    <a:bodyPr/>
                    <a:lstStyle/>
                    <a:p>
                      <a:pPr indent="0" lvl="0" marL="0" rtl="0" algn="l">
                        <a:spcBef>
                          <a:spcPts val="0"/>
                        </a:spcBef>
                        <a:spcAft>
                          <a:spcPts val="0"/>
                        </a:spcAft>
                        <a:buNone/>
                      </a:pPr>
                      <a:r>
                        <a:rPr lang="en-US"/>
                        <a:t>No , Yes</a:t>
                      </a:r>
                      <a:endParaRPr/>
                    </a:p>
                  </a:txBody>
                  <a:tcPr marT="91425" marB="91425" marR="91425" marL="91425"/>
                </a:tc>
              </a:tr>
              <a:tr h="364525">
                <a:tc>
                  <a:txBody>
                    <a:bodyPr/>
                    <a:lstStyle/>
                    <a:p>
                      <a:pPr indent="0" lvl="0" marL="0" rtl="0" algn="l">
                        <a:spcBef>
                          <a:spcPts val="0"/>
                        </a:spcBef>
                        <a:spcAft>
                          <a:spcPts val="0"/>
                        </a:spcAft>
                        <a:buNone/>
                      </a:pPr>
                      <a:r>
                        <a:rPr lang="en-US"/>
                        <a:t>work_type</a:t>
                      </a:r>
                      <a:endParaRPr/>
                    </a:p>
                  </a:txBody>
                  <a:tcPr marT="91425" marB="91425" marR="91425" marL="91425"/>
                </a:tc>
                <a:tc>
                  <a:txBody>
                    <a:bodyPr/>
                    <a:lstStyle/>
                    <a:p>
                      <a:pPr indent="0" lvl="0" marL="0" rtl="0" algn="l">
                        <a:spcBef>
                          <a:spcPts val="0"/>
                        </a:spcBef>
                        <a:spcAft>
                          <a:spcPts val="0"/>
                        </a:spcAft>
                        <a:buNone/>
                      </a:pPr>
                      <a:r>
                        <a:rPr lang="en-US"/>
                        <a:t>Type of environment the patient works in</a:t>
                      </a:r>
                      <a:endParaRPr/>
                    </a:p>
                  </a:txBody>
                  <a:tcPr marT="91425" marB="91425" marR="91425" marL="91425"/>
                </a:tc>
                <a:tc>
                  <a:txBody>
                    <a:bodyPr/>
                    <a:lstStyle/>
                    <a:p>
                      <a:pPr indent="0" lvl="0" marL="0" rtl="0" algn="l">
                        <a:spcBef>
                          <a:spcPts val="0"/>
                        </a:spcBef>
                        <a:spcAft>
                          <a:spcPts val="0"/>
                        </a:spcAft>
                        <a:buNone/>
                      </a:pPr>
                      <a:r>
                        <a:rPr lang="en-US"/>
                        <a:t>Children, government, never worked, private, self employed</a:t>
                      </a:r>
                      <a:endParaRPr/>
                    </a:p>
                  </a:txBody>
                  <a:tcPr marT="91425" marB="91425" marR="91425" marL="91425"/>
                </a:tc>
              </a:tr>
              <a:tr h="381000">
                <a:tc>
                  <a:txBody>
                    <a:bodyPr/>
                    <a:lstStyle/>
                    <a:p>
                      <a:pPr indent="0" lvl="0" marL="0" rtl="0" algn="l">
                        <a:spcBef>
                          <a:spcPts val="0"/>
                        </a:spcBef>
                        <a:spcAft>
                          <a:spcPts val="0"/>
                        </a:spcAft>
                        <a:buNone/>
                      </a:pPr>
                      <a:r>
                        <a:rPr lang="en-US"/>
                        <a:t>residence_type</a:t>
                      </a:r>
                      <a:endParaRPr/>
                    </a:p>
                  </a:txBody>
                  <a:tcPr marT="91425" marB="91425" marR="91425" marL="91425"/>
                </a:tc>
                <a:tc>
                  <a:txBody>
                    <a:bodyPr/>
                    <a:lstStyle/>
                    <a:p>
                      <a:pPr indent="0" lvl="0" marL="0" rtl="0" algn="l">
                        <a:spcBef>
                          <a:spcPts val="0"/>
                        </a:spcBef>
                        <a:spcAft>
                          <a:spcPts val="0"/>
                        </a:spcAft>
                        <a:buNone/>
                      </a:pPr>
                      <a:r>
                        <a:rPr lang="en-US"/>
                        <a:t>Type of environment the patient lives in</a:t>
                      </a:r>
                      <a:endParaRPr/>
                    </a:p>
                  </a:txBody>
                  <a:tcPr marT="91425" marB="91425" marR="91425" marL="91425"/>
                </a:tc>
                <a:tc>
                  <a:txBody>
                    <a:bodyPr/>
                    <a:lstStyle/>
                    <a:p>
                      <a:pPr indent="0" lvl="0" marL="0" rtl="0" algn="l">
                        <a:spcBef>
                          <a:spcPts val="0"/>
                        </a:spcBef>
                        <a:spcAft>
                          <a:spcPts val="0"/>
                        </a:spcAft>
                        <a:buNone/>
                      </a:pPr>
                      <a:r>
                        <a:rPr lang="en-US"/>
                        <a:t>Rural, urban</a:t>
                      </a:r>
                      <a:endParaRPr/>
                    </a:p>
                  </a:txBody>
                  <a:tcPr marT="91425" marB="91425" marR="91425" marL="91425"/>
                </a:tc>
              </a:tr>
              <a:tr h="381000">
                <a:tc>
                  <a:txBody>
                    <a:bodyPr/>
                    <a:lstStyle/>
                    <a:p>
                      <a:pPr indent="0" lvl="0" marL="0" rtl="0" algn="l">
                        <a:spcBef>
                          <a:spcPts val="0"/>
                        </a:spcBef>
                        <a:spcAft>
                          <a:spcPts val="0"/>
                        </a:spcAft>
                        <a:buNone/>
                      </a:pPr>
                      <a:r>
                        <a:rPr lang="en-US"/>
                        <a:t>avg_glucose_level</a:t>
                      </a:r>
                      <a:endParaRPr/>
                    </a:p>
                  </a:txBody>
                  <a:tcPr marT="91425" marB="91425" marR="91425" marL="91425"/>
                </a:tc>
                <a:tc>
                  <a:txBody>
                    <a:bodyPr/>
                    <a:lstStyle/>
                    <a:p>
                      <a:pPr indent="0" lvl="0" marL="0" rtl="0" algn="l">
                        <a:spcBef>
                          <a:spcPts val="0"/>
                        </a:spcBef>
                        <a:spcAft>
                          <a:spcPts val="0"/>
                        </a:spcAft>
                        <a:buNone/>
                      </a:pPr>
                      <a:r>
                        <a:rPr lang="en-US"/>
                        <a:t>Patient’s average glucose level</a:t>
                      </a:r>
                      <a:endParaRPr/>
                    </a:p>
                  </a:txBody>
                  <a:tcPr marT="91425" marB="91425" marR="91425" marL="91425"/>
                </a:tc>
                <a:tc>
                  <a:txBody>
                    <a:bodyPr/>
                    <a:lstStyle/>
                    <a:p>
                      <a:pPr indent="0" lvl="0" marL="0" rtl="0" algn="l">
                        <a:spcBef>
                          <a:spcPts val="0"/>
                        </a:spcBef>
                        <a:spcAft>
                          <a:spcPts val="0"/>
                        </a:spcAft>
                        <a:buNone/>
                      </a:pPr>
                      <a:r>
                        <a:rPr lang="en-US"/>
                        <a:t>55.12 - 271.74</a:t>
                      </a:r>
                      <a:endParaRPr/>
                    </a:p>
                  </a:txBody>
                  <a:tcPr marT="91425" marB="91425" marR="91425" marL="91425"/>
                </a:tc>
              </a:tr>
              <a:tr h="381000">
                <a:tc>
                  <a:txBody>
                    <a:bodyPr/>
                    <a:lstStyle/>
                    <a:p>
                      <a:pPr indent="0" lvl="0" marL="0" rtl="0" algn="l">
                        <a:spcBef>
                          <a:spcPts val="0"/>
                        </a:spcBef>
                        <a:spcAft>
                          <a:spcPts val="0"/>
                        </a:spcAft>
                        <a:buNone/>
                      </a:pPr>
                      <a:r>
                        <a:rPr lang="en-US"/>
                        <a:t>bmi</a:t>
                      </a:r>
                      <a:endParaRPr/>
                    </a:p>
                  </a:txBody>
                  <a:tcPr marT="91425" marB="91425" marR="91425" marL="91425"/>
                </a:tc>
                <a:tc>
                  <a:txBody>
                    <a:bodyPr/>
                    <a:lstStyle/>
                    <a:p>
                      <a:pPr indent="0" lvl="0" marL="0" rtl="0" algn="l">
                        <a:spcBef>
                          <a:spcPts val="0"/>
                        </a:spcBef>
                        <a:spcAft>
                          <a:spcPts val="0"/>
                        </a:spcAft>
                        <a:buNone/>
                      </a:pPr>
                      <a:r>
                        <a:rPr lang="en-US"/>
                        <a:t>Patient’s body mass index</a:t>
                      </a:r>
                      <a:endParaRPr/>
                    </a:p>
                  </a:txBody>
                  <a:tcPr marT="91425" marB="91425" marR="91425" marL="91425"/>
                </a:tc>
                <a:tc>
                  <a:txBody>
                    <a:bodyPr/>
                    <a:lstStyle/>
                    <a:p>
                      <a:pPr indent="0" lvl="0" marL="0" rtl="0" algn="l">
                        <a:spcBef>
                          <a:spcPts val="0"/>
                        </a:spcBef>
                        <a:spcAft>
                          <a:spcPts val="0"/>
                        </a:spcAft>
                        <a:buNone/>
                      </a:pPr>
                      <a:r>
                        <a:rPr lang="en-US"/>
                        <a:t>10.3 - 97.6</a:t>
                      </a:r>
                      <a:endParaRPr/>
                    </a:p>
                  </a:txBody>
                  <a:tcPr marT="91425" marB="91425" marR="91425" marL="91425"/>
                </a:tc>
              </a:tr>
              <a:tr h="381000">
                <a:tc>
                  <a:txBody>
                    <a:bodyPr/>
                    <a:lstStyle/>
                    <a:p>
                      <a:pPr indent="0" lvl="0" marL="0" rtl="0" algn="l">
                        <a:spcBef>
                          <a:spcPts val="0"/>
                        </a:spcBef>
                        <a:spcAft>
                          <a:spcPts val="0"/>
                        </a:spcAft>
                        <a:buNone/>
                      </a:pPr>
                      <a:r>
                        <a:rPr lang="en-US"/>
                        <a:t>smoking_status</a:t>
                      </a:r>
                      <a:endParaRPr/>
                    </a:p>
                  </a:txBody>
                  <a:tcPr marT="91425" marB="91425" marR="91425" marL="91425"/>
                </a:tc>
                <a:tc>
                  <a:txBody>
                    <a:bodyPr/>
                    <a:lstStyle/>
                    <a:p>
                      <a:pPr indent="0" lvl="0" marL="0" rtl="0" algn="l">
                        <a:spcBef>
                          <a:spcPts val="0"/>
                        </a:spcBef>
                        <a:spcAft>
                          <a:spcPts val="0"/>
                        </a:spcAft>
                        <a:buNone/>
                      </a:pPr>
                      <a:r>
                        <a:rPr lang="en-US"/>
                        <a:t>What type of smoker is the patient</a:t>
                      </a:r>
                      <a:endParaRPr/>
                    </a:p>
                  </a:txBody>
                  <a:tcPr marT="91425" marB="91425" marR="91425" marL="91425"/>
                </a:tc>
                <a:tc>
                  <a:txBody>
                    <a:bodyPr/>
                    <a:lstStyle/>
                    <a:p>
                      <a:pPr indent="0" lvl="0" marL="0" rtl="0" algn="l">
                        <a:spcBef>
                          <a:spcPts val="0"/>
                        </a:spcBef>
                        <a:spcAft>
                          <a:spcPts val="0"/>
                        </a:spcAft>
                        <a:buNone/>
                      </a:pPr>
                      <a:r>
                        <a:rPr lang="en-US"/>
                        <a:t>Smokes, formerly smoked, never smoked, unknown</a:t>
                      </a:r>
                      <a:endParaRPr/>
                    </a:p>
                  </a:txBody>
                  <a:tcPr marT="91425" marB="91425" marR="91425" marL="91425"/>
                </a:tc>
              </a:tr>
              <a:tr h="381000">
                <a:tc>
                  <a:txBody>
                    <a:bodyPr/>
                    <a:lstStyle/>
                    <a:p>
                      <a:pPr indent="0" lvl="0" marL="0" rtl="0" algn="l">
                        <a:spcBef>
                          <a:spcPts val="0"/>
                        </a:spcBef>
                        <a:spcAft>
                          <a:spcPts val="0"/>
                        </a:spcAft>
                        <a:buNone/>
                      </a:pPr>
                      <a:r>
                        <a:rPr lang="en-US"/>
                        <a:t>stroke</a:t>
                      </a:r>
                      <a:endParaRPr/>
                    </a:p>
                  </a:txBody>
                  <a:tcPr marT="91425" marB="91425" marR="91425" marL="91425"/>
                </a:tc>
                <a:tc>
                  <a:txBody>
                    <a:bodyPr/>
                    <a:lstStyle/>
                    <a:p>
                      <a:pPr indent="0" lvl="0" marL="0" rtl="0" algn="l">
                        <a:spcBef>
                          <a:spcPts val="0"/>
                        </a:spcBef>
                        <a:spcAft>
                          <a:spcPts val="0"/>
                        </a:spcAft>
                        <a:buNone/>
                      </a:pPr>
                      <a:r>
                        <a:rPr lang="en-US"/>
                        <a:t>Has this patient experienced a stroke</a:t>
                      </a:r>
                      <a:endParaRPr/>
                    </a:p>
                  </a:txBody>
                  <a:tcPr marT="91425" marB="91425" marR="91425" marL="91425"/>
                </a:tc>
                <a:tc>
                  <a:txBody>
                    <a:bodyPr/>
                    <a:lstStyle/>
                    <a:p>
                      <a:pPr indent="0" lvl="0" marL="0" rtl="0" algn="l">
                        <a:spcBef>
                          <a:spcPts val="0"/>
                        </a:spcBef>
                        <a:spcAft>
                          <a:spcPts val="0"/>
                        </a:spcAft>
                        <a:buNone/>
                      </a:pPr>
                      <a:r>
                        <a:rPr lang="en-US"/>
                        <a:t>0 = No , 1 = Yes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185075e84b_0_17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Exhibition of our Dataset</a:t>
            </a:r>
            <a:endParaRPr/>
          </a:p>
        </p:txBody>
      </p:sp>
      <p:pic>
        <p:nvPicPr>
          <p:cNvPr id="130" name="Google Shape;130;g1185075e84b_0_1740"/>
          <p:cNvPicPr preferRelativeResize="0"/>
          <p:nvPr/>
        </p:nvPicPr>
        <p:blipFill>
          <a:blip r:embed="rId3">
            <a:alphaModFix/>
          </a:blip>
          <a:stretch>
            <a:fillRect/>
          </a:stretch>
        </p:blipFill>
        <p:spPr>
          <a:xfrm>
            <a:off x="152400" y="1571475"/>
            <a:ext cx="11887201" cy="2315915"/>
          </a:xfrm>
          <a:prstGeom prst="rect">
            <a:avLst/>
          </a:prstGeom>
          <a:noFill/>
          <a:ln>
            <a:noFill/>
          </a:ln>
        </p:spPr>
      </p:pic>
      <p:pic>
        <p:nvPicPr>
          <p:cNvPr id="131" name="Google Shape;131;g1185075e84b_0_1740"/>
          <p:cNvPicPr preferRelativeResize="0"/>
          <p:nvPr/>
        </p:nvPicPr>
        <p:blipFill>
          <a:blip r:embed="rId4">
            <a:alphaModFix/>
          </a:blip>
          <a:stretch>
            <a:fillRect/>
          </a:stretch>
        </p:blipFill>
        <p:spPr>
          <a:xfrm>
            <a:off x="152400" y="4039790"/>
            <a:ext cx="11887201" cy="23333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972ac65a0_0_0"/>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Description of Our Dataset Continued</a:t>
            </a:r>
            <a:endParaRPr/>
          </a:p>
        </p:txBody>
      </p:sp>
      <p:pic>
        <p:nvPicPr>
          <p:cNvPr id="137" name="Google Shape;137;g11972ac65a0_0_0"/>
          <p:cNvPicPr preferRelativeResize="0"/>
          <p:nvPr/>
        </p:nvPicPr>
        <p:blipFill>
          <a:blip r:embed="rId3">
            <a:alphaModFix/>
          </a:blip>
          <a:stretch>
            <a:fillRect/>
          </a:stretch>
        </p:blipFill>
        <p:spPr>
          <a:xfrm>
            <a:off x="486300" y="2685388"/>
            <a:ext cx="11219399" cy="37794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9612bc9db_1_37"/>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Hypotheses</a:t>
            </a:r>
            <a:endParaRPr/>
          </a:p>
        </p:txBody>
      </p:sp>
      <p:sp>
        <p:nvSpPr>
          <p:cNvPr id="143" name="Google Shape;143;g119612bc9db_1_37"/>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228600" lvl="0" marL="228600" rtl="0" algn="l">
              <a:spcBef>
                <a:spcPts val="0"/>
              </a:spcBef>
              <a:spcAft>
                <a:spcPts val="0"/>
              </a:spcAft>
              <a:buSzPts val="2800"/>
              <a:buChar char="●"/>
            </a:pPr>
            <a:r>
              <a:rPr lang="en-US"/>
              <a:t>Hypotheses:  </a:t>
            </a:r>
            <a:endParaRPr/>
          </a:p>
          <a:p>
            <a:pPr indent="-292100" lvl="1" marL="685800" rtl="0" algn="l">
              <a:spcBef>
                <a:spcPts val="0"/>
              </a:spcBef>
              <a:spcAft>
                <a:spcPts val="0"/>
              </a:spcAft>
              <a:buSzPts val="2800"/>
              <a:buChar char="○"/>
            </a:pPr>
            <a:r>
              <a:rPr lang="en-US"/>
              <a:t>The higher the bmi, average glucose level, age, the higher the chance of having a stroke.</a:t>
            </a:r>
            <a:endParaRPr/>
          </a:p>
          <a:p>
            <a:pPr indent="-292100" lvl="1" marL="685800" rtl="0" algn="l">
              <a:spcBef>
                <a:spcPts val="0"/>
              </a:spcBef>
              <a:spcAft>
                <a:spcPts val="0"/>
              </a:spcAft>
              <a:buSzPts val="2800"/>
              <a:buChar char="○"/>
            </a:pPr>
            <a:r>
              <a:rPr lang="en-US"/>
              <a:t>Smokers have a higher chance of having a stroke than non-smokers.</a:t>
            </a:r>
            <a:endParaRPr/>
          </a:p>
          <a:p>
            <a:pPr indent="-292100" lvl="1" marL="685800" rtl="0" algn="l">
              <a:spcBef>
                <a:spcPts val="0"/>
              </a:spcBef>
              <a:spcAft>
                <a:spcPts val="0"/>
              </a:spcAft>
              <a:buSzPts val="2800"/>
              <a:buChar char="○"/>
            </a:pPr>
            <a:r>
              <a:rPr lang="en-US"/>
              <a:t>More men will have a stroke than women.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2022-03-02T20:29:35Z</dcterms:created>
  <dc:creator>Babcock,Nick</dc:creator>
</cp:coreProperties>
</file>