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B Garamond" panose="00000500000000000000" pitchFamily="2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kRQKYA62R7FKRfcQdjxOLyLJi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8D1AD-F8A4-4F37-B274-57B40CDFD90D}" v="95" dt="2022-08-17T07:13:20.865"/>
  </p1510:revLst>
</p1510:revInfo>
</file>

<file path=ppt/tableStyles.xml><?xml version="1.0" encoding="utf-8"?>
<a:tblStyleLst xmlns:a="http://schemas.openxmlformats.org/drawingml/2006/main" def="{4B14F5A6-CB98-410F-BAF9-12E52D092BD7}">
  <a:tblStyle styleId="{4B14F5A6-CB98-410F-BAF9-12E52D092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Barrow" userId="0eb1643dbd6ed589" providerId="LiveId" clId="{4708D1AD-F8A4-4F37-B274-57B40CDFD90D}"/>
    <pc:docChg chg="undo custSel modSld">
      <pc:chgData name="Nick Barrow" userId="0eb1643dbd6ed589" providerId="LiveId" clId="{4708D1AD-F8A4-4F37-B274-57B40CDFD90D}" dt="2022-08-17T07:13:20.865" v="98"/>
      <pc:docMkLst>
        <pc:docMk/>
      </pc:docMkLst>
      <pc:sldChg chg="modSp mod modAnim">
        <pc:chgData name="Nick Barrow" userId="0eb1643dbd6ed589" providerId="LiveId" clId="{4708D1AD-F8A4-4F37-B274-57B40CDFD90D}" dt="2022-08-17T07:09:43.731" v="7"/>
        <pc:sldMkLst>
          <pc:docMk/>
          <pc:sldMk cId="0" sldId="257"/>
        </pc:sldMkLst>
        <pc:spChg chg="mod">
          <ac:chgData name="Nick Barrow" userId="0eb1643dbd6ed589" providerId="LiveId" clId="{4708D1AD-F8A4-4F37-B274-57B40CDFD90D}" dt="2022-08-17T07:07:07.126" v="1" actId="1076"/>
          <ac:spMkLst>
            <pc:docMk/>
            <pc:sldMk cId="0" sldId="257"/>
            <ac:spMk id="125" creationId="{00000000-0000-0000-0000-000000000000}"/>
          </ac:spMkLst>
        </pc:spChg>
      </pc:sldChg>
      <pc:sldChg chg="modAnim">
        <pc:chgData name="Nick Barrow" userId="0eb1643dbd6ed589" providerId="LiveId" clId="{4708D1AD-F8A4-4F37-B274-57B40CDFD90D}" dt="2022-08-17T07:08:35.847" v="4"/>
        <pc:sldMkLst>
          <pc:docMk/>
          <pc:sldMk cId="0" sldId="260"/>
        </pc:sldMkLst>
      </pc:sldChg>
      <pc:sldChg chg="modAnim">
        <pc:chgData name="Nick Barrow" userId="0eb1643dbd6ed589" providerId="LiveId" clId="{4708D1AD-F8A4-4F37-B274-57B40CDFD90D}" dt="2022-08-17T07:08:46.863" v="5"/>
        <pc:sldMkLst>
          <pc:docMk/>
          <pc:sldMk cId="0" sldId="261"/>
        </pc:sldMkLst>
      </pc:sldChg>
      <pc:sldChg chg="modAnim">
        <pc:chgData name="Nick Barrow" userId="0eb1643dbd6ed589" providerId="LiveId" clId="{4708D1AD-F8A4-4F37-B274-57B40CDFD90D}" dt="2022-08-17T07:09:53.157" v="9"/>
        <pc:sldMkLst>
          <pc:docMk/>
          <pc:sldMk cId="0" sldId="262"/>
        </pc:sldMkLst>
      </pc:sldChg>
      <pc:sldChg chg="modAnim">
        <pc:chgData name="Nick Barrow" userId="0eb1643dbd6ed589" providerId="LiveId" clId="{4708D1AD-F8A4-4F37-B274-57B40CDFD90D}" dt="2022-08-17T07:10:12.532" v="11"/>
        <pc:sldMkLst>
          <pc:docMk/>
          <pc:sldMk cId="0" sldId="263"/>
        </pc:sldMkLst>
      </pc:sldChg>
      <pc:sldChg chg="modAnim">
        <pc:chgData name="Nick Barrow" userId="0eb1643dbd6ed589" providerId="LiveId" clId="{4708D1AD-F8A4-4F37-B274-57B40CDFD90D}" dt="2022-08-17T07:10:32.066" v="13"/>
        <pc:sldMkLst>
          <pc:docMk/>
          <pc:sldMk cId="0" sldId="264"/>
        </pc:sldMkLst>
      </pc:sldChg>
      <pc:sldChg chg="modSp modAnim modNotes">
        <pc:chgData name="Nick Barrow" userId="0eb1643dbd6ed589" providerId="LiveId" clId="{4708D1AD-F8A4-4F37-B274-57B40CDFD90D}" dt="2022-08-17T07:12:24.353" v="89"/>
        <pc:sldMkLst>
          <pc:docMk/>
          <pc:sldMk cId="0" sldId="265"/>
        </pc:sldMkLst>
        <pc:spChg chg="mod">
          <ac:chgData name="Nick Barrow" userId="0eb1643dbd6ed589" providerId="LiveId" clId="{4708D1AD-F8A4-4F37-B274-57B40CDFD90D}" dt="2022-08-17T07:11:29.010" v="75" actId="20577"/>
          <ac:spMkLst>
            <pc:docMk/>
            <pc:sldMk cId="0" sldId="265"/>
            <ac:spMk id="176" creationId="{00000000-0000-0000-0000-000000000000}"/>
          </ac:spMkLst>
        </pc:spChg>
      </pc:sldChg>
      <pc:sldChg chg="modAnim">
        <pc:chgData name="Nick Barrow" userId="0eb1643dbd6ed589" providerId="LiveId" clId="{4708D1AD-F8A4-4F37-B274-57B40CDFD90D}" dt="2022-08-17T07:12:31.558" v="90"/>
        <pc:sldMkLst>
          <pc:docMk/>
          <pc:sldMk cId="0" sldId="266"/>
        </pc:sldMkLst>
      </pc:sldChg>
      <pc:sldChg chg="modSp mod modAnim">
        <pc:chgData name="Nick Barrow" userId="0eb1643dbd6ed589" providerId="LiveId" clId="{4708D1AD-F8A4-4F37-B274-57B40CDFD90D}" dt="2022-08-17T07:12:42.259" v="92"/>
        <pc:sldMkLst>
          <pc:docMk/>
          <pc:sldMk cId="0" sldId="267"/>
        </pc:sldMkLst>
        <pc:spChg chg="mod">
          <ac:chgData name="Nick Barrow" userId="0eb1643dbd6ed589" providerId="LiveId" clId="{4708D1AD-F8A4-4F37-B274-57B40CDFD90D}" dt="2022-08-17T07:11:02.595" v="17" actId="27636"/>
          <ac:spMkLst>
            <pc:docMk/>
            <pc:sldMk cId="0" sldId="267"/>
            <ac:spMk id="189" creationId="{00000000-0000-0000-0000-000000000000}"/>
          </ac:spMkLst>
        </pc:spChg>
      </pc:sldChg>
      <pc:sldChg chg="modSp mod">
        <pc:chgData name="Nick Barrow" userId="0eb1643dbd6ed589" providerId="LiveId" clId="{4708D1AD-F8A4-4F37-B274-57B40CDFD90D}" dt="2022-08-17T07:11:02.652" v="18" actId="27636"/>
        <pc:sldMkLst>
          <pc:docMk/>
          <pc:sldMk cId="0" sldId="268"/>
        </pc:sldMkLst>
        <pc:spChg chg="mod">
          <ac:chgData name="Nick Barrow" userId="0eb1643dbd6ed589" providerId="LiveId" clId="{4708D1AD-F8A4-4F37-B274-57B40CDFD90D}" dt="2022-08-17T07:11:02.652" v="18" actId="27636"/>
          <ac:spMkLst>
            <pc:docMk/>
            <pc:sldMk cId="0" sldId="268"/>
            <ac:spMk id="195" creationId="{00000000-0000-0000-0000-000000000000}"/>
          </ac:spMkLst>
        </pc:spChg>
      </pc:sldChg>
      <pc:sldChg chg="modAnim">
        <pc:chgData name="Nick Barrow" userId="0eb1643dbd6ed589" providerId="LiveId" clId="{4708D1AD-F8A4-4F37-B274-57B40CDFD90D}" dt="2022-08-17T07:12:54.091" v="93"/>
        <pc:sldMkLst>
          <pc:docMk/>
          <pc:sldMk cId="0" sldId="269"/>
        </pc:sldMkLst>
      </pc:sldChg>
      <pc:sldChg chg="modAnim">
        <pc:chgData name="Nick Barrow" userId="0eb1643dbd6ed589" providerId="LiveId" clId="{4708D1AD-F8A4-4F37-B274-57B40CDFD90D}" dt="2022-08-17T07:13:00.459" v="94"/>
        <pc:sldMkLst>
          <pc:docMk/>
          <pc:sldMk cId="0" sldId="270"/>
        </pc:sldMkLst>
      </pc:sldChg>
      <pc:sldChg chg="modAnim">
        <pc:chgData name="Nick Barrow" userId="0eb1643dbd6ed589" providerId="LiveId" clId="{4708D1AD-F8A4-4F37-B274-57B40CDFD90D}" dt="2022-08-17T07:13:07.048" v="95"/>
        <pc:sldMkLst>
          <pc:docMk/>
          <pc:sldMk cId="0" sldId="271"/>
        </pc:sldMkLst>
      </pc:sldChg>
      <pc:sldChg chg="modSp mod modAnim">
        <pc:chgData name="Nick Barrow" userId="0eb1643dbd6ed589" providerId="LiveId" clId="{4708D1AD-F8A4-4F37-B274-57B40CDFD90D}" dt="2022-08-17T07:13:11.783" v="96"/>
        <pc:sldMkLst>
          <pc:docMk/>
          <pc:sldMk cId="0" sldId="272"/>
        </pc:sldMkLst>
        <pc:spChg chg="mod">
          <ac:chgData name="Nick Barrow" userId="0eb1643dbd6ed589" providerId="LiveId" clId="{4708D1AD-F8A4-4F37-B274-57B40CDFD90D}" dt="2022-08-17T07:11:02.796" v="19" actId="27636"/>
          <ac:spMkLst>
            <pc:docMk/>
            <pc:sldMk cId="0" sldId="272"/>
            <ac:spMk id="220" creationId="{00000000-0000-0000-0000-000000000000}"/>
          </ac:spMkLst>
        </pc:spChg>
      </pc:sldChg>
      <pc:sldChg chg="modAnim">
        <pc:chgData name="Nick Barrow" userId="0eb1643dbd6ed589" providerId="LiveId" clId="{4708D1AD-F8A4-4F37-B274-57B40CDFD90D}" dt="2022-08-17T07:13:20.865" v="98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f22a56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f22a56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cc5a4e11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2cc5a4e11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f22a56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f22a56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f22a567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3f22a567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2cc5a4e11_0_96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42cc5a4e11_0_9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42cc5a4e11_0_9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42cc5a4e11_0_9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42cc5a4e11_0_96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142cc5a4e11_0_963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142cc5a4e11_0_96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42cc5a4e11_0_102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42cc5a4e11_0_10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42cc5a4e11_0_10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42cc5a4e11_0_1027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42cc5a4e11_0_1027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42cc5a4e11_0_102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cc5a4e11_0_103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cc5a4e11_0_103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42cc5a4e11_0_1036"/>
          <p:cNvSpPr txBox="1">
            <a:spLocks noGrp="1"/>
          </p:cNvSpPr>
          <p:nvPr>
            <p:ph type="title"/>
          </p:nvPr>
        </p:nvSpPr>
        <p:spPr>
          <a:xfrm>
            <a:off x="4981450" y="2455037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5" name="Google Shape;85;g142cc5a4e11_0_1036"/>
          <p:cNvSpPr txBox="1">
            <a:spLocks noGrp="1"/>
          </p:cNvSpPr>
          <p:nvPr>
            <p:ph type="title" idx="2" hasCustomPrompt="1"/>
          </p:nvPr>
        </p:nvSpPr>
        <p:spPr>
          <a:xfrm>
            <a:off x="4981450" y="1829048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g142cc5a4e11_0_1036"/>
          <p:cNvSpPr txBox="1">
            <a:spLocks noGrp="1"/>
          </p:cNvSpPr>
          <p:nvPr>
            <p:ph type="subTitle" idx="1"/>
          </p:nvPr>
        </p:nvSpPr>
        <p:spPr>
          <a:xfrm>
            <a:off x="4981450" y="3074009"/>
            <a:ext cx="3117000" cy="51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42cc5a4e11_0_1036"/>
          <p:cNvSpPr txBox="1">
            <a:spLocks noGrp="1"/>
          </p:cNvSpPr>
          <p:nvPr>
            <p:ph type="title" idx="3"/>
          </p:nvPr>
        </p:nvSpPr>
        <p:spPr>
          <a:xfrm>
            <a:off x="8114950" y="2455037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g142cc5a4e11_0_1036"/>
          <p:cNvSpPr txBox="1">
            <a:spLocks noGrp="1"/>
          </p:cNvSpPr>
          <p:nvPr>
            <p:ph type="title" idx="4" hasCustomPrompt="1"/>
          </p:nvPr>
        </p:nvSpPr>
        <p:spPr>
          <a:xfrm>
            <a:off x="8114950" y="1829048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g142cc5a4e11_0_1036"/>
          <p:cNvSpPr txBox="1">
            <a:spLocks noGrp="1"/>
          </p:cNvSpPr>
          <p:nvPr>
            <p:ph type="subTitle" idx="5"/>
          </p:nvPr>
        </p:nvSpPr>
        <p:spPr>
          <a:xfrm>
            <a:off x="8114950" y="3074009"/>
            <a:ext cx="3117000" cy="51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42cc5a4e11_0_1036"/>
          <p:cNvSpPr txBox="1">
            <a:spLocks noGrp="1"/>
          </p:cNvSpPr>
          <p:nvPr>
            <p:ph type="title" idx="6"/>
          </p:nvPr>
        </p:nvSpPr>
        <p:spPr>
          <a:xfrm>
            <a:off x="4981450" y="4472254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g142cc5a4e11_0_1036"/>
          <p:cNvSpPr txBox="1">
            <a:spLocks noGrp="1"/>
          </p:cNvSpPr>
          <p:nvPr>
            <p:ph type="title" idx="7" hasCustomPrompt="1"/>
          </p:nvPr>
        </p:nvSpPr>
        <p:spPr>
          <a:xfrm>
            <a:off x="4981450" y="3846265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g142cc5a4e11_0_1036"/>
          <p:cNvSpPr txBox="1">
            <a:spLocks noGrp="1"/>
          </p:cNvSpPr>
          <p:nvPr>
            <p:ph type="subTitle" idx="8"/>
          </p:nvPr>
        </p:nvSpPr>
        <p:spPr>
          <a:xfrm>
            <a:off x="4981450" y="5091225"/>
            <a:ext cx="3117000" cy="51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42cc5a4e11_0_1036"/>
          <p:cNvSpPr txBox="1">
            <a:spLocks noGrp="1"/>
          </p:cNvSpPr>
          <p:nvPr>
            <p:ph type="title" idx="9"/>
          </p:nvPr>
        </p:nvSpPr>
        <p:spPr>
          <a:xfrm>
            <a:off x="8114950" y="4472254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g142cc5a4e11_0_1036"/>
          <p:cNvSpPr txBox="1">
            <a:spLocks noGrp="1"/>
          </p:cNvSpPr>
          <p:nvPr>
            <p:ph type="title" idx="13" hasCustomPrompt="1"/>
          </p:nvPr>
        </p:nvSpPr>
        <p:spPr>
          <a:xfrm>
            <a:off x="8114950" y="3846265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g142cc5a4e11_0_1036"/>
          <p:cNvSpPr txBox="1">
            <a:spLocks noGrp="1"/>
          </p:cNvSpPr>
          <p:nvPr>
            <p:ph type="subTitle" idx="14"/>
          </p:nvPr>
        </p:nvSpPr>
        <p:spPr>
          <a:xfrm>
            <a:off x="8114950" y="5091225"/>
            <a:ext cx="3117000" cy="51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g142cc5a4e11_0_1036"/>
          <p:cNvGrpSpPr/>
          <p:nvPr/>
        </p:nvGrpSpPr>
        <p:grpSpPr>
          <a:xfrm>
            <a:off x="333927" y="881060"/>
            <a:ext cx="522545" cy="61128"/>
            <a:chOff x="4580561" y="2589004"/>
            <a:chExt cx="1064464" cy="25200"/>
          </a:xfrm>
        </p:grpSpPr>
        <p:sp>
          <p:nvSpPr>
            <p:cNvPr id="97" name="Google Shape;97;g142cc5a4e11_0_10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g142cc5a4e11_0_10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g142cc5a4e11_0_1036"/>
          <p:cNvSpPr txBox="1">
            <a:spLocks noGrp="1"/>
          </p:cNvSpPr>
          <p:nvPr>
            <p:ph type="title" idx="15"/>
          </p:nvPr>
        </p:nvSpPr>
        <p:spPr>
          <a:xfrm>
            <a:off x="216950" y="942208"/>
            <a:ext cx="5387100" cy="7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cc5a4e11_0_10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42cc5a4e11_0_10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g142cc5a4e11_0_10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42cc5a4e11_0_10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142cc5a4e11_0_10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42cc5a4e11_0_97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42cc5a4e11_0_9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42cc5a4e11_0_9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42cc5a4e11_0_97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42cc5a4e11_0_97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42cc5a4e11_0_9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42cc5a4e11_0_9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42cc5a4e11_0_9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42cc5a4e11_0_9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42cc5a4e11_0_97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142cc5a4e11_0_97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42cc5a4e11_0_97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2cc5a4e11_0_98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42cc5a4e11_0_98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42cc5a4e11_0_9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42cc5a4e11_0_9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42cc5a4e11_0_98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142cc5a4e11_0_98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42cc5a4e11_0_98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42cc5a4e11_0_98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2cc5a4e11_0_99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42cc5a4e11_0_99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42cc5a4e11_0_9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42cc5a4e11_0_9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42cc5a4e11_0_99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142cc5a4e11_0_99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cc5a4e11_0_10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42cc5a4e11_0_10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42cc5a4e11_0_10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42cc5a4e11_0_10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42cc5a4e11_0_100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142cc5a4e11_0_1001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42cc5a4e11_0_100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42cc5a4e11_0_100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42cc5a4e11_0_10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42cc5a4e11_0_10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42cc5a4e11_0_100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42cc5a4e11_0_100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cc5a4e11_0_10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42cc5a4e11_0_10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42cc5a4e11_0_10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42cc5a4e11_0_10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42cc5a4e11_0_101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142cc5a4e11_0_1015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142cc5a4e11_0_1015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42cc5a4e11_0_10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2cc5a4e11_0_102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42cc5a4e11_0_10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2cc5a4e11_0_9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EB Garamond"/>
              <a:buNone/>
              <a:defRPr sz="37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42cc5a4e11_0_9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EB Garamond"/>
              <a:buChar char="●"/>
              <a:defRPr sz="22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B Garamond"/>
              <a:buChar char="○"/>
              <a:defRPr sz="18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42cc5a4e11_0_95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b539@york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ickbarrow1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mailto:nab539@york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Thinking unwise: a relational u-turn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972612" y="4205658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Nick Barrow (Ma Student - Philosophy of AI, The University of York)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nab539@york.ac.uk</a:t>
            </a:r>
            <a:r>
              <a:rPr lang="en-GB"/>
              <a:t> |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nickbarrow11@gmail.com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Gunkel on viewing robots instrumentally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“…impose[s] unrealistic…impractical restrains on behaviour” and “strain against lived experience…social norms and conventions” (Gunkel, 2018 §4.2.1)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365" y="3719749"/>
            <a:ext cx="3053908" cy="2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838200" y="3719744"/>
            <a:ext cx="6814500" cy="280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446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3"/>
              <a:buFont typeface="EB Garamond"/>
              <a:buAutoNum type="arabicPeriod"/>
            </a:pPr>
            <a:r>
              <a:rPr lang="en-GB" sz="2802" dirty="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Eventually, an AI will breach human conventions of morality</a:t>
            </a:r>
          </a:p>
          <a:p>
            <a:pPr marL="457200" lvl="0" indent="-4446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3"/>
              <a:buFont typeface="EB Garamond"/>
              <a:buAutoNum type="arabicPeriod"/>
            </a:pPr>
            <a:endParaRPr lang="en-GB" sz="2802" dirty="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446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3"/>
              <a:buFont typeface="EB Garamond"/>
              <a:buAutoNum type="arabicPeriod"/>
            </a:pPr>
            <a:r>
              <a:rPr lang="en-GB" sz="2802" dirty="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It contradicts real-world human-robot interaction</a:t>
            </a:r>
            <a:endParaRPr sz="2802" dirty="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2" dirty="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2" dirty="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411606" y="6308209"/>
            <a:ext cx="44859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A bomb disposal unit (Garber, 2013).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Anthropomorphism = moral consideration?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Birhane and Dijk (2020) “see no reason at all” (p. 110) for anthropomorphism to imply moral consideration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Fundamentally, we’d only treat them well “as they were the product of hard labour, expressions of human creativity”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This goes against the Relationist’s fundamental tenet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200"/>
              <a:buChar char="●"/>
            </a:pPr>
            <a:r>
              <a:rPr lang="en-GB" b="1" dirty="0"/>
              <a:t>Gunkel can remain anti-anthropocentric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Anthropocentric Relationism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972600" y="2771823"/>
            <a:ext cx="102516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10000"/>
          </a:bodyPr>
          <a:lstStyle/>
          <a:p>
            <a:pPr marL="228600" lvl="0" indent="-18291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1" dirty="0"/>
              <a:t>However, given the case-by-case nature of Relationism, moral consideration is </a:t>
            </a:r>
            <a:r>
              <a:rPr lang="en-GB" sz="6401" i="1" dirty="0"/>
              <a:t>necessarily</a:t>
            </a:r>
            <a:r>
              <a:rPr lang="en-GB" sz="6401" dirty="0"/>
              <a:t> assessed from a human perspective </a:t>
            </a:r>
            <a:endParaRPr sz="640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737"/>
              <a:buNone/>
            </a:pPr>
            <a:endParaRPr sz="640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737"/>
              <a:buNone/>
            </a:pPr>
            <a:endParaRPr sz="6401" dirty="0"/>
          </a:p>
          <a:p>
            <a:pPr marL="228600" lvl="0" indent="-1829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1" dirty="0"/>
              <a:t>Thus, it seems the Relationist </a:t>
            </a:r>
            <a:r>
              <a:rPr lang="en-GB" sz="6401" i="1" dirty="0"/>
              <a:t>also</a:t>
            </a:r>
            <a:r>
              <a:rPr lang="en-GB" sz="6401" dirty="0"/>
              <a:t> (and more literally) plays “judge and jury” on all claims of artificial moral status</a:t>
            </a:r>
            <a:endParaRPr sz="640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737"/>
              <a:buNone/>
            </a:pPr>
            <a:endParaRPr sz="640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737"/>
              <a:buNone/>
            </a:pPr>
            <a:endParaRPr sz="6401" dirty="0"/>
          </a:p>
          <a:p>
            <a:pPr marL="228600" lvl="0" indent="-1829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401" dirty="0"/>
              <a:t>How a </a:t>
            </a:r>
            <a:r>
              <a:rPr lang="en-GB" sz="6401" b="1" dirty="0"/>
              <a:t>robot </a:t>
            </a:r>
            <a:r>
              <a:rPr lang="en-GB" sz="6401" dirty="0"/>
              <a:t>is treated is determined by how a </a:t>
            </a:r>
            <a:r>
              <a:rPr lang="en-GB" sz="6401" b="1" dirty="0"/>
              <a:t>human </a:t>
            </a:r>
            <a:r>
              <a:rPr lang="en-GB" sz="6401" dirty="0"/>
              <a:t>evaluates their relationship with it</a:t>
            </a:r>
            <a:endParaRPr sz="640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27272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f22a5672_2_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Gunkel’s response</a:t>
            </a:r>
            <a:endParaRPr/>
          </a:p>
        </p:txBody>
      </p:sp>
      <p:sp>
        <p:nvSpPr>
          <p:cNvPr id="195" name="Google Shape;195;g143f22a5672_2_0"/>
          <p:cNvSpPr txBox="1">
            <a:spLocks noGrp="1"/>
          </p:cNvSpPr>
          <p:nvPr>
            <p:ph type="body" idx="1"/>
          </p:nvPr>
        </p:nvSpPr>
        <p:spPr>
          <a:xfrm>
            <a:off x="972600" y="2771823"/>
            <a:ext cx="10251600" cy="385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dirty="0"/>
              <a:t>Recently responded to a similar articulation of this argument provided by Henrik </a:t>
            </a:r>
            <a:r>
              <a:rPr lang="en-GB" dirty="0" err="1"/>
              <a:t>Sætra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“</a:t>
            </a:r>
            <a:r>
              <a:rPr lang="en-GB" dirty="0" err="1"/>
              <a:t>relationalism</a:t>
            </a:r>
            <a:r>
              <a:rPr lang="en-GB" dirty="0"/>
              <a:t> is arguably deeply anthropocentric because moral standing is derived exclusively from how human beings perceive and form relations with other entities.” (2021 p.6)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-GB" dirty="0"/>
              <a:t>Gunkel: not a critique but actually an accurate characterisation as humans are rightfully at the centre of morality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dirty="0"/>
              <a:t>Although </a:t>
            </a:r>
            <a:r>
              <a:rPr lang="en-GB" dirty="0" err="1"/>
              <a:t>Sætra’s</a:t>
            </a:r>
            <a:r>
              <a:rPr lang="en-GB" dirty="0"/>
              <a:t> critique is similar in spirit, it differs from mine as I have used Gunkel’s </a:t>
            </a:r>
            <a:r>
              <a:rPr lang="en-GB" i="1" dirty="0"/>
              <a:t>own</a:t>
            </a:r>
            <a:r>
              <a:rPr lang="en-GB" dirty="0"/>
              <a:t> words against anthropocentrism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dirty="0"/>
              <a:t>In his own words, Gunkel critiqued the ability of humans to play “judge and jury”, having the power to dictate who joins </a:t>
            </a:r>
            <a:r>
              <a:rPr lang="en-GB" i="1" dirty="0"/>
              <a:t>their</a:t>
            </a:r>
            <a:r>
              <a:rPr lang="en-GB" dirty="0"/>
              <a:t> club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How can Relationism be consistent with this?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Relationism’s (lack-of) action guidance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I will first show that: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GB" dirty="0"/>
              <a:t>Relationism does not secure a true account of moral status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And, because of this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GB" dirty="0"/>
              <a:t>It collapses into extreme meta-ethical relativism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Relationism and moral status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972600" y="2771825"/>
            <a:ext cx="62502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dirty="0"/>
              <a:t>‘True’ accounts of moral status apply to </a:t>
            </a:r>
            <a:r>
              <a:rPr lang="en-GB" i="1" dirty="0"/>
              <a:t>every</a:t>
            </a:r>
            <a:r>
              <a:rPr lang="en-GB" dirty="0"/>
              <a:t> agent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GB" dirty="0"/>
              <a:t>Relationism only accounts for “particular agents’ reasons vis-á-vis the individual at issue” (Jaworska and Tannenbaum, 2018 §5.5)</a:t>
            </a:r>
            <a:endParaRPr dirty="0"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9625" y="2820575"/>
            <a:ext cx="3790238" cy="30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Relational Relativism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dirty="0"/>
              <a:t>Cannot secure objective standards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“no moral judgements or standards (about any moral questions) are objectively true (or, correct) or false (or, incorrect)” (Moser and Carson, 2001 p. 3)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GB" dirty="0"/>
              <a:t>Case-by-case, individual evaluations – which is </a:t>
            </a:r>
            <a:r>
              <a:rPr lang="en-GB" i="1" dirty="0"/>
              <a:t>right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Gunkel’s Ethical Pluralism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970200" y="2763698"/>
            <a:ext cx="102516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344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06"/>
              <a:buChar char="●"/>
            </a:pPr>
            <a:r>
              <a:rPr lang="en-GB" sz="2802" dirty="0"/>
              <a:t>Relativism need not be construed negatively i.e., physics </a:t>
            </a:r>
            <a:endParaRPr sz="2802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97"/>
              <a:buNone/>
            </a:pPr>
            <a:endParaRPr sz="2802" dirty="0"/>
          </a:p>
          <a:p>
            <a:pPr marL="228600" lvl="0" indent="-234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406"/>
              <a:buChar char="●"/>
            </a:pPr>
            <a:r>
              <a:rPr lang="en-GB" sz="2802" dirty="0"/>
              <a:t>Middle ground between relativism and absolutism – pluralism </a:t>
            </a:r>
            <a:endParaRPr sz="2802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97"/>
              <a:buNone/>
            </a:pPr>
            <a:endParaRPr sz="2802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97"/>
              <a:buNone/>
            </a:pPr>
            <a:endParaRPr sz="2802" dirty="0"/>
          </a:p>
          <a:p>
            <a:pPr marL="514350" lvl="0" indent="-5202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406"/>
              <a:buAutoNum type="arabicPeriod"/>
            </a:pPr>
            <a:r>
              <a:rPr lang="en-GB" sz="2802" dirty="0"/>
              <a:t>Gunkel needs to explain how there can be a middle ground</a:t>
            </a:r>
            <a:endParaRPr sz="2802"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97"/>
              <a:buNone/>
            </a:pPr>
            <a:endParaRPr sz="2802" dirty="0"/>
          </a:p>
          <a:p>
            <a:pPr marL="514350" lvl="0" indent="-5202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406"/>
              <a:buAutoNum type="arabicPeriod"/>
            </a:pPr>
            <a:r>
              <a:rPr lang="en-GB" sz="2802" dirty="0"/>
              <a:t>Still have a practical issue – which values should we prioritise?</a:t>
            </a:r>
            <a:endParaRPr sz="2802" dirty="0"/>
          </a:p>
          <a:p>
            <a:pPr marL="457200" lvl="0" indent="-3565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370" dirty="0"/>
              <a:t>Day to day</a:t>
            </a:r>
            <a:endParaRPr sz="2370" dirty="0"/>
          </a:p>
          <a:p>
            <a:pPr marL="457200" lvl="0" indent="-3565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370" dirty="0"/>
              <a:t>Legal/Societal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11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Summing up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Introduced the robot rights debate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3655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Established Relationism as a case-by-case approach</a:t>
            </a:r>
            <a:endParaRPr sz="2700" dirty="0"/>
          </a:p>
          <a:p>
            <a:pPr marL="342900" lvl="0" indent="-33655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Outlined the anthropocentrism debate </a:t>
            </a:r>
            <a:endParaRPr sz="2700" dirty="0"/>
          </a:p>
          <a:p>
            <a:pPr marL="342900" lvl="0" indent="-33655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Presented two criticisms against the Relationist:</a:t>
            </a:r>
            <a:endParaRPr sz="2700" dirty="0"/>
          </a:p>
          <a:p>
            <a:pPr marL="800100" lvl="1" indent="-36195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lphaL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That Relationism is, itself, Anthropocentric</a:t>
            </a:r>
            <a:endParaRPr sz="2700" dirty="0"/>
          </a:p>
          <a:p>
            <a:pPr marL="800100" lvl="1" indent="-36195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lphaLcPeriod"/>
            </a:pPr>
            <a:r>
              <a:rPr lang="en-GB" sz="2700" dirty="0">
                <a:latin typeface="Calibri"/>
                <a:ea typeface="Calibri"/>
                <a:cs typeface="Calibri"/>
                <a:sym typeface="Calibri"/>
              </a:rPr>
              <a:t>That Relationism cannot sufficiently guide action </a:t>
            </a:r>
            <a:endParaRPr sz="2700" dirty="0"/>
          </a:p>
          <a:p>
            <a:pPr marL="514350" lvl="0" indent="-336550" algn="l" rtl="0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</p:txBody>
      </p:sp>
      <p:pic>
        <p:nvPicPr>
          <p:cNvPr id="227" name="Google Shape;2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700" y="162300"/>
            <a:ext cx="488976" cy="4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8917675" y="183575"/>
            <a:ext cx="218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EB Garamond"/>
                <a:ea typeface="EB Garamond"/>
                <a:cs typeface="EB Garamond"/>
                <a:sym typeface="EB Garamond"/>
              </a:rPr>
              <a:t>@thatssonick</a:t>
            </a:r>
            <a:endParaRPr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8975700" y="737688"/>
            <a:ext cx="2519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nab539@york.ac.uk</a:t>
            </a:r>
            <a:r>
              <a:rPr lang="en-GB" sz="1700">
                <a:latin typeface="EB Garamond"/>
                <a:ea typeface="EB Garamond"/>
                <a:cs typeface="EB Garamond"/>
                <a:sym typeface="EB Garamond"/>
              </a:rPr>
              <a:t> nickbarrow11@gmail.com</a:t>
            </a:r>
            <a:endParaRPr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700" y="847212"/>
            <a:ext cx="488974" cy="4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cc5a4e11_0_879"/>
          <p:cNvSpPr txBox="1">
            <a:spLocks noGrp="1"/>
          </p:cNvSpPr>
          <p:nvPr>
            <p:ph type="title"/>
          </p:nvPr>
        </p:nvSpPr>
        <p:spPr>
          <a:xfrm>
            <a:off x="4981450" y="2455037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Introduce the robot rights debate</a:t>
            </a:r>
            <a:endParaRPr dirty="0"/>
          </a:p>
        </p:txBody>
      </p:sp>
      <p:sp>
        <p:nvSpPr>
          <p:cNvPr id="117" name="Google Shape;117;g142cc5a4e11_0_879"/>
          <p:cNvSpPr txBox="1">
            <a:spLocks noGrp="1"/>
          </p:cNvSpPr>
          <p:nvPr>
            <p:ph type="title" idx="2"/>
          </p:nvPr>
        </p:nvSpPr>
        <p:spPr>
          <a:xfrm>
            <a:off x="4981450" y="1829048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18" name="Google Shape;118;g142cc5a4e11_0_879"/>
          <p:cNvSpPr txBox="1">
            <a:spLocks noGrp="1"/>
          </p:cNvSpPr>
          <p:nvPr>
            <p:ph type="title" idx="3"/>
          </p:nvPr>
        </p:nvSpPr>
        <p:spPr>
          <a:xfrm>
            <a:off x="8114950" y="2455026"/>
            <a:ext cx="3117000" cy="97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Establish Relationism as a case-by-case approach</a:t>
            </a:r>
            <a:endParaRPr/>
          </a:p>
        </p:txBody>
      </p:sp>
      <p:sp>
        <p:nvSpPr>
          <p:cNvPr id="119" name="Google Shape;119;g142cc5a4e11_0_879"/>
          <p:cNvSpPr txBox="1">
            <a:spLocks noGrp="1"/>
          </p:cNvSpPr>
          <p:nvPr>
            <p:ph type="title" idx="4"/>
          </p:nvPr>
        </p:nvSpPr>
        <p:spPr>
          <a:xfrm>
            <a:off x="8114950" y="1829048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20" name="Google Shape;120;g142cc5a4e11_0_879"/>
          <p:cNvSpPr txBox="1">
            <a:spLocks noGrp="1"/>
          </p:cNvSpPr>
          <p:nvPr>
            <p:ph type="title" idx="6"/>
          </p:nvPr>
        </p:nvSpPr>
        <p:spPr>
          <a:xfrm>
            <a:off x="4981450" y="4472248"/>
            <a:ext cx="3117000" cy="897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 the Anthropocentrism debate</a:t>
            </a:r>
            <a:endParaRPr/>
          </a:p>
        </p:txBody>
      </p:sp>
      <p:sp>
        <p:nvSpPr>
          <p:cNvPr id="121" name="Google Shape;121;g142cc5a4e11_0_879"/>
          <p:cNvSpPr txBox="1">
            <a:spLocks noGrp="1"/>
          </p:cNvSpPr>
          <p:nvPr>
            <p:ph type="title" idx="7"/>
          </p:nvPr>
        </p:nvSpPr>
        <p:spPr>
          <a:xfrm>
            <a:off x="4981450" y="3846265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22" name="Google Shape;122;g142cc5a4e11_0_879"/>
          <p:cNvSpPr txBox="1">
            <a:spLocks noGrp="1"/>
          </p:cNvSpPr>
          <p:nvPr>
            <p:ph type="title" idx="9"/>
          </p:nvPr>
        </p:nvSpPr>
        <p:spPr>
          <a:xfrm>
            <a:off x="8114950" y="4472254"/>
            <a:ext cx="3117000" cy="5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Critique the relationist</a:t>
            </a:r>
            <a:endParaRPr/>
          </a:p>
        </p:txBody>
      </p:sp>
      <p:sp>
        <p:nvSpPr>
          <p:cNvPr id="123" name="Google Shape;123;g142cc5a4e11_0_879"/>
          <p:cNvSpPr txBox="1">
            <a:spLocks noGrp="1"/>
          </p:cNvSpPr>
          <p:nvPr>
            <p:ph type="title" idx="13"/>
          </p:nvPr>
        </p:nvSpPr>
        <p:spPr>
          <a:xfrm>
            <a:off x="8114950" y="3846265"/>
            <a:ext cx="14889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24" name="Google Shape;124;g142cc5a4e11_0_879"/>
          <p:cNvSpPr txBox="1">
            <a:spLocks noGrp="1"/>
          </p:cNvSpPr>
          <p:nvPr>
            <p:ph type="subTitle" idx="14"/>
          </p:nvPr>
        </p:nvSpPr>
        <p:spPr>
          <a:xfrm>
            <a:off x="8114950" y="5091225"/>
            <a:ext cx="3117000" cy="51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457200" lvl="0" indent="-34766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500" dirty="0"/>
              <a:t>Relationist Anthropocentrism</a:t>
            </a:r>
            <a:endParaRPr sz="7500" dirty="0"/>
          </a:p>
          <a:p>
            <a:pPr marL="457200" lvl="0" indent="-34766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500" dirty="0"/>
              <a:t>Relational Relationism </a:t>
            </a:r>
            <a:endParaRPr sz="7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5" name="Google Shape;125;g142cc5a4e11_0_879"/>
          <p:cNvSpPr txBox="1">
            <a:spLocks noGrp="1"/>
          </p:cNvSpPr>
          <p:nvPr>
            <p:ph type="title" idx="15"/>
          </p:nvPr>
        </p:nvSpPr>
        <p:spPr>
          <a:xfrm>
            <a:off x="216950" y="942208"/>
            <a:ext cx="5387100" cy="7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- 4 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1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Robot rights?</a:t>
            </a:r>
            <a:endParaRPr/>
          </a:p>
        </p:txBody>
      </p:sp>
      <p:pic>
        <p:nvPicPr>
          <p:cNvPr id="131" name="Google Shape;131;p3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798" y="1807066"/>
            <a:ext cx="12122404" cy="4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6297226" y="6168043"/>
            <a:ext cx="589477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“Here's one way to visualize the exponential growth in #robotrights research over the past 4 years. The original concept map from 2018 and the current state of the debate.” (Gunkel, 2022)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4990175" y="781675"/>
            <a:ext cx="637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—</a:t>
            </a:r>
            <a:r>
              <a:rPr lang="en-GB" sz="2000" dirty="0">
                <a:latin typeface="EB Garamond"/>
                <a:ea typeface="EB Garamond"/>
                <a:cs typeface="EB Garamond"/>
                <a:sym typeface="EB Garamond"/>
              </a:rPr>
              <a:t>&gt; Artificial Moral Status </a:t>
            </a:r>
            <a:endParaRPr sz="20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4"/>
          <p:cNvGraphicFramePr/>
          <p:nvPr/>
        </p:nvGraphicFramePr>
        <p:xfrm>
          <a:off x="674703" y="470517"/>
          <a:ext cx="11179250" cy="5547900"/>
        </p:xfrm>
        <a:graphic>
          <a:graphicData uri="http://schemas.openxmlformats.org/drawingml/2006/table">
            <a:tbl>
              <a:tblPr>
                <a:noFill/>
                <a:tableStyleId>{4B14F5A6-CB98-410F-BAF9-12E52D092BD7}</a:tableStyleId>
              </a:tblPr>
              <a:tblGrid>
                <a:gridCol w="36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Property-based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‘Thinking otherwise’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“…what’s going on </a:t>
                      </a:r>
                      <a:r>
                        <a:rPr lang="en-GB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the inside</a:t>
                      </a:r>
                      <a:r>
                        <a:rPr lang="en-GB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does not matter from an ethical perspective” (Danaher, 2020, p. 2025).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Autonomy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GB" sz="20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Floridi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Sanders, 2004)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Psychological and Social Properties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GB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Schwitzgebel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-GB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Graza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2015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Sentience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GB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Véliz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2021; </a:t>
                      </a:r>
                      <a:r>
                        <a:rPr lang="en-GB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Eskens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2017) 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Consciousness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GB" sz="20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Andreotta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2021; Mosakas, 2020).</a:t>
                      </a:r>
                      <a:endParaRPr sz="3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Behaviourism</a:t>
                      </a: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(Danaher)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“…robots can have significant moral status if they are </a:t>
                      </a:r>
                      <a:r>
                        <a:rPr lang="en-GB" sz="200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roughly performatively equivalent</a:t>
                      </a:r>
                      <a:r>
                        <a:rPr lang="en-GB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other entities that are commonly agreed to have significant moral status” (Danaher, 2020, p. 2023).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(Western) </a:t>
                      </a:r>
                      <a:r>
                        <a:rPr lang="en-GB" sz="20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Relationism</a:t>
                      </a: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(Coeckelbergh, Gunkel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Gellers)</a:t>
                      </a:r>
                      <a:endParaRPr sz="3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3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“…the question of social and moral status does not necessarily depend on what the other is in its essence but on how she/he/it...supervenes before us and how we decide, in “the face of the other” ...to respond” (Gunkel, 2018 pg. 96).</a:t>
                      </a:r>
                      <a:endParaRPr sz="3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Relationism: a case-by-case approach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8800" dirty="0"/>
              <a:t>Rejects the ontological pursuit of property-based approaches</a:t>
            </a:r>
            <a:endParaRPr sz="8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1818"/>
              <a:buNone/>
            </a:pPr>
            <a:endParaRPr sz="8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1818"/>
              <a:buNone/>
            </a:pPr>
            <a:endParaRPr sz="8800"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8800" dirty="0"/>
              <a:t>Instead, focuses on the </a:t>
            </a:r>
            <a:r>
              <a:rPr lang="en-GB" sz="8800" i="1" dirty="0"/>
              <a:t>extrinsic</a:t>
            </a:r>
            <a:r>
              <a:rPr lang="en-GB" sz="8800" dirty="0"/>
              <a:t> nature of our social relationships</a:t>
            </a:r>
            <a:endParaRPr sz="8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1818"/>
              <a:buNone/>
            </a:pPr>
            <a:endParaRPr sz="8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1818"/>
              <a:buNone/>
            </a:pPr>
            <a:endParaRPr sz="8800"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8800" dirty="0"/>
              <a:t>Fundamentally committed to a case-by-case approach </a:t>
            </a:r>
            <a:endParaRPr sz="8800" dirty="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8800" dirty="0"/>
              <a:t>For example, pets.</a:t>
            </a:r>
            <a:endParaRPr sz="88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27272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f22a5672_0_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to ‘think otherwise’</a:t>
            </a:r>
            <a:endParaRPr/>
          </a:p>
        </p:txBody>
      </p:sp>
      <p:sp>
        <p:nvSpPr>
          <p:cNvPr id="150" name="Google Shape;150;g143f22a5672_0_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In opposition to typical, property-based approaches:</a:t>
            </a:r>
            <a:endParaRPr sz="2200" dirty="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-GB" sz="2200" dirty="0"/>
              <a:t>Disagreement over </a:t>
            </a:r>
            <a:r>
              <a:rPr lang="en-GB" sz="2200" b="1" dirty="0"/>
              <a:t>which </a:t>
            </a:r>
            <a:r>
              <a:rPr lang="en-GB" sz="2200" dirty="0"/>
              <a:t>properties</a:t>
            </a:r>
            <a:endParaRPr sz="22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200" dirty="0"/>
              <a:t>Disagreement over the </a:t>
            </a:r>
            <a:r>
              <a:rPr lang="en-GB" sz="2200" b="1" dirty="0"/>
              <a:t>definitions </a:t>
            </a:r>
            <a:r>
              <a:rPr lang="en-GB" sz="2200" dirty="0"/>
              <a:t>of these properties </a:t>
            </a:r>
            <a:endParaRPr sz="22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200" dirty="0"/>
              <a:t>Epistemological issues arising from the </a:t>
            </a:r>
            <a:r>
              <a:rPr lang="en-GB" sz="2200" b="1" dirty="0"/>
              <a:t>detectability </a:t>
            </a:r>
            <a:r>
              <a:rPr lang="en-GB" sz="2200" dirty="0"/>
              <a:t>of properties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-GB" sz="2200" dirty="0"/>
              <a:t>The use of </a:t>
            </a:r>
            <a:r>
              <a:rPr lang="en-GB" sz="2200" b="1" dirty="0"/>
              <a:t>anthropocentric </a:t>
            </a:r>
            <a:r>
              <a:rPr lang="en-GB" sz="2200" dirty="0"/>
              <a:t>properties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i="1"/>
              <a:t>Against</a:t>
            </a:r>
            <a:r>
              <a:rPr lang="en-GB"/>
              <a:t> Anthropocentrism 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Concerning personhood: humans, who are </a:t>
            </a:r>
            <a:r>
              <a:rPr lang="en-GB" i="1" dirty="0"/>
              <a:t>already</a:t>
            </a:r>
            <a:r>
              <a:rPr lang="en-GB" dirty="0"/>
              <a:t> considered persons, </a:t>
            </a:r>
            <a:endParaRPr dirty="0"/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09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“not only get to formulate the membership criteria of personhood but also nominate themselves as the deciding factor” (Gunkel, 2012 p. 66). 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Based on human capacities, anthropocentric definitions nominate humans “both judge and jury” on who qualifies (Ibid p. 67).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609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3f22a5672_2_1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Anthropocentric, property-based approaches</a:t>
            </a:r>
            <a:endParaRPr/>
          </a:p>
        </p:txBody>
      </p:sp>
      <p:sp>
        <p:nvSpPr>
          <p:cNvPr id="162" name="Google Shape;162;g143f22a5672_2_1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Identify beings </a:t>
            </a:r>
            <a:r>
              <a:rPr lang="en-GB" i="1" dirty="0"/>
              <a:t>already</a:t>
            </a:r>
            <a:r>
              <a:rPr lang="en-GB" dirty="0"/>
              <a:t> understood to have moral status and which of their properties are necessary</a:t>
            </a:r>
            <a:endParaRPr dirty="0"/>
          </a:p>
          <a:p>
            <a:pPr marL="685800" lvl="1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dirty="0"/>
              <a:t>i.e., sentience, consciousness </a:t>
            </a:r>
            <a:endParaRPr sz="2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dirty="0"/>
              <a:t>This </a:t>
            </a:r>
            <a:r>
              <a:rPr lang="en-GB" i="1" dirty="0"/>
              <a:t>original </a:t>
            </a:r>
            <a:r>
              <a:rPr lang="en-GB" dirty="0"/>
              <a:t>being is always human</a:t>
            </a:r>
            <a:endParaRPr dirty="0"/>
          </a:p>
          <a:p>
            <a:pPr marL="685800" lvl="1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 dirty="0"/>
              <a:t>Consequently, such approaches utilise properties as proxies for human exceptionalism (Gunkel, 2012)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i="1"/>
              <a:t>For</a:t>
            </a:r>
            <a:r>
              <a:rPr lang="en-GB"/>
              <a:t> Anthropocentrism 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Anthropocentrism is often linked to Speciesism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But “this is exactly the point: robots are not humans” (Birhane and Dijk, 2020 p. 209)</a:t>
            </a:r>
            <a:endParaRPr dirty="0"/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dirty="0"/>
              <a:t>Joanna Bryson: if we only instrumentalise robots, we cannot demean them</a:t>
            </a:r>
            <a:endParaRPr dirty="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200"/>
              <a:buChar char="○"/>
            </a:pPr>
            <a:r>
              <a:rPr lang="en-GB" sz="2200" dirty="0"/>
              <a:t>“Robots should be slaves…</a:t>
            </a:r>
            <a:r>
              <a:rPr lang="en-GB" sz="2200" i="1" dirty="0"/>
              <a:t>servants</a:t>
            </a:r>
            <a:r>
              <a:rPr lang="en-GB" sz="2200" dirty="0"/>
              <a:t> you own” (2010, p. 110)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uiExpand="1" build="p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Widescreen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Lato</vt:lpstr>
      <vt:lpstr>EB Garamond</vt:lpstr>
      <vt:lpstr>Raleway</vt:lpstr>
      <vt:lpstr>Calibri</vt:lpstr>
      <vt:lpstr>Streamline</vt:lpstr>
      <vt:lpstr>Thinking unwise: a relational u-turn</vt:lpstr>
      <vt:lpstr>Introduce the robot rights debate</vt:lpstr>
      <vt:lpstr>Robot rights?</vt:lpstr>
      <vt:lpstr>PowerPoint Presentation</vt:lpstr>
      <vt:lpstr>Relationism: a case-by-case approach</vt:lpstr>
      <vt:lpstr>Motivation to ‘think otherwise’</vt:lpstr>
      <vt:lpstr>Against Anthropocentrism </vt:lpstr>
      <vt:lpstr>Anthropocentric, property-based approaches</vt:lpstr>
      <vt:lpstr>For Anthropocentrism </vt:lpstr>
      <vt:lpstr>Gunkel on viewing robots instrumentally</vt:lpstr>
      <vt:lpstr>Anthropomorphism = moral consideration?</vt:lpstr>
      <vt:lpstr>Anthropocentric Relationism </vt:lpstr>
      <vt:lpstr>Gunkel’s response</vt:lpstr>
      <vt:lpstr>Relationism’s (lack-of) action guidance</vt:lpstr>
      <vt:lpstr>Relationism and moral status</vt:lpstr>
      <vt:lpstr>Relational Relativism</vt:lpstr>
      <vt:lpstr>Gunkel’s Ethical Pluralism</vt:lpstr>
      <vt:lpstr>Summing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unwise: a relational u-turn</dc:title>
  <dc:creator>Nick</dc:creator>
  <cp:lastModifiedBy>Nick Barrow</cp:lastModifiedBy>
  <cp:revision>1</cp:revision>
  <dcterms:created xsi:type="dcterms:W3CDTF">2022-05-13T10:11:57Z</dcterms:created>
  <dcterms:modified xsi:type="dcterms:W3CDTF">2022-08-17T07:13:27Z</dcterms:modified>
</cp:coreProperties>
</file>