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42" r:id="rId2"/>
    <p:sldId id="393" r:id="rId3"/>
    <p:sldId id="392" r:id="rId4"/>
    <p:sldId id="386" r:id="rId5"/>
    <p:sldId id="390" r:id="rId6"/>
    <p:sldId id="389" r:id="rId7"/>
    <p:sldId id="394" r:id="rId8"/>
    <p:sldId id="395" r:id="rId9"/>
    <p:sldId id="396" r:id="rId10"/>
    <p:sldId id="388" r:id="rId11"/>
    <p:sldId id="387" r:id="rId12"/>
    <p:sldId id="397" r:id="rId13"/>
    <p:sldId id="355"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5B891702-989E-4D30-94FD-DA0674E4AA12}">
          <p14:sldIdLst>
            <p14:sldId id="342"/>
          </p14:sldIdLst>
        </p14:section>
        <p14:section name="Streams" id="{704F40FB-59F0-460E-BFB1-B720BCAF359E}">
          <p14:sldIdLst>
            <p14:sldId id="393"/>
            <p14:sldId id="392"/>
            <p14:sldId id="386"/>
            <p14:sldId id="390"/>
            <p14:sldId id="389"/>
            <p14:sldId id="394"/>
          </p14:sldIdLst>
        </p14:section>
        <p14:section name="Threads" id="{0EE5407A-2013-4BC1-9692-4F02770FDE75}">
          <p14:sldIdLst>
            <p14:sldId id="395"/>
            <p14:sldId id="396"/>
            <p14:sldId id="388"/>
            <p14:sldId id="387"/>
            <p14:sldId id="397"/>
          </p14:sldIdLst>
        </p14:section>
        <p14:section name="Sum up &amp; Homework" id="{0A372B50-C12D-432B-849B-73E4F26EB628}">
          <p14:sldIdLst>
            <p14:sldId id="3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639"/>
    <a:srgbClr val="FEF4EC"/>
    <a:srgbClr val="003300"/>
    <a:srgbClr val="FFFFE5"/>
    <a:srgbClr val="FFFFCC"/>
    <a:srgbClr val="FEF1E6"/>
    <a:srgbClr val="F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40" autoAdjust="0"/>
    <p:restoredTop sz="89884" autoAdjust="0"/>
  </p:normalViewPr>
  <p:slideViewPr>
    <p:cSldViewPr snapToGrid="0" snapToObjects="1">
      <p:cViewPr varScale="1">
        <p:scale>
          <a:sx n="100" d="100"/>
          <a:sy n="100" d="100"/>
        </p:scale>
        <p:origin x="172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9" d="100"/>
          <a:sy n="89" d="100"/>
        </p:scale>
        <p:origin x="-376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262930A-1B73-42BE-96BC-A277CF754B04}" type="datetimeFigureOut">
              <a:rPr lang="en-US"/>
              <a:pPr>
                <a:defRPr/>
              </a:pPr>
              <a:t>5/19/2021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5702E79-CE5D-4807-BF19-40386E4E93C6}" type="slidenum">
              <a:rPr lang="en-US"/>
              <a:pPr>
                <a:defRPr/>
              </a:pPr>
              <a:t>‹#›</a:t>
            </a:fld>
            <a:endParaRPr lang="en-US"/>
          </a:p>
        </p:txBody>
      </p:sp>
    </p:spTree>
    <p:extLst>
      <p:ext uri="{BB962C8B-B14F-4D97-AF65-F5344CB8AC3E}">
        <p14:creationId xmlns:p14="http://schemas.microsoft.com/office/powerpoint/2010/main" val="351113540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l-GR" altLang="en-US" dirty="0"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1F8E00-A363-42F3-95DD-0C79E01C20E8}" type="slidenum">
              <a:rPr lang="en-US" smtClean="0">
                <a:latin typeface="Arial" charset="0"/>
                <a:ea typeface="ＭＳ Ｐゴシック" pitchFamily="34" charset="-128"/>
              </a:rPr>
              <a:pPr fontAlgn="base">
                <a:spcBef>
                  <a:spcPct val="0"/>
                </a:spcBef>
                <a:spcAft>
                  <a:spcPct val="0"/>
                </a:spcAft>
                <a:defRPr/>
              </a:pPr>
              <a:t>1</a:t>
            </a:fld>
            <a:endParaRPr lang="en-US" dirty="0" smtClean="0">
              <a:latin typeface="Arial"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Unlike other output streams, a </a:t>
            </a:r>
            <a:r>
              <a:rPr lang="en-US" sz="1200" dirty="0" err="1" smtClean="0"/>
              <a:t>PrintStream</a:t>
            </a:r>
            <a:r>
              <a:rPr lang="en-US" sz="1200" dirty="0" smtClean="0"/>
              <a:t> never throws an </a:t>
            </a:r>
            <a:r>
              <a:rPr lang="en-US" sz="1200" dirty="0" err="1" smtClean="0"/>
              <a:t>IOException</a:t>
            </a:r>
            <a:r>
              <a:rPr lang="en-US" sz="1200" dirty="0" smtClean="0"/>
              <a:t>; instead, exceptional situations merely set an internal flag that can be tested via the </a:t>
            </a:r>
            <a:r>
              <a:rPr lang="en-US" sz="1200" dirty="0" err="1" smtClean="0"/>
              <a:t>checkError</a:t>
            </a:r>
            <a:r>
              <a:rPr lang="en-US" sz="1200" dirty="0" smtClean="0"/>
              <a:t> method.</a:t>
            </a:r>
          </a:p>
          <a:p>
            <a:r>
              <a:rPr lang="en-US" sz="1200" dirty="0" smtClean="0"/>
              <a:t>Optionally, a </a:t>
            </a:r>
            <a:r>
              <a:rPr lang="en-US" sz="1200" dirty="0" err="1" smtClean="0"/>
              <a:t>PrintStream</a:t>
            </a:r>
            <a:r>
              <a:rPr lang="en-US" sz="1200" dirty="0" smtClean="0"/>
              <a:t> can be created so as to flush automatically; this means that the flush method is automatically invoked after a byte array is written, one of the </a:t>
            </a:r>
            <a:r>
              <a:rPr lang="en-US" sz="1200" dirty="0" err="1" smtClean="0"/>
              <a:t>println</a:t>
            </a:r>
            <a:r>
              <a:rPr lang="en-US" sz="1200" dirty="0" smtClean="0"/>
              <a:t> methods is invoked, or a newline character or byte ('\n') is written.</a:t>
            </a:r>
            <a:r>
              <a:rPr lang="el-GR" sz="1200" dirty="0" smtClean="0"/>
              <a:t> </a:t>
            </a:r>
            <a:endParaRPr lang="en-US" dirty="0"/>
          </a:p>
        </p:txBody>
      </p:sp>
      <p:sp>
        <p:nvSpPr>
          <p:cNvPr id="4" name="Slide Number Placeholder 3"/>
          <p:cNvSpPr>
            <a:spLocks noGrp="1"/>
          </p:cNvSpPr>
          <p:nvPr>
            <p:ph type="sldNum" sz="quarter" idx="10"/>
          </p:nvPr>
        </p:nvSpPr>
        <p:spPr/>
        <p:txBody>
          <a:bodyPr/>
          <a:lstStyle/>
          <a:p>
            <a:pPr>
              <a:defRPr/>
            </a:pPr>
            <a:fld id="{A5702E79-CE5D-4807-BF19-40386E4E93C6}" type="slidenum">
              <a:rPr lang="en-US" smtClean="0"/>
              <a:pPr>
                <a:defRPr/>
              </a:pPr>
              <a:t>4</a:t>
            </a:fld>
            <a:endParaRPr lang="en-US"/>
          </a:p>
        </p:txBody>
      </p:sp>
    </p:spTree>
    <p:extLst>
      <p:ext uri="{BB962C8B-B14F-4D97-AF65-F5344CB8AC3E}">
        <p14:creationId xmlns:p14="http://schemas.microsoft.com/office/powerpoint/2010/main" val="336403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2BC20F1-F925-4A21-86B6-EF6DB4635C76}" type="datetime1">
              <a:rPr lang="en-US" smtClean="0"/>
              <a:t>5/19/2021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9C4A46-8265-48B5-8CF4-4EF3D00341F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9029275-5D38-411E-81DF-612C08DDB051}" type="datetime1">
              <a:rPr lang="en-US" smtClean="0"/>
              <a:t>5/19/2021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A9FB61-955A-43B3-B14D-44E43ADA989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5D982F-D16F-4064-885B-A23373E9A1EA}" type="datetime1">
              <a:rPr lang="en-US" smtClean="0"/>
              <a:t>5/19/2021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A84519-5685-4314-B4E5-8043FC832DE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13E214-39A9-4031-90A1-802B4BB00723}" type="datetime1">
              <a:rPr lang="en-US" smtClean="0"/>
              <a:t>5/19/2021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8D56FA-1194-4F90-8450-2CD7B48A314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046F41-BD92-480D-916E-8022E46FF6AB}" type="datetime1">
              <a:rPr lang="en-US" smtClean="0"/>
              <a:t>5/19/2021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A4A8E8-E199-43F7-8EA5-E94CC51601D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C99EB9B-B5B5-487A-B12D-7ADE1E26117B}" type="datetime1">
              <a:rPr lang="en-US" smtClean="0"/>
              <a:t>5/19/2021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6F7505-6EEC-4CF9-9AEA-0D8620A5683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7B4A44B-413B-41CE-AB53-A47D9A893B4C}" type="datetime1">
              <a:rPr lang="en-US" smtClean="0"/>
              <a:t>5/19/2021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B739D07-417F-4573-BAB5-5CAE0632CEC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91CE88D-1E67-43FA-8877-8F895178097E}" type="datetime1">
              <a:rPr lang="en-US" smtClean="0"/>
              <a:t>5/19/2021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DC0BBEF-3A61-46E9-9494-5B04F0E6A06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7" descr="logo_BRFAA2_rgb.jpg"/>
          <p:cNvPicPr>
            <a:picLocks noChangeAspect="1"/>
          </p:cNvPicPr>
          <p:nvPr userDrawn="1"/>
        </p:nvPicPr>
        <p:blipFill>
          <a:blip r:embed="rId2"/>
          <a:srcRect l="352" r="95061"/>
          <a:stretch>
            <a:fillRect/>
          </a:stretch>
        </p:blipFill>
        <p:spPr bwMode="auto">
          <a:xfrm>
            <a:off x="-4763" y="6335713"/>
            <a:ext cx="9148763" cy="522287"/>
          </a:xfrm>
          <a:prstGeom prst="rect">
            <a:avLst/>
          </a:prstGeom>
          <a:solidFill>
            <a:schemeClr val="accent6">
              <a:lumMod val="60000"/>
              <a:lumOff val="40000"/>
            </a:schemeClr>
          </a:solidFill>
          <a:ln>
            <a:noFill/>
          </a:ln>
        </p:spPr>
      </p:pic>
      <p:sp>
        <p:nvSpPr>
          <p:cNvPr id="8" name="Footer Placeholder 1"/>
          <p:cNvSpPr txBox="1">
            <a:spLocks/>
          </p:cNvSpPr>
          <p:nvPr userDrawn="1"/>
        </p:nvSpPr>
        <p:spPr bwMode="auto">
          <a:xfrm>
            <a:off x="681791" y="6437396"/>
            <a:ext cx="8245642" cy="365125"/>
          </a:xfrm>
          <a:prstGeom prst="rect">
            <a:avLst/>
          </a:prstGeom>
          <a:ln>
            <a:miter lim="800000"/>
            <a:headEnd/>
            <a:tailEnd/>
          </a:ln>
        </p:spPr>
        <p:txBody>
          <a:bodyPr anchor="ctr"/>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base">
              <a:spcBef>
                <a:spcPct val="0"/>
              </a:spcBef>
              <a:spcAft>
                <a:spcPct val="0"/>
              </a:spcAft>
              <a:defRPr/>
            </a:pPr>
            <a:r>
              <a:rPr lang="el-GR" sz="1400" b="1" dirty="0" smtClean="0">
                <a:solidFill>
                  <a:schemeClr val="tx1"/>
                </a:solidFill>
              </a:rPr>
              <a:t>Εργαστήριο</a:t>
            </a:r>
            <a:r>
              <a:rPr lang="el-GR" sz="1400" b="1" baseline="0" dirty="0" smtClean="0">
                <a:solidFill>
                  <a:schemeClr val="tx1"/>
                </a:solidFill>
              </a:rPr>
              <a:t> #</a:t>
            </a:r>
            <a:r>
              <a:rPr lang="en-US" sz="1400" b="1" baseline="0" dirty="0" smtClean="0">
                <a:solidFill>
                  <a:schemeClr val="tx1"/>
                </a:solidFill>
              </a:rPr>
              <a:t>3</a:t>
            </a:r>
            <a:r>
              <a:rPr lang="el-GR" sz="1400" b="1" baseline="0" dirty="0" smtClean="0">
                <a:solidFill>
                  <a:schemeClr val="tx1"/>
                </a:solidFill>
              </a:rPr>
              <a:t> μαθήματος «</a:t>
            </a:r>
            <a:r>
              <a:rPr lang="el-GR" sz="1400" b="1" dirty="0" smtClean="0">
                <a:solidFill>
                  <a:schemeClr val="tx1"/>
                </a:solidFill>
              </a:rPr>
              <a:t>Διαδίκτυο και Εφαρμογές»</a:t>
            </a:r>
            <a:r>
              <a:rPr lang="en-US" sz="1400" b="1" dirty="0" smtClean="0">
                <a:solidFill>
                  <a:schemeClr val="tx1"/>
                </a:solidFill>
              </a:rPr>
              <a:t> –</a:t>
            </a:r>
            <a:r>
              <a:rPr lang="en-US" sz="1400" b="1" baseline="0" dirty="0" smtClean="0">
                <a:solidFill>
                  <a:schemeClr val="tx1"/>
                </a:solidFill>
              </a:rPr>
              <a:t> </a:t>
            </a:r>
            <a:r>
              <a:rPr lang="el-GR" sz="1400" b="1" dirty="0" smtClean="0">
                <a:solidFill>
                  <a:schemeClr val="tx1"/>
                </a:solidFill>
              </a:rPr>
              <a:t>Εαρινό Εξάμηνο Ακαδημαϊκού Έτους 2020 – 2021</a:t>
            </a:r>
            <a:endParaRPr lang="en-US" sz="1400" b="1" dirty="0" smtClean="0">
              <a:solidFill>
                <a:schemeClr val="tx1"/>
              </a:solidFill>
            </a:endParaRPr>
          </a:p>
        </p:txBody>
      </p:sp>
      <p:pic>
        <p:nvPicPr>
          <p:cNvPr id="12" name="Picture 12"/>
          <p:cNvPicPr>
            <a:picLocks noChangeAspect="1"/>
          </p:cNvPicPr>
          <p:nvPr userDrawn="1"/>
        </p:nvPicPr>
        <p:blipFill>
          <a:blip r:embed="rId3"/>
          <a:srcRect/>
          <a:stretch>
            <a:fillRect/>
          </a:stretch>
        </p:blipFill>
        <p:spPr bwMode="auto">
          <a:xfrm>
            <a:off x="218281" y="6365082"/>
            <a:ext cx="477838" cy="487362"/>
          </a:xfrm>
          <a:prstGeom prst="rect">
            <a:avLst/>
          </a:prstGeom>
          <a:noFill/>
          <a:ln w="9525">
            <a:noFill/>
            <a:miter lim="800000"/>
            <a:headEnd/>
            <a:tailEnd/>
          </a:ln>
        </p:spPr>
      </p:pic>
      <p:sp>
        <p:nvSpPr>
          <p:cNvPr id="5" name="Title 4"/>
          <p:cNvSpPr>
            <a:spLocks noGrp="1"/>
          </p:cNvSpPr>
          <p:nvPr>
            <p:ph type="title"/>
          </p:nvPr>
        </p:nvSpPr>
        <p:spPr>
          <a:xfrm>
            <a:off x="457200" y="7938"/>
            <a:ext cx="8229600" cy="1022576"/>
          </a:xfrm>
        </p:spPr>
        <p:txBody>
          <a:bodyPr/>
          <a:lstStyle>
            <a:lvl1pPr>
              <a:defRPr sz="3600" b="1">
                <a:solidFill>
                  <a:srgbClr val="002060"/>
                </a:solidFill>
              </a:defRPr>
            </a:lvl1pPr>
          </a:lstStyle>
          <a:p>
            <a:r>
              <a:rPr lang="en-US" dirty="0" smtClean="0"/>
              <a:t>Click to edit Master title style</a:t>
            </a:r>
            <a:endParaRPr lang="en-US" dirty="0"/>
          </a:p>
        </p:txBody>
      </p:sp>
      <p:sp>
        <p:nvSpPr>
          <p:cNvPr id="10" name="Content Placeholder 9"/>
          <p:cNvSpPr>
            <a:spLocks noGrp="1"/>
          </p:cNvSpPr>
          <p:nvPr>
            <p:ph sz="quarter" idx="13"/>
          </p:nvPr>
        </p:nvSpPr>
        <p:spPr>
          <a:xfrm>
            <a:off x="457200" y="1030514"/>
            <a:ext cx="8229600" cy="5122636"/>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AAFB78C-1A9C-4ADD-81EC-7D6A2F066011}" type="datetime1">
              <a:rPr lang="en-US" smtClean="0"/>
              <a:t>5/19/2021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95FCAB1-D582-4300-8117-4DC7E32334F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A86D484-49A3-4D5F-8D08-E2D00D0FF63E}" type="datetime1">
              <a:rPr lang="en-US" smtClean="0"/>
              <a:t>5/19/2021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6399932-07B8-4606-823B-D0CF9067966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0E2EBE9-BDDF-4404-89F2-0CF2A59649CA}" type="datetime1">
              <a:rPr lang="en-US" smtClean="0"/>
              <a:t>5/19/2021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EE03EF9-1324-4CD1-B361-B32180A75CC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7" r:id="rId7"/>
    <p:sldLayoutId id="2147484063" r:id="rId8"/>
    <p:sldLayoutId id="2147484064" r:id="rId9"/>
    <p:sldLayoutId id="2147484065" r:id="rId10"/>
    <p:sldLayoutId id="2147484066" r:id="rId11"/>
  </p:sldLayoutIdLst>
  <p:timing>
    <p:tnLst>
      <p:par>
        <p:cTn id="1" dur="indefinite" restart="never" nodeType="tmRoot"/>
      </p:par>
    </p:tnLst>
  </p:timing>
  <p:hf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dkmsgroup@gmail.com" TargetMode="External"/><Relationship Id="rId2" Type="http://schemas.openxmlformats.org/officeDocument/2006/relationships/hyperlink" Target="http://ecourses.dbnet.ntua.gr/15373.html"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s://join.slack.com/t/internetappli-qob4034/signu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9"/>
          <p:cNvSpPr>
            <a:spLocks noChangeShapeType="1"/>
          </p:cNvSpPr>
          <p:nvPr/>
        </p:nvSpPr>
        <p:spPr bwMode="auto">
          <a:xfrm>
            <a:off x="1707695" y="3349625"/>
            <a:ext cx="5728610" cy="0"/>
          </a:xfrm>
          <a:prstGeom prst="line">
            <a:avLst/>
          </a:prstGeom>
          <a:noFill/>
          <a:ln w="9525">
            <a:solidFill>
              <a:srgbClr val="FFCC00"/>
            </a:solidFill>
            <a:round/>
            <a:headEnd/>
            <a:tailEnd/>
          </a:ln>
        </p:spPr>
        <p:txBody>
          <a:bodyPr/>
          <a:lstStyle/>
          <a:p>
            <a:endParaRPr lang="en-US" dirty="0"/>
          </a:p>
        </p:txBody>
      </p:sp>
      <p:sp>
        <p:nvSpPr>
          <p:cNvPr id="3075" name="Rectangle 10"/>
          <p:cNvSpPr>
            <a:spLocks noChangeArrowheads="1"/>
          </p:cNvSpPr>
          <p:nvPr/>
        </p:nvSpPr>
        <p:spPr bwMode="auto">
          <a:xfrm>
            <a:off x="457200" y="3722957"/>
            <a:ext cx="8229600" cy="584775"/>
          </a:xfrm>
          <a:prstGeom prst="rect">
            <a:avLst/>
          </a:prstGeom>
          <a:noFill/>
          <a:ln w="9525">
            <a:noFill/>
            <a:miter lim="800000"/>
            <a:headEnd/>
            <a:tailEnd/>
          </a:ln>
        </p:spPr>
        <p:txBody>
          <a:bodyPr wrap="square">
            <a:spAutoFit/>
          </a:bodyPr>
          <a:lstStyle/>
          <a:p>
            <a:pPr algn="ctr"/>
            <a:r>
              <a:rPr lang="en-US" altLang="en-US" sz="3200" b="1" dirty="0" smtClean="0">
                <a:latin typeface="Calibri" pitchFamily="34" charset="0"/>
              </a:rPr>
              <a:t>Streams &amp; Threads</a:t>
            </a:r>
            <a:endParaRPr lang="en-US" altLang="en-US" sz="3200" b="1" dirty="0">
              <a:latin typeface="Calibri" pitchFamily="34" charset="0"/>
            </a:endParaRPr>
          </a:p>
        </p:txBody>
      </p:sp>
      <p:sp>
        <p:nvSpPr>
          <p:cNvPr id="3077" name="AutoShape 2" descr="data:image/png;base64,%20iVBORw0KGgoAAAANSUhEUgAAADIAAAAhCAMAAAHbpDggAAAAAXNSR0IArs4c6QAAAARnQU1BAACxjwv8YQUAAAKsUExURQxLlgVKngVKnQdKngBJqABJpwdKnQBJpgBHqABHpwBIpwNLpAxRnitliyxjjAhPoQVKpSZikARDrANKpVyGbtjdHNjbHFB9dQBGqQBGqAVEqyFclwBCrVR/csfPKFF6dwBHqRZTm5yzRJewRBJQnhhXmW2PZbG9Oj9thQJKpQBDq2uLaf//AJy0QQBErA1SnhVRnxRQngxRnwtOobjFMOvuDkZxggBIqQBFqiheknSZW1aDcQFKpQBHpgFJpVqEcGiQZRxZmQNJpjJqiAZDqwBDrAFJpgBIqAZEqi5kjgBCrkx7dtPYHluDbxpYmHeWXcHHLzhpiQFKpwBCrGSIbKi5PABDrgpOoL/LK9vhFjJijCdekmOLZlN/dQJMpF2HblB+dBdTmwBEqwBKpQdOoR5dlCJfkwVNogBKpwBKpgdJpkdze5iwSA5OogNLpQJMpQ5RnpuyRDtwfwdPogFNpBtalMbQJsrXIipjjWCIav/7AK69NgtPoCJgkJ6zQl2DbBBOoUJvg46nTG+QYQ5TnQ1OoApHpwxQoAFKpAFEqwFIpwBIpg9TnGONZwpNoQxMoFJ+dgBBrAFLpQZOooqlT/z5A4+qSwpNoi9oibjGL+LnFXGSYglOokx5drfFL5mtSQBBrRhalbjGMqe4OkFwgABEqgVLoQdHphdXmQBFqQ1SnyBekRRRnhNWmhxck3KVXQtPng5QnVmCcAFHpgNLogFIqJetRpivRwlKpApKpQtKpi9mi8HMLOjrEX6cWAtQnz9zfaO5O42nUABArgRKpFOAc6GzQaOzQEp7eBBUm6a5PaO2P0NzfQNEqRFVmiVck9zhGdfcGiFblABKqQlToBdalhFPnxVZmQhLo018dkl5eQVKpgBLpgFKpghKng1MlAhNnQhNnAxNlAAAAKRjd3UAAADkdFJOU///////////////////////////////////////////////////////////////////////////////////////////////////////////////////////////////////////////////////////////////////////////////////////////////////////////////////////////////////////////////////////////////////////////////////////////////////////////////AIqL/3IAAAAJcEhZcwAADsMAAA7DAcdvqGQAAAKdSURBVDhPlZQ9bhtBDIUX06tTG/gCUukUUmMjl5AC1TmAMbALlbmDCpUGWAVIub26VAMEYLWlTpL3kSM5SpwiXGFm+Pf4ONzVUFKGYsWsmnaz4tqrdrPhXBzpcUO1OVHWrOxlNFfeIL+iBleq1ZlVCYDV7hwbcG4uOK9gUqTIOEmNkr9J1CcDkEB8NHtQsmpa/UbanRYp9tPMfR5wBT6lrFEo+d1EU14IBisJNMUy28HzDxGa16IObLqzsbVXzqjQFlz1aa6uuZ32XL1UVacOF6a69CguCozKvQ7t34j3Tq1Mo3rC3fZhiBwx4PR0KMsffiJdvHVVHYUAjm+gN5d4I0NQeUfkiVuWCGnG2gVPSnmxNtruU1c1Vq1qVYVXjHLdgqfY6dXIhraha1n1rLh4DsxKUmzespY8sdGedpQZBudFE2SxzUy5GbyIWFg704gkzSWvm9qddbHdZeZMISY0KBTjRkZtbq+TWg/WEUj6ijp670iT8KqzyXWy9d5OEypCToRo8xJmkaVkcIvLCYGTCEBS04ZBTqSfKF/Ol/fgP4QUvqa/H2q+91i87+TU66qRi/j8uKWDL396laUUPte4r56yWyyltaFZ29x/vDiISUSlJLWwRgWk15ZUBnxRWaL9XhDbbsFXEGgsusv2vP0sUy+hJVJ6+vW7CsCsfjHVeDIw2w8IadPI+4bS45m8j09YL/xJyeaIm50+hK8npcOmw9dAz5RoP7WMkmhBQ7+GAZKoAkpi3Wt+WBz6MSN0X5vjQ0TqkapUUjhgirWBmYXBdz83/R2mlsjXXigVkb5cjMQqZPZyv6K2wIJnxFElIfsvGtb+eNy2fAXA7I6IJSU4yxixQTl/aPjegIiNS85jEov/ojyiEJfwSU3Z5r8A6GRZRInUF/4AAAAASUVORK5CYII="/>
          <p:cNvSpPr>
            <a:spLocks noChangeAspect="1" noChangeArrowheads="1"/>
          </p:cNvSpPr>
          <p:nvPr/>
        </p:nvSpPr>
        <p:spPr bwMode="auto">
          <a:xfrm>
            <a:off x="333375" y="-144463"/>
            <a:ext cx="304800" cy="304801"/>
          </a:xfrm>
          <a:prstGeom prst="rect">
            <a:avLst/>
          </a:prstGeom>
          <a:noFill/>
          <a:ln w="9525">
            <a:noFill/>
            <a:miter lim="800000"/>
            <a:headEnd/>
            <a:tailEnd/>
          </a:ln>
        </p:spPr>
        <p:txBody>
          <a:bodyPr/>
          <a:lstStyle/>
          <a:p>
            <a:endParaRPr lang="el-GR" altLang="en-US" dirty="0">
              <a:latin typeface="Calibri" pitchFamily="34" charset="0"/>
            </a:endParaRPr>
          </a:p>
        </p:txBody>
      </p:sp>
      <p:sp>
        <p:nvSpPr>
          <p:cNvPr id="3078" name="AutoShape 4" descr="data:image/png;base64,%20iVBORw0KGgoAAAANSUhEUgAAADIAAAAhCAMAAAHbpDggAAAAAXNSR0IArs4c6QAAAARnQU1BAACxjwv8YQUAAAKsUExURQxLlgVKngVKnQdKngBJqABJpwdKnQBJpgBHqABHpwBIpwNLpAxRnitliyxjjAhPoQVKpSZikARDrANKpVyGbtjdHNjbHFB9dQBGqQBGqAVEqyFclwBCrVR/csfPKFF6dwBHqRZTm5yzRJewRBJQnhhXmW2PZbG9Oj9thQJKpQBDq2uLaf//AJy0QQBErA1SnhVRnxRQngxRnwtOobjFMOvuDkZxggBIqQBFqiheknSZW1aDcQFKpQBHpgFJpVqEcGiQZRxZmQNJpjJqiAZDqwBDrAFJpgBIqAZEqi5kjgBCrkx7dtPYHluDbxpYmHeWXcHHLzhpiQFKpwBCrGSIbKi5PABDrgpOoL/LK9vhFjJijCdekmOLZlN/dQJMpF2HblB+dBdTmwBEqwBKpQdOoR5dlCJfkwVNogBKpwBKpgdJpkdze5iwSA5OogNLpQJMpQ5RnpuyRDtwfwdPogFNpBtalMbQJsrXIipjjWCIav/7AK69NgtPoCJgkJ6zQl2DbBBOoUJvg46nTG+QYQ5TnQ1OoApHpwxQoAFKpAFEqwFIpwBIpg9TnGONZwpNoQxMoFJ+dgBBrAFLpQZOooqlT/z5A4+qSwpNoi9oibjGL+LnFXGSYglOokx5drfFL5mtSQBBrRhalbjGMqe4OkFwgABEqgVLoQdHphdXmQBFqQ1SnyBekRRRnhNWmhxck3KVXQtPng5QnVmCcAFHpgNLogFIqJetRpivRwlKpApKpQtKpi9mi8HMLOjrEX6cWAtQnz9zfaO5O42nUABArgRKpFOAc6GzQaOzQEp7eBBUm6a5PaO2P0NzfQNEqRFVmiVck9zhGdfcGiFblABKqQlToBdalhFPnxVZmQhLo018dkl5eQVKpgBLpgFKpghKng1MlAhNnQhNnAxNlAAAAKRjd3UAAADkdFJOU///////////////////////////////////////////////////////////////////////////////////////////////////////////////////////////////////////////////////////////////////////////////////////////////////////////////////////////////////////////////////////////////////////////////////////////////////////////////AIqL/3IAAAAJcEhZcwAADsMAAA7DAcdvqGQAAAKdSURBVDhPlZQ9bhtBDIUX06tTG/gCUukUUmMjl5AC1TmAMbALlbmDCpUGWAVIub26VAMEYLWlTpL3kSM5SpwiXGFm+Pf4ONzVUFKGYsWsmnaz4tqrdrPhXBzpcUO1OVHWrOxlNFfeIL+iBleq1ZlVCYDV7hwbcG4uOK9gUqTIOEmNkr9J1CcDkEB8NHtQsmpa/UbanRYp9tPMfR5wBT6lrFEo+d1EU14IBisJNMUy28HzDxGa16IObLqzsbVXzqjQFlz1aa6uuZ32XL1UVacOF6a69CguCozKvQ7t34j3Tq1Mo3rC3fZhiBwx4PR0KMsffiJdvHVVHYUAjm+gN5d4I0NQeUfkiVuWCGnG2gVPSnmxNtruU1c1Vq1qVYVXjHLdgqfY6dXIhraha1n1rLh4DsxKUmzespY8sdGedpQZBudFE2SxzUy5GbyIWFg704gkzSWvm9qddbHdZeZMISY0KBTjRkZtbq+TWg/WEUj6ijp670iT8KqzyXWy9d5OEypCToRo8xJmkaVkcIvLCYGTCEBS04ZBTqSfKF/Ol/fgP4QUvqa/H2q+91i87+TU66qRi/j8uKWDL396laUUPte4r56yWyyltaFZ29x/vDiISUSlJLWwRgWk15ZUBnxRWaL9XhDbbsFXEGgsusv2vP0sUy+hJVJ6+vW7CsCsfjHVeDIw2w8IadPI+4bS45m8j09YL/xJyeaIm50+hK8npcOmw9dAz5RoP7WMkmhBQ7+GAZKoAkpi3Wt+WBz6MSN0X5vjQ0TqkapUUjhgirWBmYXBdz83/R2mlsjXXigVkb5cjMQqZPZyv6K2wIJnxFElIfsvGtb+eNy2fAXA7I6IJSU4yxixQTl/aPjegIiNS85jEov/ojyiEJfwSU3Z5r8A6GRZRInUF/4AAAAASUVORK5CYII="/>
          <p:cNvSpPr>
            <a:spLocks noChangeAspect="1" noChangeArrowheads="1"/>
          </p:cNvSpPr>
          <p:nvPr/>
        </p:nvSpPr>
        <p:spPr bwMode="auto">
          <a:xfrm>
            <a:off x="333375" y="-144463"/>
            <a:ext cx="304800" cy="304801"/>
          </a:xfrm>
          <a:prstGeom prst="rect">
            <a:avLst/>
          </a:prstGeom>
          <a:noFill/>
          <a:ln w="9525">
            <a:noFill/>
            <a:miter lim="800000"/>
            <a:headEnd/>
            <a:tailEnd/>
          </a:ln>
        </p:spPr>
        <p:txBody>
          <a:bodyPr/>
          <a:lstStyle/>
          <a:p>
            <a:endParaRPr lang="el-GR" altLang="en-US" dirty="0">
              <a:latin typeface="Calibri" pitchFamily="34" charset="0"/>
            </a:endParaRPr>
          </a:p>
        </p:txBody>
      </p:sp>
      <p:sp>
        <p:nvSpPr>
          <p:cNvPr id="3079" name="AutoShape 6" descr="data:image/png;base64,%20iVBORw0KGgoAAAANSUhEUgAAADIAAAAhCAMAAAHbpDggAAAAAXNSR0IArs4c6QAAAARnQU1BAACxjwv8YQUAAAKsUExURQxLlgVKngVKnQdKngBJqABJpwdKnQBJpgBHqABHpwBIpwNLpAxRnitliyxjjAhPoQVKpSZikARDrANKpVyGbtjdHNjbHFB9dQBGqQBGqAVEqyFclwBCrVR/csfPKFF6dwBHqRZTm5yzRJewRBJQnhhXmW2PZbG9Oj9thQJKpQBDq2uLaf//AJy0QQBErA1SnhVRnxRQngxRnwtOobjFMOvuDkZxggBIqQBFqiheknSZW1aDcQFKpQBHpgFJpVqEcGiQZRxZmQNJpjJqiAZDqwBDrAFJpgBIqAZEqi5kjgBCrkx7dtPYHluDbxpYmHeWXcHHLzhpiQFKpwBCrGSIbKi5PABDrgpOoL/LK9vhFjJijCdekmOLZlN/dQJMpF2HblB+dBdTmwBEqwBKpQdOoR5dlCJfkwVNogBKpwBKpgdJpkdze5iwSA5OogNLpQJMpQ5RnpuyRDtwfwdPogFNpBtalMbQJsrXIipjjWCIav/7AK69NgtPoCJgkJ6zQl2DbBBOoUJvg46nTG+QYQ5TnQ1OoApHpwxQoAFKpAFEqwFIpwBIpg9TnGONZwpNoQxMoFJ+dgBBrAFLpQZOooqlT/z5A4+qSwpNoi9oibjGL+LnFXGSYglOokx5drfFL5mtSQBBrRhalbjGMqe4OkFwgABEqgVLoQdHphdXmQBFqQ1SnyBekRRRnhNWmhxck3KVXQtPng5QnVmCcAFHpgNLogFIqJetRpivRwlKpApKpQtKpi9mi8HMLOjrEX6cWAtQnz9zfaO5O42nUABArgRKpFOAc6GzQaOzQEp7eBBUm6a5PaO2P0NzfQNEqRFVmiVck9zhGdfcGiFblABKqQlToBdalhFPnxVZmQhLo018dkl5eQVKpgBLpgFKpghKng1MlAhNnQhNnAxNlAAAAKRjd3UAAADkdFJOU///////////////////////////////////////////////////////////////////////////////////////////////////////////////////////////////////////////////////////////////////////////////////////////////////////////////////////////////////////////////////////////////////////////////////////////////////////////////AIqL/3IAAAAJcEhZcwAADsMAAA7DAcdvqGQAAAKdSURBVDhPlZQ9bhtBDIUX06tTG/gCUukUUmMjl5AC1TmAMbALlbmDCpUGWAVIub26VAMEYLWlTpL3kSM5SpwiXGFm+Pf4ONzVUFKGYsWsmnaz4tqrdrPhXBzpcUO1OVHWrOxlNFfeIL+iBleq1ZlVCYDV7hwbcG4uOK9gUqTIOEmNkr9J1CcDkEB8NHtQsmpa/UbanRYp9tPMfR5wBT6lrFEo+d1EU14IBisJNMUy28HzDxGa16IObLqzsbVXzqjQFlz1aa6uuZ32XL1UVacOF6a69CguCozKvQ7t34j3Tq1Mo3rC3fZhiBwx4PR0KMsffiJdvHVVHYUAjm+gN5d4I0NQeUfkiVuWCGnG2gVPSnmxNtruU1c1Vq1qVYVXjHLdgqfY6dXIhraha1n1rLh4DsxKUmzespY8sdGedpQZBudFE2SxzUy5GbyIWFg704gkzSWvm9qddbHdZeZMISY0KBTjRkZtbq+TWg/WEUj6ijp670iT8KqzyXWy9d5OEypCToRo8xJmkaVkcIvLCYGTCEBS04ZBTqSfKF/Ol/fgP4QUvqa/H2q+91i87+TU66qRi/j8uKWDL396laUUPte4r56yWyyltaFZ29x/vDiISUSlJLWwRgWk15ZUBnxRWaL9XhDbbsFXEGgsusv2vP0sUy+hJVJ6+vW7CsCsfjHVeDIw2w8IadPI+4bS45m8j09YL/xJyeaIm50+hK8npcOmw9dAz5RoP7WMkmhBQ7+GAZKoAkpi3Wt+WBz6MSN0X5vjQ0TqkapUUjhgirWBmYXBdz83/R2mlsjXXigVkb5cjMQqZPZyv6K2wIJnxFElIfsvGtb+eNy2fAXA7I6IJSU4yxixQTl/aPjegIiNS85jEov/ojyiEJfwSU3Z5r8A6GRZRInUF/4AAAAASUVORK5CYII="/>
          <p:cNvSpPr>
            <a:spLocks noChangeAspect="1" noChangeArrowheads="1"/>
          </p:cNvSpPr>
          <p:nvPr/>
        </p:nvSpPr>
        <p:spPr bwMode="auto">
          <a:xfrm>
            <a:off x="333375" y="-144463"/>
            <a:ext cx="304800" cy="304801"/>
          </a:xfrm>
          <a:prstGeom prst="rect">
            <a:avLst/>
          </a:prstGeom>
          <a:noFill/>
          <a:ln w="9525">
            <a:noFill/>
            <a:miter lim="800000"/>
            <a:headEnd/>
            <a:tailEnd/>
          </a:ln>
        </p:spPr>
        <p:txBody>
          <a:bodyPr/>
          <a:lstStyle/>
          <a:p>
            <a:endParaRPr lang="el-GR" altLang="en-US" dirty="0">
              <a:latin typeface="Calibri" pitchFamily="34" charset="0"/>
            </a:endParaRPr>
          </a:p>
        </p:txBody>
      </p:sp>
      <p:sp>
        <p:nvSpPr>
          <p:cNvPr id="2" name="Rectangle 1"/>
          <p:cNvSpPr/>
          <p:nvPr/>
        </p:nvSpPr>
        <p:spPr>
          <a:xfrm>
            <a:off x="3062837" y="2149282"/>
            <a:ext cx="3018327" cy="646331"/>
          </a:xfrm>
          <a:prstGeom prst="rect">
            <a:avLst/>
          </a:prstGeom>
        </p:spPr>
        <p:txBody>
          <a:bodyPr wrap="none">
            <a:spAutoFit/>
          </a:bodyPr>
          <a:lstStyle/>
          <a:p>
            <a:pPr algn="ctr"/>
            <a:r>
              <a:rPr lang="el-GR" altLang="en-US" sz="3600" b="1" dirty="0" smtClean="0">
                <a:latin typeface="Calibri" pitchFamily="34" charset="0"/>
              </a:rPr>
              <a:t>Εργαστήριο #</a:t>
            </a:r>
            <a:r>
              <a:rPr lang="en-US" altLang="en-US" sz="3600" b="1" dirty="0" smtClean="0">
                <a:latin typeface="Calibri" pitchFamily="34" charset="0"/>
              </a:rPr>
              <a:t>3</a:t>
            </a:r>
            <a:endParaRPr lang="en-US" altLang="en-US" sz="4400" b="1" dirty="0">
              <a:latin typeface="Calibri" pitchFamily="34" charset="0"/>
            </a:endParaRPr>
          </a:p>
        </p:txBody>
      </p:sp>
      <p:sp>
        <p:nvSpPr>
          <p:cNvPr id="10" name="Rectangle 9"/>
          <p:cNvSpPr/>
          <p:nvPr/>
        </p:nvSpPr>
        <p:spPr>
          <a:xfrm>
            <a:off x="3724653" y="2758197"/>
            <a:ext cx="1694695" cy="461665"/>
          </a:xfrm>
          <a:prstGeom prst="rect">
            <a:avLst/>
          </a:prstGeom>
        </p:spPr>
        <p:txBody>
          <a:bodyPr wrap="none">
            <a:spAutoFit/>
          </a:bodyPr>
          <a:lstStyle/>
          <a:p>
            <a:pPr algn="ctr"/>
            <a:r>
              <a:rPr lang="el-GR" altLang="en-US" sz="2400" b="1" dirty="0" smtClean="0">
                <a:latin typeface="Calibri" pitchFamily="34" charset="0"/>
              </a:rPr>
              <a:t>12/0</a:t>
            </a:r>
            <a:r>
              <a:rPr lang="en-US" altLang="en-US" sz="2400" b="1" dirty="0" smtClean="0">
                <a:latin typeface="Calibri" pitchFamily="34" charset="0"/>
              </a:rPr>
              <a:t>5</a:t>
            </a:r>
            <a:r>
              <a:rPr lang="el-GR" altLang="en-US" sz="2400" b="1" dirty="0" smtClean="0">
                <a:latin typeface="Calibri" pitchFamily="34" charset="0"/>
              </a:rPr>
              <a:t>/2021</a:t>
            </a:r>
            <a:endParaRPr lang="en-US" altLang="en-US" sz="3200" b="1" dirty="0">
              <a:latin typeface="Calibri"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51" y="501298"/>
            <a:ext cx="8031698" cy="1094928"/>
          </a:xfrm>
          <a:prstGeom prst="rect">
            <a:avLst/>
          </a:prstGeom>
          <a:ln w="25400">
            <a:solidFill>
              <a:srgbClr val="002060"/>
            </a:solidFill>
          </a:ln>
        </p:spPr>
      </p:pic>
    </p:spTree>
    <p:extLst>
      <p:ext uri="{BB962C8B-B14F-4D97-AF65-F5344CB8AC3E}">
        <p14:creationId xmlns:p14="http://schemas.microsoft.com/office/powerpoint/2010/main" val="1005553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784" y="1666431"/>
            <a:ext cx="5970432" cy="3896169"/>
          </a:xfrm>
          <a:prstGeom prst="rect">
            <a:avLst/>
          </a:prstGeom>
        </p:spPr>
      </p:pic>
    </p:spTree>
    <p:extLst>
      <p:ext uri="{BB962C8B-B14F-4D97-AF65-F5344CB8AC3E}">
        <p14:creationId xmlns:p14="http://schemas.microsoft.com/office/powerpoint/2010/main" val="1618203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pic>
        <p:nvPicPr>
          <p:cNvPr id="4" name="Picture 3"/>
          <p:cNvPicPr>
            <a:picLocks noChangeAspect="1"/>
          </p:cNvPicPr>
          <p:nvPr/>
        </p:nvPicPr>
        <p:blipFill>
          <a:blip r:embed="rId2"/>
          <a:stretch>
            <a:fillRect/>
          </a:stretch>
        </p:blipFill>
        <p:spPr>
          <a:xfrm>
            <a:off x="733425" y="1329265"/>
            <a:ext cx="7677150" cy="4713820"/>
          </a:xfrm>
          <a:prstGeom prst="rect">
            <a:avLst/>
          </a:prstGeom>
        </p:spPr>
      </p:pic>
      <p:cxnSp>
        <p:nvCxnSpPr>
          <p:cNvPr id="5" name="Straight Arrow Connector 4"/>
          <p:cNvCxnSpPr/>
          <p:nvPr/>
        </p:nvCxnSpPr>
        <p:spPr>
          <a:xfrm flipH="1">
            <a:off x="1047750" y="1943100"/>
            <a:ext cx="1133475" cy="66678"/>
          </a:xfrm>
          <a:prstGeom prst="straightConnector1">
            <a:avLst/>
          </a:prstGeom>
          <a:ln>
            <a:solidFill>
              <a:srgbClr val="FF0000"/>
            </a:solidFill>
            <a:tailEnd type="stealth"/>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1695450" y="2009778"/>
            <a:ext cx="4238625" cy="95251"/>
          </a:xfrm>
          <a:prstGeom prst="straightConnector1">
            <a:avLst/>
          </a:prstGeom>
          <a:ln>
            <a:solidFill>
              <a:srgbClr val="FF0000"/>
            </a:solidFill>
            <a:headEnd type="stealth"/>
            <a:tailEnd type="stealth"/>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1257300" y="3795194"/>
            <a:ext cx="1133475" cy="66678"/>
          </a:xfrm>
          <a:prstGeom prst="straightConnector1">
            <a:avLst/>
          </a:prstGeom>
          <a:ln>
            <a:solidFill>
              <a:srgbClr val="FF0000"/>
            </a:solidFill>
            <a:tailEnd type="stealth"/>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5400675" y="2932864"/>
            <a:ext cx="1133475" cy="66678"/>
          </a:xfrm>
          <a:prstGeom prst="straightConnector1">
            <a:avLst/>
          </a:prstGeom>
          <a:ln>
            <a:solidFill>
              <a:srgbClr val="FF0000"/>
            </a:solidFill>
            <a:tailEnd type="stealt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343025" y="2209803"/>
            <a:ext cx="5286376" cy="2575155"/>
          </a:xfrm>
          <a:prstGeom prst="straightConnector1">
            <a:avLst/>
          </a:prstGeom>
          <a:ln>
            <a:solidFill>
              <a:srgbClr val="FF0000"/>
            </a:solidFill>
            <a:headEnd type="stealth"/>
            <a:tailEnd type="stealt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84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Methods: Synchronization</a:t>
            </a:r>
            <a:endParaRPr lang="en-US" dirty="0"/>
          </a:p>
        </p:txBody>
      </p:sp>
      <p:sp>
        <p:nvSpPr>
          <p:cNvPr id="3" name="Content Placeholder 2"/>
          <p:cNvSpPr>
            <a:spLocks noGrp="1"/>
          </p:cNvSpPr>
          <p:nvPr>
            <p:ph sz="quarter" idx="13"/>
          </p:nvPr>
        </p:nvSpPr>
        <p:spPr>
          <a:xfrm>
            <a:off x="457200" y="1590674"/>
            <a:ext cx="8229600" cy="4562475"/>
          </a:xfrm>
        </p:spPr>
        <p:txBody>
          <a:bodyPr/>
          <a:lstStyle/>
          <a:p>
            <a:r>
              <a:rPr lang="en-US" sz="2000" dirty="0" smtClean="0"/>
              <a:t>The </a:t>
            </a:r>
            <a:r>
              <a:rPr lang="en-US" sz="2000" b="1" dirty="0" smtClean="0"/>
              <a:t>join()</a:t>
            </a:r>
            <a:r>
              <a:rPr lang="en-US" sz="2000" dirty="0" smtClean="0"/>
              <a:t> </a:t>
            </a:r>
            <a:r>
              <a:rPr lang="en-US" sz="2000" dirty="0"/>
              <a:t>is a synchronization method that blocks the calling thread (that is, the thread that calls the method) until the thread whose </a:t>
            </a:r>
            <a:r>
              <a:rPr lang="en-US" sz="2000" dirty="0" smtClean="0"/>
              <a:t>join </a:t>
            </a:r>
            <a:r>
              <a:rPr lang="en-US" sz="2000" dirty="0"/>
              <a:t>method is called has completed. Use this method to ensure that a thread has been terminated</a:t>
            </a:r>
            <a:r>
              <a:rPr lang="en-US" sz="2000" dirty="0" smtClean="0"/>
              <a:t>.</a:t>
            </a:r>
          </a:p>
          <a:p>
            <a:endParaRPr lang="en-US" sz="2000" dirty="0" smtClean="0"/>
          </a:p>
          <a:p>
            <a:r>
              <a:rPr lang="en-US" sz="2000" dirty="0"/>
              <a:t>The </a:t>
            </a:r>
            <a:r>
              <a:rPr lang="en-US" sz="2000" b="1" dirty="0"/>
              <a:t>wait()</a:t>
            </a:r>
            <a:r>
              <a:rPr lang="en-US" sz="2000" dirty="0"/>
              <a:t> method causes the current thread to wait indefinitely until another thread either invokes </a:t>
            </a:r>
            <a:r>
              <a:rPr lang="en-US" sz="2000" b="1" dirty="0"/>
              <a:t>notify()</a:t>
            </a:r>
            <a:r>
              <a:rPr lang="en-US" sz="2000" dirty="0"/>
              <a:t> for this object or </a:t>
            </a:r>
            <a:r>
              <a:rPr lang="en-US" sz="2000" b="1" dirty="0" err="1"/>
              <a:t>notifyAll</a:t>
            </a:r>
            <a:r>
              <a:rPr lang="en-US" sz="2000" b="1" dirty="0" smtClean="0"/>
              <a:t>()</a:t>
            </a:r>
            <a:r>
              <a:rPr lang="en-US" sz="2000" dirty="0" smtClean="0"/>
              <a:t>.</a:t>
            </a:r>
          </a:p>
          <a:p>
            <a:endParaRPr lang="en-US" sz="2000" dirty="0"/>
          </a:p>
          <a:p>
            <a:r>
              <a:rPr lang="en-US" sz="2000" b="1" dirty="0" smtClean="0"/>
              <a:t>sleep</a:t>
            </a:r>
            <a:r>
              <a:rPr lang="en-US" sz="2000" b="1" dirty="0"/>
              <a:t>()</a:t>
            </a:r>
            <a:r>
              <a:rPr lang="en-US" sz="2000" dirty="0"/>
              <a:t> </a:t>
            </a:r>
            <a:r>
              <a:rPr lang="en-US" sz="2000" dirty="0" smtClean="0"/>
              <a:t>is used for time-synchronization, whereas </a:t>
            </a:r>
            <a:r>
              <a:rPr lang="en-US" sz="2000" b="1" dirty="0" smtClean="0"/>
              <a:t>wait</a:t>
            </a:r>
            <a:r>
              <a:rPr lang="en-US" sz="2000" b="1" dirty="0"/>
              <a:t>()</a:t>
            </a:r>
            <a:r>
              <a:rPr lang="en-US" sz="2000" dirty="0"/>
              <a:t> </a:t>
            </a:r>
            <a:r>
              <a:rPr lang="en-US" sz="2000" dirty="0" smtClean="0"/>
              <a:t>is used </a:t>
            </a:r>
            <a:r>
              <a:rPr lang="en-US" sz="2000" dirty="0"/>
              <a:t>for multi-thread-synchronization.</a:t>
            </a:r>
          </a:p>
        </p:txBody>
      </p:sp>
    </p:spTree>
    <p:extLst>
      <p:ext uri="{BB962C8B-B14F-4D97-AF65-F5344CB8AC3E}">
        <p14:creationId xmlns:p14="http://schemas.microsoft.com/office/powerpoint/2010/main" val="23039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3"/>
          </p:nvPr>
        </p:nvSpPr>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sz="1200" dirty="0"/>
          </a:p>
          <a:p>
            <a:r>
              <a:rPr lang="en-US" sz="2400" b="1" dirty="0"/>
              <a:t>Site</a:t>
            </a:r>
            <a:r>
              <a:rPr lang="en-US" sz="2400" dirty="0"/>
              <a:t>: </a:t>
            </a:r>
            <a:r>
              <a:rPr lang="en-US" sz="2400" dirty="0">
                <a:hlinkClick r:id="rId2"/>
              </a:rPr>
              <a:t>http://</a:t>
            </a:r>
            <a:r>
              <a:rPr lang="en-US" sz="2400" dirty="0" smtClean="0">
                <a:hlinkClick r:id="rId2"/>
              </a:rPr>
              <a:t>ecourses.dbnet.ntua.gr/15373.html</a:t>
            </a:r>
            <a:r>
              <a:rPr lang="en-US" sz="2400" dirty="0" smtClean="0"/>
              <a:t> </a:t>
            </a:r>
            <a:endParaRPr lang="en-US" sz="2400" dirty="0"/>
          </a:p>
          <a:p>
            <a:r>
              <a:rPr lang="en-US" sz="2400" dirty="0" smtClean="0"/>
              <a:t>Email</a:t>
            </a:r>
            <a:r>
              <a:rPr lang="en-US" sz="2400" dirty="0"/>
              <a:t>: </a:t>
            </a:r>
            <a:r>
              <a:rPr lang="en-US" sz="2400" dirty="0" smtClean="0">
                <a:hlinkClick r:id="rId3"/>
              </a:rPr>
              <a:t>dkmsgroup@gmail.com</a:t>
            </a:r>
            <a:endParaRPr lang="en-US" sz="2400" dirty="0" smtClean="0"/>
          </a:p>
          <a:p>
            <a:r>
              <a:rPr lang="en-US" sz="2400" dirty="0" smtClean="0"/>
              <a:t>Slack: </a:t>
            </a:r>
            <a:r>
              <a:rPr lang="en-US" sz="2400" dirty="0">
                <a:hlinkClick r:id="rId4"/>
              </a:rPr>
              <a:t>https://</a:t>
            </a:r>
            <a:r>
              <a:rPr lang="en-US" sz="2400" dirty="0" smtClean="0">
                <a:hlinkClick r:id="rId4"/>
              </a:rPr>
              <a:t>join.slack.com/t/internetappli-qob4034/signup</a:t>
            </a:r>
            <a:endParaRPr lang="en-US" sz="2400" dirty="0"/>
          </a:p>
          <a:p>
            <a:pPr lvl="1"/>
            <a:r>
              <a:rPr lang="en-US" sz="2000" dirty="0" smtClean="0"/>
              <a:t>Register using your email at </a:t>
            </a:r>
            <a:r>
              <a:rPr lang="en-US" sz="2000" dirty="0" smtClean="0">
                <a:solidFill>
                  <a:srgbClr val="C00000"/>
                </a:solidFill>
              </a:rPr>
              <a:t>mail.ntua.gr</a:t>
            </a:r>
            <a:endParaRPr lang="en-US" sz="2000" dirty="0">
              <a:solidFill>
                <a:srgbClr val="C00000"/>
              </a:solidFil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4075" y="1362075"/>
            <a:ext cx="5353050" cy="2464893"/>
          </a:xfrm>
          <a:prstGeom prst="rect">
            <a:avLst/>
          </a:prstGeom>
        </p:spPr>
      </p:pic>
    </p:spTree>
    <p:extLst>
      <p:ext uri="{BB962C8B-B14F-4D97-AF65-F5344CB8AC3E}">
        <p14:creationId xmlns:p14="http://schemas.microsoft.com/office/powerpoint/2010/main" val="320771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&amp; Streams</a:t>
            </a:r>
            <a:endParaRPr lang="en-US" dirty="0"/>
          </a:p>
        </p:txBody>
      </p:sp>
      <p:sp>
        <p:nvSpPr>
          <p:cNvPr id="3" name="Content Placeholder 2"/>
          <p:cNvSpPr>
            <a:spLocks noGrp="1"/>
          </p:cNvSpPr>
          <p:nvPr>
            <p:ph sz="quarter" idx="13"/>
          </p:nvPr>
        </p:nvSpPr>
        <p:spPr/>
        <p:txBody>
          <a:bodyPr/>
          <a:lstStyle/>
          <a:p>
            <a:r>
              <a:rPr lang="en-US" sz="2000" b="1" dirty="0" smtClean="0"/>
              <a:t>I/O:</a:t>
            </a:r>
            <a:r>
              <a:rPr lang="en-US" sz="2000" dirty="0" smtClean="0"/>
              <a:t> </a:t>
            </a:r>
            <a:r>
              <a:rPr lang="en-US" sz="2000" dirty="0" err="1" smtClean="0"/>
              <a:t>Input/Output</a:t>
            </a:r>
            <a:r>
              <a:rPr lang="en-US" sz="2000" dirty="0" smtClean="0"/>
              <a:t> to </a:t>
            </a:r>
            <a:r>
              <a:rPr lang="en-US" sz="2000" dirty="0"/>
              <a:t>and </a:t>
            </a:r>
            <a:r>
              <a:rPr lang="en-US" sz="2000" dirty="0" smtClean="0"/>
              <a:t>from programs. Input </a:t>
            </a:r>
            <a:r>
              <a:rPr lang="en-US" sz="2000" dirty="0"/>
              <a:t>can be from keyboard or a </a:t>
            </a:r>
            <a:r>
              <a:rPr lang="en-US" sz="2000" dirty="0" smtClean="0"/>
              <a:t>file. Output </a:t>
            </a:r>
            <a:r>
              <a:rPr lang="en-US" sz="2000" dirty="0"/>
              <a:t>can be to display (screen) or a </a:t>
            </a:r>
            <a:r>
              <a:rPr lang="en-US" sz="2000" dirty="0" smtClean="0"/>
              <a:t>file.</a:t>
            </a:r>
            <a:br>
              <a:rPr lang="en-US" sz="2000" dirty="0" smtClean="0"/>
            </a:br>
            <a:endParaRPr lang="en-US" sz="2000" dirty="0"/>
          </a:p>
          <a:p>
            <a:r>
              <a:rPr lang="en-US" altLang="en-US" sz="2000" b="1" dirty="0"/>
              <a:t>Stream</a:t>
            </a:r>
            <a:r>
              <a:rPr lang="en-US" altLang="en-US" sz="2000" dirty="0"/>
              <a:t>: </a:t>
            </a:r>
            <a:r>
              <a:rPr lang="en-US" altLang="en-US" sz="2000" dirty="0" smtClean="0"/>
              <a:t>An </a:t>
            </a:r>
            <a:r>
              <a:rPr lang="en-US" altLang="en-US" sz="2000" dirty="0"/>
              <a:t>object that either delivers data to its destination (screen, file, etc.) or that takes data from a source (keyboard, file, etc.)</a:t>
            </a:r>
          </a:p>
          <a:p>
            <a:r>
              <a:rPr lang="en-US" altLang="en-US" sz="2000" b="1" dirty="0"/>
              <a:t>Output stream</a:t>
            </a:r>
            <a:r>
              <a:rPr lang="en-US" altLang="en-US" sz="2000" dirty="0"/>
              <a:t>: A stream that accepts output from a program</a:t>
            </a:r>
          </a:p>
          <a:p>
            <a:pPr lvl="1"/>
            <a:r>
              <a:rPr lang="en-US" altLang="en-US" sz="2000" dirty="0" err="1">
                <a:latin typeface="Courier New" panose="02070309020205020404" pitchFamily="49" charset="0"/>
              </a:rPr>
              <a:t>System.out</a:t>
            </a:r>
            <a:r>
              <a:rPr lang="en-US" altLang="en-US" sz="2000" dirty="0"/>
              <a:t> is an output stream. Connects a program to the screen</a:t>
            </a:r>
          </a:p>
          <a:p>
            <a:r>
              <a:rPr lang="en-US" altLang="en-US" sz="2000" b="1" dirty="0" smtClean="0"/>
              <a:t>Input </a:t>
            </a:r>
            <a:r>
              <a:rPr lang="en-US" altLang="en-US" sz="2000" b="1" dirty="0"/>
              <a:t>stream</a:t>
            </a:r>
            <a:r>
              <a:rPr lang="en-US" altLang="en-US" sz="2000" dirty="0"/>
              <a:t>: </a:t>
            </a:r>
            <a:r>
              <a:rPr lang="en-US" altLang="en-US" sz="2000" dirty="0" smtClean="0"/>
              <a:t>A </a:t>
            </a:r>
            <a:r>
              <a:rPr lang="en-US" altLang="en-US" sz="2000" dirty="0"/>
              <a:t>stream that provides input to a program</a:t>
            </a:r>
          </a:p>
          <a:p>
            <a:pPr lvl="1"/>
            <a:r>
              <a:rPr lang="en-US" altLang="en-US" sz="2000" dirty="0">
                <a:latin typeface="Courier New" panose="02070309020205020404" pitchFamily="49" charset="0"/>
              </a:rPr>
              <a:t>System.in</a:t>
            </a:r>
            <a:r>
              <a:rPr lang="en-US" altLang="en-US" sz="2000" dirty="0"/>
              <a:t> is an input </a:t>
            </a:r>
            <a:r>
              <a:rPr lang="en-US" altLang="en-US" sz="2000" dirty="0" smtClean="0"/>
              <a:t>stream. Connects </a:t>
            </a:r>
            <a:r>
              <a:rPr lang="en-US" altLang="en-US" sz="2000" dirty="0"/>
              <a:t>a program to the </a:t>
            </a:r>
            <a:r>
              <a:rPr lang="en-US" altLang="en-US" sz="2000" dirty="0" smtClean="0"/>
              <a:t>keyboard</a:t>
            </a:r>
            <a:endParaRPr lang="en-US" altLang="en-US" sz="2000" dirty="0"/>
          </a:p>
        </p:txBody>
      </p:sp>
    </p:spTree>
    <p:extLst>
      <p:ext uri="{BB962C8B-B14F-4D97-AF65-F5344CB8AC3E}">
        <p14:creationId xmlns:p14="http://schemas.microsoft.com/office/powerpoint/2010/main" val="19296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Streams &amp; our Program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85" y="1030514"/>
            <a:ext cx="3589029" cy="5026071"/>
          </a:xfrm>
          <a:prstGeom prst="rect">
            <a:avLst/>
          </a:prstGeom>
        </p:spPr>
      </p:pic>
      <p:pic>
        <p:nvPicPr>
          <p:cNvPr id="6" name="Picture 5"/>
          <p:cNvPicPr>
            <a:picLocks noChangeAspect="1"/>
          </p:cNvPicPr>
          <p:nvPr/>
        </p:nvPicPr>
        <p:blipFill rotWithShape="1">
          <a:blip r:embed="rId3"/>
          <a:srcRect b="2267"/>
          <a:stretch/>
        </p:blipFill>
        <p:spPr>
          <a:xfrm>
            <a:off x="5267324" y="942975"/>
            <a:ext cx="2061212" cy="2041525"/>
          </a:xfrm>
          <a:prstGeom prst="rect">
            <a:avLst/>
          </a:prstGeom>
        </p:spPr>
      </p:pic>
      <p:pic>
        <p:nvPicPr>
          <p:cNvPr id="7" name="Picture 6"/>
          <p:cNvPicPr>
            <a:picLocks noChangeAspect="1"/>
          </p:cNvPicPr>
          <p:nvPr/>
        </p:nvPicPr>
        <p:blipFill rotWithShape="1">
          <a:blip r:embed="rId4"/>
          <a:srcRect b="1684"/>
          <a:stretch/>
        </p:blipFill>
        <p:spPr>
          <a:xfrm>
            <a:off x="5267324" y="3238501"/>
            <a:ext cx="2061213" cy="2082800"/>
          </a:xfrm>
          <a:prstGeom prst="rect">
            <a:avLst/>
          </a:prstGeom>
        </p:spPr>
      </p:pic>
      <p:cxnSp>
        <p:nvCxnSpPr>
          <p:cNvPr id="9" name="Straight Arrow Connector 8"/>
          <p:cNvCxnSpPr/>
          <p:nvPr/>
        </p:nvCxnSpPr>
        <p:spPr>
          <a:xfrm>
            <a:off x="2514599" y="1392102"/>
            <a:ext cx="3490914" cy="50936"/>
          </a:xfrm>
          <a:prstGeom prst="straightConnector1">
            <a:avLst/>
          </a:prstGeom>
          <a:ln>
            <a:solidFill>
              <a:srgbClr val="FF0000"/>
            </a:solidFill>
            <a:tailEnd type="stealth"/>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505674" y="1181759"/>
            <a:ext cx="2512229" cy="413679"/>
          </a:xfrm>
          <a:prstGeom prst="straightConnector1">
            <a:avLst/>
          </a:prstGeom>
          <a:ln>
            <a:solidFill>
              <a:srgbClr val="FF0000"/>
            </a:solidFill>
            <a:tailEnd type="stealth"/>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505674" y="1341167"/>
            <a:ext cx="2499839" cy="406671"/>
          </a:xfrm>
          <a:prstGeom prst="straightConnector1">
            <a:avLst/>
          </a:prstGeom>
          <a:ln>
            <a:solidFill>
              <a:srgbClr val="FF0000"/>
            </a:solidFill>
            <a:tailEnd type="stealth"/>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3376613" y="1852613"/>
            <a:ext cx="2641290" cy="2305051"/>
          </a:xfrm>
          <a:prstGeom prst="straightConnector1">
            <a:avLst/>
          </a:prstGeom>
          <a:ln>
            <a:solidFill>
              <a:srgbClr val="FF0000"/>
            </a:solidFill>
            <a:tailEnd type="stealt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514599" y="1747838"/>
            <a:ext cx="3490914" cy="257176"/>
          </a:xfrm>
          <a:prstGeom prst="straightConnector1">
            <a:avLst/>
          </a:prstGeom>
          <a:ln>
            <a:solidFill>
              <a:srgbClr val="FF0000"/>
            </a:solidFill>
            <a:tailEnd type="stealth"/>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452813" y="3136629"/>
            <a:ext cx="1814511" cy="1346471"/>
          </a:xfrm>
          <a:prstGeom prst="straightConnector1">
            <a:avLst/>
          </a:prstGeom>
          <a:ln>
            <a:solidFill>
              <a:srgbClr val="FF0000"/>
            </a:solidFill>
            <a:tailEnd type="stealth"/>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114800" y="5571499"/>
            <a:ext cx="4572000" cy="369332"/>
          </a:xfrm>
          <a:prstGeom prst="rect">
            <a:avLst/>
          </a:prstGeom>
        </p:spPr>
        <p:txBody>
          <a:bodyPr>
            <a:spAutoFit/>
          </a:bodyPr>
          <a:lstStyle/>
          <a:p>
            <a:pPr lvl="1"/>
            <a:r>
              <a:rPr lang="en-US" altLang="en-US" dirty="0" smtClean="0">
                <a:latin typeface="Courier New" panose="02070309020205020404" pitchFamily="49" charset="0"/>
              </a:rPr>
              <a:t>read(), write(), close()</a:t>
            </a:r>
            <a:endParaRPr lang="en-US" altLang="en-US" dirty="0"/>
          </a:p>
        </p:txBody>
      </p:sp>
    </p:spTree>
    <p:extLst>
      <p:ext uri="{BB962C8B-B14F-4D97-AF65-F5344CB8AC3E}">
        <p14:creationId xmlns:p14="http://schemas.microsoft.com/office/powerpoint/2010/main" val="334632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&amp; Processing Streams</a:t>
            </a:r>
            <a:endParaRPr lang="en-US" dirty="0"/>
          </a:p>
        </p:txBody>
      </p:sp>
      <p:sp>
        <p:nvSpPr>
          <p:cNvPr id="3" name="Content Placeholder 2"/>
          <p:cNvSpPr>
            <a:spLocks noGrp="1"/>
          </p:cNvSpPr>
          <p:nvPr>
            <p:ph sz="quarter" idx="13"/>
          </p:nvPr>
        </p:nvSpPr>
        <p:spPr/>
        <p:txBody>
          <a:bodyPr/>
          <a:lstStyle/>
          <a:p>
            <a:pPr algn="just"/>
            <a:r>
              <a:rPr lang="en-US" sz="1300" b="1" dirty="0"/>
              <a:t>FileOutputStream</a:t>
            </a:r>
            <a:r>
              <a:rPr lang="en-US" sz="1300" dirty="0"/>
              <a:t>: An output stream for writing data to a </a:t>
            </a:r>
            <a:r>
              <a:rPr lang="en-US" sz="1300" dirty="0" smtClean="0"/>
              <a:t>File. </a:t>
            </a:r>
            <a:r>
              <a:rPr lang="en-US" sz="1300" dirty="0"/>
              <a:t>FileOutputStream is meant for writing streams of raw bytes such as image data. For writing streams of characters, consider using </a:t>
            </a:r>
            <a:r>
              <a:rPr lang="en-US" sz="1300" dirty="0" err="1"/>
              <a:t>FileWriter</a:t>
            </a:r>
            <a:r>
              <a:rPr lang="en-US" sz="1300" dirty="0"/>
              <a:t>.</a:t>
            </a:r>
          </a:p>
          <a:p>
            <a:pPr algn="just"/>
            <a:r>
              <a:rPr lang="en-US" sz="1300" b="1" dirty="0" err="1" smtClean="0"/>
              <a:t>FileInputStream</a:t>
            </a:r>
            <a:r>
              <a:rPr lang="el-GR" sz="1300" b="1" dirty="0"/>
              <a:t>:</a:t>
            </a:r>
            <a:r>
              <a:rPr lang="en-US" sz="1300" dirty="0" smtClean="0"/>
              <a:t> </a:t>
            </a:r>
            <a:r>
              <a:rPr lang="en-US" sz="1300" dirty="0"/>
              <a:t>O</a:t>
            </a:r>
            <a:r>
              <a:rPr lang="en-US" sz="1300" dirty="0" smtClean="0"/>
              <a:t>btains </a:t>
            </a:r>
            <a:r>
              <a:rPr lang="en-US" sz="1300" dirty="0"/>
              <a:t>input bytes from a file in a file system. </a:t>
            </a:r>
            <a:r>
              <a:rPr lang="en-US" sz="1300" dirty="0" err="1" smtClean="0"/>
              <a:t>FileInputStream</a:t>
            </a:r>
            <a:r>
              <a:rPr lang="en-US" sz="1300" dirty="0" smtClean="0"/>
              <a:t> </a:t>
            </a:r>
            <a:r>
              <a:rPr lang="en-US" sz="1300" dirty="0"/>
              <a:t>is meant for reading streams of raw bytes such as image data. For reading streams of characters, consider using </a:t>
            </a:r>
            <a:r>
              <a:rPr lang="en-US" sz="1300" dirty="0" err="1"/>
              <a:t>FileReader</a:t>
            </a:r>
            <a:r>
              <a:rPr lang="en-US" sz="1300" dirty="0" smtClean="0"/>
              <a:t>.</a:t>
            </a:r>
          </a:p>
          <a:p>
            <a:pPr marL="0" indent="0" algn="just">
              <a:buNone/>
            </a:pPr>
            <a:endParaRPr lang="en-US" sz="1300" dirty="0" smtClean="0"/>
          </a:p>
          <a:p>
            <a:pPr algn="just"/>
            <a:r>
              <a:rPr lang="en-US" sz="1300" b="1" dirty="0" err="1"/>
              <a:t>FileWriter</a:t>
            </a:r>
            <a:r>
              <a:rPr lang="en-US" sz="1300" b="1" dirty="0"/>
              <a:t>:</a:t>
            </a:r>
            <a:r>
              <a:rPr lang="en-US" sz="1300" dirty="0"/>
              <a:t> Convenience class for writing character files. </a:t>
            </a:r>
            <a:r>
              <a:rPr lang="en-US" sz="1300" dirty="0" err="1"/>
              <a:t>FileWriter</a:t>
            </a:r>
            <a:r>
              <a:rPr lang="en-US" sz="1300" dirty="0"/>
              <a:t> is meant for writing streams of characters.</a:t>
            </a:r>
          </a:p>
          <a:p>
            <a:pPr algn="just"/>
            <a:r>
              <a:rPr lang="en-US" sz="1300" b="1" dirty="0" err="1"/>
              <a:t>FileReader</a:t>
            </a:r>
            <a:r>
              <a:rPr lang="en-US" sz="1300" b="1" dirty="0"/>
              <a:t>:</a:t>
            </a:r>
            <a:r>
              <a:rPr lang="en-US" sz="1300" dirty="0"/>
              <a:t> Convenience class for reading character files. </a:t>
            </a:r>
            <a:r>
              <a:rPr lang="en-US" sz="1300" dirty="0" err="1"/>
              <a:t>FileReader</a:t>
            </a:r>
            <a:r>
              <a:rPr lang="en-US" sz="1300" dirty="0"/>
              <a:t> is meant for reading streams of characters.</a:t>
            </a:r>
          </a:p>
          <a:p>
            <a:pPr marL="0" indent="0" algn="just">
              <a:buNone/>
            </a:pPr>
            <a:endParaRPr lang="en-US" sz="1300" dirty="0" smtClean="0"/>
          </a:p>
          <a:p>
            <a:pPr algn="just"/>
            <a:r>
              <a:rPr lang="en-US" sz="1300" b="1" dirty="0" err="1"/>
              <a:t>BufferedOutputStream</a:t>
            </a:r>
            <a:r>
              <a:rPr lang="en-US" sz="1300" b="1" dirty="0"/>
              <a:t>:</a:t>
            </a:r>
            <a:r>
              <a:rPr lang="en-US" sz="1300" dirty="0"/>
              <a:t> </a:t>
            </a:r>
            <a:r>
              <a:rPr lang="en-US" sz="1300" dirty="0" smtClean="0"/>
              <a:t>A </a:t>
            </a:r>
            <a:r>
              <a:rPr lang="en-US" sz="1300" dirty="0"/>
              <a:t>buffered output stream. By setting up such an output stream, an application can write bytes to the underlying output stream without necessarily causing a call to the underlying system for each byte written.</a:t>
            </a:r>
          </a:p>
          <a:p>
            <a:pPr algn="just"/>
            <a:r>
              <a:rPr lang="en-US" sz="1300" b="1" dirty="0" err="1"/>
              <a:t>BufferedInputStream</a:t>
            </a:r>
            <a:r>
              <a:rPr lang="en-US" sz="1300" b="1" dirty="0"/>
              <a:t>:</a:t>
            </a:r>
            <a:r>
              <a:rPr lang="en-US" sz="1300" dirty="0"/>
              <a:t> Adds functionality to another input stream-namely, the ability to buffer the </a:t>
            </a:r>
            <a:r>
              <a:rPr lang="en-US" sz="1300" dirty="0" smtClean="0"/>
              <a:t>input. </a:t>
            </a:r>
            <a:r>
              <a:rPr lang="en-US" sz="1300" dirty="0"/>
              <a:t>When the </a:t>
            </a:r>
            <a:r>
              <a:rPr lang="en-US" sz="1300" dirty="0" err="1"/>
              <a:t>BufferedInputStream</a:t>
            </a:r>
            <a:r>
              <a:rPr lang="en-US" sz="1300" dirty="0"/>
              <a:t> is created, an internal buffer array is created. As bytes from the stream are read or skipped, the internal buffer is refilled as necessary from the contained input stream, many bytes at a time</a:t>
            </a:r>
            <a:r>
              <a:rPr lang="en-US" sz="1300" dirty="0" smtClean="0"/>
              <a:t>.</a:t>
            </a:r>
          </a:p>
          <a:p>
            <a:pPr marL="0" indent="0" algn="just">
              <a:buNone/>
            </a:pPr>
            <a:endParaRPr lang="en-US" sz="1300" dirty="0"/>
          </a:p>
          <a:p>
            <a:pPr algn="just"/>
            <a:r>
              <a:rPr lang="en-US" sz="1300" b="1" dirty="0" err="1" smtClean="0"/>
              <a:t>DataOutputStream</a:t>
            </a:r>
            <a:r>
              <a:rPr lang="en-US" sz="1300" b="1" dirty="0"/>
              <a:t>:</a:t>
            </a:r>
            <a:r>
              <a:rPr lang="en-US" sz="1300" dirty="0"/>
              <a:t> Lets an application write primitive Java data types to an output stream in a portable way</a:t>
            </a:r>
            <a:r>
              <a:rPr lang="en-US" sz="1300" dirty="0" smtClean="0"/>
              <a:t>.</a:t>
            </a:r>
          </a:p>
          <a:p>
            <a:pPr algn="just"/>
            <a:r>
              <a:rPr lang="en-US" sz="1300" b="1" dirty="0" err="1" smtClean="0"/>
              <a:t>DataInputStream</a:t>
            </a:r>
            <a:r>
              <a:rPr lang="en-US" sz="1300" b="1" dirty="0"/>
              <a:t>:</a:t>
            </a:r>
            <a:r>
              <a:rPr lang="en-US" sz="1300" dirty="0"/>
              <a:t> Lets an application read primitive Java data types from an underlying input stream in a machine-independent way</a:t>
            </a:r>
            <a:r>
              <a:rPr lang="en-US" sz="1300" dirty="0" smtClean="0"/>
              <a:t>.</a:t>
            </a:r>
          </a:p>
          <a:p>
            <a:pPr marL="0" indent="0" algn="just">
              <a:buNone/>
            </a:pPr>
            <a:endParaRPr lang="en-US" sz="1300" dirty="0" smtClean="0"/>
          </a:p>
          <a:p>
            <a:pPr algn="just"/>
            <a:r>
              <a:rPr lang="en-US" sz="1300" b="1" dirty="0" err="1" smtClean="0"/>
              <a:t>PrintStream</a:t>
            </a:r>
            <a:r>
              <a:rPr lang="en-US" sz="1300" b="1" dirty="0" smtClean="0"/>
              <a:t>: </a:t>
            </a:r>
            <a:r>
              <a:rPr lang="en-US" sz="1300" dirty="0" smtClean="0"/>
              <a:t>Adds </a:t>
            </a:r>
            <a:r>
              <a:rPr lang="en-US" sz="1300" dirty="0"/>
              <a:t>functionality to another output stream, namely the ability to print representations of various data values conveniently. </a:t>
            </a:r>
            <a:r>
              <a:rPr lang="en-US" sz="1300" dirty="0" smtClean="0"/>
              <a:t>All </a:t>
            </a:r>
            <a:r>
              <a:rPr lang="en-US" sz="1300" dirty="0"/>
              <a:t>characters printed by a </a:t>
            </a:r>
            <a:r>
              <a:rPr lang="en-US" sz="1300" dirty="0" err="1"/>
              <a:t>PrintStream</a:t>
            </a:r>
            <a:r>
              <a:rPr lang="en-US" sz="1300" dirty="0"/>
              <a:t> are converted into </a:t>
            </a:r>
            <a:r>
              <a:rPr lang="en-US" sz="1300" dirty="0" smtClean="0"/>
              <a:t>bytes. </a:t>
            </a:r>
            <a:r>
              <a:rPr lang="en-US" sz="1300" dirty="0"/>
              <a:t>The </a:t>
            </a:r>
            <a:r>
              <a:rPr lang="en-US" sz="1300" dirty="0" err="1"/>
              <a:t>PrintWriter</a:t>
            </a:r>
            <a:r>
              <a:rPr lang="en-US" sz="1300" dirty="0"/>
              <a:t> class should be used in situations that require writing </a:t>
            </a:r>
            <a:r>
              <a:rPr lang="en-US" sz="1300" b="1" dirty="0"/>
              <a:t>characters</a:t>
            </a:r>
            <a:r>
              <a:rPr lang="en-US" sz="1300" dirty="0"/>
              <a:t> rather than bytes</a:t>
            </a:r>
            <a:r>
              <a:rPr lang="en-US" sz="1300" dirty="0" smtClean="0"/>
              <a:t>.</a:t>
            </a:r>
          </a:p>
          <a:p>
            <a:pPr algn="just"/>
            <a:r>
              <a:rPr lang="en-US" sz="1300" b="1" dirty="0"/>
              <a:t>Scanner: </a:t>
            </a:r>
            <a:r>
              <a:rPr lang="en-US" sz="1300" dirty="0"/>
              <a:t>A simple text scanner can parse primitive types and strings using regular expressions.</a:t>
            </a:r>
          </a:p>
          <a:p>
            <a:pPr algn="just"/>
            <a:endParaRPr lang="en-US" sz="1300" dirty="0" smtClean="0"/>
          </a:p>
        </p:txBody>
      </p:sp>
    </p:spTree>
    <p:extLst>
      <p:ext uri="{BB962C8B-B14F-4D97-AF65-F5344CB8AC3E}">
        <p14:creationId xmlns:p14="http://schemas.microsoft.com/office/powerpoint/2010/main" val="1433260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Simple Streams and Processing Streams (Wrappers)</a:t>
            </a:r>
            <a:endParaRPr lang="en-US" sz="28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07" y="2892496"/>
            <a:ext cx="4608093" cy="3084567"/>
          </a:xfrm>
          <a:prstGeom prst="rect">
            <a:avLst/>
          </a:prstGeom>
          <a:noFill/>
        </p:spPr>
      </p:pic>
      <p:sp>
        <p:nvSpPr>
          <p:cNvPr id="3" name="Rectangle 2"/>
          <p:cNvSpPr/>
          <p:nvPr/>
        </p:nvSpPr>
        <p:spPr>
          <a:xfrm>
            <a:off x="778312" y="971674"/>
            <a:ext cx="7718684" cy="1723549"/>
          </a:xfrm>
          <a:prstGeom prst="rect">
            <a:avLst/>
          </a:prstGeom>
        </p:spPr>
        <p:txBody>
          <a:bodyPr wrap="square">
            <a:spAutoFit/>
          </a:bodyPr>
          <a:lstStyle/>
          <a:p>
            <a:r>
              <a:rPr lang="en-US" dirty="0">
                <a:latin typeface="+mn-lt"/>
                <a:cs typeface="+mn-cs"/>
              </a:rPr>
              <a:t>Simple:</a:t>
            </a:r>
            <a:r>
              <a:rPr lang="en-US" sz="1600" dirty="0" smtClean="0">
                <a:latin typeface="Courier New" panose="02070309020205020404" pitchFamily="49" charset="0"/>
                <a:cs typeface="+mn-cs"/>
              </a:rPr>
              <a:t/>
            </a:r>
            <a:br>
              <a:rPr lang="en-US" sz="1600" dirty="0" smtClean="0">
                <a:latin typeface="Courier New" panose="02070309020205020404" pitchFamily="49" charset="0"/>
                <a:cs typeface="+mn-cs"/>
              </a:rPr>
            </a:br>
            <a:r>
              <a:rPr lang="en-US" sz="1600" dirty="0" err="1" smtClean="0">
                <a:latin typeface="Courier New" panose="02070309020205020404" pitchFamily="49" charset="0"/>
                <a:cs typeface="+mn-cs"/>
              </a:rPr>
              <a:t>FileOutputStream</a:t>
            </a:r>
            <a:r>
              <a:rPr lang="en-US" dirty="0" smtClean="0"/>
              <a:t> </a:t>
            </a:r>
            <a:r>
              <a:rPr lang="en-US" sz="1600" dirty="0" err="1" smtClean="0">
                <a:latin typeface="Courier New" panose="02070309020205020404" pitchFamily="49" charset="0"/>
                <a:cs typeface="+mn-cs"/>
              </a:rPr>
              <a:t>fileOutputStream</a:t>
            </a:r>
            <a:r>
              <a:rPr lang="en-US" sz="1600" dirty="0" smtClean="0">
                <a:latin typeface="Courier New" panose="02070309020205020404" pitchFamily="49" charset="0"/>
                <a:cs typeface="+mn-cs"/>
              </a:rPr>
              <a:t> =new </a:t>
            </a:r>
            <a:r>
              <a:rPr lang="en-US" sz="1600" dirty="0" err="1">
                <a:latin typeface="Courier New" panose="02070309020205020404" pitchFamily="49" charset="0"/>
                <a:cs typeface="+mn-cs"/>
              </a:rPr>
              <a:t>FileOutputStream</a:t>
            </a:r>
            <a:r>
              <a:rPr lang="en-US" sz="1600" dirty="0">
                <a:latin typeface="Courier New" panose="02070309020205020404" pitchFamily="49" charset="0"/>
                <a:cs typeface="+mn-cs"/>
              </a:rPr>
              <a:t>(file</a:t>
            </a:r>
            <a:r>
              <a:rPr lang="en-US" sz="1600" dirty="0" smtClean="0">
                <a:latin typeface="Courier New" panose="02070309020205020404" pitchFamily="49" charset="0"/>
                <a:cs typeface="+mn-cs"/>
              </a:rPr>
              <a:t>);</a:t>
            </a:r>
            <a:br>
              <a:rPr lang="en-US" sz="1600" dirty="0" smtClean="0">
                <a:latin typeface="Courier New" panose="02070309020205020404" pitchFamily="49" charset="0"/>
                <a:cs typeface="+mn-cs"/>
              </a:rPr>
            </a:br>
            <a:endParaRPr lang="en-US" sz="1600" dirty="0">
              <a:latin typeface="Courier New" panose="02070309020205020404" pitchFamily="49" charset="0"/>
              <a:cs typeface="+mn-cs"/>
            </a:endParaRPr>
          </a:p>
          <a:p>
            <a:r>
              <a:rPr lang="en-US" dirty="0">
                <a:latin typeface="+mn-lt"/>
                <a:cs typeface="+mn-cs"/>
              </a:rPr>
              <a:t>Processing: </a:t>
            </a:r>
            <a:r>
              <a:rPr lang="en-US" sz="1600" dirty="0" smtClean="0">
                <a:latin typeface="Courier New" panose="02070309020205020404" pitchFamily="49" charset="0"/>
              </a:rPr>
              <a:t/>
            </a:r>
            <a:br>
              <a:rPr lang="en-US" sz="1600" dirty="0" smtClean="0">
                <a:latin typeface="Courier New" panose="02070309020205020404" pitchFamily="49" charset="0"/>
              </a:rPr>
            </a:br>
            <a:r>
              <a:rPr lang="en-US" sz="1600" dirty="0" err="1" smtClean="0">
                <a:latin typeface="Courier New" panose="02070309020205020404" pitchFamily="49" charset="0"/>
              </a:rPr>
              <a:t>DataOutputStream</a:t>
            </a:r>
            <a:r>
              <a:rPr lang="en-US" sz="1600" dirty="0" smtClean="0">
                <a:latin typeface="Courier New" panose="02070309020205020404" pitchFamily="49" charset="0"/>
              </a:rPr>
              <a:t> </a:t>
            </a:r>
            <a:r>
              <a:rPr lang="en-US" sz="1600" dirty="0" err="1" smtClean="0">
                <a:latin typeface="Courier New" panose="02070309020205020404" pitchFamily="49" charset="0"/>
                <a:cs typeface="+mn-cs"/>
              </a:rPr>
              <a:t>dataOutputStream</a:t>
            </a:r>
            <a:r>
              <a:rPr lang="en-US" sz="1600" dirty="0" smtClean="0">
                <a:latin typeface="Courier New" panose="02070309020205020404" pitchFamily="49" charset="0"/>
                <a:cs typeface="+mn-cs"/>
              </a:rPr>
              <a:t> =</a:t>
            </a:r>
            <a:br>
              <a:rPr lang="en-US" sz="1600" dirty="0" smtClean="0">
                <a:latin typeface="Courier New" panose="02070309020205020404" pitchFamily="49" charset="0"/>
                <a:cs typeface="+mn-cs"/>
              </a:rPr>
            </a:br>
            <a:r>
              <a:rPr lang="en-US" sz="1600" dirty="0" smtClean="0">
                <a:latin typeface="Courier New" panose="02070309020205020404" pitchFamily="49" charset="0"/>
                <a:cs typeface="+mn-cs"/>
              </a:rPr>
              <a:t>	new </a:t>
            </a:r>
            <a:r>
              <a:rPr lang="en-US" sz="1600" dirty="0" err="1">
                <a:latin typeface="Courier New" panose="02070309020205020404" pitchFamily="49" charset="0"/>
                <a:cs typeface="+mn-cs"/>
              </a:rPr>
              <a:t>DataOutputStream</a:t>
            </a:r>
            <a:r>
              <a:rPr lang="en-US" sz="1600" dirty="0">
                <a:latin typeface="Courier New" panose="02070309020205020404" pitchFamily="49" charset="0"/>
                <a:cs typeface="+mn-cs"/>
              </a:rPr>
              <a:t>(</a:t>
            </a:r>
            <a:r>
              <a:rPr lang="en-US" sz="1600" dirty="0" err="1">
                <a:latin typeface="Courier New" panose="02070309020205020404" pitchFamily="49" charset="0"/>
                <a:cs typeface="+mn-cs"/>
              </a:rPr>
              <a:t>fileOutputStream</a:t>
            </a:r>
            <a:r>
              <a:rPr lang="en-US" sz="1600" dirty="0">
                <a:latin typeface="Courier New" panose="02070309020205020404" pitchFamily="49" charset="0"/>
                <a:cs typeface="+mn-cs"/>
              </a:rPr>
              <a:t>);</a:t>
            </a:r>
          </a:p>
        </p:txBody>
      </p:sp>
    </p:spTree>
    <p:extLst>
      <p:ext uri="{BB962C8B-B14F-4D97-AF65-F5344CB8AC3E}">
        <p14:creationId xmlns:p14="http://schemas.microsoft.com/office/powerpoint/2010/main" val="218929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a:t>
            </a:r>
            <a:endParaRPr lang="en-US" dirty="0"/>
          </a:p>
        </p:txBody>
      </p:sp>
      <p:sp>
        <p:nvSpPr>
          <p:cNvPr id="3" name="Content Placeholder 2"/>
          <p:cNvSpPr>
            <a:spLocks noGrp="1"/>
          </p:cNvSpPr>
          <p:nvPr>
            <p:ph sz="quarter" idx="13"/>
          </p:nvPr>
        </p:nvSpPr>
        <p:spPr>
          <a:xfrm>
            <a:off x="457200" y="1030514"/>
            <a:ext cx="8229600" cy="2322286"/>
          </a:xfrm>
        </p:spPr>
        <p:txBody>
          <a:bodyPr/>
          <a:lstStyle/>
          <a:p>
            <a:pPr algn="just"/>
            <a:r>
              <a:rPr lang="en-US" sz="1200" b="1" dirty="0" err="1" smtClean="0"/>
              <a:t>ObjectOutputStream</a:t>
            </a:r>
            <a:r>
              <a:rPr lang="en-US" sz="1200" b="1" dirty="0" smtClean="0"/>
              <a:t>:</a:t>
            </a:r>
            <a:r>
              <a:rPr lang="en-US" sz="1200" dirty="0" smtClean="0"/>
              <a:t> Writes </a:t>
            </a:r>
            <a:r>
              <a:rPr lang="en-US" sz="1200" dirty="0"/>
              <a:t>primitive data types and graphs of Java objects to an </a:t>
            </a:r>
            <a:r>
              <a:rPr lang="en-US" sz="1200" dirty="0" err="1" smtClean="0"/>
              <a:t>OutputStream</a:t>
            </a:r>
            <a:r>
              <a:rPr lang="en-US" sz="1200" dirty="0" smtClean="0"/>
              <a:t>.</a:t>
            </a:r>
          </a:p>
          <a:p>
            <a:pPr algn="just"/>
            <a:r>
              <a:rPr lang="en-US" sz="1200" b="1" dirty="0" err="1" smtClean="0"/>
              <a:t>ObjectInputStream</a:t>
            </a:r>
            <a:r>
              <a:rPr lang="en-US" sz="1200" b="1" dirty="0" smtClean="0"/>
              <a:t>:</a:t>
            </a:r>
            <a:r>
              <a:rPr lang="en-US" sz="1200" dirty="0" smtClean="0"/>
              <a:t> </a:t>
            </a:r>
            <a:r>
              <a:rPr lang="en-US" sz="1200" dirty="0" err="1" smtClean="0"/>
              <a:t>Deserializes</a:t>
            </a:r>
            <a:r>
              <a:rPr lang="en-US" sz="1200" dirty="0" smtClean="0"/>
              <a:t> primitive data and objects previously written using an </a:t>
            </a:r>
            <a:r>
              <a:rPr lang="en-US" sz="1200" dirty="0" err="1" smtClean="0"/>
              <a:t>ObjectOutputStream</a:t>
            </a:r>
            <a:r>
              <a:rPr lang="en-US" sz="1200" dirty="0" smtClean="0"/>
              <a:t>.</a:t>
            </a:r>
          </a:p>
          <a:p>
            <a:pPr marL="0" indent="0" algn="just">
              <a:buNone/>
            </a:pPr>
            <a:endParaRPr lang="en-US" sz="1200" dirty="0" smtClean="0"/>
          </a:p>
          <a:p>
            <a:pPr algn="just"/>
            <a:r>
              <a:rPr lang="en-US" sz="1200" dirty="0"/>
              <a:t>Only objects that support the </a:t>
            </a:r>
            <a:r>
              <a:rPr lang="en-US" sz="1200" dirty="0" err="1"/>
              <a:t>java.io.Serializable</a:t>
            </a:r>
            <a:r>
              <a:rPr lang="en-US" sz="1200" dirty="0"/>
              <a:t> or </a:t>
            </a:r>
            <a:r>
              <a:rPr lang="en-US" sz="1200" dirty="0" err="1"/>
              <a:t>java.io.Externalizable</a:t>
            </a:r>
            <a:r>
              <a:rPr lang="en-US" sz="1200" dirty="0"/>
              <a:t> interface can be read or written from streams. Implementing the Serializable interface allows object serialization to save and restore the </a:t>
            </a:r>
            <a:r>
              <a:rPr lang="en-US" sz="1200" b="1" dirty="0"/>
              <a:t>entire state</a:t>
            </a:r>
            <a:r>
              <a:rPr lang="en-US" sz="1200" dirty="0"/>
              <a:t> of the object and it allows classes to evolve between the time the stream is written and the time it is read. It automatically traverses references between objects, saving and restoring entire graphs.</a:t>
            </a:r>
          </a:p>
          <a:p>
            <a:pPr algn="just"/>
            <a:endParaRPr lang="en-US" sz="1200" dirty="0"/>
          </a:p>
          <a:p>
            <a:pPr algn="just"/>
            <a:r>
              <a:rPr lang="en-US" sz="1200" dirty="0" smtClean="0"/>
              <a:t>The </a:t>
            </a:r>
            <a:r>
              <a:rPr lang="en-US" sz="1200" dirty="0"/>
              <a:t>default serialization mechanism for an object writes the class of the object, the class signature, and the values of all non-transient and non-static fields.</a:t>
            </a:r>
          </a:p>
          <a:p>
            <a:pPr algn="just"/>
            <a:r>
              <a:rPr lang="en-US" sz="1200" dirty="0" smtClean="0"/>
              <a:t>Fields declared as transient or static are ignored by the deserialization process. </a:t>
            </a:r>
          </a:p>
        </p:txBody>
      </p:sp>
      <p:pic>
        <p:nvPicPr>
          <p:cNvPr id="5" name="Picture 4"/>
          <p:cNvPicPr>
            <a:picLocks noChangeAspect="1"/>
          </p:cNvPicPr>
          <p:nvPr/>
        </p:nvPicPr>
        <p:blipFill>
          <a:blip r:embed="rId2">
            <a:clrChange>
              <a:clrFrom>
                <a:srgbClr val="FEEFEA"/>
              </a:clrFrom>
              <a:clrTo>
                <a:srgbClr val="FEEFEA">
                  <a:alpha val="0"/>
                </a:srgbClr>
              </a:clrTo>
            </a:clrChange>
            <a:extLst>
              <a:ext uri="{28A0092B-C50C-407E-A947-70E740481C1C}">
                <a14:useLocalDpi xmlns:a14="http://schemas.microsoft.com/office/drawing/2010/main" val="0"/>
              </a:ext>
            </a:extLst>
          </a:blip>
          <a:stretch>
            <a:fillRect/>
          </a:stretch>
        </p:blipFill>
        <p:spPr>
          <a:xfrm>
            <a:off x="3734221" y="3206078"/>
            <a:ext cx="4952579" cy="2790186"/>
          </a:xfrm>
          <a:prstGeom prst="rect">
            <a:avLst/>
          </a:prstGeom>
        </p:spPr>
      </p:pic>
      <p:sp>
        <p:nvSpPr>
          <p:cNvPr id="4" name="Rectangle 3"/>
          <p:cNvSpPr/>
          <p:nvPr/>
        </p:nvSpPr>
        <p:spPr>
          <a:xfrm>
            <a:off x="457200" y="3867544"/>
            <a:ext cx="3277021" cy="1384995"/>
          </a:xfrm>
          <a:prstGeom prst="rect">
            <a:avLst/>
          </a:prstGeom>
        </p:spPr>
        <p:txBody>
          <a:bodyPr wrap="square">
            <a:spAutoFit/>
          </a:bodyPr>
          <a:lstStyle/>
          <a:p>
            <a:pPr marL="342900" indent="-342900" eaLnBrk="0" hangingPunct="0">
              <a:spcBef>
                <a:spcPct val="20000"/>
              </a:spcBef>
              <a:buFont typeface="Arial" charset="0"/>
              <a:buChar char="•"/>
            </a:pPr>
            <a:r>
              <a:rPr lang="en-US" sz="1200" b="1" dirty="0">
                <a:latin typeface="+mn-lt"/>
                <a:cs typeface="+mn-cs"/>
              </a:rPr>
              <a:t>Serialization </a:t>
            </a:r>
            <a:r>
              <a:rPr lang="en-US" sz="1200" dirty="0">
                <a:latin typeface="+mn-lt"/>
                <a:cs typeface="+mn-cs"/>
              </a:rPr>
              <a:t>is the conversion of the state of an object into a byte stream; deserialization does the opposite. Stated differently, serialization is the conversion of a Java object into a static stream (sequence) of bytes which can then be saved to a database or transferred over a network.</a:t>
            </a:r>
          </a:p>
        </p:txBody>
      </p:sp>
    </p:spTree>
    <p:extLst>
      <p:ext uri="{BB962C8B-B14F-4D97-AF65-F5344CB8AC3E}">
        <p14:creationId xmlns:p14="http://schemas.microsoft.com/office/powerpoint/2010/main" val="55506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724275" y="2504488"/>
            <a:ext cx="4781550" cy="2990850"/>
          </a:xfrm>
        </p:spPr>
      </p:pic>
      <p:sp>
        <p:nvSpPr>
          <p:cNvPr id="5" name="Rectangle 4"/>
          <p:cNvSpPr/>
          <p:nvPr/>
        </p:nvSpPr>
        <p:spPr>
          <a:xfrm>
            <a:off x="638175" y="1303791"/>
            <a:ext cx="7867650" cy="738664"/>
          </a:xfrm>
          <a:prstGeom prst="rect">
            <a:avLst/>
          </a:prstGeom>
        </p:spPr>
        <p:txBody>
          <a:bodyPr wrap="square">
            <a:spAutoFit/>
          </a:bodyPr>
          <a:lstStyle/>
          <a:p>
            <a:pPr marL="342900" indent="-342900" eaLnBrk="0" hangingPunct="0">
              <a:spcBef>
                <a:spcPct val="20000"/>
              </a:spcBef>
              <a:buFont typeface="Arial" charset="0"/>
              <a:buChar char="•"/>
            </a:pPr>
            <a:r>
              <a:rPr lang="en-US" sz="1400" dirty="0">
                <a:latin typeface="+mn-lt"/>
                <a:cs typeface="+mn-cs"/>
              </a:rPr>
              <a:t>An</a:t>
            </a:r>
            <a:r>
              <a:rPr lang="en-US" sz="1400" b="1" dirty="0">
                <a:latin typeface="+mn-lt"/>
                <a:cs typeface="+mn-cs"/>
              </a:rPr>
              <a:t> exception </a:t>
            </a:r>
            <a:r>
              <a:rPr lang="en-US" sz="1400" dirty="0">
                <a:latin typeface="+mn-lt"/>
                <a:cs typeface="+mn-cs"/>
              </a:rPr>
              <a:t>(or exceptional event) is a problem that arises during the execution of a program. When an Exception occurs the normal flow of the program is disrupted and the program/Application terminates abnormally, which is not recommended, therefore, these exceptions are to be handled.</a:t>
            </a:r>
          </a:p>
        </p:txBody>
      </p:sp>
      <p:sp>
        <p:nvSpPr>
          <p:cNvPr id="6" name="Rectangle 5"/>
          <p:cNvSpPr/>
          <p:nvPr/>
        </p:nvSpPr>
        <p:spPr>
          <a:xfrm>
            <a:off x="676276" y="2381009"/>
            <a:ext cx="2838450" cy="3237809"/>
          </a:xfrm>
          <a:prstGeom prst="rect">
            <a:avLst/>
          </a:prstGeom>
        </p:spPr>
        <p:txBody>
          <a:bodyPr wrap="square">
            <a:spAutoFit/>
          </a:bodyPr>
          <a:lstStyle/>
          <a:p>
            <a:pPr marL="342900" indent="-342900" eaLnBrk="0" hangingPunct="0">
              <a:spcBef>
                <a:spcPct val="20000"/>
              </a:spcBef>
              <a:buFont typeface="Arial" charset="0"/>
              <a:buChar char="•"/>
            </a:pPr>
            <a:r>
              <a:rPr lang="en-US" sz="1400" dirty="0">
                <a:latin typeface="+mn-lt"/>
                <a:cs typeface="+mn-cs"/>
              </a:rPr>
              <a:t>The </a:t>
            </a:r>
            <a:r>
              <a:rPr lang="en-US" sz="1400" b="1" dirty="0" smtClean="0">
                <a:latin typeface="+mn-lt"/>
                <a:cs typeface="+mn-cs"/>
              </a:rPr>
              <a:t>try</a:t>
            </a:r>
            <a:r>
              <a:rPr lang="en-US" sz="1400" dirty="0" smtClean="0">
                <a:latin typeface="+mn-lt"/>
                <a:cs typeface="+mn-cs"/>
              </a:rPr>
              <a:t> </a:t>
            </a:r>
            <a:r>
              <a:rPr lang="en-US" sz="1400" dirty="0">
                <a:latin typeface="+mn-lt"/>
                <a:cs typeface="+mn-cs"/>
              </a:rPr>
              <a:t>statement allows you to define a block of code to be tested for errors while it is being executed.</a:t>
            </a:r>
          </a:p>
          <a:p>
            <a:pPr marL="342900" indent="-342900" eaLnBrk="0" hangingPunct="0">
              <a:spcBef>
                <a:spcPct val="20000"/>
              </a:spcBef>
              <a:buFont typeface="Arial" charset="0"/>
              <a:buChar char="•"/>
            </a:pPr>
            <a:r>
              <a:rPr lang="en-US" sz="1400" dirty="0" smtClean="0">
                <a:latin typeface="+mn-lt"/>
                <a:cs typeface="+mn-cs"/>
              </a:rPr>
              <a:t>The </a:t>
            </a:r>
            <a:r>
              <a:rPr lang="en-US" sz="1400" b="1" dirty="0">
                <a:latin typeface="+mn-lt"/>
                <a:cs typeface="+mn-cs"/>
              </a:rPr>
              <a:t>catch</a:t>
            </a:r>
            <a:r>
              <a:rPr lang="en-US" sz="1400" dirty="0">
                <a:latin typeface="+mn-lt"/>
                <a:cs typeface="+mn-cs"/>
              </a:rPr>
              <a:t> statement allows you to define a block of code to be executed, if an error occurs in the try block.</a:t>
            </a:r>
          </a:p>
          <a:p>
            <a:pPr marL="342900" indent="-342900" eaLnBrk="0" hangingPunct="0">
              <a:spcBef>
                <a:spcPct val="20000"/>
              </a:spcBef>
              <a:buFont typeface="Arial" charset="0"/>
              <a:buChar char="•"/>
            </a:pPr>
            <a:r>
              <a:rPr lang="en-US" sz="1400" dirty="0" smtClean="0">
                <a:latin typeface="+mn-lt"/>
                <a:cs typeface="+mn-cs"/>
              </a:rPr>
              <a:t>The </a:t>
            </a:r>
            <a:r>
              <a:rPr lang="en-US" sz="1400" b="1" dirty="0">
                <a:latin typeface="+mn-lt"/>
                <a:cs typeface="+mn-cs"/>
              </a:rPr>
              <a:t>finally</a:t>
            </a:r>
            <a:r>
              <a:rPr lang="en-US" sz="1400" dirty="0">
                <a:latin typeface="+mn-lt"/>
                <a:cs typeface="+mn-cs"/>
              </a:rPr>
              <a:t> statement lets you execute code, after try and catch, regardless of the result</a:t>
            </a:r>
            <a:r>
              <a:rPr lang="en-US" sz="1400" dirty="0" smtClean="0">
                <a:latin typeface="+mn-lt"/>
                <a:cs typeface="+mn-cs"/>
              </a:rPr>
              <a:t>.</a:t>
            </a:r>
          </a:p>
          <a:p>
            <a:pPr marL="342900" indent="-342900" eaLnBrk="0" hangingPunct="0">
              <a:spcBef>
                <a:spcPct val="20000"/>
              </a:spcBef>
              <a:buFont typeface="Arial" charset="0"/>
              <a:buChar char="•"/>
            </a:pPr>
            <a:r>
              <a:rPr lang="en-US" sz="1400" dirty="0" smtClean="0">
                <a:latin typeface="+mn-lt"/>
                <a:cs typeface="+mn-cs"/>
              </a:rPr>
              <a:t>Use the </a:t>
            </a:r>
            <a:r>
              <a:rPr lang="en-US" sz="1400" b="1" dirty="0" smtClean="0">
                <a:latin typeface="+mn-lt"/>
                <a:cs typeface="+mn-cs"/>
              </a:rPr>
              <a:t>throw</a:t>
            </a:r>
            <a:r>
              <a:rPr lang="en-US" sz="1400" dirty="0" smtClean="0">
                <a:latin typeface="+mn-lt"/>
                <a:cs typeface="+mn-cs"/>
              </a:rPr>
              <a:t> statement to create a custom error (throw an exception).</a:t>
            </a:r>
            <a:endParaRPr lang="en-US" sz="1400" dirty="0">
              <a:latin typeface="+mn-lt"/>
              <a:cs typeface="+mn-cs"/>
            </a:endParaRPr>
          </a:p>
        </p:txBody>
      </p:sp>
    </p:spTree>
    <p:extLst>
      <p:ext uri="{BB962C8B-B14F-4D97-AF65-F5344CB8AC3E}">
        <p14:creationId xmlns:p14="http://schemas.microsoft.com/office/powerpoint/2010/main" val="47223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sz="quarter" idx="13"/>
          </p:nvPr>
        </p:nvSpPr>
        <p:spPr/>
        <p:txBody>
          <a:bodyPr/>
          <a:lstStyle/>
          <a:p>
            <a:r>
              <a:rPr lang="en-US" sz="2000" dirty="0"/>
              <a:t>A thread is a lightweight sub-process, the smallest unit of processing</a:t>
            </a:r>
            <a:r>
              <a:rPr lang="en-US" sz="2000" dirty="0" smtClean="0"/>
              <a:t>.</a:t>
            </a:r>
          </a:p>
          <a:p>
            <a:r>
              <a:rPr lang="en-US" altLang="en-US" sz="2000" dirty="0"/>
              <a:t>Threads </a:t>
            </a:r>
            <a:r>
              <a:rPr lang="en-US" altLang="en-US" sz="2000" dirty="0" smtClean="0"/>
              <a:t>allow </a:t>
            </a:r>
            <a:r>
              <a:rPr lang="en-US" altLang="en-US" sz="2000" dirty="0"/>
              <a:t>a program to operate more efficiently by doing multiple things at the same time.</a:t>
            </a:r>
          </a:p>
          <a:p>
            <a:r>
              <a:rPr lang="en-US" altLang="en-US" sz="2000" dirty="0" smtClean="0"/>
              <a:t>Threads </a:t>
            </a:r>
            <a:r>
              <a:rPr lang="en-US" altLang="en-US" sz="2000" dirty="0"/>
              <a:t>can be used to perform complicated tasks in the background without interrupting the main program.</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962275" y="3038475"/>
            <a:ext cx="2890202" cy="2944812"/>
          </a:xfrm>
          <a:prstGeom prst="rect">
            <a:avLst/>
          </a:prstGeom>
          <a:noFill/>
        </p:spPr>
      </p:pic>
    </p:spTree>
    <p:extLst>
      <p:ext uri="{BB962C8B-B14F-4D97-AF65-F5344CB8AC3E}">
        <p14:creationId xmlns:p14="http://schemas.microsoft.com/office/powerpoint/2010/main" val="383003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Thread</a:t>
            </a:r>
            <a:endParaRPr lang="en-US" dirty="0"/>
          </a:p>
        </p:txBody>
      </p:sp>
      <p:sp>
        <p:nvSpPr>
          <p:cNvPr id="5" name="Rectangle 4"/>
          <p:cNvSpPr/>
          <p:nvPr/>
        </p:nvSpPr>
        <p:spPr>
          <a:xfrm>
            <a:off x="542925" y="1166843"/>
            <a:ext cx="8058150" cy="4136517"/>
          </a:xfrm>
          <a:prstGeom prst="rect">
            <a:avLst/>
          </a:prstGeom>
        </p:spPr>
        <p:txBody>
          <a:bodyPr wrap="square">
            <a:spAutoFit/>
          </a:bodyPr>
          <a:lstStyle/>
          <a:p>
            <a:pPr marL="342900" indent="-342900" eaLnBrk="0" hangingPunct="0">
              <a:spcBef>
                <a:spcPct val="20000"/>
              </a:spcBef>
              <a:buFont typeface="Arial" charset="0"/>
              <a:buChar char="•"/>
            </a:pPr>
            <a:r>
              <a:rPr lang="en-US" sz="2000" dirty="0" smtClean="0">
                <a:latin typeface="+mn-lt"/>
                <a:cs typeface="+mn-cs"/>
              </a:rPr>
              <a:t>By </a:t>
            </a:r>
            <a:r>
              <a:rPr lang="en-US" sz="2000" b="1" dirty="0">
                <a:latin typeface="+mn-lt"/>
                <a:cs typeface="+mn-cs"/>
              </a:rPr>
              <a:t>extending</a:t>
            </a:r>
            <a:r>
              <a:rPr lang="en-US" sz="2000" dirty="0">
                <a:latin typeface="+mn-lt"/>
                <a:cs typeface="+mn-cs"/>
              </a:rPr>
              <a:t> the Thread class and overriding its </a:t>
            </a:r>
            <a:r>
              <a:rPr lang="en-US" sz="2000" dirty="0">
                <a:latin typeface="Courier New" panose="02070309020205020404" pitchFamily="49" charset="0"/>
                <a:cs typeface="+mn-cs"/>
              </a:rPr>
              <a:t>run</a:t>
            </a:r>
            <a:r>
              <a:rPr lang="en-US" sz="2000" dirty="0" smtClean="0">
                <a:latin typeface="Courier New" panose="02070309020205020404" pitchFamily="49" charset="0"/>
                <a:cs typeface="+mn-cs"/>
              </a:rPr>
              <a:t>()</a:t>
            </a:r>
            <a:r>
              <a:rPr lang="en-US" sz="2000" dirty="0" smtClean="0">
                <a:latin typeface="+mn-lt"/>
                <a:cs typeface="+mn-cs"/>
              </a:rPr>
              <a:t>method:</a:t>
            </a:r>
            <a:br>
              <a:rPr lang="en-US" sz="2000" dirty="0" smtClean="0">
                <a:latin typeface="+mn-lt"/>
                <a:cs typeface="+mn-cs"/>
              </a:rPr>
            </a:br>
            <a:endParaRPr lang="en-US" sz="2000" dirty="0" smtClean="0">
              <a:latin typeface="+mn-lt"/>
              <a:cs typeface="+mn-cs"/>
            </a:endParaRPr>
          </a:p>
          <a:p>
            <a:pPr eaLnBrk="0" hangingPunct="0">
              <a:spcBef>
                <a:spcPct val="20000"/>
              </a:spcBef>
            </a:pPr>
            <a:r>
              <a:rPr lang="en-US" sz="1400" dirty="0">
                <a:latin typeface="+mn-lt"/>
                <a:cs typeface="+mn-cs"/>
              </a:rPr>
              <a:t>	</a:t>
            </a:r>
            <a:r>
              <a:rPr lang="en-US" sz="1400" dirty="0" smtClean="0">
                <a:latin typeface="Courier New" panose="02070309020205020404" pitchFamily="49" charset="0"/>
                <a:cs typeface="+mn-cs"/>
              </a:rPr>
              <a:t>public </a:t>
            </a:r>
            <a:r>
              <a:rPr lang="en-US" sz="1400" dirty="0">
                <a:latin typeface="Courier New" panose="02070309020205020404" pitchFamily="49" charset="0"/>
                <a:cs typeface="+mn-cs"/>
              </a:rPr>
              <a:t>class Main extends Thread </a:t>
            </a:r>
            <a:r>
              <a:rPr lang="en-US" sz="1400" dirty="0" smtClean="0">
                <a:latin typeface="Courier New" panose="02070309020205020404" pitchFamily="49" charset="0"/>
                <a:cs typeface="+mn-cs"/>
              </a:rPr>
              <a:t>{</a:t>
            </a:r>
          </a:p>
          <a:p>
            <a:pPr eaLnBrk="0" hangingPunct="0">
              <a:spcBef>
                <a:spcPct val="20000"/>
              </a:spcBef>
            </a:pPr>
            <a:r>
              <a:rPr lang="en-US" sz="1400" dirty="0">
                <a:latin typeface="Courier New" panose="02070309020205020404" pitchFamily="49" charset="0"/>
                <a:cs typeface="+mn-cs"/>
              </a:rPr>
              <a:t>	</a:t>
            </a:r>
            <a:r>
              <a:rPr lang="en-US" sz="1400" dirty="0" smtClean="0">
                <a:latin typeface="Courier New" panose="02070309020205020404" pitchFamily="49" charset="0"/>
                <a:cs typeface="+mn-cs"/>
              </a:rPr>
              <a:t>	public </a:t>
            </a:r>
            <a:r>
              <a:rPr lang="en-US" sz="1400" dirty="0">
                <a:latin typeface="Courier New" panose="02070309020205020404" pitchFamily="49" charset="0"/>
                <a:cs typeface="+mn-cs"/>
              </a:rPr>
              <a:t>void run() { </a:t>
            </a:r>
            <a:endParaRPr lang="en-US" sz="1400" dirty="0" smtClean="0">
              <a:latin typeface="Courier New" panose="02070309020205020404" pitchFamily="49" charset="0"/>
              <a:cs typeface="+mn-cs"/>
            </a:endParaRPr>
          </a:p>
          <a:p>
            <a:pPr eaLnBrk="0" hangingPunct="0">
              <a:spcBef>
                <a:spcPct val="20000"/>
              </a:spcBef>
            </a:pPr>
            <a:r>
              <a:rPr lang="en-US" sz="1400" dirty="0">
                <a:latin typeface="Courier New" panose="02070309020205020404" pitchFamily="49" charset="0"/>
                <a:cs typeface="+mn-cs"/>
              </a:rPr>
              <a:t>	</a:t>
            </a:r>
            <a:r>
              <a:rPr lang="en-US" sz="1400" dirty="0" smtClean="0">
                <a:latin typeface="Courier New" panose="02070309020205020404" pitchFamily="49" charset="0"/>
                <a:cs typeface="+mn-cs"/>
              </a:rPr>
              <a:t>		</a:t>
            </a:r>
            <a:r>
              <a:rPr lang="en-US" sz="1400" dirty="0" err="1" smtClean="0">
                <a:latin typeface="Courier New" panose="02070309020205020404" pitchFamily="49" charset="0"/>
                <a:cs typeface="+mn-cs"/>
              </a:rPr>
              <a:t>System.out.println</a:t>
            </a:r>
            <a:r>
              <a:rPr lang="en-US" sz="1400" dirty="0">
                <a:latin typeface="Courier New" panose="02070309020205020404" pitchFamily="49" charset="0"/>
                <a:cs typeface="+mn-cs"/>
              </a:rPr>
              <a:t>("This code is running in a thread"); </a:t>
            </a:r>
            <a:endParaRPr lang="en-US" sz="1400" dirty="0" smtClean="0">
              <a:latin typeface="Courier New" panose="02070309020205020404" pitchFamily="49" charset="0"/>
              <a:cs typeface="+mn-cs"/>
            </a:endParaRPr>
          </a:p>
          <a:p>
            <a:pPr eaLnBrk="0" hangingPunct="0">
              <a:spcBef>
                <a:spcPct val="20000"/>
              </a:spcBef>
            </a:pPr>
            <a:r>
              <a:rPr lang="en-US" sz="1400" dirty="0">
                <a:latin typeface="Courier New" panose="02070309020205020404" pitchFamily="49" charset="0"/>
                <a:cs typeface="+mn-cs"/>
              </a:rPr>
              <a:t>	</a:t>
            </a:r>
            <a:r>
              <a:rPr lang="en-US" sz="1400" dirty="0" smtClean="0">
                <a:latin typeface="Courier New" panose="02070309020205020404" pitchFamily="49" charset="0"/>
                <a:cs typeface="+mn-cs"/>
              </a:rPr>
              <a:t>	}</a:t>
            </a:r>
          </a:p>
          <a:p>
            <a:pPr eaLnBrk="0" hangingPunct="0">
              <a:spcBef>
                <a:spcPct val="20000"/>
              </a:spcBef>
            </a:pPr>
            <a:r>
              <a:rPr lang="en-US" sz="1400" dirty="0">
                <a:latin typeface="Courier New" panose="02070309020205020404" pitchFamily="49" charset="0"/>
                <a:cs typeface="+mn-cs"/>
              </a:rPr>
              <a:t>	</a:t>
            </a:r>
            <a:r>
              <a:rPr lang="en-US" sz="1400" dirty="0" smtClean="0">
                <a:latin typeface="Courier New" panose="02070309020205020404" pitchFamily="49" charset="0"/>
                <a:cs typeface="+mn-cs"/>
              </a:rPr>
              <a:t>} </a:t>
            </a:r>
            <a:br>
              <a:rPr lang="en-US" sz="1400" dirty="0" smtClean="0">
                <a:latin typeface="Courier New" panose="02070309020205020404" pitchFamily="49" charset="0"/>
                <a:cs typeface="+mn-cs"/>
              </a:rPr>
            </a:br>
            <a:endParaRPr lang="en-US" sz="1400" dirty="0">
              <a:latin typeface="Courier New" panose="02070309020205020404" pitchFamily="49" charset="0"/>
              <a:cs typeface="+mn-cs"/>
            </a:endParaRPr>
          </a:p>
          <a:p>
            <a:pPr marL="342900" indent="-342900" eaLnBrk="0" hangingPunct="0">
              <a:spcBef>
                <a:spcPct val="20000"/>
              </a:spcBef>
              <a:buFont typeface="Arial" charset="0"/>
              <a:buChar char="•"/>
            </a:pPr>
            <a:r>
              <a:rPr lang="en-US" sz="2000" dirty="0" smtClean="0">
                <a:latin typeface="+mn-lt"/>
                <a:cs typeface="+mn-cs"/>
              </a:rPr>
              <a:t>By </a:t>
            </a:r>
            <a:r>
              <a:rPr lang="en-US" sz="2000" b="1" dirty="0" smtClean="0">
                <a:latin typeface="+mn-lt"/>
                <a:cs typeface="+mn-cs"/>
              </a:rPr>
              <a:t>implementing</a:t>
            </a:r>
            <a:r>
              <a:rPr lang="en-US" sz="2000" dirty="0" smtClean="0">
                <a:latin typeface="+mn-lt"/>
                <a:cs typeface="+mn-cs"/>
              </a:rPr>
              <a:t> </a:t>
            </a:r>
            <a:r>
              <a:rPr lang="en-US" sz="2000" dirty="0">
                <a:latin typeface="+mn-lt"/>
                <a:cs typeface="+mn-cs"/>
              </a:rPr>
              <a:t>the Runnable interface:</a:t>
            </a:r>
          </a:p>
          <a:p>
            <a:pPr eaLnBrk="0" hangingPunct="0">
              <a:spcBef>
                <a:spcPct val="20000"/>
              </a:spcBef>
            </a:pPr>
            <a:endParaRPr lang="en-US" sz="1400" dirty="0" smtClean="0">
              <a:latin typeface="+mn-lt"/>
              <a:cs typeface="+mn-cs"/>
            </a:endParaRPr>
          </a:p>
          <a:p>
            <a:pPr eaLnBrk="0" hangingPunct="0">
              <a:spcBef>
                <a:spcPct val="20000"/>
              </a:spcBef>
            </a:pPr>
            <a:r>
              <a:rPr lang="en-US" sz="1400" dirty="0" smtClean="0">
                <a:latin typeface="Courier New" panose="02070309020205020404" pitchFamily="49" charset="0"/>
                <a:cs typeface="+mn-cs"/>
              </a:rPr>
              <a:t>	public </a:t>
            </a:r>
            <a:r>
              <a:rPr lang="en-US" sz="1400" dirty="0">
                <a:latin typeface="Courier New" panose="02070309020205020404" pitchFamily="49" charset="0"/>
                <a:cs typeface="+mn-cs"/>
              </a:rPr>
              <a:t>class Main implements Runnable </a:t>
            </a:r>
            <a:r>
              <a:rPr lang="en-US" sz="1400" dirty="0" smtClean="0">
                <a:latin typeface="Courier New" panose="02070309020205020404" pitchFamily="49" charset="0"/>
                <a:cs typeface="+mn-cs"/>
              </a:rPr>
              <a:t>{</a:t>
            </a:r>
          </a:p>
          <a:p>
            <a:pPr eaLnBrk="0" hangingPunct="0">
              <a:spcBef>
                <a:spcPct val="20000"/>
              </a:spcBef>
            </a:pPr>
            <a:r>
              <a:rPr lang="en-US" sz="1400" dirty="0">
                <a:latin typeface="Courier New" panose="02070309020205020404" pitchFamily="49" charset="0"/>
                <a:cs typeface="+mn-cs"/>
              </a:rPr>
              <a:t>	</a:t>
            </a:r>
            <a:r>
              <a:rPr lang="en-US" sz="1400" dirty="0" smtClean="0">
                <a:latin typeface="Courier New" panose="02070309020205020404" pitchFamily="49" charset="0"/>
                <a:cs typeface="+mn-cs"/>
              </a:rPr>
              <a:t>	public </a:t>
            </a:r>
            <a:r>
              <a:rPr lang="en-US" sz="1400" dirty="0">
                <a:latin typeface="Courier New" panose="02070309020205020404" pitchFamily="49" charset="0"/>
                <a:cs typeface="+mn-cs"/>
              </a:rPr>
              <a:t>void run() </a:t>
            </a:r>
            <a:r>
              <a:rPr lang="en-US" sz="1400" dirty="0" smtClean="0">
                <a:latin typeface="Courier New" panose="02070309020205020404" pitchFamily="49" charset="0"/>
                <a:cs typeface="+mn-cs"/>
              </a:rPr>
              <a:t>{</a:t>
            </a:r>
          </a:p>
          <a:p>
            <a:pPr eaLnBrk="0" hangingPunct="0">
              <a:spcBef>
                <a:spcPct val="20000"/>
              </a:spcBef>
            </a:pPr>
            <a:r>
              <a:rPr lang="en-US" sz="1400" dirty="0">
                <a:latin typeface="Courier New" panose="02070309020205020404" pitchFamily="49" charset="0"/>
                <a:cs typeface="+mn-cs"/>
              </a:rPr>
              <a:t>	</a:t>
            </a:r>
            <a:r>
              <a:rPr lang="en-US" sz="1400" dirty="0" smtClean="0">
                <a:latin typeface="Courier New" panose="02070309020205020404" pitchFamily="49" charset="0"/>
                <a:cs typeface="+mn-cs"/>
              </a:rPr>
              <a:t>		</a:t>
            </a:r>
            <a:r>
              <a:rPr lang="en-US" sz="1400" dirty="0" err="1" smtClean="0">
                <a:latin typeface="Courier New" panose="02070309020205020404" pitchFamily="49" charset="0"/>
                <a:cs typeface="+mn-cs"/>
              </a:rPr>
              <a:t>System.out.println</a:t>
            </a:r>
            <a:r>
              <a:rPr lang="en-US" sz="1400" dirty="0">
                <a:latin typeface="Courier New" panose="02070309020205020404" pitchFamily="49" charset="0"/>
                <a:cs typeface="+mn-cs"/>
              </a:rPr>
              <a:t>("This code is running in a thread</a:t>
            </a:r>
            <a:r>
              <a:rPr lang="en-US" sz="1400" dirty="0" smtClean="0">
                <a:latin typeface="Courier New" panose="02070309020205020404" pitchFamily="49" charset="0"/>
                <a:cs typeface="+mn-cs"/>
              </a:rPr>
              <a:t>");</a:t>
            </a:r>
          </a:p>
          <a:p>
            <a:pPr eaLnBrk="0" hangingPunct="0">
              <a:spcBef>
                <a:spcPct val="20000"/>
              </a:spcBef>
            </a:pPr>
            <a:r>
              <a:rPr lang="en-US" sz="1400" dirty="0">
                <a:latin typeface="Courier New" panose="02070309020205020404" pitchFamily="49" charset="0"/>
                <a:cs typeface="+mn-cs"/>
              </a:rPr>
              <a:t>	</a:t>
            </a:r>
            <a:r>
              <a:rPr lang="en-US" sz="1400" dirty="0" smtClean="0">
                <a:latin typeface="Courier New" panose="02070309020205020404" pitchFamily="49" charset="0"/>
                <a:cs typeface="+mn-cs"/>
              </a:rPr>
              <a:t>	}</a:t>
            </a:r>
          </a:p>
          <a:p>
            <a:pPr eaLnBrk="0" hangingPunct="0">
              <a:spcBef>
                <a:spcPct val="20000"/>
              </a:spcBef>
            </a:pPr>
            <a:r>
              <a:rPr lang="en-US" sz="1400" dirty="0" smtClean="0">
                <a:latin typeface="Courier New" panose="02070309020205020404" pitchFamily="49" charset="0"/>
                <a:cs typeface="+mn-cs"/>
              </a:rPr>
              <a:t>	} </a:t>
            </a:r>
            <a:endParaRPr lang="en-US" sz="1400" dirty="0">
              <a:latin typeface="Courier New" panose="02070309020205020404" pitchFamily="49" charset="0"/>
              <a:cs typeface="+mn-cs"/>
            </a:endParaRPr>
          </a:p>
        </p:txBody>
      </p:sp>
    </p:spTree>
    <p:extLst>
      <p:ext uri="{BB962C8B-B14F-4D97-AF65-F5344CB8AC3E}">
        <p14:creationId xmlns:p14="http://schemas.microsoft.com/office/powerpoint/2010/main" val="55137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5150</TotalTime>
  <Words>1124</Words>
  <Application>Microsoft Office PowerPoint</Application>
  <PresentationFormat>On-screen Show (4:3)</PresentationFormat>
  <Paragraphs>87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ＭＳ Ｐゴシック</vt:lpstr>
      <vt:lpstr>Arial</vt:lpstr>
      <vt:lpstr>Calibri</vt:lpstr>
      <vt:lpstr>Courier New</vt:lpstr>
      <vt:lpstr>Office Theme</vt:lpstr>
      <vt:lpstr>PowerPoint Presentation</vt:lpstr>
      <vt:lpstr>I/O &amp; Streams</vt:lpstr>
      <vt:lpstr>Types of Streams &amp; our Program</vt:lpstr>
      <vt:lpstr>Simple &amp; Processing Streams</vt:lpstr>
      <vt:lpstr>Simple Streams and Processing Streams (Wrappers)</vt:lpstr>
      <vt:lpstr>Serialization</vt:lpstr>
      <vt:lpstr>Exceptions</vt:lpstr>
      <vt:lpstr>Threads</vt:lpstr>
      <vt:lpstr>Creating a Thread</vt:lpstr>
      <vt:lpstr>Thread States</vt:lpstr>
      <vt:lpstr>Our Program</vt:lpstr>
      <vt:lpstr>Thread Methods: Synchronization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Dimitris Raptis</dc:creator>
  <cp:lastModifiedBy>G.Voutiras</cp:lastModifiedBy>
  <cp:revision>2185</cp:revision>
  <dcterms:created xsi:type="dcterms:W3CDTF">2016-12-30T09:59:15Z</dcterms:created>
  <dcterms:modified xsi:type="dcterms:W3CDTF">2021-05-19T06:27:47Z</dcterms:modified>
</cp:coreProperties>
</file>