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2"/>
  </p:notesMasterIdLst>
  <p:sldIdLst>
    <p:sldId id="265" r:id="rId2"/>
    <p:sldId id="794" r:id="rId3"/>
    <p:sldId id="427" r:id="rId4"/>
    <p:sldId id="428" r:id="rId5"/>
    <p:sldId id="268" r:id="rId6"/>
    <p:sldId id="418" r:id="rId7"/>
    <p:sldId id="457" r:id="rId8"/>
    <p:sldId id="420" r:id="rId9"/>
    <p:sldId id="453" r:id="rId10"/>
    <p:sldId id="455" r:id="rId11"/>
    <p:sldId id="462" r:id="rId12"/>
    <p:sldId id="463" r:id="rId13"/>
    <p:sldId id="461" r:id="rId14"/>
    <p:sldId id="454" r:id="rId15"/>
    <p:sldId id="464" r:id="rId16"/>
    <p:sldId id="465" r:id="rId17"/>
    <p:sldId id="466" r:id="rId18"/>
    <p:sldId id="456" r:id="rId19"/>
    <p:sldId id="472" r:id="rId20"/>
    <p:sldId id="473" r:id="rId21"/>
    <p:sldId id="450" r:id="rId22"/>
    <p:sldId id="469" r:id="rId23"/>
    <p:sldId id="470" r:id="rId24"/>
    <p:sldId id="471" r:id="rId25"/>
    <p:sldId id="425" r:id="rId26"/>
    <p:sldId id="476" r:id="rId27"/>
    <p:sldId id="780" r:id="rId28"/>
    <p:sldId id="785" r:id="rId29"/>
    <p:sldId id="786" r:id="rId30"/>
    <p:sldId id="787" r:id="rId31"/>
    <p:sldId id="788" r:id="rId32"/>
    <p:sldId id="781" r:id="rId33"/>
    <p:sldId id="446" r:id="rId34"/>
    <p:sldId id="475" r:id="rId35"/>
    <p:sldId id="792" r:id="rId36"/>
    <p:sldId id="793" r:id="rId37"/>
    <p:sldId id="784" r:id="rId38"/>
    <p:sldId id="783" r:id="rId39"/>
    <p:sldId id="782" r:id="rId40"/>
    <p:sldId id="44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7"/>
    <p:restoredTop sz="84082"/>
  </p:normalViewPr>
  <p:slideViewPr>
    <p:cSldViewPr snapToGrid="0" snapToObjects="1">
      <p:cViewPr varScale="1">
        <p:scale>
          <a:sx n="69" d="100"/>
          <a:sy n="69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9FF8E-10DD-42A2-AD1E-4459247DEB7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712E2-210E-442A-87B6-11160978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4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8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A864B-9E3A-DD4B-932A-EE7A3094AE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4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7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15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08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09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01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24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39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there is no relationship between the missingness of the data and any values, observed or missing.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 at Random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means there is a systematic relationship between the propensity of missing values and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data, but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missing data.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 Not at Random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means there is a relationship between the propensity of a value to be missing and its values. </a:t>
            </a:r>
          </a:p>
          <a:p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GROUP ACTIVITY: </a:t>
            </a:r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/presentation/d/1QhRqyj0UJUtVCmGAoEmXCcHZQfCVg-Jbge03o8Yc7v8/</a:t>
            </a:r>
            <a:r>
              <a:rPr lang="en-US" dirty="0" err="1"/>
              <a:t>edit?usp</a:t>
            </a:r>
            <a:r>
              <a:rPr lang="en-US" dirty="0"/>
              <a:t>=sharing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0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If missing completely at random, can ignore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2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What are some “Other factors” that should be considered?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37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78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the research question?</a:t>
            </a:r>
          </a:p>
          <a:p>
            <a:r>
              <a:rPr lang="en-US" b="1" dirty="0"/>
              <a:t>Why is data missing?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Georgia" panose="02040502050405020303" pitchFamily="18" charset="0"/>
              </a:rPr>
              <a:t>Is there enough information to address missing data?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assumes data is missing at random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5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A864B-9E3A-DD4B-932A-EE7A3094AE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1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Georgia" panose="02040502050405020303" pitchFamily="18" charset="0"/>
              </a:rPr>
              <a:t>Misentered</a:t>
            </a:r>
            <a:r>
              <a:rPr lang="en-US" sz="1200" dirty="0">
                <a:latin typeface="Georgia" panose="02040502050405020303" pitchFamily="18" charset="0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eorgia" panose="02040502050405020303" pitchFamily="18" charset="0"/>
              </a:rPr>
              <a:t>Nearby clinic shut down so individuals came to this clinic for one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Georgia" panose="02040502050405020303" pitchFamily="18" charset="0"/>
              </a:rPr>
              <a:t>Misentered</a:t>
            </a:r>
            <a:r>
              <a:rPr lang="en-US" sz="1200" dirty="0">
                <a:latin typeface="Georgia" panose="02040502050405020303" pitchFamily="18" charset="0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eorgia" panose="02040502050405020303" pitchFamily="18" charset="0"/>
              </a:rPr>
              <a:t>Nearby clinic shut down so individuals came to this clinic for one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ACTIVITY: POLL FOR ALL VISUAL INSPECTION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9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ACTIVITY: POLL FOR ALL VISUAL INSPECTION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4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ACTIVITY: POLL FOR ALL VISUAL INSPECTION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6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ACTIVITY: POLL FOR ALL VISUAL INSPECTION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0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75F9-B840-D14E-954C-B52AA6150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B79DF-EEEF-9A45-A67A-28764B4F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880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A202-D54C-804D-BC61-77395703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8718D-443A-2549-B8D4-E6EE5695B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2B03-0336-6C47-A395-421826B98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70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3B2F-404E-2B42-9799-837D881D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9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D1C27-05B1-0A4C-ACE5-EF2061BD5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575413"/>
            <a:ext cx="10515600" cy="43406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160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9710D-115D-0345-8A20-C32D3E513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FB668-4C3D-7B49-9CC6-EDCC023D4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59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95"/>
            <a:ext cx="10515600" cy="43406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63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03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0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3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1426-AF7A-1A42-8000-9AD7575A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DE89-6361-9E43-B625-D8A05D16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4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17D2-22FA-EC4E-BF9D-9140483B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9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C953-4516-7944-B2E8-3781DCC7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122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320F5-6F8C-4740-9151-BA03BC3F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122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94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0F19-B8E2-A942-B66D-3F1DF301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472A-52D2-714D-B273-66D0E939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130E-CC8A-4143-9F4F-4522A5020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FE7DE-26F2-884D-81EB-63502AE8A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0D6A3-4C56-DB40-B53F-555126C4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402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58B0-B98F-694D-BEA3-BB0C2D07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8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605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8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6A4E-686F-7D4D-AAD6-727888B1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79D8-5789-6C4F-9DB7-A1909A9A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0BC27-390A-5C44-939B-50CC6F46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64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F4BE8D-28FC-2245-ACDB-749F051AB644}"/>
              </a:ext>
            </a:extLst>
          </p:cNvPr>
          <p:cNvSpPr/>
          <p:nvPr userDrawn="1"/>
        </p:nvSpPr>
        <p:spPr>
          <a:xfrm flipV="1">
            <a:off x="0" y="5994400"/>
            <a:ext cx="12192000" cy="863600"/>
          </a:xfrm>
          <a:prstGeom prst="rect">
            <a:avLst/>
          </a:prstGeom>
          <a:solidFill>
            <a:srgbClr val="D3D3C9">
              <a:alpha val="5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eorgia" panose="02040502050405020303" pitchFamily="18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65FB2A3-816F-2648-953A-E63FBE092F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DD945DD-2AFA-C84E-993C-E98FB9F9BF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600200"/>
            <a:ext cx="7391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0659BC3-21DC-994A-9D18-4EABBDA5EBC4}"/>
              </a:ext>
            </a:extLst>
          </p:cNvPr>
          <p:cNvSpPr txBox="1">
            <a:spLocks/>
          </p:cNvSpPr>
          <p:nvPr userDrawn="1"/>
        </p:nvSpPr>
        <p:spPr>
          <a:xfrm>
            <a:off x="11332834" y="6275388"/>
            <a:ext cx="641350" cy="341312"/>
          </a:xfrm>
          <a:prstGeom prst="rect">
            <a:avLst/>
          </a:prstGeom>
        </p:spPr>
        <p:txBody>
          <a:bodyPr/>
          <a:lstStyle>
            <a:lvl1pPr marL="182563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fld id="{17305D22-8E7E-6B41-BEC9-565AD26A9684}" type="slidenum">
              <a:rPr lang="en-US" altLang="en-US" sz="1100" b="0" i="0" smtClean="0">
                <a:solidFill>
                  <a:srgbClr val="7F7F7F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defRPr/>
              </a:pPr>
              <a:t>‹#›</a:t>
            </a:fld>
            <a:endParaRPr lang="en-US" altLang="en-US" sz="1100" b="0" i="0" dirty="0">
              <a:solidFill>
                <a:srgbClr val="7F7F7F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1" y="6228776"/>
            <a:ext cx="3027034" cy="5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0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1AA06-F52F-4A71-AEE2-DF143A3E3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Getting and Cleaning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39E8E67-8C47-4156-9314-57BC6889F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CIHR Course Week 4</a:t>
            </a:r>
          </a:p>
          <a:p>
            <a:r>
              <a:rPr lang="en-US" dirty="0"/>
              <a:t>Bethany </a:t>
            </a:r>
            <a:r>
              <a:rPr lang="en-US" dirty="0" err="1"/>
              <a:t>Hedt</a:t>
            </a:r>
            <a:r>
              <a:rPr lang="en-US" dirty="0"/>
              <a:t>-Gauthier </a:t>
            </a:r>
          </a:p>
          <a:p>
            <a:r>
              <a:rPr lang="en-US" dirty="0"/>
              <a:t>Izzie Fulcher</a:t>
            </a:r>
          </a:p>
        </p:txBody>
      </p:sp>
    </p:spTree>
    <p:extLst>
      <p:ext uri="{BB962C8B-B14F-4D97-AF65-F5344CB8AC3E}">
        <p14:creationId xmlns:p14="http://schemas.microsoft.com/office/powerpoint/2010/main" val="17189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60CBBD8-7CDE-9048-B69D-2E3CD0A40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242" y="909828"/>
            <a:ext cx="7557516" cy="5038344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594F901E-D43C-844D-8C59-070429F5C7EF}"/>
              </a:ext>
            </a:extLst>
          </p:cNvPr>
          <p:cNvSpPr txBox="1">
            <a:spLocks/>
          </p:cNvSpPr>
          <p:nvPr/>
        </p:nvSpPr>
        <p:spPr>
          <a:xfrm>
            <a:off x="113371" y="108648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1: Visual inspection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3B6F7-EE3E-3F4D-B3BF-B7E49859DB11}"/>
              </a:ext>
            </a:extLst>
          </p:cNvPr>
          <p:cNvSpPr/>
          <p:nvPr/>
        </p:nvSpPr>
        <p:spPr>
          <a:xfrm>
            <a:off x="-345684" y="704744"/>
            <a:ext cx="3189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Error?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Global outlier?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Contextual outlier?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560DB5-F3D6-1E44-A9DC-37BD5E541CC9}"/>
              </a:ext>
            </a:extLst>
          </p:cNvPr>
          <p:cNvSpPr/>
          <p:nvPr/>
        </p:nvSpPr>
        <p:spPr>
          <a:xfrm>
            <a:off x="0" y="5701951"/>
            <a:ext cx="15584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Jayproken</a:t>
            </a:r>
            <a:r>
              <a:rPr lang="en-US" sz="1000" b="1" dirty="0"/>
              <a:t> Clinic in Liberia</a:t>
            </a:r>
          </a:p>
        </p:txBody>
      </p:sp>
    </p:spTree>
    <p:extLst>
      <p:ext uri="{BB962C8B-B14F-4D97-AF65-F5344CB8AC3E}">
        <p14:creationId xmlns:p14="http://schemas.microsoft.com/office/powerpoint/2010/main" val="337407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113371" y="108648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1: Visual inspection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C66E6-DC09-B842-B27B-E33DFA1D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16666" y="909444"/>
            <a:ext cx="7558669" cy="5039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49F422-F2A1-6C47-B0F2-719D693DD97E}"/>
              </a:ext>
            </a:extLst>
          </p:cNvPr>
          <p:cNvSpPr/>
          <p:nvPr/>
        </p:nvSpPr>
        <p:spPr>
          <a:xfrm>
            <a:off x="0" y="5701951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St. Francis Clinic in Liberia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514157-15CE-2945-A838-C7B52844C806}"/>
              </a:ext>
            </a:extLst>
          </p:cNvPr>
          <p:cNvSpPr/>
          <p:nvPr/>
        </p:nvSpPr>
        <p:spPr>
          <a:xfrm>
            <a:off x="-345684" y="704744"/>
            <a:ext cx="3189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Error?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Global outlier?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Contextual outlier?</a:t>
            </a:r>
          </a:p>
        </p:txBody>
      </p:sp>
    </p:spTree>
    <p:extLst>
      <p:ext uri="{BB962C8B-B14F-4D97-AF65-F5344CB8AC3E}">
        <p14:creationId xmlns:p14="http://schemas.microsoft.com/office/powerpoint/2010/main" val="356818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113371" y="108648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1: Visual inspection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C66E6-DC09-B842-B27B-E33DFA1D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16666" y="909444"/>
            <a:ext cx="7558668" cy="5039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49F422-F2A1-6C47-B0F2-719D693DD97E}"/>
              </a:ext>
            </a:extLst>
          </p:cNvPr>
          <p:cNvSpPr/>
          <p:nvPr/>
        </p:nvSpPr>
        <p:spPr>
          <a:xfrm>
            <a:off x="0" y="5701951"/>
            <a:ext cx="14622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Yangaya</a:t>
            </a:r>
            <a:r>
              <a:rPr lang="en-US" sz="1000" b="1" dirty="0"/>
              <a:t> Clinic in Liberia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6AC45-E46A-9249-831C-7DF366E48F5D}"/>
              </a:ext>
            </a:extLst>
          </p:cNvPr>
          <p:cNvSpPr/>
          <p:nvPr/>
        </p:nvSpPr>
        <p:spPr>
          <a:xfrm>
            <a:off x="-345684" y="704744"/>
            <a:ext cx="3189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Error?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Global outlier?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Contextual outlier?</a:t>
            </a:r>
          </a:p>
        </p:txBody>
      </p:sp>
    </p:spTree>
    <p:extLst>
      <p:ext uri="{BB962C8B-B14F-4D97-AF65-F5344CB8AC3E}">
        <p14:creationId xmlns:p14="http://schemas.microsoft.com/office/powerpoint/2010/main" val="216601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113371" y="108648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1: Visual inspection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0C66E6-DC09-B842-B27B-E33DFA1D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666" y="909444"/>
            <a:ext cx="7558669" cy="5039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49F422-F2A1-6C47-B0F2-719D693DD97E}"/>
              </a:ext>
            </a:extLst>
          </p:cNvPr>
          <p:cNvSpPr/>
          <p:nvPr/>
        </p:nvSpPr>
        <p:spPr>
          <a:xfrm>
            <a:off x="0" y="5701951"/>
            <a:ext cx="14526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Boniken</a:t>
            </a:r>
            <a:r>
              <a:rPr lang="en-US" sz="1000" b="1" dirty="0"/>
              <a:t> Clinic in Liberia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84D5D-6CF0-FF43-8F8B-9F2505047E73}"/>
              </a:ext>
            </a:extLst>
          </p:cNvPr>
          <p:cNvSpPr/>
          <p:nvPr/>
        </p:nvSpPr>
        <p:spPr>
          <a:xfrm>
            <a:off x="-345684" y="704744"/>
            <a:ext cx="3189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Error?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Global outlier?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Contextual outlier?</a:t>
            </a:r>
          </a:p>
        </p:txBody>
      </p:sp>
    </p:spTree>
    <p:extLst>
      <p:ext uri="{BB962C8B-B14F-4D97-AF65-F5344CB8AC3E}">
        <p14:creationId xmlns:p14="http://schemas.microsoft.com/office/powerpoint/2010/main" val="148126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2: Tukey’s rule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7B9CFD2-4D39-B645-B1EB-A95CAC5DA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44"/>
          <a:stretch/>
        </p:blipFill>
        <p:spPr>
          <a:xfrm>
            <a:off x="319666" y="1137639"/>
            <a:ext cx="5936168" cy="4582721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6183A220-1BE7-2240-8676-4E34A7C9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010" y="1139216"/>
            <a:ext cx="4581144" cy="45811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838F36-47BC-6E48-8AD9-44C0C0A16B3A}"/>
              </a:ext>
            </a:extLst>
          </p:cNvPr>
          <p:cNvSpPr/>
          <p:nvPr/>
        </p:nvSpPr>
        <p:spPr>
          <a:xfrm>
            <a:off x="0" y="5701951"/>
            <a:ext cx="14526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Boniken</a:t>
            </a:r>
            <a:r>
              <a:rPr lang="en-US" sz="1000" b="1" dirty="0"/>
              <a:t> Clinic in Liberia</a:t>
            </a:r>
          </a:p>
        </p:txBody>
      </p:sp>
    </p:spTree>
    <p:extLst>
      <p:ext uri="{BB962C8B-B14F-4D97-AF65-F5344CB8AC3E}">
        <p14:creationId xmlns:p14="http://schemas.microsoft.com/office/powerpoint/2010/main" val="297539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2: Tukey’s rule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B2BED96-D880-7442-B019-325AAE89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10" y="1139216"/>
            <a:ext cx="4581144" cy="458114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7B9CFD2-4D39-B645-B1EB-A95CAC5DA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44"/>
          <a:stretch/>
        </p:blipFill>
        <p:spPr>
          <a:xfrm>
            <a:off x="319666" y="1137639"/>
            <a:ext cx="5936168" cy="4582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08FCA-94FB-F84F-9531-44E85709D0F6}"/>
              </a:ext>
            </a:extLst>
          </p:cNvPr>
          <p:cNvSpPr txBox="1"/>
          <p:nvPr/>
        </p:nvSpPr>
        <p:spPr>
          <a:xfrm>
            <a:off x="10383643" y="3387427"/>
            <a:ext cx="97015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median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0A3CA-7ADB-0249-8948-BA9272294CBB}"/>
              </a:ext>
            </a:extLst>
          </p:cNvPr>
          <p:cNvSpPr txBox="1"/>
          <p:nvPr/>
        </p:nvSpPr>
        <p:spPr>
          <a:xfrm>
            <a:off x="10336394" y="2880209"/>
            <a:ext cx="16596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75</a:t>
            </a:r>
            <a:r>
              <a:rPr lang="en-US" sz="1600" baseline="300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th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 percentile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6AC51-73B7-8348-A30B-D3AF00228F59}"/>
              </a:ext>
            </a:extLst>
          </p:cNvPr>
          <p:cNvSpPr txBox="1"/>
          <p:nvPr/>
        </p:nvSpPr>
        <p:spPr>
          <a:xfrm>
            <a:off x="10363827" y="4018722"/>
            <a:ext cx="16596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25</a:t>
            </a:r>
            <a:r>
              <a:rPr lang="en-US" sz="1600" baseline="300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th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 percentile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60636-482E-1349-B33D-95212A3C0607}"/>
              </a:ext>
            </a:extLst>
          </p:cNvPr>
          <p:cNvSpPr txBox="1"/>
          <p:nvPr/>
        </p:nvSpPr>
        <p:spPr>
          <a:xfrm>
            <a:off x="9230887" y="1484750"/>
            <a:ext cx="23776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Q75 + 1.5*IQR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95D8D-31F6-5F43-B613-BE9F84398EA8}"/>
              </a:ext>
            </a:extLst>
          </p:cNvPr>
          <p:cNvSpPr txBox="1"/>
          <p:nvPr/>
        </p:nvSpPr>
        <p:spPr>
          <a:xfrm>
            <a:off x="9230887" y="4749007"/>
            <a:ext cx="23776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Q25 – 1.5*IQR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0146C6-40A3-EB42-B212-6E8919E0B00E}"/>
              </a:ext>
            </a:extLst>
          </p:cNvPr>
          <p:cNvCxnSpPr>
            <a:cxnSpLocks/>
          </p:cNvCxnSpPr>
          <p:nvPr/>
        </p:nvCxnSpPr>
        <p:spPr>
          <a:xfrm>
            <a:off x="890238" y="1495902"/>
            <a:ext cx="51723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545AF0-7417-464C-AAC2-8BC315564886}"/>
              </a:ext>
            </a:extLst>
          </p:cNvPr>
          <p:cNvCxnSpPr>
            <a:cxnSpLocks/>
          </p:cNvCxnSpPr>
          <p:nvPr/>
        </p:nvCxnSpPr>
        <p:spPr>
          <a:xfrm>
            <a:off x="890238" y="5052029"/>
            <a:ext cx="51723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9431CA-6F9E-B548-B3A9-BB6329297138}"/>
              </a:ext>
            </a:extLst>
          </p:cNvPr>
          <p:cNvCxnSpPr>
            <a:cxnSpLocks/>
          </p:cNvCxnSpPr>
          <p:nvPr/>
        </p:nvCxnSpPr>
        <p:spPr>
          <a:xfrm>
            <a:off x="890238" y="3556704"/>
            <a:ext cx="517230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60E89-ADBF-4E47-B94D-6C0D258BEA0D}"/>
              </a:ext>
            </a:extLst>
          </p:cNvPr>
          <p:cNvCxnSpPr>
            <a:cxnSpLocks/>
          </p:cNvCxnSpPr>
          <p:nvPr/>
        </p:nvCxnSpPr>
        <p:spPr>
          <a:xfrm>
            <a:off x="890238" y="4194898"/>
            <a:ext cx="517230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91BEB5-F649-FE46-A2BB-D127E7AF3413}"/>
              </a:ext>
            </a:extLst>
          </p:cNvPr>
          <p:cNvCxnSpPr>
            <a:cxnSpLocks/>
          </p:cNvCxnSpPr>
          <p:nvPr/>
        </p:nvCxnSpPr>
        <p:spPr>
          <a:xfrm>
            <a:off x="890238" y="3049486"/>
            <a:ext cx="517230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25F9F18-CA52-304D-A0FC-D1A6302F3408}"/>
              </a:ext>
            </a:extLst>
          </p:cNvPr>
          <p:cNvSpPr/>
          <p:nvPr/>
        </p:nvSpPr>
        <p:spPr>
          <a:xfrm>
            <a:off x="0" y="5701951"/>
            <a:ext cx="14526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Boniken</a:t>
            </a:r>
            <a:r>
              <a:rPr lang="en-US" sz="1000" b="1" dirty="0"/>
              <a:t> Clinic in Liberia</a:t>
            </a:r>
          </a:p>
        </p:txBody>
      </p:sp>
    </p:spTree>
    <p:extLst>
      <p:ext uri="{BB962C8B-B14F-4D97-AF65-F5344CB8AC3E}">
        <p14:creationId xmlns:p14="http://schemas.microsoft.com/office/powerpoint/2010/main" val="376155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8FB3FD7-85B1-8445-8A1A-800D851B406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2: Tukey’s rule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2AEBAF6-26E7-A244-AF10-0DB3959E9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44"/>
          <a:stretch/>
        </p:blipFill>
        <p:spPr>
          <a:xfrm>
            <a:off x="319666" y="1137639"/>
            <a:ext cx="5936168" cy="4582721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69027C0-659F-274D-A93A-F9131CD72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766" y="1137639"/>
            <a:ext cx="4581144" cy="45811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02551C-5C4D-1B4D-997D-E6DBE7C7E220}"/>
              </a:ext>
            </a:extLst>
          </p:cNvPr>
          <p:cNvSpPr/>
          <p:nvPr/>
        </p:nvSpPr>
        <p:spPr>
          <a:xfrm>
            <a:off x="0" y="5701951"/>
            <a:ext cx="14526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Boniken</a:t>
            </a:r>
            <a:r>
              <a:rPr lang="en-US" sz="1000" b="1" dirty="0"/>
              <a:t> Clinic in Liberia</a:t>
            </a:r>
          </a:p>
        </p:txBody>
      </p:sp>
    </p:spTree>
    <p:extLst>
      <p:ext uri="{BB962C8B-B14F-4D97-AF65-F5344CB8AC3E}">
        <p14:creationId xmlns:p14="http://schemas.microsoft.com/office/powerpoint/2010/main" val="216294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8FB3FD7-85B1-8445-8A1A-800D851B406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2: Tukey’s rule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2AEBAF6-26E7-A244-AF10-0DB3959E9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44"/>
          <a:stretch/>
        </p:blipFill>
        <p:spPr>
          <a:xfrm>
            <a:off x="319666" y="1137639"/>
            <a:ext cx="5936168" cy="4582721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69027C0-659F-274D-A93A-F9131CD72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766" y="1137639"/>
            <a:ext cx="4581144" cy="45811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9A31C1-EA8B-0640-9B5E-45A0667820A0}"/>
              </a:ext>
            </a:extLst>
          </p:cNvPr>
          <p:cNvCxnSpPr>
            <a:cxnSpLocks/>
          </p:cNvCxnSpPr>
          <p:nvPr/>
        </p:nvCxnSpPr>
        <p:spPr>
          <a:xfrm>
            <a:off x="1057503" y="1378613"/>
            <a:ext cx="1206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04DC5C-7D67-D94F-A191-629E5258A6B0}"/>
              </a:ext>
            </a:extLst>
          </p:cNvPr>
          <p:cNvCxnSpPr>
            <a:cxnSpLocks/>
          </p:cNvCxnSpPr>
          <p:nvPr/>
        </p:nvCxnSpPr>
        <p:spPr>
          <a:xfrm>
            <a:off x="1057503" y="4274213"/>
            <a:ext cx="1206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BA80AA-9898-0B4A-B021-840A8740FBD3}"/>
              </a:ext>
            </a:extLst>
          </p:cNvPr>
          <p:cNvCxnSpPr>
            <a:cxnSpLocks/>
          </p:cNvCxnSpPr>
          <p:nvPr/>
        </p:nvCxnSpPr>
        <p:spPr>
          <a:xfrm>
            <a:off x="2369630" y="3512212"/>
            <a:ext cx="1206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5607D8-8D19-EB43-99D8-5268EA3ACB2E}"/>
              </a:ext>
            </a:extLst>
          </p:cNvPr>
          <p:cNvCxnSpPr>
            <a:cxnSpLocks/>
          </p:cNvCxnSpPr>
          <p:nvPr/>
        </p:nvCxnSpPr>
        <p:spPr>
          <a:xfrm>
            <a:off x="2369630" y="2582943"/>
            <a:ext cx="1206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816247-7E66-FC41-AB29-E2686624D68B}"/>
              </a:ext>
            </a:extLst>
          </p:cNvPr>
          <p:cNvCxnSpPr>
            <a:cxnSpLocks/>
          </p:cNvCxnSpPr>
          <p:nvPr/>
        </p:nvCxnSpPr>
        <p:spPr>
          <a:xfrm>
            <a:off x="3531220" y="4831772"/>
            <a:ext cx="1206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00EF07-50F0-0E4C-A157-1DA252AA61C7}"/>
              </a:ext>
            </a:extLst>
          </p:cNvPr>
          <p:cNvCxnSpPr>
            <a:cxnSpLocks/>
          </p:cNvCxnSpPr>
          <p:nvPr/>
        </p:nvCxnSpPr>
        <p:spPr>
          <a:xfrm>
            <a:off x="3531220" y="2787382"/>
            <a:ext cx="1206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C08577-13CB-064F-A6C2-37D273295199}"/>
              </a:ext>
            </a:extLst>
          </p:cNvPr>
          <p:cNvCxnSpPr>
            <a:cxnSpLocks/>
          </p:cNvCxnSpPr>
          <p:nvPr/>
        </p:nvCxnSpPr>
        <p:spPr>
          <a:xfrm>
            <a:off x="4770867" y="3619582"/>
            <a:ext cx="1206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CC17F7-3617-4F49-BBC8-92BFC5236F30}"/>
              </a:ext>
            </a:extLst>
          </p:cNvPr>
          <p:cNvCxnSpPr>
            <a:cxnSpLocks/>
          </p:cNvCxnSpPr>
          <p:nvPr/>
        </p:nvCxnSpPr>
        <p:spPr>
          <a:xfrm>
            <a:off x="4770867" y="5032495"/>
            <a:ext cx="12061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99B3FE3-CC41-1A49-9908-AC567F5C1236}"/>
              </a:ext>
            </a:extLst>
          </p:cNvPr>
          <p:cNvSpPr/>
          <p:nvPr/>
        </p:nvSpPr>
        <p:spPr>
          <a:xfrm>
            <a:off x="0" y="5701951"/>
            <a:ext cx="14526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Boniken</a:t>
            </a:r>
            <a:r>
              <a:rPr lang="en-US" sz="1000" b="1" dirty="0"/>
              <a:t> Clinic in Liberia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F2CC5F-88A3-9C4D-B268-7032665C073F}"/>
              </a:ext>
            </a:extLst>
          </p:cNvPr>
          <p:cNvSpPr/>
          <p:nvPr/>
        </p:nvSpPr>
        <p:spPr>
          <a:xfrm>
            <a:off x="2832411" y="3847172"/>
            <a:ext cx="631903" cy="535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3: Apply statistical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B4AE-AD7B-8A4F-8856-55A0C7441D46}"/>
              </a:ext>
            </a:extLst>
          </p:cNvPr>
          <p:cNvSpPr txBox="1"/>
          <p:nvPr/>
        </p:nvSpPr>
        <p:spPr>
          <a:xfrm>
            <a:off x="934110" y="1250932"/>
            <a:ext cx="699209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Fit time series model </a:t>
            </a:r>
            <a:r>
              <a:rPr lang="en-US" sz="2200" i="1" dirty="0">
                <a:latin typeface="Georgia" panose="02040502050405020303" pitchFamily="18" charset="0"/>
              </a:rPr>
              <a:t>(Sessions 2 &amp; 3)</a:t>
            </a:r>
            <a:endParaRPr 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Calculate residuals </a:t>
            </a:r>
            <a:r>
              <a:rPr lang="en-US" sz="2200" i="1" dirty="0">
                <a:latin typeface="Georgia" panose="02040502050405020303" pitchFamily="18" charset="0"/>
              </a:rPr>
              <a:t>(observed - predicted)</a:t>
            </a:r>
            <a:endParaRPr lang="en-US" sz="2200" b="1" dirty="0">
              <a:latin typeface="Georgia" panose="02040502050405020303" pitchFamily="18" charset="0"/>
            </a:endParaRPr>
          </a:p>
          <a:p>
            <a:endParaRPr 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Calculate test statistic </a:t>
            </a:r>
            <a:r>
              <a:rPr lang="en-US" sz="2200" i="1" dirty="0">
                <a:latin typeface="Georgia" panose="02040502050405020303" pitchFamily="18" charset="0"/>
              </a:rPr>
              <a:t>(Grubb’s test)</a:t>
            </a:r>
          </a:p>
          <a:p>
            <a:endParaRPr 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Calculate critical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Compare test statistic to critical value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i="1" dirty="0">
                <a:latin typeface="Georgia" panose="02040502050405020303" pitchFamily="18" charset="0"/>
              </a:rPr>
              <a:t>If larger, then remove the largest residual and repeat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i="1" dirty="0">
                <a:latin typeface="Georgia" panose="02040502050405020303" pitchFamily="18" charset="0"/>
              </a:rPr>
              <a:t>If smaller, then no outliers identified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The residuals removed are the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8F0321-A93F-F443-9F72-CE13AC7A1F42}"/>
                  </a:ext>
                </a:extLst>
              </p:cNvPr>
              <p:cNvSpPr txBox="1"/>
              <p:nvPr/>
            </p:nvSpPr>
            <p:spPr>
              <a:xfrm>
                <a:off x="8040980" y="1944316"/>
                <a:ext cx="2207212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8F0321-A93F-F443-9F72-CE13AC7A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80" y="1944316"/>
                <a:ext cx="2207212" cy="30777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514E22-C16D-C540-9652-980A87C53A9D}"/>
                  </a:ext>
                </a:extLst>
              </p:cNvPr>
              <p:cNvSpPr txBox="1"/>
              <p:nvPr/>
            </p:nvSpPr>
            <p:spPr>
              <a:xfrm>
                <a:off x="8040980" y="2504002"/>
                <a:ext cx="2207212" cy="5440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514E22-C16D-C540-9652-980A87C53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80" y="2504002"/>
                <a:ext cx="2207212" cy="544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BAF574-F9B8-2D48-89A3-67D2A2699E88}"/>
                  </a:ext>
                </a:extLst>
              </p:cNvPr>
              <p:cNvSpPr txBox="1"/>
              <p:nvPr/>
            </p:nvSpPr>
            <p:spPr>
              <a:xfrm>
                <a:off x="8040981" y="3177135"/>
                <a:ext cx="3256286" cy="7783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BAF574-F9B8-2D48-89A3-67D2A2699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81" y="3177135"/>
                <a:ext cx="3256286" cy="7783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3E182F-644A-DC49-BEE2-B5E06C45D58F}"/>
                  </a:ext>
                </a:extLst>
              </p:cNvPr>
              <p:cNvSpPr txBox="1"/>
              <p:nvPr/>
            </p:nvSpPr>
            <p:spPr>
              <a:xfrm>
                <a:off x="8040980" y="4202155"/>
                <a:ext cx="1171846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3E182F-644A-DC49-BEE2-B5E06C45D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80" y="4202155"/>
                <a:ext cx="117184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0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3: Apply statistical test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C8E45B8-D823-EC4D-B07D-53ADD7635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01" y="1118375"/>
            <a:ext cx="7297997" cy="4865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FBEF7A-F36F-7D47-86F7-A183FEC1C83A}"/>
                  </a:ext>
                </a:extLst>
              </p:cNvPr>
              <p:cNvSpPr/>
              <p:nvPr/>
            </p:nvSpPr>
            <p:spPr>
              <a:xfrm>
                <a:off x="5078679" y="1011494"/>
                <a:ext cx="6951024" cy="5068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𝑦𝑒𝑎𝑟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𝑦𝑒𝑎𝑟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+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FBEF7A-F36F-7D47-86F7-A183FEC1C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679" y="1011494"/>
                <a:ext cx="6951024" cy="506870"/>
              </a:xfrm>
              <a:prstGeom prst="rect">
                <a:avLst/>
              </a:prstGeom>
              <a:blipFill>
                <a:blip r:embed="rId3"/>
                <a:stretch>
                  <a:fillRect t="-64286" b="-104762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270E-8250-038B-776C-3EB824F1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Syndromic Surveillance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096F-3611-A0B7-0F39-70A67500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yourself, write out the answers to the following questions.</a:t>
            </a:r>
          </a:p>
          <a:p>
            <a:pPr lvl="1"/>
            <a:r>
              <a:rPr lang="en-US" dirty="0"/>
              <a:t>When done, discuss with the people around you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What are the steps taken to conduct syndromic surveillance?</a:t>
            </a:r>
          </a:p>
          <a:p>
            <a:pPr lvl="1"/>
            <a:r>
              <a:rPr lang="en-US" dirty="0"/>
              <a:t>What are the pros and cons of syndromic surveillance?</a:t>
            </a:r>
          </a:p>
          <a:p>
            <a:pPr lvl="1"/>
            <a:r>
              <a:rPr lang="en-US" dirty="0"/>
              <a:t>What is the difference between a confidence and a prediction interval? Which do we use for </a:t>
            </a:r>
            <a:r>
              <a:rPr lang="en-US"/>
              <a:t>syndromic surveillance?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34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Method 3: Apply statistical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E45B8-D823-EC4D-B07D-53ADD7635F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47001" y="1118375"/>
            <a:ext cx="7297996" cy="486533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B9B55F4-4EEE-304E-BCD9-0CC19E09FB1E}"/>
              </a:ext>
            </a:extLst>
          </p:cNvPr>
          <p:cNvSpPr/>
          <p:nvPr/>
        </p:nvSpPr>
        <p:spPr>
          <a:xfrm>
            <a:off x="5896453" y="3551040"/>
            <a:ext cx="631903" cy="53525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A58B58-87DA-9547-A222-9A9C0A1DBB1A}"/>
              </a:ext>
            </a:extLst>
          </p:cNvPr>
          <p:cNvSpPr/>
          <p:nvPr/>
        </p:nvSpPr>
        <p:spPr>
          <a:xfrm>
            <a:off x="4348390" y="1340648"/>
            <a:ext cx="631903" cy="53525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BB6DE1-5E9B-3E45-A379-9F8EF3A00997}"/>
              </a:ext>
            </a:extLst>
          </p:cNvPr>
          <p:cNvCxnSpPr>
            <a:cxnSpLocks/>
          </p:cNvCxnSpPr>
          <p:nvPr/>
        </p:nvCxnSpPr>
        <p:spPr>
          <a:xfrm flipV="1">
            <a:off x="3584630" y="3818669"/>
            <a:ext cx="0" cy="9779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A5368F-6C2D-824B-AF0C-5B05F2D993CB}"/>
              </a:ext>
            </a:extLst>
          </p:cNvPr>
          <p:cNvCxnSpPr>
            <a:cxnSpLocks/>
          </p:cNvCxnSpPr>
          <p:nvPr/>
        </p:nvCxnSpPr>
        <p:spPr>
          <a:xfrm flipH="1">
            <a:off x="6537166" y="1638554"/>
            <a:ext cx="689031" cy="964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D738F6-6A1E-6644-9623-B4530406A6AF}"/>
              </a:ext>
            </a:extLst>
          </p:cNvPr>
          <p:cNvSpPr txBox="1"/>
          <p:nvPr/>
        </p:nvSpPr>
        <p:spPr>
          <a:xfrm>
            <a:off x="7226197" y="1340648"/>
            <a:ext cx="163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previously identified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E123C-12ED-D547-8697-CC4815DBDFAF}"/>
              </a:ext>
            </a:extLst>
          </p:cNvPr>
          <p:cNvSpPr txBox="1"/>
          <p:nvPr/>
        </p:nvSpPr>
        <p:spPr>
          <a:xfrm>
            <a:off x="3132337" y="4743815"/>
            <a:ext cx="163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previously identified</a:t>
            </a:r>
          </a:p>
        </p:txBody>
      </p:sp>
    </p:spTree>
    <p:extLst>
      <p:ext uri="{BB962C8B-B14F-4D97-AF65-F5344CB8AC3E}">
        <p14:creationId xmlns:p14="http://schemas.microsoft.com/office/powerpoint/2010/main" val="17127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Solutions: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37881-8A4A-E14D-94FB-32AEA0EEBF82}"/>
              </a:ext>
            </a:extLst>
          </p:cNvPr>
          <p:cNvSpPr txBox="1"/>
          <p:nvPr/>
        </p:nvSpPr>
        <p:spPr>
          <a:xfrm>
            <a:off x="942535" y="1388126"/>
            <a:ext cx="1015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If an outlier is suspected, it is important to investigate </a:t>
            </a:r>
            <a:r>
              <a:rPr lang="en-US" sz="2400" b="1" i="1" dirty="0">
                <a:latin typeface="Georgia" panose="02040502050405020303" pitchFamily="18" charset="0"/>
              </a:rPr>
              <a:t>why</a:t>
            </a:r>
            <a:r>
              <a:rPr lang="en-US" sz="2400" b="1" dirty="0">
                <a:latin typeface="Georgia" panose="02040502050405020303" pitchFamily="18" charset="0"/>
              </a:rPr>
              <a:t> the data point may be an outlier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Was it an </a:t>
            </a:r>
            <a:r>
              <a:rPr lang="en-US" sz="2400" b="1" u="sng" dirty="0">
                <a:latin typeface="Georgia" panose="02040502050405020303" pitchFamily="18" charset="0"/>
              </a:rPr>
              <a:t>anomaly</a:t>
            </a:r>
            <a:r>
              <a:rPr lang="en-US" sz="2400" b="1" dirty="0">
                <a:latin typeface="Georgia" panose="02040502050405020303" pitchFamily="18" charset="0"/>
              </a:rPr>
              <a:t>?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If concerned about model fit, include a dummy variable for the time point(s) 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Was it a </a:t>
            </a:r>
            <a:r>
              <a:rPr lang="en-US" sz="2400" b="1" u="sng" dirty="0">
                <a:latin typeface="Georgia" panose="02040502050405020303" pitchFamily="18" charset="0"/>
              </a:rPr>
              <a:t>data entry error</a:t>
            </a:r>
            <a:r>
              <a:rPr lang="en-US" sz="2400" b="1" dirty="0">
                <a:latin typeface="Georgia" panose="02040502050405020303" pitchFamily="18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Can it be replaced with the correct/true value?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If not, then code as missing value</a:t>
            </a:r>
          </a:p>
          <a:p>
            <a:pPr lvl="1"/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1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C24041C-DEA3-1148-A998-F0053DCD17B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Solutions: Data entry error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ABC2502-6620-5D45-AE66-2448F353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970" y="1070517"/>
            <a:ext cx="7338060" cy="48920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C5CEB4-02B8-6545-9BEF-8A7F2BEC2BBF}"/>
              </a:ext>
            </a:extLst>
          </p:cNvPr>
          <p:cNvSpPr/>
          <p:nvPr/>
        </p:nvSpPr>
        <p:spPr>
          <a:xfrm>
            <a:off x="0" y="5701951"/>
            <a:ext cx="15584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Jayproken</a:t>
            </a:r>
            <a:r>
              <a:rPr lang="en-US" sz="1000" b="1" dirty="0"/>
              <a:t> Clinic in Liberia</a:t>
            </a:r>
          </a:p>
        </p:txBody>
      </p:sp>
    </p:spTree>
    <p:extLst>
      <p:ext uri="{BB962C8B-B14F-4D97-AF65-F5344CB8AC3E}">
        <p14:creationId xmlns:p14="http://schemas.microsoft.com/office/powerpoint/2010/main" val="2107191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C24041C-DEA3-1148-A998-F0053DCD17B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Solutions: Data entry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AEE25-2A15-D746-A7D6-167B7F90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26970" y="1072188"/>
            <a:ext cx="7338060" cy="4892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2250CB-403A-9C4B-89DB-06ABB3D02C01}"/>
              </a:ext>
            </a:extLst>
          </p:cNvPr>
          <p:cNvSpPr/>
          <p:nvPr/>
        </p:nvSpPr>
        <p:spPr>
          <a:xfrm>
            <a:off x="0" y="5701951"/>
            <a:ext cx="15584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Jayproken</a:t>
            </a:r>
            <a:r>
              <a:rPr lang="en-US" sz="1000" b="1" dirty="0"/>
              <a:t> Clinic in Liberia</a:t>
            </a:r>
          </a:p>
        </p:txBody>
      </p:sp>
    </p:spTree>
    <p:extLst>
      <p:ext uri="{BB962C8B-B14F-4D97-AF65-F5344CB8AC3E}">
        <p14:creationId xmlns:p14="http://schemas.microsoft.com/office/powerpoint/2010/main" val="2137932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C24041C-DEA3-1148-A998-F0053DCD17B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Solutions: Data entry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AEE25-2A15-D746-A7D6-167B7F90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26970" y="1072188"/>
            <a:ext cx="7338060" cy="4892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25AEAD-324F-5A43-B2F3-814FAB074A92}"/>
              </a:ext>
            </a:extLst>
          </p:cNvPr>
          <p:cNvSpPr/>
          <p:nvPr/>
        </p:nvSpPr>
        <p:spPr>
          <a:xfrm>
            <a:off x="0" y="5701951"/>
            <a:ext cx="15584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Jayproken</a:t>
            </a:r>
            <a:r>
              <a:rPr lang="en-US" sz="1000" b="1" dirty="0"/>
              <a:t> Clinic in Liberia</a:t>
            </a:r>
          </a:p>
        </p:txBody>
      </p:sp>
    </p:spTree>
    <p:extLst>
      <p:ext uri="{BB962C8B-B14F-4D97-AF65-F5344CB8AC3E}">
        <p14:creationId xmlns:p14="http://schemas.microsoft.com/office/powerpoint/2010/main" val="4281972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5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7BD517C-23DD-5C4E-9640-5648B98BA31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Considerations for missing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974F1-5342-6143-AD56-36968B94CC1F}"/>
              </a:ext>
            </a:extLst>
          </p:cNvPr>
          <p:cNvSpPr txBox="1"/>
          <p:nvPr/>
        </p:nvSpPr>
        <p:spPr>
          <a:xfrm>
            <a:off x="838200" y="1388126"/>
            <a:ext cx="101568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To help determine </a:t>
            </a:r>
            <a:r>
              <a:rPr lang="en-US" sz="2400" u="sng" dirty="0">
                <a:latin typeface="Georgia" panose="02040502050405020303" pitchFamily="18" charset="0"/>
              </a:rPr>
              <a:t>if</a:t>
            </a:r>
            <a:r>
              <a:rPr lang="en-US" sz="2400" dirty="0">
                <a:latin typeface="Georgia" panose="02040502050405020303" pitchFamily="18" charset="0"/>
              </a:rPr>
              <a:t> and </a:t>
            </a:r>
            <a:r>
              <a:rPr lang="en-US" sz="2400" u="sng" dirty="0">
                <a:latin typeface="Georgia" panose="02040502050405020303" pitchFamily="18" charset="0"/>
              </a:rPr>
              <a:t>how</a:t>
            </a:r>
            <a:r>
              <a:rPr lang="en-US" sz="2400" dirty="0">
                <a:latin typeface="Georgia" panose="02040502050405020303" pitchFamily="18" charset="0"/>
              </a:rPr>
              <a:t> missing data should be addressed:</a:t>
            </a:r>
          </a:p>
          <a:p>
            <a:endParaRPr lang="en-US" sz="2400" b="1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Georgia" panose="02040502050405020303" pitchFamily="18" charset="0"/>
              </a:rPr>
              <a:t>What is the research question?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Georgia" panose="02040502050405020303" pitchFamily="18" charset="0"/>
              </a:rPr>
              <a:t>Why is the data missing?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Georgia" panose="02040502050405020303" pitchFamily="18" charset="0"/>
              </a:rPr>
              <a:t>Is there enough information to address missing data?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How much data is missing?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Is there additional information available to “fill in” missing values?</a:t>
            </a:r>
          </a:p>
        </p:txBody>
      </p:sp>
    </p:spTree>
    <p:extLst>
      <p:ext uri="{BB962C8B-B14F-4D97-AF65-F5344CB8AC3E}">
        <p14:creationId xmlns:p14="http://schemas.microsoft.com/office/powerpoint/2010/main" val="1234209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1. What is the research question?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A44D-B6EE-AF44-9DF6-0E8FA5C3524A}"/>
              </a:ext>
            </a:extLst>
          </p:cNvPr>
          <p:cNvSpPr txBox="1"/>
          <p:nvPr/>
        </p:nvSpPr>
        <p:spPr>
          <a:xfrm>
            <a:off x="930659" y="1388126"/>
            <a:ext cx="10629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eorgia" panose="02040502050405020303" pitchFamily="18" charset="0"/>
              </a:rPr>
              <a:t>Describe</a:t>
            </a:r>
            <a:r>
              <a:rPr lang="en-US" sz="2400" dirty="0">
                <a:latin typeface="Georgia" panose="02040502050405020303" pitchFamily="18" charset="0"/>
              </a:rPr>
              <a:t> the behavior of an indicator over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May be of interest to describe missing data pattern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May want to “fill in” a reasonable value for missing month in figures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59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1. What is the research question?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A44D-B6EE-AF44-9DF6-0E8FA5C3524A}"/>
              </a:ext>
            </a:extLst>
          </p:cNvPr>
          <p:cNvSpPr txBox="1"/>
          <p:nvPr/>
        </p:nvSpPr>
        <p:spPr>
          <a:xfrm>
            <a:off x="930659" y="1388126"/>
            <a:ext cx="1062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eorgia" panose="02040502050405020303" pitchFamily="18" charset="0"/>
              </a:rPr>
              <a:t>Describe</a:t>
            </a:r>
            <a:r>
              <a:rPr lang="en-US" sz="2400" dirty="0">
                <a:latin typeface="Georgia" panose="02040502050405020303" pitchFamily="18" charset="0"/>
              </a:rPr>
              <a:t> the behavior of an indicator over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66801-FCE6-9547-9694-112429B2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6871" y="1725187"/>
            <a:ext cx="6368143" cy="4245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A4EFAD-36EC-9148-8394-083839640112}"/>
              </a:ext>
            </a:extLst>
          </p:cNvPr>
          <p:cNvSpPr txBox="1"/>
          <p:nvPr/>
        </p:nvSpPr>
        <p:spPr>
          <a:xfrm>
            <a:off x="261257" y="2571375"/>
            <a:ext cx="2465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Can perform </a:t>
            </a:r>
            <a:r>
              <a:rPr lang="en-US" u="sng" dirty="0">
                <a:latin typeface="Georgia" panose="02040502050405020303" pitchFamily="18" charset="0"/>
              </a:rPr>
              <a:t>single</a:t>
            </a:r>
            <a:r>
              <a:rPr lang="en-US" dirty="0">
                <a:latin typeface="Georgia" panose="02040502050405020303" pitchFamily="18" charset="0"/>
              </a:rPr>
              <a:t> imputation based 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Model-based</a:t>
            </a:r>
          </a:p>
        </p:txBody>
      </p:sp>
    </p:spTree>
    <p:extLst>
      <p:ext uri="{BB962C8B-B14F-4D97-AF65-F5344CB8AC3E}">
        <p14:creationId xmlns:p14="http://schemas.microsoft.com/office/powerpoint/2010/main" val="452945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1. What is the research question?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A44D-B6EE-AF44-9DF6-0E8FA5C3524A}"/>
              </a:ext>
            </a:extLst>
          </p:cNvPr>
          <p:cNvSpPr txBox="1"/>
          <p:nvPr/>
        </p:nvSpPr>
        <p:spPr>
          <a:xfrm>
            <a:off x="930659" y="1388126"/>
            <a:ext cx="1062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eorgia" panose="02040502050405020303" pitchFamily="18" charset="0"/>
              </a:rPr>
              <a:t>Describe</a:t>
            </a:r>
            <a:r>
              <a:rPr lang="en-US" sz="2400" dirty="0">
                <a:latin typeface="Georgia" panose="02040502050405020303" pitchFamily="18" charset="0"/>
              </a:rPr>
              <a:t> the behavior of an indicator over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66801-FCE6-9547-9694-112429B2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6871" y="1725187"/>
            <a:ext cx="6368143" cy="4245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4A2C8D-D3D8-B64F-ACF1-1A5CED264AA2}"/>
              </a:ext>
            </a:extLst>
          </p:cNvPr>
          <p:cNvSpPr txBox="1"/>
          <p:nvPr/>
        </p:nvSpPr>
        <p:spPr>
          <a:xfrm>
            <a:off x="261257" y="2571375"/>
            <a:ext cx="2465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Can perform </a:t>
            </a:r>
            <a:r>
              <a:rPr lang="en-US" u="sng" dirty="0">
                <a:latin typeface="Georgia" panose="02040502050405020303" pitchFamily="18" charset="0"/>
              </a:rPr>
              <a:t>single</a:t>
            </a:r>
            <a:r>
              <a:rPr lang="en-US" dirty="0">
                <a:latin typeface="Georgia" panose="02040502050405020303" pitchFamily="18" charset="0"/>
              </a:rPr>
              <a:t> imputation based 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Model-based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B848A-172B-BF45-8DD7-A12672E53D4D}"/>
              </a:ext>
            </a:extLst>
          </p:cNvPr>
          <p:cNvSpPr txBox="1"/>
          <p:nvPr/>
        </p:nvSpPr>
        <p:spPr>
          <a:xfrm rot="16200000">
            <a:off x="1801018" y="3336979"/>
            <a:ext cx="214409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number of malaria cases</a:t>
            </a:r>
          </a:p>
        </p:txBody>
      </p:sp>
    </p:spTree>
    <p:extLst>
      <p:ext uri="{BB962C8B-B14F-4D97-AF65-F5344CB8AC3E}">
        <p14:creationId xmlns:p14="http://schemas.microsoft.com/office/powerpoint/2010/main" val="33689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4D2D65DF-E70A-884E-8486-28F72EDC832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How to conduct syndromic surveillance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9CEAFBC-8BE0-3640-BC0B-58D7DA768EFF}"/>
              </a:ext>
            </a:extLst>
          </p:cNvPr>
          <p:cNvSpPr txBox="1">
            <a:spLocks/>
          </p:cNvSpPr>
          <p:nvPr/>
        </p:nvSpPr>
        <p:spPr>
          <a:xfrm>
            <a:off x="838200" y="1258677"/>
            <a:ext cx="10950526" cy="43406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Step 1. </a:t>
            </a:r>
            <a:r>
              <a:rPr lang="en-US" dirty="0"/>
              <a:t>Choose relevant indicators to follow over time (</a:t>
            </a:r>
            <a:r>
              <a:rPr lang="en-US" i="1" dirty="0"/>
              <a:t>Session 1</a:t>
            </a:r>
            <a:r>
              <a:rPr lang="en-US" dirty="0"/>
              <a:t>) and format data for analysis (</a:t>
            </a:r>
            <a:r>
              <a:rPr lang="en-US" i="1" dirty="0"/>
              <a:t>Session 4</a:t>
            </a:r>
            <a:r>
              <a:rPr lang="en-US" dirty="0"/>
              <a:t>) </a:t>
            </a:r>
          </a:p>
          <a:p>
            <a:endParaRPr lang="en-US" sz="1400" dirty="0"/>
          </a:p>
          <a:p>
            <a:r>
              <a:rPr lang="en-US" b="1" dirty="0"/>
              <a:t>Step 2. </a:t>
            </a:r>
            <a:r>
              <a:rPr lang="en-US" dirty="0"/>
              <a:t>Determine baseline and evaluation periods</a:t>
            </a:r>
          </a:p>
          <a:p>
            <a:endParaRPr lang="en-US" sz="1400" dirty="0"/>
          </a:p>
          <a:p>
            <a:r>
              <a:rPr lang="en-US" b="1" dirty="0"/>
              <a:t>Step 3. </a:t>
            </a:r>
            <a:r>
              <a:rPr lang="en-US" dirty="0"/>
              <a:t>Fit time series model to baseline period (</a:t>
            </a:r>
            <a:r>
              <a:rPr lang="en-US" i="1" dirty="0"/>
              <a:t>Sessions 2 &amp; 3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b="1" dirty="0"/>
              <a:t>Step 4. </a:t>
            </a:r>
            <a:r>
              <a:rPr lang="en-US" dirty="0"/>
              <a:t>Using the model from Step 3, calculate deviations from expected in the evaluation period (</a:t>
            </a:r>
            <a:r>
              <a:rPr lang="en-US" i="1" dirty="0"/>
              <a:t>Session 3</a:t>
            </a:r>
            <a:r>
              <a:rPr lang="en-US" dirty="0"/>
              <a:t>) </a:t>
            </a:r>
          </a:p>
          <a:p>
            <a:endParaRPr lang="en-US" sz="1200" dirty="0"/>
          </a:p>
          <a:p>
            <a:r>
              <a:rPr lang="en-US" b="1" dirty="0"/>
              <a:t>Step 5. </a:t>
            </a:r>
            <a:r>
              <a:rPr lang="en-US" dirty="0"/>
              <a:t>Produce interpretable visualizations (</a:t>
            </a:r>
            <a:r>
              <a:rPr lang="en-US" i="1" dirty="0"/>
              <a:t>Session 4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48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1. What is the research question?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A44D-B6EE-AF44-9DF6-0E8FA5C3524A}"/>
              </a:ext>
            </a:extLst>
          </p:cNvPr>
          <p:cNvSpPr txBox="1"/>
          <p:nvPr/>
        </p:nvSpPr>
        <p:spPr>
          <a:xfrm>
            <a:off x="930659" y="1388126"/>
            <a:ext cx="1062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eorgia" panose="02040502050405020303" pitchFamily="18" charset="0"/>
              </a:rPr>
              <a:t>Describe</a:t>
            </a:r>
            <a:r>
              <a:rPr lang="en-US" sz="2400" dirty="0">
                <a:latin typeface="Georgia" panose="02040502050405020303" pitchFamily="18" charset="0"/>
              </a:rPr>
              <a:t> the behavior of an indicator over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66801-FCE6-9547-9694-112429B2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6871" y="1725187"/>
            <a:ext cx="6368142" cy="4245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4A2C8D-D3D8-B64F-ACF1-1A5CED264AA2}"/>
              </a:ext>
            </a:extLst>
          </p:cNvPr>
          <p:cNvSpPr txBox="1"/>
          <p:nvPr/>
        </p:nvSpPr>
        <p:spPr>
          <a:xfrm>
            <a:off x="261257" y="2571375"/>
            <a:ext cx="2465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Can perform </a:t>
            </a:r>
            <a:r>
              <a:rPr lang="en-US" u="sng" dirty="0">
                <a:latin typeface="Georgia" panose="02040502050405020303" pitchFamily="18" charset="0"/>
              </a:rPr>
              <a:t>single</a:t>
            </a:r>
            <a:r>
              <a:rPr lang="en-US" dirty="0">
                <a:latin typeface="Georgia" panose="02040502050405020303" pitchFamily="18" charset="0"/>
              </a:rPr>
              <a:t> imputation based 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Model-based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33494-AB2D-E544-8FFA-AFF3D26CD7ED}"/>
              </a:ext>
            </a:extLst>
          </p:cNvPr>
          <p:cNvSpPr txBox="1"/>
          <p:nvPr/>
        </p:nvSpPr>
        <p:spPr>
          <a:xfrm rot="16200000">
            <a:off x="1801018" y="3336979"/>
            <a:ext cx="214409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number of malaria cases</a:t>
            </a:r>
          </a:p>
        </p:txBody>
      </p:sp>
    </p:spTree>
    <p:extLst>
      <p:ext uri="{BB962C8B-B14F-4D97-AF65-F5344CB8AC3E}">
        <p14:creationId xmlns:p14="http://schemas.microsoft.com/office/powerpoint/2010/main" val="940680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1. What is the research question?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A44D-B6EE-AF44-9DF6-0E8FA5C3524A}"/>
              </a:ext>
            </a:extLst>
          </p:cNvPr>
          <p:cNvSpPr txBox="1"/>
          <p:nvPr/>
        </p:nvSpPr>
        <p:spPr>
          <a:xfrm>
            <a:off x="930659" y="1388126"/>
            <a:ext cx="1062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eorgia" panose="02040502050405020303" pitchFamily="18" charset="0"/>
              </a:rPr>
              <a:t>Describe</a:t>
            </a:r>
            <a:r>
              <a:rPr lang="en-US" sz="2400" dirty="0">
                <a:latin typeface="Georgia" panose="02040502050405020303" pitchFamily="18" charset="0"/>
              </a:rPr>
              <a:t> the behavior of an indicator over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66801-FCE6-9547-9694-112429B2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6871" y="1725187"/>
            <a:ext cx="6368142" cy="4245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4A2C8D-D3D8-B64F-ACF1-1A5CED264AA2}"/>
              </a:ext>
            </a:extLst>
          </p:cNvPr>
          <p:cNvSpPr txBox="1"/>
          <p:nvPr/>
        </p:nvSpPr>
        <p:spPr>
          <a:xfrm>
            <a:off x="261257" y="2571375"/>
            <a:ext cx="2465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Can perform </a:t>
            </a:r>
            <a:r>
              <a:rPr lang="en-US" u="sng" dirty="0">
                <a:latin typeface="Georgia" panose="02040502050405020303" pitchFamily="18" charset="0"/>
              </a:rPr>
              <a:t>single</a:t>
            </a:r>
            <a:r>
              <a:rPr lang="en-US" dirty="0">
                <a:latin typeface="Georgia" panose="02040502050405020303" pitchFamily="18" charset="0"/>
              </a:rPr>
              <a:t> imputation based 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Model-based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BA88B-D616-F446-B90E-A72244B25AA8}"/>
              </a:ext>
            </a:extLst>
          </p:cNvPr>
          <p:cNvSpPr txBox="1"/>
          <p:nvPr/>
        </p:nvSpPr>
        <p:spPr>
          <a:xfrm rot="16200000">
            <a:off x="1801018" y="3336979"/>
            <a:ext cx="2144095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number of malaria cases</a:t>
            </a:r>
          </a:p>
        </p:txBody>
      </p:sp>
    </p:spTree>
    <p:extLst>
      <p:ext uri="{BB962C8B-B14F-4D97-AF65-F5344CB8AC3E}">
        <p14:creationId xmlns:p14="http://schemas.microsoft.com/office/powerpoint/2010/main" val="3871587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1. What is the research question?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A44D-B6EE-AF44-9DF6-0E8FA5C3524A}"/>
              </a:ext>
            </a:extLst>
          </p:cNvPr>
          <p:cNvSpPr txBox="1"/>
          <p:nvPr/>
        </p:nvSpPr>
        <p:spPr>
          <a:xfrm>
            <a:off x="930659" y="1388126"/>
            <a:ext cx="1062996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eorgia" panose="02040502050405020303" pitchFamily="18" charset="0"/>
              </a:rPr>
              <a:t>Describe</a:t>
            </a:r>
            <a:r>
              <a:rPr lang="en-US" sz="2400" dirty="0">
                <a:latin typeface="Georgia" panose="02040502050405020303" pitchFamily="18" charset="0"/>
              </a:rPr>
              <a:t> the behavior of an indicator over time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May be of interest to describe missing data pattern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May want to “fill in” a reasonable value for missing month in figures</a:t>
            </a:r>
            <a:br>
              <a:rPr lang="en-US" sz="2400" dirty="0">
                <a:latin typeface="Georgia" panose="02040502050405020303" pitchFamily="18" charset="0"/>
              </a:rPr>
            </a:br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eorgia" panose="02040502050405020303" pitchFamily="18" charset="0"/>
              </a:rPr>
              <a:t>Detect</a:t>
            </a:r>
            <a:r>
              <a:rPr lang="en-US" sz="2400" dirty="0">
                <a:latin typeface="Georgia" panose="02040502050405020303" pitchFamily="18" charset="0"/>
              </a:rPr>
              <a:t> deviations from expected in an indicator (</a:t>
            </a:r>
            <a:r>
              <a:rPr lang="en-US" sz="2400" i="1" dirty="0">
                <a:latin typeface="Georgia" panose="02040502050405020303" pitchFamily="18" charset="0"/>
              </a:rPr>
              <a:t>syndromic surveillance)</a:t>
            </a:r>
            <a:endParaRPr lang="en-US" sz="24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Want to build a valid baseline model for each facility, </a:t>
            </a:r>
            <a:r>
              <a:rPr lang="en-US" sz="2000" u="sng" dirty="0">
                <a:latin typeface="Georgia" panose="02040502050405020303" pitchFamily="18" charset="0"/>
              </a:rPr>
              <a:t>which can be biased if data is missing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Want to aggregate data across multiple facilities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Georgia" panose="02040502050405020303" pitchFamily="18" charset="0"/>
              </a:rPr>
              <a:t>Need to be careful about “borrowing” information from the baseline period for missing values in evaluation period</a:t>
            </a:r>
          </a:p>
          <a:p>
            <a:pPr lvl="1"/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Georgia" panose="02040502050405020303" pitchFamily="18" charset="0"/>
              </a:rPr>
              <a:t>Measure</a:t>
            </a:r>
            <a:r>
              <a:rPr lang="en-US" sz="2400" dirty="0">
                <a:latin typeface="Georgia" panose="02040502050405020303" pitchFamily="18" charset="0"/>
              </a:rPr>
              <a:t> the impact of an intervention on an indicator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Want to construct valid estimates, </a:t>
            </a:r>
            <a:r>
              <a:rPr lang="en-US" sz="2000" u="sng" dirty="0">
                <a:latin typeface="Georgia" panose="02040502050405020303" pitchFamily="18" charset="0"/>
              </a:rPr>
              <a:t>which can be biased if data is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51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2. Why is the data missing?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7F29C-B7F3-0B42-B986-AAC82D2B5CB0}"/>
              </a:ext>
            </a:extLst>
          </p:cNvPr>
          <p:cNvSpPr txBox="1"/>
          <p:nvPr/>
        </p:nvSpPr>
        <p:spPr>
          <a:xfrm>
            <a:off x="930660" y="1388126"/>
            <a:ext cx="1015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Missing completely at random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Missing pattern is random (</a:t>
            </a:r>
            <a:r>
              <a:rPr lang="en-US" sz="2400" i="1" u="sng" dirty="0">
                <a:latin typeface="Georgia" panose="02040502050405020303" pitchFamily="18" charset="0"/>
              </a:rPr>
              <a:t>can ignore</a:t>
            </a:r>
            <a:r>
              <a:rPr lang="en-US" sz="2400" i="1" dirty="0">
                <a:latin typeface="Georgia" panose="02040502050405020303" pitchFamily="18" charset="0"/>
              </a:rPr>
              <a:t>: “complete case”</a:t>
            </a:r>
            <a:r>
              <a:rPr lang="en-US" sz="2400" dirty="0">
                <a:latin typeface="Georgia" panose="02040502050405020303" pitchFamily="18" charset="0"/>
              </a:rPr>
              <a:t>)</a:t>
            </a:r>
            <a:br>
              <a:rPr lang="en-US" sz="2400" dirty="0">
                <a:latin typeface="Georgia" panose="02040502050405020303" pitchFamily="18" charset="0"/>
              </a:rPr>
            </a:br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Missing at random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Georgia" panose="02040502050405020303" pitchFamily="18" charset="0"/>
              </a:rPr>
              <a:t>Missing pattern can be fully identified using observed data (e.g. other facilities or external data sources) </a:t>
            </a:r>
          </a:p>
          <a:p>
            <a:pPr lvl="1"/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Missing not at random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Missing pattern cannot be identified from the observed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Georgia" panose="02040502050405020303" pitchFamily="18" charset="0"/>
              </a:rPr>
              <a:t>Very challenging</a:t>
            </a:r>
            <a:r>
              <a:rPr lang="en-US" sz="2400" dirty="0">
                <a:latin typeface="Georgia" panose="02040502050405020303" pitchFamily="18" charset="0"/>
              </a:rPr>
              <a:t> and often results in calculating reasonable “bounds” for 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3504170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7BD517C-23DD-5C4E-9640-5648B98BA31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Missing data patterns in time series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EA995-A984-AC43-AD7B-D84751D3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84319" y="1825784"/>
            <a:ext cx="3840480" cy="256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3007E-538C-4F40-BA1E-A48173B980D9}"/>
              </a:ext>
            </a:extLst>
          </p:cNvPr>
          <p:cNvSpPr txBox="1"/>
          <p:nvPr/>
        </p:nvSpPr>
        <p:spPr>
          <a:xfrm>
            <a:off x="28848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No missing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2651-6ED1-A744-9830-DF10594CE4AA}"/>
              </a:ext>
            </a:extLst>
          </p:cNvPr>
          <p:cNvSpPr txBox="1"/>
          <p:nvPr/>
        </p:nvSpPr>
        <p:spPr>
          <a:xfrm>
            <a:off x="8240486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Georgia" panose="02040502050405020303" pitchFamily="18" charset="0"/>
              </a:rPr>
              <a:t>Not</a:t>
            </a:r>
            <a:r>
              <a:rPr lang="en-US" b="1" dirty="0">
                <a:latin typeface="Georgia" panose="02040502050405020303" pitchFamily="18" charset="0"/>
              </a:rPr>
              <a:t> MCAR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ABE95D-0C3B-3D47-BA3D-203C033A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68638" y="1825784"/>
            <a:ext cx="384048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A94F11-3D63-C64D-BD79-58DB762E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825784"/>
            <a:ext cx="3840480" cy="2560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B934FB-9D77-2440-8A23-0D5263ECFA30}"/>
              </a:ext>
            </a:extLst>
          </p:cNvPr>
          <p:cNvSpPr txBox="1"/>
          <p:nvPr/>
        </p:nvSpPr>
        <p:spPr>
          <a:xfrm>
            <a:off x="4134667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MCAR</a:t>
            </a:r>
          </a:p>
        </p:txBody>
      </p:sp>
    </p:spTree>
    <p:extLst>
      <p:ext uri="{BB962C8B-B14F-4D97-AF65-F5344CB8AC3E}">
        <p14:creationId xmlns:p14="http://schemas.microsoft.com/office/powerpoint/2010/main" val="2809094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7BD517C-23DD-5C4E-9640-5648B98BA31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Missing data patterns in time series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EA995-A984-AC43-AD7B-D84751D3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84319" y="1825784"/>
            <a:ext cx="3840480" cy="256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3007E-538C-4F40-BA1E-A48173B980D9}"/>
              </a:ext>
            </a:extLst>
          </p:cNvPr>
          <p:cNvSpPr txBox="1"/>
          <p:nvPr/>
        </p:nvSpPr>
        <p:spPr>
          <a:xfrm>
            <a:off x="28848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No missing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2651-6ED1-A744-9830-DF10594CE4AA}"/>
              </a:ext>
            </a:extLst>
          </p:cNvPr>
          <p:cNvSpPr txBox="1"/>
          <p:nvPr/>
        </p:nvSpPr>
        <p:spPr>
          <a:xfrm>
            <a:off x="8240486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Georgia" panose="02040502050405020303" pitchFamily="18" charset="0"/>
              </a:rPr>
              <a:t>Not</a:t>
            </a:r>
            <a:r>
              <a:rPr lang="en-US" b="1" dirty="0">
                <a:latin typeface="Georgia" panose="02040502050405020303" pitchFamily="18" charset="0"/>
              </a:rPr>
              <a:t> MCAR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ABE95D-0C3B-3D47-BA3D-203C033ABC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68638" y="1825784"/>
            <a:ext cx="384048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A94F11-3D63-C64D-BD79-58DB762E56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825784"/>
            <a:ext cx="3840480" cy="2560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B934FB-9D77-2440-8A23-0D5263ECFA30}"/>
              </a:ext>
            </a:extLst>
          </p:cNvPr>
          <p:cNvSpPr txBox="1"/>
          <p:nvPr/>
        </p:nvSpPr>
        <p:spPr>
          <a:xfrm>
            <a:off x="4134667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MCAR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0B497-03CB-9C46-A144-8447EB2EFFFA}"/>
              </a:ext>
            </a:extLst>
          </p:cNvPr>
          <p:cNvSpPr txBox="1"/>
          <p:nvPr/>
        </p:nvSpPr>
        <p:spPr>
          <a:xfrm>
            <a:off x="4217124" y="4477369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remove 10 </a:t>
            </a:r>
            <a:r>
              <a:rPr lang="en-US" i="1" u="sng" dirty="0"/>
              <a:t>random</a:t>
            </a:r>
            <a:r>
              <a:rPr lang="en-US" i="1" dirty="0"/>
              <a:t>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EDD117-F068-E340-8403-55A234197A27}"/>
              </a:ext>
            </a:extLst>
          </p:cNvPr>
          <p:cNvSpPr txBox="1"/>
          <p:nvPr/>
        </p:nvSpPr>
        <p:spPr>
          <a:xfrm>
            <a:off x="8240486" y="4477369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remove the 10 </a:t>
            </a:r>
            <a:r>
              <a:rPr lang="en-US" i="1" u="sng" dirty="0"/>
              <a:t>largest</a:t>
            </a:r>
            <a:r>
              <a:rPr lang="en-US" i="1" dirty="0"/>
              <a:t> points</a:t>
            </a:r>
          </a:p>
        </p:txBody>
      </p:sp>
    </p:spTree>
    <p:extLst>
      <p:ext uri="{BB962C8B-B14F-4D97-AF65-F5344CB8AC3E}">
        <p14:creationId xmlns:p14="http://schemas.microsoft.com/office/powerpoint/2010/main" val="3215076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7BD517C-23DD-5C4E-9640-5648B98BA31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Missing data patterns in time series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EA995-A984-AC43-AD7B-D84751D3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84319" y="1825784"/>
            <a:ext cx="3840480" cy="256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3007E-538C-4F40-BA1E-A48173B980D9}"/>
              </a:ext>
            </a:extLst>
          </p:cNvPr>
          <p:cNvSpPr txBox="1"/>
          <p:nvPr/>
        </p:nvSpPr>
        <p:spPr>
          <a:xfrm>
            <a:off x="28848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No missing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D2651-6ED1-A744-9830-DF10594CE4AA}"/>
              </a:ext>
            </a:extLst>
          </p:cNvPr>
          <p:cNvSpPr txBox="1"/>
          <p:nvPr/>
        </p:nvSpPr>
        <p:spPr>
          <a:xfrm>
            <a:off x="8240486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Georgia" panose="02040502050405020303" pitchFamily="18" charset="0"/>
              </a:rPr>
              <a:t>Not</a:t>
            </a:r>
            <a:r>
              <a:rPr lang="en-US" b="1" dirty="0">
                <a:latin typeface="Georgia" panose="02040502050405020303" pitchFamily="18" charset="0"/>
              </a:rPr>
              <a:t> MCAR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ABE95D-0C3B-3D47-BA3D-203C033ABC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68638" y="1825784"/>
            <a:ext cx="3840480" cy="2560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A94F11-3D63-C64D-BD79-58DB762E56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825784"/>
            <a:ext cx="3840480" cy="2560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B934FB-9D77-2440-8A23-0D5263ECFA30}"/>
              </a:ext>
            </a:extLst>
          </p:cNvPr>
          <p:cNvSpPr txBox="1"/>
          <p:nvPr/>
        </p:nvSpPr>
        <p:spPr>
          <a:xfrm>
            <a:off x="4134667" y="1430942"/>
            <a:ext cx="395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MCAR</a:t>
            </a:r>
          </a:p>
        </p:txBody>
      </p:sp>
    </p:spTree>
    <p:extLst>
      <p:ext uri="{BB962C8B-B14F-4D97-AF65-F5344CB8AC3E}">
        <p14:creationId xmlns:p14="http://schemas.microsoft.com/office/powerpoint/2010/main" val="4120748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3. Is there enough information?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35C2BF-0054-8C43-8806-878FF95A74BC}"/>
              </a:ext>
            </a:extLst>
          </p:cNvPr>
          <p:cNvSpPr/>
          <p:nvPr/>
        </p:nvSpPr>
        <p:spPr>
          <a:xfrm>
            <a:off x="1556658" y="1077782"/>
            <a:ext cx="8730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How much data is missing?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1CD87DB-FC56-A542-9D0B-3F917ECF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672" y="1477892"/>
            <a:ext cx="8066313" cy="44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74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3. Is there enough information?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35C2BF-0054-8C43-8806-878FF95A74BC}"/>
              </a:ext>
            </a:extLst>
          </p:cNvPr>
          <p:cNvSpPr/>
          <p:nvPr/>
        </p:nvSpPr>
        <p:spPr>
          <a:xfrm>
            <a:off x="1556657" y="1077782"/>
            <a:ext cx="9982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Is there additional information available to “fill in” missing values?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16898-967D-1A45-A5DE-F10ED9533634}"/>
              </a:ext>
            </a:extLst>
          </p:cNvPr>
          <p:cNvSpPr txBox="1"/>
          <p:nvPr/>
        </p:nvSpPr>
        <p:spPr>
          <a:xfrm>
            <a:off x="838200" y="1856212"/>
            <a:ext cx="10156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Data from other facilities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Can use “similar” facilities (neighboring, same size or type, or correlated seasonal patterns) to impute missing values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Other indicators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Health service utilization indicators that are correlated with indicator could be used to impute missing values in a given facility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Need to make sure they do not have similar missingness patterns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External (non-DHIS2)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Weather of rainfall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Mobility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4A3CA-6DE7-2840-A0B5-EEE4A725AA07}"/>
              </a:ext>
            </a:extLst>
          </p:cNvPr>
          <p:cNvSpPr/>
          <p:nvPr/>
        </p:nvSpPr>
        <p:spPr>
          <a:xfrm>
            <a:off x="8186057" y="4735285"/>
            <a:ext cx="3766457" cy="957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Many statistical methods to incorporate these data sources! </a:t>
            </a:r>
          </a:p>
        </p:txBody>
      </p:sp>
    </p:spTree>
    <p:extLst>
      <p:ext uri="{BB962C8B-B14F-4D97-AF65-F5344CB8AC3E}">
        <p14:creationId xmlns:p14="http://schemas.microsoft.com/office/powerpoint/2010/main" val="164359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Solution: Syndromic Surveillance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EBBE7-7711-8A4B-8374-4B273738F2D7}"/>
              </a:ext>
            </a:extLst>
          </p:cNvPr>
          <p:cNvSpPr txBox="1"/>
          <p:nvPr/>
        </p:nvSpPr>
        <p:spPr>
          <a:xfrm>
            <a:off x="838200" y="1388126"/>
            <a:ext cx="101568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Goal 1: Create baseline facility-level models for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Chose not to model facilities with &gt;20% of months missing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This was “not enough information to draw conclusions”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Fit facility-level models on complete case data</a:t>
            </a:r>
          </a:p>
          <a:p>
            <a:endParaRPr lang="en-US" sz="2400" b="1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Goal 2: Create baseline aggregate-level models for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To calculate aggregate-level monthly predictions, sum predicted monthly counts across facilities by “drawing” from facility-level complete case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72145-9334-704E-896D-326E821B1DC8}"/>
              </a:ext>
            </a:extLst>
          </p:cNvPr>
          <p:cNvSpPr txBox="1"/>
          <p:nvPr/>
        </p:nvSpPr>
        <p:spPr>
          <a:xfrm>
            <a:off x="881743" y="4996449"/>
            <a:ext cx="100697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eorgia" panose="02040502050405020303" pitchFamily="18" charset="0"/>
              </a:rPr>
              <a:t>Future direction: </a:t>
            </a:r>
            <a:r>
              <a:rPr lang="en-US" sz="2400" dirty="0">
                <a:latin typeface="Georgia" panose="02040502050405020303" pitchFamily="18" charset="0"/>
              </a:rPr>
              <a:t>Utilize information from “similar” facilities and indicators to fill in missing values (</a:t>
            </a:r>
            <a:r>
              <a:rPr lang="en-US" sz="2400" i="1" dirty="0">
                <a:latin typeface="Georgia" panose="02040502050405020303" pitchFamily="18" charset="0"/>
              </a:rPr>
              <a:t>previous slide</a:t>
            </a:r>
            <a:r>
              <a:rPr lang="en-US" sz="2400" dirty="0">
                <a:latin typeface="Georgia" panose="02040502050405020303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1443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1378840-3FB1-1947-A0FD-5420B5EA7E9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Detecting deviations from expected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59A39-8AE9-6A48-AC72-36B93A194E54}"/>
              </a:ext>
            </a:extLst>
          </p:cNvPr>
          <p:cNvSpPr/>
          <p:nvPr/>
        </p:nvSpPr>
        <p:spPr>
          <a:xfrm>
            <a:off x="838199" y="1388126"/>
            <a:ext cx="98251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Georgia" panose="02040502050405020303" pitchFamily="18" charset="0"/>
              </a:rPr>
              <a:t>Syndromic surveillance:</a:t>
            </a:r>
            <a:r>
              <a:rPr lang="en-US" sz="2400" dirty="0">
                <a:latin typeface="Georgia" panose="02040502050405020303" pitchFamily="18" charset="0"/>
              </a:rPr>
              <a:t> is the process of monitoring data on symptoms or outcomes related to a disease as a way to </a:t>
            </a:r>
            <a:r>
              <a:rPr lang="en-US" sz="2400" b="1" u="sng" dirty="0">
                <a:latin typeface="Georgia" panose="02040502050405020303" pitchFamily="18" charset="0"/>
              </a:rPr>
              <a:t>detect</a:t>
            </a:r>
            <a:r>
              <a:rPr lang="en-US" sz="2400" dirty="0">
                <a:latin typeface="Georgia" panose="02040502050405020303" pitchFamily="18" charset="0"/>
              </a:rPr>
              <a:t> areas that might be affected by the disease.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EC325-0F5B-984A-97CA-D317BFC2D0CB}"/>
              </a:ext>
            </a:extLst>
          </p:cNvPr>
          <p:cNvSpPr txBox="1"/>
          <p:nvPr/>
        </p:nvSpPr>
        <p:spPr>
          <a:xfrm>
            <a:off x="870531" y="2891135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Georgia" panose="02040502050405020303" pitchFamily="18" charset="0"/>
              </a:rPr>
              <a:t>Pros: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Georgia" panose="02040502050405020303" pitchFamily="18" charset="0"/>
              </a:rPr>
              <a:t>Provide “warnings” for local areas.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Georgia" panose="02040502050405020303" pitchFamily="18" charset="0"/>
              </a:rPr>
              <a:t>Uses existing data.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Georgia" panose="02040502050405020303" pitchFamily="18" charset="0"/>
              </a:rPr>
              <a:t>Process can be automated.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7DA98-D08F-0C44-80E6-5E4F30206116}"/>
              </a:ext>
            </a:extLst>
          </p:cNvPr>
          <p:cNvSpPr txBox="1"/>
          <p:nvPr/>
        </p:nvSpPr>
        <p:spPr>
          <a:xfrm>
            <a:off x="5997032" y="2891135"/>
            <a:ext cx="480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Georgia" panose="02040502050405020303" pitchFamily="18" charset="0"/>
              </a:rPr>
              <a:t>Cons: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Georgia" panose="02040502050405020303" pitchFamily="18" charset="0"/>
              </a:rPr>
              <a:t>Not as good as monitoring the disease directly.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Georgia" panose="02040502050405020303" pitchFamily="18" charset="0"/>
              </a:rPr>
              <a:t>Changes could be explained by </a:t>
            </a:r>
            <a:r>
              <a:rPr lang="en-US" sz="2400" b="1" u="sng" dirty="0">
                <a:latin typeface="Georgia" panose="02040502050405020303" pitchFamily="18" charset="0"/>
              </a:rPr>
              <a:t>other factors</a:t>
            </a:r>
            <a:r>
              <a:rPr lang="en-US" sz="2400" dirty="0">
                <a:latin typeface="Georgia" panose="02040502050405020303" pitchFamily="18" charset="0"/>
              </a:rPr>
              <a:t> that should be considered.</a:t>
            </a: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84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398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Final lecture: </a:t>
            </a:r>
            <a:r>
              <a:rPr lang="en-US" dirty="0"/>
              <a:t>Data visualization for syndromic surveillance </a:t>
            </a:r>
          </a:p>
        </p:txBody>
      </p:sp>
    </p:spTree>
    <p:extLst>
      <p:ext uri="{BB962C8B-B14F-4D97-AF65-F5344CB8AC3E}">
        <p14:creationId xmlns:p14="http://schemas.microsoft.com/office/powerpoint/2010/main" val="116999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51DC51-D58D-4ED3-98DE-9546685C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BA807D-5681-473E-8240-54AE0F9A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Outliers </a:t>
            </a:r>
          </a:p>
          <a:p>
            <a:r>
              <a:rPr lang="en-US" dirty="0"/>
              <a:t>Missing data </a:t>
            </a:r>
          </a:p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53333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3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A note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37881-8A4A-E14D-94FB-32AEA0EEBF82}"/>
              </a:ext>
            </a:extLst>
          </p:cNvPr>
          <p:cNvSpPr txBox="1"/>
          <p:nvPr/>
        </p:nvSpPr>
        <p:spPr>
          <a:xfrm>
            <a:off x="942535" y="1388126"/>
            <a:ext cx="101568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Georgia" panose="02040502050405020303" pitchFamily="18" charset="0"/>
              </a:rPr>
              <a:t>In this session, we will discuss outliers and missing data in the context of fitting a time series model for a </a:t>
            </a:r>
            <a:r>
              <a:rPr lang="en-US" sz="2600" b="1" u="sng" dirty="0">
                <a:latin typeface="Georgia" panose="02040502050405020303" pitchFamily="18" charset="0"/>
              </a:rPr>
              <a:t>single facility</a:t>
            </a:r>
            <a:r>
              <a:rPr lang="en-US" sz="2600" b="1" dirty="0">
                <a:latin typeface="Georgia" panose="02040502050405020303" pitchFamily="18" charset="0"/>
              </a:rPr>
              <a:t> and indicator</a:t>
            </a:r>
          </a:p>
        </p:txBody>
      </p:sp>
    </p:spTree>
    <p:extLst>
      <p:ext uri="{BB962C8B-B14F-4D97-AF65-F5344CB8AC3E}">
        <p14:creationId xmlns:p14="http://schemas.microsoft.com/office/powerpoint/2010/main" val="15827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Types of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37881-8A4A-E14D-94FB-32AEA0EEBF82}"/>
              </a:ext>
            </a:extLst>
          </p:cNvPr>
          <p:cNvSpPr txBox="1"/>
          <p:nvPr/>
        </p:nvSpPr>
        <p:spPr>
          <a:xfrm>
            <a:off x="942535" y="1388126"/>
            <a:ext cx="1015687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Outliers are data points that are very different from the majority of observations in the time series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There are various types of outliers: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Errors in data entry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eorgia" panose="02040502050405020303" pitchFamily="18" charset="0"/>
              </a:rPr>
              <a:t>Unusual cases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Georgia" panose="02040502050405020303" pitchFamily="18" charset="0"/>
              </a:rPr>
              <a:t>Global outlier:</a:t>
            </a:r>
            <a:r>
              <a:rPr lang="en-US" sz="2000" dirty="0">
                <a:latin typeface="Georgia" panose="02040502050405020303" pitchFamily="18" charset="0"/>
              </a:rPr>
              <a:t> raw values are significantly larger or smaller than the rest of the values.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Georgia" panose="02040502050405020303" pitchFamily="18" charset="0"/>
              </a:rPr>
              <a:t>Contextual outlier:</a:t>
            </a:r>
            <a:r>
              <a:rPr lang="en-US" sz="2000" dirty="0">
                <a:latin typeface="Georgia" panose="02040502050405020303" pitchFamily="18" charset="0"/>
              </a:rPr>
              <a:t> higher or lower value than you would expect based on the patterns and trends of the time series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7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1EA7EF6-9218-A547-8A4A-D163973D88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2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How do we detect outliers?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37881-8A4A-E14D-94FB-32AEA0EEBF82}"/>
              </a:ext>
            </a:extLst>
          </p:cNvPr>
          <p:cNvSpPr txBox="1"/>
          <p:nvPr/>
        </p:nvSpPr>
        <p:spPr>
          <a:xfrm>
            <a:off x="942535" y="1388126"/>
            <a:ext cx="101568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Method 1: Visual inspection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Hard to detect outliers with time series data due to seasonality</a:t>
            </a:r>
            <a:br>
              <a:rPr lang="en-US" sz="2400" dirty="0">
                <a:latin typeface="Georgia" panose="02040502050405020303" pitchFamily="18" charset="0"/>
              </a:rPr>
            </a:br>
            <a:endParaRPr lang="en-US" sz="24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Method 2: Tukey’s rule </a:t>
            </a:r>
            <a:r>
              <a:rPr lang="en-US" sz="2400" dirty="0">
                <a:latin typeface="Georgia" panose="02040502050405020303" pitchFamily="18" charset="0"/>
              </a:rPr>
              <a:t>(larger than 1.5*IQR values)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Does not capture the seasonal nature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Boxplots by month – but would not capture trend &amp; need many years of data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Boxplots by year – but would not capture seasonality</a:t>
            </a:r>
            <a:br>
              <a:rPr lang="en-US" sz="2400" dirty="0">
                <a:latin typeface="Georgia" panose="02040502050405020303" pitchFamily="18" charset="0"/>
              </a:rPr>
            </a:br>
            <a:endParaRPr lang="en-US" sz="2400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eorgia" panose="02040502050405020303" pitchFamily="18" charset="0"/>
              </a:rPr>
              <a:t>Method 3: Fit time series model and apply statistical test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Captures trend &amp; seasonality, but it is model dependent</a:t>
            </a:r>
          </a:p>
        </p:txBody>
      </p:sp>
    </p:spTree>
    <p:extLst>
      <p:ext uri="{BB962C8B-B14F-4D97-AF65-F5344CB8AC3E}">
        <p14:creationId xmlns:p14="http://schemas.microsoft.com/office/powerpoint/2010/main" val="40016753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1671</Words>
  <Application>Microsoft Office PowerPoint</Application>
  <PresentationFormat>Widescreen</PresentationFormat>
  <Paragraphs>269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Georgia</vt:lpstr>
      <vt:lpstr>Times New Roman</vt:lpstr>
      <vt:lpstr>1_Office Theme</vt:lpstr>
      <vt:lpstr>Getting and Cleaning Data</vt:lpstr>
      <vt:lpstr>Syndromic Surveillance Review</vt:lpstr>
      <vt:lpstr>PowerPoint Presentation</vt:lpstr>
      <vt:lpstr>PowerPoint Presentation</vt:lpstr>
      <vt:lpstr>Teaching Objectives</vt:lpstr>
      <vt:lpstr>Outliers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Missing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Audrey Mercadante</dc:creator>
  <cp:lastModifiedBy>Link, Nick</cp:lastModifiedBy>
  <cp:revision>143</cp:revision>
  <dcterms:created xsi:type="dcterms:W3CDTF">2019-03-28T20:29:47Z</dcterms:created>
  <dcterms:modified xsi:type="dcterms:W3CDTF">2024-11-29T21:51:18Z</dcterms:modified>
</cp:coreProperties>
</file>