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8" r:id="rId3"/>
    <p:sldId id="358" r:id="rId4"/>
    <p:sldId id="364" r:id="rId5"/>
    <p:sldId id="380" r:id="rId6"/>
    <p:sldId id="381" r:id="rId7"/>
    <p:sldId id="386" r:id="rId8"/>
    <p:sldId id="382" r:id="rId9"/>
    <p:sldId id="385" r:id="rId10"/>
    <p:sldId id="365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85835" autoAdjust="0"/>
  </p:normalViewPr>
  <p:slideViewPr>
    <p:cSldViewPr snapToGrid="0">
      <p:cViewPr varScale="1">
        <p:scale>
          <a:sx n="71" d="100"/>
          <a:sy n="71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068E67-E7E2-DDB1-E6B0-028CBB84C3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3D3C6-273A-48EC-2920-C8B049D9CE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C9625-08E6-47C9-897D-19C4E559C23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EC129-E26D-7256-3092-7EA8A5A4F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29168-2601-5937-D741-BE4B255A39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A5D1-41AC-4642-B53A-8CDD574C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4251A-EF1C-4EEC-9E96-6DE34954901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010B0-2658-46F8-B5FF-0D6F8510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Acknowledge previous presenters (if there are any)</a:t>
            </a:r>
          </a:p>
          <a:p>
            <a:r>
              <a:rPr lang="en-US" dirty="0"/>
              <a:t>Thank the organizers</a:t>
            </a:r>
            <a:br>
              <a:rPr lang="en-US" dirty="0"/>
            </a:br>
            <a:r>
              <a:rPr lang="en-US" dirty="0"/>
              <a:t>Thank NSF GRFP for funding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COVID-19, in areas with low testing, modeling of reported symptoms was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facility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adjacent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𝑤_𝑖𝑗={█(1/𝑛_𝑖    facility 𝑖 is adjacent to 𝑗@0                                otherwise)┤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Plots of specificity and sensitivity</a:t>
            </a:r>
          </a:p>
          <a:p>
            <a:r>
              <a:rPr lang="en-US" dirty="0"/>
              <a:t>- Results from 3 models</a:t>
            </a:r>
          </a:p>
          <a:p>
            <a:r>
              <a:rPr lang="en-US" dirty="0"/>
              <a:t>- 1000 simulations, median value, 25% and 75% quantiles</a:t>
            </a:r>
          </a:p>
          <a:p>
            <a:r>
              <a:rPr lang="en-US" dirty="0"/>
              <a:t>- WF and CAR have identical specificity and sensitivity -&gt; CAR correctly identifying no spatial and temporal correlation</a:t>
            </a:r>
          </a:p>
          <a:p>
            <a:r>
              <a:rPr lang="en-US" dirty="0"/>
              <a:t>- </a:t>
            </a:r>
            <a:r>
              <a:rPr lang="en-US" dirty="0" err="1"/>
              <a:t>freqGLM</a:t>
            </a:r>
            <a:r>
              <a:rPr lang="en-US" dirty="0"/>
              <a:t> lower specificity and sensitivity -&gt; Not able to identify no spatial and temporal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Points:</a:t>
            </a:r>
          </a:p>
          <a:p>
            <a:r>
              <a:rPr lang="en-US" dirty="0"/>
              <a:t>1) For </a:t>
            </a:r>
            <a:r>
              <a:rPr lang="en-US" dirty="0" err="1"/>
              <a:t>freqGLM</a:t>
            </a:r>
            <a:r>
              <a:rPr lang="en-US" dirty="0"/>
              <a:t> DGP, CAR has the highest specificity but lowest sensitivity to detect low outbreaks</a:t>
            </a:r>
          </a:p>
          <a:p>
            <a:r>
              <a:rPr lang="en-US" dirty="0"/>
              <a:t>2) For CAR DGP, CAR has higher specificity and lower sensitivity.  WF and </a:t>
            </a:r>
            <a:r>
              <a:rPr lang="en-US" dirty="0" err="1"/>
              <a:t>freqGLM</a:t>
            </a:r>
            <a:r>
              <a:rPr lang="en-US" dirty="0"/>
              <a:t> have too tight prediction intervals/ narrow uncertainty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3) CAR is the only model that has necessary specificity to not return a lot of false positives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Though it’s sensitivity to detect small outbreaks is worse.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4) For high outbreaks, all the models detect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points:</a:t>
            </a:r>
          </a:p>
          <a:p>
            <a:pPr marL="228600" indent="-228600">
              <a:buAutoNum type="arabicParenR"/>
            </a:pPr>
            <a:r>
              <a:rPr lang="en-US" dirty="0"/>
              <a:t>The type of missing data doesn’t have much impact on results</a:t>
            </a:r>
          </a:p>
          <a:p>
            <a:pPr marL="228600" indent="-228600">
              <a:buAutoNum type="arabicParenR"/>
            </a:pPr>
            <a:r>
              <a:rPr lang="en-US" dirty="0"/>
              <a:t>Surprising that even MNAR the specificity is ok, though the sensitivity is not 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010B0-2658-46F8-B5FF-0D6F85105B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662-3BD9-C04A-CC1E-B2ED2F43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F61A1-2560-8E78-6961-69AC07EEE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C239-47E8-2653-D509-58828E5A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D4EF-E7E3-4571-A215-3DD5D0BA5420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8242-AB9E-56AF-6B8E-80C83999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A9C1-D024-AA7E-3195-C48E7322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4FDC-2554-BC29-AAD8-D2B58671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D1A73-D27E-F07C-9D1A-5F6DB64B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B0A9-B33A-DB25-6D46-9BBB811D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7CDA-5DCC-45D3-92F4-34D0E8477D5D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53FE-59EB-C286-105F-ED206EE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EF66A-044C-6AED-E64A-5761255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5F7F3-AEB0-73AE-BF6D-FC9120418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ECFC-11E3-FAEF-7B33-A7CAA7B6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1A45-8564-BF78-5447-B64054E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D428-CFD3-49F8-B14A-64823858D7DB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ABDA-45B5-DCB3-E57D-4F2A2CF7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D082-1E48-1169-2156-94DD0B78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8EA7-6354-DD60-F339-54731C2A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5A0C-8CF5-6E73-74EA-F3534CBD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3943-FACB-84FB-ED45-3A2454F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F4-1B1E-4211-80DC-432B9CAFDCE9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330D-501E-7738-358D-9A6C6391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EC03-1B8A-2D08-3107-9444CC1D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6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FBE0-35D1-D9AF-62C9-11EF9934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B7FE-C5D2-4C14-C47F-F94BA6A3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F279-E456-B95C-97D5-488490D1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4F8-050A-4623-B27C-CFCDBC5380E4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D812-154E-1C1D-AC5C-79A58124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69AF-E14E-CB78-1009-A680B347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6751-C6FD-E2EC-51E9-7178FEDB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7B6F-35E5-D119-B8EC-07A4B1029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937-82CA-6982-0E25-8762D9BA6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22-6993-66DD-8BEB-016A4117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04A-0CCE-4224-B19B-27475D6B376F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CD41-F809-F136-90DE-68CABB1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386A-A7D1-AC1B-895B-5998C5B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2B41-0429-842F-D426-F4F4F3FD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4FB58-5DAF-BCBA-560D-04003DC7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88A8-7FD0-B98E-DA7F-0CA5D567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3A561-C17B-2562-D311-8499D52E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52867-AA75-5AD6-2D21-D2641FCF5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F875-DC97-418E-8D6C-7DDC3ED9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4184-20CC-4954-A562-2548E5424A4F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18F04-FA7A-5D82-2E1F-8753EB49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68806-E15D-F104-71A8-5B296CF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D88-36AC-5DD4-1B67-21D3E9EE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D8ADE-14A4-664E-323D-7813E80E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5E53-8F3D-4DBE-ADC8-B4D2B29C0CC2}" type="datetime1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A683B-B4D0-CEC5-A9C1-DBED4BE3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4B01B-D368-051D-876D-92AC365D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30D8-12FA-0DF1-D618-5D0F8270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93A-ADA1-4316-82DE-DED14D21B1D3}" type="datetime1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D126F-1C0C-1130-88D5-0C64264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9C2AD-4E09-9895-C77C-89971DFF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C0F1-4CC2-14CE-977F-6F4F0D91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BD02-BACA-7A1C-B078-C3BCD2B1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BA46-CD0A-3FD5-6A3B-576335566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02A8-101A-AED5-F8C3-BBE2772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39B0-6D3C-470E-8FEE-7780C174A21A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B008A-9E22-3465-E10B-6A27E62B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B5ACF-AAF4-6250-7CF0-0EC9DB0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A92-A141-926E-2771-9D7A5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30679-A61E-1D33-304C-47FAF0D5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0EC3-1227-0D41-4A34-2132730C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6BE19-AE27-8416-919D-0193C2FB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AB8-3FB1-4708-87F0-0EC1EAA8C05A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3B1A-D238-B185-E238-0612F47F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22F2F-DF61-9713-DFB2-7EC8010D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569C-F395-FE7E-DB3C-CD6F5335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CD91-852B-1ABF-3AE5-F994E257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6960-0380-3D05-D831-A3477349D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7958-1C1A-4C21-A2F2-6332C90AC8C1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739F-4941-D4DE-9F05-82F8A5351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961D-0957-72E1-46D0-517DCFD2D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51E8-D8F7-4D85-B45E-54FB5D67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845D-7E66-ACDE-7447-F6E5AF318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Spatio</a:t>
            </a:r>
            <a:r>
              <a:rPr lang="en-US" dirty="0"/>
              <a:t>-Temporal Methods to Handle Missing Data in Syndromic Surveillance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74E7D-9A19-24E4-2F12-E66598F01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Nicholas B. Link M.A., Biostatistics PhD candidate, Harvard</a:t>
            </a:r>
          </a:p>
          <a:p>
            <a:r>
              <a:rPr lang="en-US" dirty="0"/>
              <a:t>Working with </a:t>
            </a:r>
            <a:r>
              <a:rPr lang="en-US" dirty="0" err="1"/>
              <a:t>Anuraag</a:t>
            </a:r>
            <a:r>
              <a:rPr lang="en-US" dirty="0"/>
              <a:t> </a:t>
            </a:r>
            <a:r>
              <a:rPr lang="en-US" dirty="0" err="1"/>
              <a:t>Gopaluni</a:t>
            </a:r>
            <a:r>
              <a:rPr lang="en-US" dirty="0"/>
              <a:t> M.A., Isabel Fulcher PhD, Bethany </a:t>
            </a:r>
            <a:r>
              <a:rPr lang="en-US" dirty="0" err="1"/>
              <a:t>Hedt</a:t>
            </a:r>
            <a:r>
              <a:rPr lang="en-US" dirty="0"/>
              <a:t>-Gauthier PhD</a:t>
            </a:r>
          </a:p>
          <a:p>
            <a:r>
              <a:rPr lang="en-US" dirty="0"/>
              <a:t>Tuesday, 11/28/2023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44DFD-2B84-AFE7-3209-FB8E8A9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NSF_Official_logo_High_Res_1200ppi">
            <a:extLst>
              <a:ext uri="{FF2B5EF4-FFF2-40B4-BE49-F238E27FC236}">
                <a16:creationId xmlns:a16="http://schemas.microsoft.com/office/drawing/2014/main" id="{584535F7-4957-03DE-1430-68599F10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81" y="5722731"/>
            <a:ext cx="1135269" cy="11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and red text on a black background&#10;&#10;Description automatically generated">
            <a:extLst>
              <a:ext uri="{FF2B5EF4-FFF2-40B4-BE49-F238E27FC236}">
                <a16:creationId xmlns:a16="http://schemas.microsoft.com/office/drawing/2014/main" id="{939F19C9-3345-2F9F-336C-BC8FA6AFD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3" y="5957073"/>
            <a:ext cx="2089668" cy="7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1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F0B-4A1B-4D41-B609-A0392C7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D0C-6D23-B2AD-F005-2C68D59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3A6D8-13B3-3267-2DCF-8CE18E35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D2B3-B697-4969-93F8-A1A91F9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6"/>
            <a:ext cx="10515600" cy="1325563"/>
          </a:xfrm>
        </p:spPr>
        <p:txBody>
          <a:bodyPr/>
          <a:lstStyle/>
          <a:p>
            <a:r>
              <a:rPr lang="en-US" dirty="0"/>
              <a:t>Bayesian Conditional Autoregressive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3C490-9ABA-4922-9367-65E16205F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9391"/>
                <a:ext cx="10515600" cy="5205912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~ Poisson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Use a Gaussian Markov Random Field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is a normalized adjacency value, and </a:t>
                </a:r>
                <a:r>
                  <a:rPr lang="en-US" i="1" dirty="0"/>
                  <a:t>W</a:t>
                </a:r>
                <a:r>
                  <a:rPr lang="en-US" dirty="0"/>
                  <a:t> is the adjacency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controls spatial autocorrelation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for temporal autocorrelation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3C490-9ABA-4922-9367-65E16205F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9391"/>
                <a:ext cx="10515600" cy="5205912"/>
              </a:xfrm>
              <a:blipFill>
                <a:blip r:embed="rId2"/>
                <a:stretch>
                  <a:fillRect l="-1043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9863-95DF-409E-971D-55AF7230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996B-0EAF-4221-9A69-C8D03729D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B647A-3F5C-4EDF-B884-BB88524957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5951" y="2989687"/>
            <a:ext cx="4939693" cy="3731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44A04-8D50-41AB-AD2C-D8C6F343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9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Weinberger-Fulcher (WF) model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461FA-A934-471B-99A1-18135DF99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1001" y="1519383"/>
                <a:ext cx="11790593" cy="460310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𝑦𝑒𝑎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endParaRPr lang="en-US" b="1" i="1" dirty="0"/>
              </a:p>
              <a:p>
                <a:r>
                  <a:rPr lang="en-US" b="1" i="1" dirty="0"/>
                  <a:t>Figure: </a:t>
                </a:r>
                <a:r>
                  <a:rPr lang="en-US" i="1" dirty="0"/>
                  <a:t>Acute respiratory infections in a </a:t>
                </a:r>
                <a:br>
                  <a:rPr lang="en-US" i="1" dirty="0"/>
                </a:br>
                <a:r>
                  <a:rPr lang="en-US" i="1" dirty="0"/>
                  <a:t>health care facility in Liberia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461FA-A934-471B-99A1-18135DF99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001" y="1519383"/>
                <a:ext cx="11790593" cy="4603102"/>
              </a:xfrm>
              <a:blipFill>
                <a:blip r:embed="rId4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899E-6DA6-46A0-8C0D-DFBEB5E6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996B-0EAF-4221-9A69-C8D03729D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6B7A-0D15-3B48-1212-93FC555C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Issues with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2B00-3FAF-C564-7CA9-7DBD680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2482"/>
          </a:xfrm>
        </p:spPr>
        <p:txBody>
          <a:bodyPr>
            <a:normAutofit/>
          </a:bodyPr>
          <a:lstStyle/>
          <a:p>
            <a:r>
              <a:rPr lang="en-US" dirty="0"/>
              <a:t>Exclusion of missing data</a:t>
            </a:r>
          </a:p>
          <a:p>
            <a:pPr lvl="1"/>
            <a:r>
              <a:rPr lang="en-US" dirty="0"/>
              <a:t>Currently facilities with &gt;20% incomplete data are left out </a:t>
            </a:r>
          </a:p>
          <a:p>
            <a:r>
              <a:rPr lang="en-US" dirty="0"/>
              <a:t>Does not take advantage spatial and temporal 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80789-C3E8-EA4D-5EAA-8D09AA9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846-A442-42AF-94A0-342D31C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551" y="365125"/>
            <a:ext cx="4238897" cy="1325563"/>
          </a:xfrm>
        </p:spPr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74273-C60F-4485-A800-D3B872C5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𝑓𝑎𝑐𝑖𝑙𝑖𝑡𝑦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WF: Baseline frequentist Poisson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 err="1"/>
                  <a:t>FreqGLM</a:t>
                </a:r>
                <a:r>
                  <a:rPr lang="en-US" dirty="0"/>
                  <a:t>: An “epidemic” + “endemic”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adjacency value</a:t>
                </a:r>
              </a:p>
              <a:p>
                <a:pPr lvl="1"/>
                <a:r>
                  <a:rPr lang="en-US" i="1" dirty="0"/>
                  <a:t>Poisson model with identity link</a:t>
                </a:r>
              </a:p>
              <a:p>
                <a:r>
                  <a:rPr lang="en-US" dirty="0" err="1"/>
                  <a:t>CARBayes</a:t>
                </a:r>
                <a:r>
                  <a:rPr lang="en-US" dirty="0"/>
                  <a:t>: Bayesian model with conditional auto-regressive (CAR) spatial-temporal random effects</a:t>
                </a: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74273-C60F-4485-A800-D3B872C5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6615-A646-4DAF-B813-E37BB5AF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996B-0EAF-4221-9A69-C8D03729D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F9F9-FCF0-490A-937F-DFDD3A22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Simulation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1774-D3D3-432B-8C27-F1E3C9C0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9764"/>
            <a:ext cx="10515600" cy="2233191"/>
          </a:xfrm>
        </p:spPr>
        <p:txBody>
          <a:bodyPr>
            <a:normAutofit/>
          </a:bodyPr>
          <a:lstStyle/>
          <a:p>
            <a:r>
              <a:rPr lang="en-US" dirty="0"/>
              <a:t>Simulate data over 49 months for 20 facilities</a:t>
            </a:r>
          </a:p>
          <a:p>
            <a:r>
              <a:rPr lang="en-US" dirty="0"/>
              <a:t>Generate data according to the WF, </a:t>
            </a:r>
            <a:r>
              <a:rPr lang="en-US" dirty="0" err="1"/>
              <a:t>freqGLM</a:t>
            </a:r>
            <a:r>
              <a:rPr lang="en-US" dirty="0"/>
              <a:t>, and </a:t>
            </a:r>
            <a:r>
              <a:rPr lang="en-US" dirty="0" err="1"/>
              <a:t>CARBayes</a:t>
            </a:r>
            <a:r>
              <a:rPr lang="en-US" dirty="0"/>
              <a:t> models</a:t>
            </a:r>
          </a:p>
          <a:p>
            <a:r>
              <a:rPr lang="en-US" dirty="0"/>
              <a:t>Simulate missing data with MCAR, MAR (</a:t>
            </a:r>
            <a:r>
              <a:rPr lang="en-US" dirty="0" err="1"/>
              <a:t>spatio</a:t>
            </a:r>
            <a:r>
              <a:rPr lang="en-US" dirty="0"/>
              <a:t>-temporal), and MNAR (higher values more likely to be missing)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8BBC-FF71-4120-8CD8-1F9F6F1C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996B-0EAF-4221-9A69-C8D03729D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5E16CFF-569C-6841-69E2-E9AFD6AAD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73" y="1597025"/>
            <a:ext cx="6091873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CAE3C-86CA-AAAD-F0F0-CBE3AA3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Outbreak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3F01-CFF7-B031-4973-656BC0AE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3C290-8A2B-4E2E-5186-9594350F0F6C}"/>
              </a:ext>
            </a:extLst>
          </p:cNvPr>
          <p:cNvSpPr txBox="1"/>
          <p:nvPr/>
        </p:nvSpPr>
        <p:spPr>
          <a:xfrm>
            <a:off x="5645888" y="5948363"/>
            <a:ext cx="634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/>
              <a:t>Figure: </a:t>
            </a:r>
            <a:r>
              <a:rPr lang="en-US" i="1" dirty="0"/>
              <a:t>WF model</a:t>
            </a:r>
            <a:r>
              <a:rPr lang="en-US" b="1" i="1" dirty="0"/>
              <a:t> </a:t>
            </a:r>
            <a:r>
              <a:rPr lang="en-US" i="1" dirty="0"/>
              <a:t>results from one simulation under WF DGP 20% MCAR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84DBEC-3ACA-8DC6-148D-A2D95911E2E6}"/>
              </a:ext>
            </a:extLst>
          </p:cNvPr>
          <p:cNvSpPr txBox="1">
            <a:spLocks/>
          </p:cNvSpPr>
          <p:nvPr/>
        </p:nvSpPr>
        <p:spPr>
          <a:xfrm>
            <a:off x="205854" y="1597025"/>
            <a:ext cx="5890146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True outbreak: A point significantly above the expected trend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k-</a:t>
            </a:r>
            <a:r>
              <a:rPr lang="en-US" dirty="0"/>
              <a:t>outbreak: A point </a:t>
            </a:r>
            <a:r>
              <a:rPr lang="en-US" i="1" dirty="0"/>
              <a:t>k </a:t>
            </a:r>
            <a:r>
              <a:rPr lang="en-US" dirty="0"/>
              <a:t>standard deviations above the expected value</a:t>
            </a:r>
          </a:p>
          <a:p>
            <a:r>
              <a:rPr lang="en-US" sz="2700" dirty="0"/>
              <a:t>Model detection of outbreak: point above model’s 95% prediction interval</a:t>
            </a:r>
          </a:p>
          <a:p>
            <a:r>
              <a:rPr lang="en-US" sz="2700" dirty="0"/>
              <a:t>Sensitivity-</a:t>
            </a:r>
            <a:r>
              <a:rPr lang="en-US" sz="2700" i="1" dirty="0"/>
              <a:t>k</a:t>
            </a:r>
            <a:r>
              <a:rPr lang="en-US" sz="2700" dirty="0"/>
              <a:t>: proportion of </a:t>
            </a:r>
            <a:r>
              <a:rPr lang="en-US" sz="2700" i="1" dirty="0"/>
              <a:t>k</a:t>
            </a:r>
            <a:r>
              <a:rPr lang="en-US" sz="2700" dirty="0"/>
              <a:t>-outbreaks correctly classified</a:t>
            </a:r>
          </a:p>
          <a:p>
            <a:r>
              <a:rPr lang="en-US" sz="2700" dirty="0"/>
              <a:t>Specificity: proportion of non-outbreak points that are correctly classified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B7357D-6236-0845-7104-6E70AA8626E9}"/>
              </a:ext>
            </a:extLst>
          </p:cNvPr>
          <p:cNvSpPr/>
          <p:nvPr/>
        </p:nvSpPr>
        <p:spPr>
          <a:xfrm>
            <a:off x="11680678" y="4035747"/>
            <a:ext cx="218397" cy="761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4BE-707A-711C-6D73-9C25A04B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9" y="370504"/>
            <a:ext cx="10790816" cy="1325563"/>
          </a:xfrm>
        </p:spPr>
        <p:txBody>
          <a:bodyPr/>
          <a:lstStyle/>
          <a:p>
            <a:r>
              <a:rPr lang="en-US" dirty="0"/>
              <a:t>Results from models on data generated by WF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0215F-3B88-1806-437D-1E08D48A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0ED2DAEF-CE1D-9D55-A839-20231DC5E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7" y="2503676"/>
            <a:ext cx="10900420" cy="32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model&#10;&#10;Description automatically generated with medium confidence">
            <a:extLst>
              <a:ext uri="{FF2B5EF4-FFF2-40B4-BE49-F238E27FC236}">
                <a16:creationId xmlns:a16="http://schemas.microsoft.com/office/drawing/2014/main" id="{84201529-3F79-2577-510F-8646E55D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16" y="224799"/>
            <a:ext cx="8860536" cy="66454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2BEE10-5A20-3227-BAAF-D5F317C8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6" y="-52345"/>
            <a:ext cx="3172026" cy="2893807"/>
          </a:xfrm>
        </p:spPr>
        <p:txBody>
          <a:bodyPr>
            <a:normAutofit/>
          </a:bodyPr>
          <a:lstStyle/>
          <a:p>
            <a:r>
              <a:rPr lang="en-US" dirty="0"/>
              <a:t>Analysis Across Data Generation Mechanisms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3D5FA-FB7A-A9BF-0402-27DE33DF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38EB3-5CDA-8C91-67D5-0902C35B2F4B}"/>
              </a:ext>
            </a:extLst>
          </p:cNvPr>
          <p:cNvSpPr/>
          <p:nvPr/>
        </p:nvSpPr>
        <p:spPr>
          <a:xfrm>
            <a:off x="3241116" y="81012"/>
            <a:ext cx="8828964" cy="2101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5AEE2-4ED7-F1A4-40F8-5A0A02937DBF}"/>
              </a:ext>
            </a:extLst>
          </p:cNvPr>
          <p:cNvSpPr/>
          <p:nvPr/>
        </p:nvSpPr>
        <p:spPr>
          <a:xfrm>
            <a:off x="3241116" y="2195263"/>
            <a:ext cx="8828964" cy="1978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02A7A-8B75-D949-449F-67C60E9037D4}"/>
              </a:ext>
            </a:extLst>
          </p:cNvPr>
          <p:cNvSpPr/>
          <p:nvPr/>
        </p:nvSpPr>
        <p:spPr>
          <a:xfrm>
            <a:off x="3241116" y="4202418"/>
            <a:ext cx="8828964" cy="2064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03995D-AB35-90E8-3171-E58FF3500260}"/>
              </a:ext>
            </a:extLst>
          </p:cNvPr>
          <p:cNvSpPr txBox="1">
            <a:spLocks/>
          </p:cNvSpPr>
          <p:nvPr/>
        </p:nvSpPr>
        <p:spPr>
          <a:xfrm>
            <a:off x="291936" y="2952729"/>
            <a:ext cx="3636000" cy="71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MCAR missing data</a:t>
            </a:r>
          </a:p>
        </p:txBody>
      </p:sp>
    </p:spTree>
    <p:extLst>
      <p:ext uri="{BB962C8B-B14F-4D97-AF65-F5344CB8AC3E}">
        <p14:creationId xmlns:p14="http://schemas.microsoft.com/office/powerpoint/2010/main" val="33002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65352DD-0401-8B62-1624-3E665D59A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4" y="353250"/>
            <a:ext cx="8860536" cy="66454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73A8F-B57A-29A0-2617-1782ED1A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8" y="353250"/>
            <a:ext cx="2906370" cy="228237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Across Missing Data Mechanisms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FE3D3-A62C-DF13-C6DF-E01CCEF6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1E8-D8F7-4D85-B45E-54FB5D67C822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D877B6-5421-ECA5-DC11-D12EBE8D259A}"/>
              </a:ext>
            </a:extLst>
          </p:cNvPr>
          <p:cNvSpPr txBox="1">
            <a:spLocks/>
          </p:cNvSpPr>
          <p:nvPr/>
        </p:nvSpPr>
        <p:spPr>
          <a:xfrm>
            <a:off x="256378" y="2739313"/>
            <a:ext cx="3072038" cy="90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Data generated under WF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CABBEC-C60B-039E-3C99-4E2CE4A894E9}"/>
              </a:ext>
            </a:extLst>
          </p:cNvPr>
          <p:cNvSpPr/>
          <p:nvPr/>
        </p:nvSpPr>
        <p:spPr>
          <a:xfrm>
            <a:off x="3299194" y="4292039"/>
            <a:ext cx="8828964" cy="2064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635</Words>
  <Application>Microsoft Office PowerPoint</Application>
  <PresentationFormat>Widescreen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Spatio-Temporal Methods to Handle Missing Data in Syndromic Surveillance</vt:lpstr>
      <vt:lpstr>The Weinberger-Fulcher (WF) model      </vt:lpstr>
      <vt:lpstr>Issues with this approach</vt:lpstr>
      <vt:lpstr>Models</vt:lpstr>
      <vt:lpstr>Simulation Overview</vt:lpstr>
      <vt:lpstr>Outbreak analysis</vt:lpstr>
      <vt:lpstr>Results from models on data generated by WF</vt:lpstr>
      <vt:lpstr>Analysis Across Data Generation Mechanisms</vt:lpstr>
      <vt:lpstr>Analysis Across Missing Data Mechanisms</vt:lpstr>
      <vt:lpstr>EXTRA SLIDES</vt:lpstr>
      <vt:lpstr>Bayesian Conditional Autoregressive Priors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Spatio-Temporal Methods to Handle Missing Data in Syndromic Surveillance</dc:title>
  <dc:creator>Link, Nick</dc:creator>
  <cp:lastModifiedBy>Link, Nick</cp:lastModifiedBy>
  <cp:revision>163</cp:revision>
  <dcterms:created xsi:type="dcterms:W3CDTF">2023-10-26T13:06:08Z</dcterms:created>
  <dcterms:modified xsi:type="dcterms:W3CDTF">2024-11-29T21:38:51Z</dcterms:modified>
</cp:coreProperties>
</file>