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
      <p:font typeface="Segoe UI" panose="020B0502040204020203" pitchFamily="34" charset="0"/>
      <p:regular r:id="rId31"/>
      <p:bold r:id="rId32"/>
      <p:italic r:id="rId33"/>
      <p:boldItalic r:id="rId34"/>
    </p:embeddedFont>
  </p:embeddedFontLst>
  <p:custDataLst>
    <p:tags r:id="rId3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8207C7-DE31-329C-AF90-BE3916AE4160}" v="401" dt="2022-10-16T22:40:39.098"/>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12.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gs" Target="tags/tag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hyperlink" Target="https://www.cisa.gov/uscert/bsi/articles/knowledge/principles/defense-in-depth"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indent="0">
              <a:lnSpc>
                <a:spcPct val="70000"/>
              </a:lnSpc>
              <a:buSzPts val="1850"/>
            </a:pPr>
            <a:r>
              <a:rPr lang="en-US" sz="1850" dirty="0"/>
              <a:t>Developer: Nicholas Boodoo</a:t>
            </a:r>
            <a:endParaRPr lang="en-US" sz="1850" i="1"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i="1" dirty="0"/>
              <a:t>SNHU CS 405</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431"/>
    </mc:Choice>
    <mc:Fallback xmlns="">
      <p:transition spd="slow" advTm="9431"/>
    </mc:Fallback>
  </mc:AlternateContent>
  <p:extLst>
    <p:ext uri="{E180D4A7-C9FB-4DFB-919C-405C955672EB}">
      <p14:showEvtLst xmlns:p14="http://schemas.microsoft.com/office/powerpoint/2010/main">
        <p14:playEvt time="1542" objId="2"/>
        <p14:stopEvt time="8438"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95F7B-F933-4510-B0E6-5CE48FF113D3}"/>
              </a:ext>
            </a:extLst>
          </p:cNvPr>
          <p:cNvSpPr>
            <a:spLocks noGrp="1"/>
          </p:cNvSpPr>
          <p:nvPr>
            <p:ph type="title"/>
          </p:nvPr>
        </p:nvSpPr>
        <p:spPr>
          <a:xfrm>
            <a:off x="1073020" y="764373"/>
            <a:ext cx="10433180" cy="1293028"/>
          </a:xfrm>
        </p:spPr>
        <p:txBody>
          <a:bodyPr/>
          <a:lstStyle/>
          <a:p>
            <a:r>
              <a:rPr lang="en-US" dirty="0"/>
              <a:t>Unit Testing #3: </a:t>
            </a:r>
            <a:r>
              <a:rPr lang="en-US" sz="2500" dirty="0"/>
              <a:t>Does resizing decrease collection?</a:t>
            </a:r>
          </a:p>
        </p:txBody>
      </p:sp>
      <p:pic>
        <p:nvPicPr>
          <p:cNvPr id="5" name="Picture 4">
            <a:extLst>
              <a:ext uri="{FF2B5EF4-FFF2-40B4-BE49-F238E27FC236}">
                <a16:creationId xmlns:a16="http://schemas.microsoft.com/office/drawing/2014/main" id="{B1E4A185-AA31-422E-A373-73C9F60D9C75}"/>
              </a:ext>
            </a:extLst>
          </p:cNvPr>
          <p:cNvPicPr>
            <a:picLocks noChangeAspect="1"/>
          </p:cNvPicPr>
          <p:nvPr/>
        </p:nvPicPr>
        <p:blipFill>
          <a:blip r:embed="rId2"/>
          <a:stretch>
            <a:fillRect/>
          </a:stretch>
        </p:blipFill>
        <p:spPr>
          <a:xfrm>
            <a:off x="2555713" y="2838256"/>
            <a:ext cx="7248525" cy="3028950"/>
          </a:xfrm>
          <a:prstGeom prst="rect">
            <a:avLst/>
          </a:prstGeom>
        </p:spPr>
      </p:pic>
    </p:spTree>
    <p:extLst>
      <p:ext uri="{BB962C8B-B14F-4D97-AF65-F5344CB8AC3E}">
        <p14:creationId xmlns:p14="http://schemas.microsoft.com/office/powerpoint/2010/main" val="1782436328"/>
      </p:ext>
    </p:extLst>
  </p:cSld>
  <p:clrMapOvr>
    <a:masterClrMapping/>
  </p:clrMapOvr>
  <mc:AlternateContent xmlns:mc="http://schemas.openxmlformats.org/markup-compatibility/2006" xmlns:p14="http://schemas.microsoft.com/office/powerpoint/2010/main">
    <mc:Choice Requires="p14">
      <p:transition spd="slow" p14:dur="2000" advTm="8469"/>
    </mc:Choice>
    <mc:Fallback xmlns="">
      <p:transition spd="slow" advTm="8469"/>
    </mc:Fallback>
  </mc:AlternateContent>
  <p:extLst>
    <p:ext uri="{E180D4A7-C9FB-4DFB-919C-405C955672EB}">
      <p14:showEvtLst xmlns:p14="http://schemas.microsoft.com/office/powerpoint/2010/main">
        <p14:playEvt time="276" objId="6"/>
        <p14:stopEvt time="6544" objId="6"/>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18CAF-1D8C-484D-B73F-D778183A2CBE}"/>
              </a:ext>
            </a:extLst>
          </p:cNvPr>
          <p:cNvSpPr>
            <a:spLocks noGrp="1"/>
          </p:cNvSpPr>
          <p:nvPr>
            <p:ph type="title"/>
          </p:nvPr>
        </p:nvSpPr>
        <p:spPr>
          <a:xfrm>
            <a:off x="653143" y="764373"/>
            <a:ext cx="10853057" cy="1293028"/>
          </a:xfrm>
        </p:spPr>
        <p:txBody>
          <a:bodyPr/>
          <a:lstStyle/>
          <a:p>
            <a:r>
              <a:rPr lang="en-US" dirty="0"/>
              <a:t>Unit Testing #4: </a:t>
            </a:r>
            <a:r>
              <a:rPr lang="en-US" sz="2500" dirty="0"/>
              <a:t>Is max size greater than or equal for entries? </a:t>
            </a:r>
          </a:p>
        </p:txBody>
      </p:sp>
      <p:pic>
        <p:nvPicPr>
          <p:cNvPr id="7" name="Picture 6">
            <a:extLst>
              <a:ext uri="{FF2B5EF4-FFF2-40B4-BE49-F238E27FC236}">
                <a16:creationId xmlns:a16="http://schemas.microsoft.com/office/drawing/2014/main" id="{93C5E5F5-A510-47B8-8C6A-CFD8CC8C3A1F}"/>
              </a:ext>
            </a:extLst>
          </p:cNvPr>
          <p:cNvPicPr>
            <a:picLocks noChangeAspect="1"/>
          </p:cNvPicPr>
          <p:nvPr/>
        </p:nvPicPr>
        <p:blipFill>
          <a:blip r:embed="rId2"/>
          <a:stretch>
            <a:fillRect/>
          </a:stretch>
        </p:blipFill>
        <p:spPr>
          <a:xfrm>
            <a:off x="1490662" y="2822607"/>
            <a:ext cx="9210675" cy="3190875"/>
          </a:xfrm>
          <a:prstGeom prst="rect">
            <a:avLst/>
          </a:prstGeom>
        </p:spPr>
      </p:pic>
    </p:spTree>
    <p:extLst>
      <p:ext uri="{BB962C8B-B14F-4D97-AF65-F5344CB8AC3E}">
        <p14:creationId xmlns:p14="http://schemas.microsoft.com/office/powerpoint/2010/main" val="2444725740"/>
      </p:ext>
    </p:extLst>
  </p:cSld>
  <p:clrMapOvr>
    <a:masterClrMapping/>
  </p:clrMapOvr>
  <mc:AlternateContent xmlns:mc="http://schemas.openxmlformats.org/markup-compatibility/2006" xmlns:p14="http://schemas.microsoft.com/office/powerpoint/2010/main">
    <mc:Choice Requires="p14">
      <p:transition spd="slow" p14:dur="2000" advTm="9469"/>
    </mc:Choice>
    <mc:Fallback xmlns="">
      <p:transition spd="slow" advTm="9469"/>
    </mc:Fallback>
  </mc:AlternateContent>
  <p:extLst>
    <p:ext uri="{E180D4A7-C9FB-4DFB-919C-405C955672EB}">
      <p14:showEvtLst xmlns:p14="http://schemas.microsoft.com/office/powerpoint/2010/main">
        <p14:playEvt time="280" objId="8"/>
        <p14:stopEvt time="7246" objId="8"/>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3385"/>
    </mc:Choice>
    <mc:Fallback xmlns="">
      <p:transition spd="slow" advTm="13385"/>
    </mc:Fallback>
  </mc:AlternateContent>
  <p:extLst>
    <p:ext uri="{E180D4A7-C9FB-4DFB-919C-405C955672EB}">
      <p14:showEvtLst xmlns:p14="http://schemas.microsoft.com/office/powerpoint/2010/main">
        <p14:playEvt time="281" objId="2"/>
        <p14:stopEvt time="11627" objId="2"/>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800100" lvl="1">
              <a:spcBef>
                <a:spcPts val="0"/>
              </a:spcBef>
              <a:buSzPts val="2000"/>
              <a:buFont typeface="Wingdings" panose="05000000000000000000" pitchFamily="2" charset="2"/>
              <a:buChar char="Ø"/>
            </a:pPr>
            <a:r>
              <a:rPr lang="en-US" dirty="0" err="1"/>
              <a:t>DevSecOps</a:t>
            </a:r>
            <a:r>
              <a:rPr lang="en-US" dirty="0"/>
              <a:t> pipeline - </a:t>
            </a:r>
            <a:r>
              <a:rPr lang="en-US" dirty="0">
                <a:solidFill>
                  <a:schemeClr val="bg1"/>
                </a:solidFill>
              </a:rPr>
              <a:t>I</a:t>
            </a:r>
            <a:r>
              <a:rPr lang="en-US" sz="1800" dirty="0">
                <a:solidFill>
                  <a:schemeClr val="bg1"/>
                </a:solidFill>
                <a:latin typeface="Calibri"/>
              </a:rPr>
              <a:t>ntegrating</a:t>
            </a:r>
            <a:r>
              <a:rPr lang="en-US" sz="1800" dirty="0">
                <a:solidFill>
                  <a:schemeClr val="bg1"/>
                </a:solidFill>
                <a:effectLst/>
                <a:latin typeface="Calibri"/>
                <a:ea typeface="Calibri" panose="020F0502020204030204" pitchFamily="34" charset="0"/>
              </a:rPr>
              <a:t> security into </a:t>
            </a:r>
            <a:r>
              <a:rPr lang="en-US" sz="1800" dirty="0">
                <a:solidFill>
                  <a:schemeClr val="bg1"/>
                </a:solidFill>
                <a:latin typeface="Calibri"/>
                <a:ea typeface="Calibri" panose="020F0502020204030204" pitchFamily="34" charset="0"/>
              </a:rPr>
              <a:t>the software</a:t>
            </a:r>
            <a:r>
              <a:rPr lang="en-US" sz="1800" dirty="0">
                <a:solidFill>
                  <a:schemeClr val="bg1"/>
                </a:solidFill>
                <a:effectLst/>
                <a:latin typeface="Calibri"/>
                <a:ea typeface="Calibri" panose="020F0502020204030204" pitchFamily="34" charset="0"/>
              </a:rPr>
              <a:t> development life cycle.</a:t>
            </a:r>
            <a:endParaRPr lang="en-US" sz="1800" dirty="0">
              <a:solidFill>
                <a:schemeClr val="bg1"/>
              </a:solidFill>
              <a:latin typeface="Calibri"/>
            </a:endParaRPr>
          </a:p>
          <a:p>
            <a:pPr marL="742950" lvl="1" indent="-285750" algn="l" rtl="0">
              <a:lnSpc>
                <a:spcPct val="90000"/>
              </a:lnSpc>
              <a:spcBef>
                <a:spcPts val="0"/>
              </a:spcBef>
              <a:spcAft>
                <a:spcPts val="0"/>
              </a:spcAft>
              <a:buClr>
                <a:schemeClr val="lt1"/>
              </a:buClr>
              <a:buSzPts val="2000"/>
              <a:buFont typeface="Wingdings" panose="05000000000000000000" pitchFamily="2" charset="2"/>
              <a:buChar char="Ø"/>
            </a:pPr>
            <a:endParaRPr sz="1600" dirty="0"/>
          </a:p>
          <a:p>
            <a:pPr marL="800100" lvl="1">
              <a:buSzPts val="2000"/>
              <a:buFont typeface="Wingdings" panose="05000000000000000000" pitchFamily="2" charset="2"/>
              <a:buChar char="Ø"/>
            </a:pPr>
            <a:r>
              <a:rPr lang="en-US" dirty="0"/>
              <a:t>Tools – </a:t>
            </a:r>
            <a:r>
              <a:rPr lang="en-US" sz="1800" dirty="0">
                <a:latin typeface="Calibri"/>
                <a:cs typeface="Calibri"/>
              </a:rPr>
              <a:t>External tools such as </a:t>
            </a:r>
            <a:r>
              <a:rPr lang="en-US" sz="1800" dirty="0" err="1">
                <a:latin typeface="Calibri"/>
                <a:cs typeface="Calibri"/>
              </a:rPr>
              <a:t>cppchecker</a:t>
            </a:r>
            <a:r>
              <a:rPr lang="en-US" sz="1800" dirty="0">
                <a:latin typeface="Calibri"/>
                <a:cs typeface="Calibri"/>
              </a:rPr>
              <a:t> and IDEs are used to discover warnings, errors, and messages when developed code is being executed. Compiler warnings are a very useful part of an IDE.</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6801"/>
    </mc:Choice>
    <mc:Fallback xmlns="">
      <p:transition spd="slow" advTm="36801"/>
    </mc:Fallback>
  </mc:AlternateContent>
  <p:extLst>
    <p:ext uri="{E180D4A7-C9FB-4DFB-919C-405C955672EB}">
      <p14:showEvtLst xmlns:p14="http://schemas.microsoft.com/office/powerpoint/2010/main">
        <p14:playEvt time="270" objId="2"/>
        <p14:stopEvt time="35684" objId="2"/>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Now</a:t>
            </a:r>
          </a:p>
          <a:p>
            <a:pPr marL="228600" lvl="0" indent="-228600" algn="l" rtl="0">
              <a:lnSpc>
                <a:spcPct val="90000"/>
              </a:lnSpc>
              <a:spcBef>
                <a:spcPts val="0"/>
              </a:spcBef>
              <a:spcAft>
                <a:spcPts val="0"/>
              </a:spcAft>
              <a:buClr>
                <a:schemeClr val="lt1"/>
              </a:buClr>
              <a:buSzPts val="2000"/>
              <a:buChar char="•"/>
            </a:pPr>
            <a:endParaRPr lang="en-US" sz="2000" dirty="0"/>
          </a:p>
          <a:p>
            <a:pPr marL="685800" lvl="1" indent="-228600">
              <a:spcBef>
                <a:spcPts val="0"/>
              </a:spcBef>
              <a:buSzPts val="2000"/>
            </a:pPr>
            <a:r>
              <a:rPr lang="en-US" sz="1800" dirty="0"/>
              <a:t>Risks – Time is being used on multiple tests</a:t>
            </a:r>
          </a:p>
          <a:p>
            <a:pPr marL="457200" lvl="1" indent="0">
              <a:spcBef>
                <a:spcPts val="0"/>
              </a:spcBef>
              <a:buSzPts val="2000"/>
              <a:buNone/>
            </a:pPr>
            <a:endParaRPr lang="en-US" sz="1800" dirty="0"/>
          </a:p>
          <a:p>
            <a:pPr marL="685800" lvl="1" indent="-228600">
              <a:spcBef>
                <a:spcPts val="0"/>
              </a:spcBef>
              <a:buSzPts val="2000"/>
            </a:pPr>
            <a:r>
              <a:rPr lang="en-US" sz="1800" dirty="0"/>
              <a:t>Benefits – The project will be much more secure</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Wait</a:t>
            </a:r>
          </a:p>
          <a:p>
            <a:pPr marL="228600" lvl="0" indent="-228600" algn="l" rtl="0">
              <a:lnSpc>
                <a:spcPct val="90000"/>
              </a:lnSpc>
              <a:spcBef>
                <a:spcPts val="0"/>
              </a:spcBef>
              <a:spcAft>
                <a:spcPts val="0"/>
              </a:spcAft>
              <a:buClr>
                <a:schemeClr val="lt1"/>
              </a:buClr>
              <a:buSzPts val="2000"/>
              <a:buChar char="•"/>
            </a:pPr>
            <a:endParaRPr lang="en-US" sz="2000" dirty="0"/>
          </a:p>
          <a:p>
            <a:pPr marL="685800" lvl="1" indent="-228600">
              <a:spcBef>
                <a:spcPts val="0"/>
              </a:spcBef>
              <a:buSzPts val="2000"/>
            </a:pPr>
            <a:r>
              <a:rPr lang="en-US" sz="1800" dirty="0"/>
              <a:t>Risks – Areas of code not compatible with security features, unsecure code during development, delays in product shipment</a:t>
            </a:r>
          </a:p>
          <a:p>
            <a:pPr marL="457200" lvl="1" indent="0">
              <a:spcBef>
                <a:spcPts val="0"/>
              </a:spcBef>
              <a:buSzPts val="2000"/>
              <a:buNone/>
            </a:pPr>
            <a:endParaRPr lang="en-US" sz="1800" dirty="0"/>
          </a:p>
          <a:p>
            <a:pPr marL="685800" lvl="1" indent="-228600">
              <a:spcBef>
                <a:spcPts val="0"/>
              </a:spcBef>
              <a:buSzPts val="2000"/>
            </a:pPr>
            <a:r>
              <a:rPr lang="en-US" sz="1800" dirty="0"/>
              <a:t>Benefits – Able to focus on important parts of code as soon as possible.</a:t>
            </a:r>
          </a:p>
          <a:p>
            <a:pPr marL="0" lvl="0" indent="0" algn="l" rtl="0">
              <a:lnSpc>
                <a:spcPct val="90000"/>
              </a:lnSpc>
              <a:spcBef>
                <a:spcPts val="0"/>
              </a:spcBef>
              <a:spcAft>
                <a:spcPts val="0"/>
              </a:spcAft>
              <a:buClr>
                <a:schemeClr val="lt1"/>
              </a:buClr>
              <a:buSzPts val="2000"/>
              <a:buNone/>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7906"/>
    </mc:Choice>
    <mc:Fallback xmlns="">
      <p:transition spd="slow" advTm="67906"/>
    </mc:Fallback>
  </mc:AlternateContent>
  <p:extLst>
    <p:ext uri="{E180D4A7-C9FB-4DFB-919C-405C955672EB}">
      <p14:showEvtLst xmlns:p14="http://schemas.microsoft.com/office/powerpoint/2010/main">
        <p14:playEvt time="277" objId="2"/>
        <p14:stopEvt time="67906" objId="2"/>
      </p14:showEvt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200150" lvl="2" indent="-285750" algn="l" rtl="0">
              <a:lnSpc>
                <a:spcPct val="90000"/>
              </a:lnSpc>
              <a:spcBef>
                <a:spcPts val="0"/>
              </a:spcBef>
              <a:spcAft>
                <a:spcPts val="0"/>
              </a:spcAft>
              <a:buClr>
                <a:schemeClr val="lt1"/>
              </a:buClr>
              <a:buSzPts val="1800"/>
            </a:pPr>
            <a:r>
              <a:rPr lang="en-US" dirty="0"/>
              <a:t>Security development during life cycle</a:t>
            </a:r>
            <a:endParaRPr lang="en-US"/>
          </a:p>
          <a:p>
            <a:pPr marL="1657350" lvl="3" indent="-285750">
              <a:spcBef>
                <a:spcPts val="0"/>
              </a:spcBef>
            </a:pPr>
            <a:r>
              <a:rPr lang="en-US" dirty="0"/>
              <a:t>Plan out security before the development begins and execute the security procedures throughout the project</a:t>
            </a:r>
          </a:p>
          <a:p>
            <a:pPr marL="1200150" lvl="2" indent="-285750">
              <a:spcBef>
                <a:spcPts val="0"/>
              </a:spcBef>
            </a:pPr>
            <a:endParaRPr lang="en-US" dirty="0"/>
          </a:p>
          <a:p>
            <a:pPr marL="1200150" lvl="2" indent="-285750">
              <a:spcBef>
                <a:spcPts val="0"/>
              </a:spcBef>
            </a:pPr>
            <a:r>
              <a:rPr lang="en-US" dirty="0"/>
              <a:t>Developers</a:t>
            </a:r>
          </a:p>
          <a:p>
            <a:pPr marL="1657350" lvl="3" indent="-285750">
              <a:spcBef>
                <a:spcPts val="0"/>
              </a:spcBef>
            </a:pPr>
            <a:r>
              <a:rPr lang="en-US" dirty="0"/>
              <a:t>Work as a team to prioritize security</a:t>
            </a:r>
          </a:p>
          <a:p>
            <a:pPr marL="1657350" lvl="3" indent="-285750">
              <a:spcBef>
                <a:spcPts val="0"/>
              </a:spcBef>
            </a:pPr>
            <a:r>
              <a:rPr lang="en-US" dirty="0"/>
              <a:t>No one developer should be doing all the work</a:t>
            </a:r>
          </a:p>
          <a:p>
            <a:pPr marL="1657350" lvl="3" indent="-285750">
              <a:spcBef>
                <a:spcPts val="0"/>
              </a:spcBef>
            </a:pPr>
            <a:r>
              <a:rPr lang="en-US" dirty="0"/>
              <a:t>Security team vs coding team</a:t>
            </a:r>
          </a:p>
          <a:p>
            <a:pPr marL="1200150" lvl="2" indent="-285750">
              <a:spcBef>
                <a:spcPts val="0"/>
              </a:spcBef>
            </a:pPr>
            <a:endParaRPr lang="en-US" dirty="0"/>
          </a:p>
          <a:p>
            <a:pPr marL="1200150" lvl="2" indent="-285750">
              <a:spcBef>
                <a:spcPts val="0"/>
              </a:spcBef>
            </a:pPr>
            <a:endParaRPr lang="en-US" dirty="0"/>
          </a:p>
          <a:p>
            <a:pPr marL="1200150" lvl="2" indent="-285750" algn="l" rtl="0">
              <a:lnSpc>
                <a:spcPct val="90000"/>
              </a:lnSpc>
              <a:spcBef>
                <a:spcPts val="0"/>
              </a:spcBef>
              <a:spcAft>
                <a:spcPts val="0"/>
              </a:spcAft>
              <a:buClr>
                <a:schemeClr val="lt1"/>
              </a:buClr>
              <a:buSzPts val="1800"/>
            </a:pPr>
            <a:r>
              <a:rPr lang="en-US" dirty="0"/>
              <a:t>Triple A</a:t>
            </a:r>
          </a:p>
          <a:p>
            <a:pPr marL="1657350" lvl="3" indent="-285750">
              <a:spcBef>
                <a:spcPts val="0"/>
              </a:spcBef>
            </a:pPr>
            <a:r>
              <a:rPr lang="en-US" dirty="0"/>
              <a:t>Utilize encryption systems</a:t>
            </a:r>
          </a:p>
          <a:p>
            <a:pPr marL="1200150" lvl="2" indent="-285750" algn="l" rtl="0">
              <a:lnSpc>
                <a:spcPct val="90000"/>
              </a:lnSpc>
              <a:spcBef>
                <a:spcPts val="0"/>
              </a:spcBef>
              <a:spcAft>
                <a:spcPts val="0"/>
              </a:spcAft>
              <a:buClr>
                <a:schemeClr val="lt1"/>
              </a:buClr>
              <a:buSzPts val="1800"/>
            </a:pPr>
            <a:endParaRPr lang="en-US" dirty="0"/>
          </a:p>
          <a:p>
            <a:pPr marL="1200150" lvl="2" indent="-285750">
              <a:spcBef>
                <a:spcPts val="0"/>
              </a:spcBef>
            </a:pPr>
            <a:endParaRPr lang="en-US" dirty="0"/>
          </a:p>
          <a:p>
            <a:pPr marL="1200150" lvl="2" indent="-285750" algn="l" rtl="0">
              <a:lnSpc>
                <a:spcPct val="90000"/>
              </a:lnSpc>
              <a:spcBef>
                <a:spcPts val="0"/>
              </a:spcBef>
              <a:spcAft>
                <a:spcPts val="0"/>
              </a:spcAft>
              <a:buClr>
                <a:schemeClr val="lt1"/>
              </a:buClr>
              <a:buSzPts val="1800"/>
            </a:pPr>
            <a:r>
              <a:rPr lang="en-US" dirty="0"/>
              <a:t>Encryption types</a:t>
            </a:r>
          </a:p>
          <a:p>
            <a:pPr marL="1200150" lvl="2" indent="-285750" algn="l" rtl="0">
              <a:lnSpc>
                <a:spcPct val="90000"/>
              </a:lnSpc>
              <a:spcBef>
                <a:spcPts val="0"/>
              </a:spcBef>
              <a:spcAft>
                <a:spcPts val="0"/>
              </a:spcAft>
              <a:buClr>
                <a:schemeClr val="lt1"/>
              </a:buClr>
              <a:buSzPts val="1800"/>
              <a:buFont typeface="Wingdings" panose="05000000000000000000" pitchFamily="2" charset="2"/>
              <a:buChar char="Ø"/>
            </a:pPr>
            <a:endParaRPr lang="en-US" dirty="0"/>
          </a:p>
          <a:p>
            <a:pPr marL="1200150" lvl="2" indent="-285750" algn="l" rtl="0">
              <a:lnSpc>
                <a:spcPct val="90000"/>
              </a:lnSpc>
              <a:spcBef>
                <a:spcPts val="0"/>
              </a:spcBef>
              <a:spcAft>
                <a:spcPts val="0"/>
              </a:spcAft>
              <a:buClr>
                <a:schemeClr val="lt1"/>
              </a:buClr>
              <a:buSzPts val="1800"/>
              <a:buFont typeface="Wingdings" panose="05000000000000000000" pitchFamily="2" charset="2"/>
              <a:buChar char="Ø"/>
            </a:pPr>
            <a:endParaRPr lang="en-US"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0069"/>
    </mc:Choice>
    <mc:Fallback xmlns="">
      <p:transition spd="slow" advTm="40069"/>
    </mc:Fallback>
  </mc:AlternateContent>
  <p:extLst>
    <p:ext uri="{E180D4A7-C9FB-4DFB-919C-405C955672EB}">
      <p14:showEvtLst xmlns:p14="http://schemas.microsoft.com/office/powerpoint/2010/main">
        <p14:playEvt time="227" objId="2"/>
        <p14:stopEvt time="40069" objId="2"/>
      </p14:showEvt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endParaRPr lang="en-US" dirty="0"/>
          </a:p>
          <a:p>
            <a:pPr marL="228600" indent="-228600">
              <a:spcBef>
                <a:spcPts val="0"/>
              </a:spcBef>
              <a:buSzPts val="2200"/>
            </a:pPr>
            <a:r>
              <a:rPr lang="en-US" dirty="0"/>
              <a:t>It is very important to develop secure code. Protecting against data breaches is of the utmost importance since a lot of companies will be dealing with customer's data. The information of the public should be kept secure at all costs. </a:t>
            </a:r>
          </a:p>
          <a:p>
            <a:pPr marL="228600" indent="-88900">
              <a:buSzPts val="2200"/>
              <a:buNone/>
            </a:pPr>
            <a:endParaRPr lang="en-US"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4252"/>
    </mc:Choice>
    <mc:Fallback xmlns="">
      <p:transition spd="slow" advTm="44252"/>
    </mc:Fallback>
  </mc:AlternateContent>
  <p:extLst>
    <p:ext uri="{E180D4A7-C9FB-4DFB-919C-405C955672EB}">
      <p14:showEvtLst xmlns:p14="http://schemas.microsoft.com/office/powerpoint/2010/main">
        <p14:playEvt time="256" objId="2"/>
        <p14:stopEvt time="43632" objId="2"/>
      </p14:showEvt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i="1" dirty="0"/>
              <a:t>Defense in Depth | CISA</a:t>
            </a:r>
            <a:r>
              <a:rPr lang="en-US" dirty="0"/>
              <a:t>. (n.d.). Retrieved October 16, 2022, from </a:t>
            </a:r>
            <a:r>
              <a:rPr lang="en-US" dirty="0">
                <a:hlinkClick r:id="rId4"/>
              </a:rPr>
              <a:t>https://www.cisa.gov/uscert/bsi/articles/knowledge/principles/defense-in-depth</a:t>
            </a:r>
            <a:endParaRPr lang="en-US" dirty="0"/>
          </a:p>
          <a:p>
            <a:endParaRPr lang="en-US" dirty="0"/>
          </a:p>
          <a:p>
            <a:endParaRPr lang="en-US"/>
          </a:p>
          <a:p>
            <a:endParaRPr lang="en-US" dirty="0">
              <a:effectLst/>
            </a:endParaRPr>
          </a:p>
          <a:p>
            <a:endParaRPr lang="en-US" dirty="0">
              <a:effectLst/>
            </a:endParaRPr>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121"/>
    </mc:Choice>
    <mc:Fallback xmlns="">
      <p:transition spd="slow" advTm="4121"/>
    </mc:Fallback>
  </mc:AlternateContent>
  <p:extLst>
    <p:ext uri="{E180D4A7-C9FB-4DFB-919C-405C955672EB}">
      <p14:showEvtLst xmlns:p14="http://schemas.microsoft.com/office/powerpoint/2010/main">
        <p14:playEvt time="297" objId="2"/>
        <p14:stopEvt time="3058" objId="2"/>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Defense in Depth (</a:t>
            </a:r>
            <a:r>
              <a:rPr lang="en-US" dirty="0" err="1"/>
              <a:t>DiD</a:t>
            </a:r>
            <a:r>
              <a:rPr lang="en-US" dirty="0"/>
              <a:t>) multi-layer defense system illustration.</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0200"/>
    </mc:Choice>
    <mc:Fallback xmlns="">
      <p:transition spd="slow" advTm="20200"/>
    </mc:Fallback>
  </mc:AlternateContent>
  <p:extLst>
    <p:ext uri="{E180D4A7-C9FB-4DFB-919C-405C955672EB}">
      <p14:showEvtLst xmlns:p14="http://schemas.microsoft.com/office/powerpoint/2010/main">
        <p14:playEvt time="255" objId="2"/>
        <p14:stopEvt time="18968" objId="2"/>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3120819745"/>
              </p:ext>
            </p:extLst>
          </p:nvPr>
        </p:nvGraphicFramePr>
        <p:xfrm>
          <a:off x="3171900" y="2561050"/>
          <a:ext cx="7835225" cy="372001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Likely</a:t>
                      </a:r>
                    </a:p>
                    <a:p>
                      <a:pPr marL="0" marR="0" lvl="0" indent="0" algn="ctr" rtl="0">
                        <a:lnSpc>
                          <a:spcPct val="100000"/>
                        </a:lnSpc>
                        <a:spcBef>
                          <a:spcPts val="0"/>
                        </a:spcBef>
                        <a:spcAft>
                          <a:spcPts val="0"/>
                        </a:spcAft>
                        <a:buClr>
                          <a:srgbClr val="000000"/>
                        </a:buClr>
                        <a:buSzPts val="3600"/>
                        <a:buFont typeface="Arial"/>
                        <a:buNone/>
                      </a:pPr>
                      <a:endParaRPr lang="en-US" sz="2000" u="none" strike="noStrike" cap="none" dirty="0">
                        <a:solidFill>
                          <a:schemeClr val="tx1"/>
                        </a:solidFill>
                      </a:endParaRPr>
                    </a:p>
                    <a:p>
                      <a:pPr marL="0" marR="0" lvl="0" indent="0" algn="l"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Threats that have more frequency to occur </a:t>
                      </a:r>
                    </a:p>
                    <a:p>
                      <a:pPr marL="0" marR="0" lvl="0" indent="0" algn="ctr" rtl="0">
                        <a:lnSpc>
                          <a:spcPct val="100000"/>
                        </a:lnSpc>
                        <a:spcBef>
                          <a:spcPts val="0"/>
                        </a:spcBef>
                        <a:spcAft>
                          <a:spcPts val="0"/>
                        </a:spcAft>
                        <a:buClr>
                          <a:srgbClr val="000000"/>
                        </a:buClr>
                        <a:buSzPts val="3600"/>
                        <a:buFont typeface="Arial"/>
                        <a:buNone/>
                      </a:pPr>
                      <a:endParaRPr sz="20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Priority</a:t>
                      </a:r>
                    </a:p>
                    <a:p>
                      <a:pPr marL="0" marR="0" lvl="0" indent="0" algn="l"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Standards with higher relevance</a:t>
                      </a:r>
                      <a:endParaRPr sz="20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solidFill>
                          <a:srgbClr val="FFD966"/>
                        </a:solidFill>
                        <a:latin typeface="Calibri" panose="020F0502020204030204" pitchFamily="34" charset="0"/>
                        <a:cs typeface="Calibri" panose="020F0502020204030204" pitchFamily="34" charset="0"/>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Low priority</a:t>
                      </a:r>
                    </a:p>
                    <a:p>
                      <a:pPr marL="0" marR="0" lvl="0" indent="0" algn="l"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Standards with lower relevance</a:t>
                      </a:r>
                      <a:endParaRPr sz="20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Unlikely</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chemeClr val="tx1"/>
                          </a:solidFill>
                        </a:rPr>
                        <a:t>Threats that have more frequency to occur </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6784"/>
    </mc:Choice>
    <mc:Fallback xmlns="">
      <p:transition spd="slow" advTm="16784"/>
    </mc:Fallback>
  </mc:AlternateContent>
  <p:extLst>
    <p:ext uri="{E180D4A7-C9FB-4DFB-919C-405C955672EB}">
      <p14:showEvtLst xmlns:p14="http://schemas.microsoft.com/office/powerpoint/2010/main">
        <p14:playEvt time="252" objId="4"/>
        <p14:stopEvt time="16066" objId="4"/>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200"/>
              <a:buFont typeface="+mj-lt"/>
              <a:buAutoNum type="arabicPeriod"/>
            </a:pPr>
            <a:r>
              <a:rPr lang="en-US" dirty="0"/>
              <a:t>Validate Input Data</a:t>
            </a:r>
          </a:p>
          <a:p>
            <a:pPr lvl="0" indent="-457200" algn="l" rtl="0">
              <a:lnSpc>
                <a:spcPct val="90000"/>
              </a:lnSpc>
              <a:spcBef>
                <a:spcPts val="0"/>
              </a:spcBef>
              <a:spcAft>
                <a:spcPts val="0"/>
              </a:spcAft>
              <a:buClr>
                <a:schemeClr val="lt1"/>
              </a:buClr>
              <a:buSzPts val="2200"/>
              <a:buFont typeface="+mj-lt"/>
              <a:buAutoNum type="arabicPeriod"/>
            </a:pPr>
            <a:r>
              <a:rPr lang="en-US" dirty="0"/>
              <a:t>Heed Compiler Warnings</a:t>
            </a:r>
          </a:p>
          <a:p>
            <a:pPr lvl="0" indent="-457200" algn="l" rtl="0">
              <a:lnSpc>
                <a:spcPct val="90000"/>
              </a:lnSpc>
              <a:spcBef>
                <a:spcPts val="0"/>
              </a:spcBef>
              <a:spcAft>
                <a:spcPts val="0"/>
              </a:spcAft>
              <a:buClr>
                <a:schemeClr val="lt1"/>
              </a:buClr>
              <a:buSzPts val="2200"/>
              <a:buFont typeface="+mj-lt"/>
              <a:buAutoNum type="arabicPeriod"/>
            </a:pPr>
            <a:r>
              <a:rPr lang="en-US" dirty="0"/>
              <a:t>Architect and Design for Security Policies</a:t>
            </a:r>
          </a:p>
          <a:p>
            <a:pPr lvl="0" indent="-457200" algn="l" rtl="0">
              <a:lnSpc>
                <a:spcPct val="90000"/>
              </a:lnSpc>
              <a:spcBef>
                <a:spcPts val="0"/>
              </a:spcBef>
              <a:spcAft>
                <a:spcPts val="0"/>
              </a:spcAft>
              <a:buClr>
                <a:schemeClr val="lt1"/>
              </a:buClr>
              <a:buSzPts val="2200"/>
              <a:buFont typeface="+mj-lt"/>
              <a:buAutoNum type="arabicPeriod"/>
            </a:pPr>
            <a:r>
              <a:rPr lang="en-US" dirty="0"/>
              <a:t>Keep It Simple</a:t>
            </a:r>
          </a:p>
          <a:p>
            <a:pPr lvl="0" indent="-457200" algn="l" rtl="0">
              <a:lnSpc>
                <a:spcPct val="90000"/>
              </a:lnSpc>
              <a:spcBef>
                <a:spcPts val="0"/>
              </a:spcBef>
              <a:spcAft>
                <a:spcPts val="0"/>
              </a:spcAft>
              <a:buClr>
                <a:schemeClr val="lt1"/>
              </a:buClr>
              <a:buSzPts val="2200"/>
              <a:buFont typeface="+mj-lt"/>
              <a:buAutoNum type="arabicPeriod"/>
            </a:pPr>
            <a:r>
              <a:rPr lang="en-US" dirty="0"/>
              <a:t>Default Deny</a:t>
            </a:r>
          </a:p>
          <a:p>
            <a:pPr lvl="0" indent="-457200" algn="l" rtl="0">
              <a:lnSpc>
                <a:spcPct val="90000"/>
              </a:lnSpc>
              <a:spcBef>
                <a:spcPts val="0"/>
              </a:spcBef>
              <a:spcAft>
                <a:spcPts val="0"/>
              </a:spcAft>
              <a:buClr>
                <a:schemeClr val="lt1"/>
              </a:buClr>
              <a:buSzPts val="2200"/>
              <a:buFont typeface="+mj-lt"/>
              <a:buAutoNum type="arabicPeriod"/>
            </a:pPr>
            <a:r>
              <a:rPr lang="en-US" dirty="0"/>
              <a:t>Adhere to the Principle of Least Privilege</a:t>
            </a:r>
          </a:p>
          <a:p>
            <a:pPr lvl="0" indent="-457200" algn="l" rtl="0">
              <a:lnSpc>
                <a:spcPct val="90000"/>
              </a:lnSpc>
              <a:spcBef>
                <a:spcPts val="0"/>
              </a:spcBef>
              <a:spcAft>
                <a:spcPts val="0"/>
              </a:spcAft>
              <a:buClr>
                <a:schemeClr val="lt1"/>
              </a:buClr>
              <a:buSzPts val="2200"/>
              <a:buFont typeface="+mj-lt"/>
              <a:buAutoNum type="arabicPeriod"/>
            </a:pPr>
            <a:r>
              <a:rPr lang="en-US" dirty="0"/>
              <a:t>Sanitize Data Sent to Other Systems</a:t>
            </a:r>
          </a:p>
          <a:p>
            <a:pPr lvl="0" indent="-457200" algn="l" rtl="0">
              <a:lnSpc>
                <a:spcPct val="90000"/>
              </a:lnSpc>
              <a:spcBef>
                <a:spcPts val="0"/>
              </a:spcBef>
              <a:spcAft>
                <a:spcPts val="0"/>
              </a:spcAft>
              <a:buClr>
                <a:schemeClr val="lt1"/>
              </a:buClr>
              <a:buSzPts val="2200"/>
              <a:buFont typeface="+mj-lt"/>
              <a:buAutoNum type="arabicPeriod"/>
            </a:pPr>
            <a:r>
              <a:rPr lang="en-US" dirty="0"/>
              <a:t>Practice Defense in Depth</a:t>
            </a:r>
          </a:p>
          <a:p>
            <a:pPr lvl="0" indent="-457200" algn="l" rtl="0">
              <a:lnSpc>
                <a:spcPct val="90000"/>
              </a:lnSpc>
              <a:spcBef>
                <a:spcPts val="0"/>
              </a:spcBef>
              <a:spcAft>
                <a:spcPts val="0"/>
              </a:spcAft>
              <a:buClr>
                <a:schemeClr val="lt1"/>
              </a:buClr>
              <a:buSzPts val="2200"/>
              <a:buFont typeface="+mj-lt"/>
              <a:buAutoNum type="arabicPeriod"/>
            </a:pPr>
            <a:r>
              <a:rPr lang="en-US" dirty="0"/>
              <a:t>Use Effective Quality Assurance Techniques</a:t>
            </a:r>
          </a:p>
          <a:p>
            <a:pPr lvl="0" indent="-457200" algn="l" rtl="0">
              <a:lnSpc>
                <a:spcPct val="90000"/>
              </a:lnSpc>
              <a:spcBef>
                <a:spcPts val="0"/>
              </a:spcBef>
              <a:spcAft>
                <a:spcPts val="0"/>
              </a:spcAft>
              <a:buClr>
                <a:schemeClr val="lt1"/>
              </a:buClr>
              <a:buSzPts val="2200"/>
              <a:buFont typeface="+mj-lt"/>
              <a:buAutoNum type="arabicPeriod"/>
            </a:pPr>
            <a:r>
              <a:rPr lang="en-US" dirty="0"/>
              <a:t>Adopt a Secure Coding Standard</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3385"/>
    </mc:Choice>
    <mc:Fallback xmlns="">
      <p:transition spd="slow" advTm="13385"/>
    </mc:Fallback>
  </mc:AlternateContent>
  <p:extLst>
    <p:ext uri="{E180D4A7-C9FB-4DFB-919C-405C955672EB}">
      <p14:showEvtLst xmlns:p14="http://schemas.microsoft.com/office/powerpoint/2010/main">
        <p14:playEvt time="246" objId="2"/>
        <p14:stopEvt time="11738" objId="2"/>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1"/>
            <a:ext cx="10820400" cy="2461416"/>
          </a:xfrm>
          <a:prstGeom prst="rect">
            <a:avLst/>
          </a:prstGeom>
          <a:noFill/>
          <a:ln>
            <a:noFill/>
          </a:ln>
        </p:spPr>
        <p:txBody>
          <a:bodyPr spcFirstLastPara="1" wrap="square" lIns="91425" tIns="45700" rIns="91425" bIns="45700" anchor="t" anchorCtr="0">
            <a:normAutofit lnSpcReduction="10000"/>
          </a:bodyPr>
          <a:lstStyle/>
          <a:p>
            <a:pPr lvl="0" indent="-457200" algn="l" rtl="0">
              <a:lnSpc>
                <a:spcPct val="90000"/>
              </a:lnSpc>
              <a:spcBef>
                <a:spcPts val="0"/>
              </a:spcBef>
              <a:spcAft>
                <a:spcPts val="0"/>
              </a:spcAft>
              <a:buClr>
                <a:schemeClr val="lt1"/>
              </a:buClr>
              <a:buSzPts val="2000"/>
              <a:buFont typeface="+mj-lt"/>
              <a:buAutoNum type="arabicPeriod"/>
            </a:pPr>
            <a:r>
              <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STD – 003: Guarantee that storage for strings has sufficient space for character data and the null terminator</a:t>
            </a:r>
          </a:p>
          <a:p>
            <a:pPr lvl="0" indent="-457200" algn="l" rtl="0">
              <a:lnSpc>
                <a:spcPct val="90000"/>
              </a:lnSpc>
              <a:spcBef>
                <a:spcPts val="0"/>
              </a:spcBef>
              <a:spcAft>
                <a:spcPts val="0"/>
              </a:spcAft>
              <a:buClr>
                <a:schemeClr val="lt1"/>
              </a:buClr>
              <a:buSzPts val="2000"/>
              <a:buFont typeface="+mj-lt"/>
              <a:buAutoNum type="arabicPeriod"/>
            </a:pPr>
            <a:r>
              <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STD – 004: Do not store an already-owned pointer value in an unrelated smart pointer</a:t>
            </a:r>
          </a:p>
          <a:p>
            <a:pPr lvl="0" indent="-457200" algn="l" rtl="0">
              <a:lnSpc>
                <a:spcPct val="90000"/>
              </a:lnSpc>
              <a:spcBef>
                <a:spcPts val="0"/>
              </a:spcBef>
              <a:spcAft>
                <a:spcPts val="0"/>
              </a:spcAft>
              <a:buClr>
                <a:schemeClr val="lt1"/>
              </a:buClr>
              <a:buSzPts val="2000"/>
              <a:buFont typeface="+mj-lt"/>
              <a:buAutoNum type="arabicPeriod"/>
            </a:pPr>
            <a:r>
              <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STD – 005: Properly deallocate dynamically allocated resources</a:t>
            </a:r>
          </a:p>
          <a:p>
            <a:pPr indent="-457200">
              <a:spcBef>
                <a:spcPts val="0"/>
              </a:spcBef>
              <a:buSzPts val="2000"/>
              <a:buFont typeface="+mj-lt"/>
              <a:buAutoNum type="arabicPeriod"/>
            </a:pPr>
            <a:r>
              <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STD – 009: </a:t>
            </a:r>
            <a:r>
              <a:rPr lang="en-US" sz="1800" spc="-10" dirty="0">
                <a:solidFill>
                  <a:schemeClr val="bg1"/>
                </a:solidFill>
                <a:effectLst/>
                <a:latin typeface="Segoe UI" panose="020B0502040204020203" pitchFamily="34" charset="0"/>
                <a:ea typeface="Calibri" panose="020F0502020204030204" pitchFamily="34" charset="0"/>
              </a:rPr>
              <a:t>Do not attempt to create a std::string from a null pointer</a:t>
            </a:r>
          </a:p>
          <a:p>
            <a:pPr indent="-457200">
              <a:spcBef>
                <a:spcPts val="0"/>
              </a:spcBef>
              <a:buSzPts val="2000"/>
              <a:buFont typeface="+mj-lt"/>
              <a:buAutoNum type="arabicPeriod"/>
            </a:pPr>
            <a:r>
              <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STD – 010: Do not define a C-style variadic function</a:t>
            </a:r>
          </a:p>
          <a:p>
            <a:pPr indent="-457200">
              <a:spcBef>
                <a:spcPts val="0"/>
              </a:spcBef>
              <a:buSzPts val="2000"/>
              <a:buFont typeface="+mj-lt"/>
              <a:buAutoNum type="arabicPeriod"/>
            </a:pPr>
            <a:r>
              <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STD – 007: Guarantee exception safety</a:t>
            </a:r>
          </a:p>
          <a:p>
            <a:pPr indent="-457200">
              <a:spcBef>
                <a:spcPts val="0"/>
              </a:spcBef>
              <a:buSzPts val="2000"/>
              <a:buFont typeface="+mj-lt"/>
              <a:buAutoNum type="arabicPeriod"/>
            </a:pPr>
            <a:r>
              <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STD – 001: Do not cast to an out-of-range enumeration value</a:t>
            </a:r>
          </a:p>
          <a:p>
            <a:pPr lvl="0" indent="-457200" algn="l" rtl="0">
              <a:lnSpc>
                <a:spcPct val="90000"/>
              </a:lnSpc>
              <a:spcBef>
                <a:spcPts val="0"/>
              </a:spcBef>
              <a:spcAft>
                <a:spcPts val="0"/>
              </a:spcAft>
              <a:buClr>
                <a:schemeClr val="lt1"/>
              </a:buClr>
              <a:buSzPts val="2000"/>
              <a:buFont typeface="+mj-lt"/>
              <a:buAutoNum type="arabicPeriod"/>
            </a:pPr>
            <a:r>
              <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STD – 002: Use valid references, pointers, and iterators to reference elements of a container</a:t>
            </a:r>
          </a:p>
          <a:p>
            <a:pPr lvl="0" indent="-457200" algn="l" rtl="0">
              <a:lnSpc>
                <a:spcPct val="90000"/>
              </a:lnSpc>
              <a:spcBef>
                <a:spcPts val="0"/>
              </a:spcBef>
              <a:spcAft>
                <a:spcPts val="0"/>
              </a:spcAft>
              <a:buClr>
                <a:schemeClr val="lt1"/>
              </a:buClr>
              <a:buSzPts val="2000"/>
              <a:buFont typeface="+mj-lt"/>
              <a:buAutoNum type="arabicPeriod"/>
            </a:pPr>
            <a:r>
              <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STD – 008: Range check element access</a:t>
            </a:r>
          </a:p>
          <a:p>
            <a:pPr indent="-457200">
              <a:spcBef>
                <a:spcPts val="0"/>
              </a:spcBef>
              <a:buSzPts val="2000"/>
              <a:buFont typeface="+mj-lt"/>
              <a:buAutoNum type="arabicPeriod"/>
            </a:pPr>
            <a:r>
              <a:rPr lang="en-US" sz="1800" spc="-10" dirty="0">
                <a:solidFill>
                  <a:schemeClr val="bg1"/>
                </a:solidFill>
                <a:effectLst/>
                <a:latin typeface="Calibri"/>
                <a:ea typeface="Calibri" panose="020F0502020204030204" pitchFamily="34" charset="0"/>
                <a:cs typeface="Calibri"/>
              </a:rPr>
              <a:t>STD – 006: Use a static assertion to test the value of a constant expression</a:t>
            </a:r>
          </a:p>
          <a:p>
            <a:pPr marL="0" lvl="0" indent="0" algn="l" rtl="0">
              <a:lnSpc>
                <a:spcPct val="90000"/>
              </a:lnSpc>
              <a:spcBef>
                <a:spcPts val="0"/>
              </a:spcBef>
              <a:spcAft>
                <a:spcPts val="0"/>
              </a:spcAft>
              <a:buClr>
                <a:schemeClr val="lt1"/>
              </a:buClr>
              <a:buSzPts val="2000"/>
              <a:buNone/>
            </a:pPr>
            <a:endParaRPr lang="en-US" sz="1800" spc="-1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Clr>
                <a:schemeClr val="lt1"/>
              </a:buClr>
              <a:buSzPts val="2000"/>
              <a:buNone/>
            </a:pPr>
            <a:endParaRPr lang="en-US" sz="1800" spc="-1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1AC4FA0B-2E28-43CE-8E15-0672539158F6}"/>
              </a:ext>
            </a:extLst>
          </p:cNvPr>
          <p:cNvGraphicFramePr>
            <a:graphicFrameLocks noGrp="1"/>
          </p:cNvGraphicFramePr>
          <p:nvPr>
            <p:extLst>
              <p:ext uri="{D42A27DB-BD31-4B8C-83A1-F6EECF244321}">
                <p14:modId xmlns:p14="http://schemas.microsoft.com/office/powerpoint/2010/main" val="2503532814"/>
              </p:ext>
            </p:extLst>
          </p:nvPr>
        </p:nvGraphicFramePr>
        <p:xfrm>
          <a:off x="1406513" y="4655977"/>
          <a:ext cx="8502597" cy="2011680"/>
        </p:xfrm>
        <a:graphic>
          <a:graphicData uri="http://schemas.openxmlformats.org/drawingml/2006/table">
            <a:tbl>
              <a:tblPr firstRow="1" firstCol="1" bandRow="1">
                <a:tableStyleId>{802198C4-3087-4945-87E3-76CBB3509B7E}</a:tableStyleId>
              </a:tblPr>
              <a:tblGrid>
                <a:gridCol w="1126850">
                  <a:extLst>
                    <a:ext uri="{9D8B030D-6E8A-4147-A177-3AD203B41FA5}">
                      <a16:colId xmlns:a16="http://schemas.microsoft.com/office/drawing/2014/main" val="4003690799"/>
                    </a:ext>
                  </a:extLst>
                </a:gridCol>
                <a:gridCol w="1130001">
                  <a:extLst>
                    <a:ext uri="{9D8B030D-6E8A-4147-A177-3AD203B41FA5}">
                      <a16:colId xmlns:a16="http://schemas.microsoft.com/office/drawing/2014/main" val="828330327"/>
                    </a:ext>
                  </a:extLst>
                </a:gridCol>
                <a:gridCol w="1063021">
                  <a:extLst>
                    <a:ext uri="{9D8B030D-6E8A-4147-A177-3AD203B41FA5}">
                      <a16:colId xmlns:a16="http://schemas.microsoft.com/office/drawing/2014/main" val="251136085"/>
                    </a:ext>
                  </a:extLst>
                </a:gridCol>
                <a:gridCol w="1462541">
                  <a:extLst>
                    <a:ext uri="{9D8B030D-6E8A-4147-A177-3AD203B41FA5}">
                      <a16:colId xmlns:a16="http://schemas.microsoft.com/office/drawing/2014/main" val="1842650312"/>
                    </a:ext>
                  </a:extLst>
                </a:gridCol>
                <a:gridCol w="1608323">
                  <a:extLst>
                    <a:ext uri="{9D8B030D-6E8A-4147-A177-3AD203B41FA5}">
                      <a16:colId xmlns:a16="http://schemas.microsoft.com/office/drawing/2014/main" val="1746814286"/>
                    </a:ext>
                  </a:extLst>
                </a:gridCol>
                <a:gridCol w="2111861">
                  <a:extLst>
                    <a:ext uri="{9D8B030D-6E8A-4147-A177-3AD203B41FA5}">
                      <a16:colId xmlns:a16="http://schemas.microsoft.com/office/drawing/2014/main" val="3420995960"/>
                    </a:ext>
                  </a:extLst>
                </a:gridCol>
              </a:tblGrid>
              <a:tr h="173889">
                <a:tc>
                  <a:txBody>
                    <a:bodyPr/>
                    <a:lstStyle/>
                    <a:p>
                      <a:pPr marL="0" marR="0" algn="ctr">
                        <a:spcBef>
                          <a:spcPts val="0"/>
                        </a:spcBef>
                        <a:spcAft>
                          <a:spcPts val="0"/>
                        </a:spcAft>
                      </a:pPr>
                      <a:r>
                        <a:rPr lang="en-US" sz="1200">
                          <a:solidFill>
                            <a:schemeClr val="bg1"/>
                          </a:solidFill>
                          <a:effectLst/>
                        </a:rPr>
                        <a:t>Rule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Severity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Likelihood</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Remediation Cost</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Priority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Level</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717852703"/>
                  </a:ext>
                </a:extLst>
              </a:tr>
              <a:tr h="173889">
                <a:tc>
                  <a:txBody>
                    <a:bodyPr/>
                    <a:lstStyle/>
                    <a:p>
                      <a:pPr marL="0" marR="0">
                        <a:spcBef>
                          <a:spcPts val="0"/>
                        </a:spcBef>
                        <a:spcAft>
                          <a:spcPts val="0"/>
                        </a:spcAft>
                      </a:pPr>
                      <a:r>
                        <a:rPr lang="en-US" sz="1200">
                          <a:solidFill>
                            <a:schemeClr val="bg1"/>
                          </a:solidFill>
                          <a:effectLst/>
                        </a:rPr>
                        <a:t>STD-001-CPP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Unlikely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2</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254258301"/>
                  </a:ext>
                </a:extLst>
              </a:tr>
              <a:tr h="173889">
                <a:tc>
                  <a:txBody>
                    <a:bodyPr/>
                    <a:lstStyle/>
                    <a:p>
                      <a:pPr marL="0" marR="0">
                        <a:spcBef>
                          <a:spcPts val="0"/>
                        </a:spcBef>
                        <a:spcAft>
                          <a:spcPts val="0"/>
                        </a:spcAft>
                      </a:pPr>
                      <a:r>
                        <a:rPr lang="en-US" sz="1200">
                          <a:solidFill>
                            <a:schemeClr val="bg1"/>
                          </a:solidFill>
                          <a:effectLst/>
                        </a:rPr>
                        <a:t>STD-002-CPP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Probable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dirty="0">
                          <a:solidFill>
                            <a:schemeClr val="bg1"/>
                          </a:solidFill>
                          <a:effectLst/>
                        </a:rPr>
                        <a:t>2</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37569623"/>
                  </a:ext>
                </a:extLst>
              </a:tr>
              <a:tr h="173889">
                <a:tc>
                  <a:txBody>
                    <a:bodyPr/>
                    <a:lstStyle/>
                    <a:p>
                      <a:pPr marL="0" marR="0">
                        <a:spcBef>
                          <a:spcPts val="0"/>
                        </a:spcBef>
                        <a:spcAft>
                          <a:spcPts val="0"/>
                        </a:spcAft>
                      </a:pPr>
                      <a:r>
                        <a:rPr lang="en-US" sz="1200">
                          <a:solidFill>
                            <a:schemeClr val="bg1"/>
                          </a:solidFill>
                          <a:effectLst/>
                        </a:rPr>
                        <a:t>STD-003-CPP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5</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391036369"/>
                  </a:ext>
                </a:extLst>
              </a:tr>
              <a:tr h="173889">
                <a:tc>
                  <a:txBody>
                    <a:bodyPr/>
                    <a:lstStyle/>
                    <a:p>
                      <a:pPr marL="0" marR="0">
                        <a:spcBef>
                          <a:spcPts val="0"/>
                        </a:spcBef>
                        <a:spcAft>
                          <a:spcPts val="0"/>
                        </a:spcAft>
                      </a:pPr>
                      <a:r>
                        <a:rPr lang="en-US" sz="1200">
                          <a:solidFill>
                            <a:schemeClr val="bg1"/>
                          </a:solidFill>
                          <a:effectLst/>
                        </a:rPr>
                        <a:t>STD-004-CPP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5</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31262784"/>
                  </a:ext>
                </a:extLst>
              </a:tr>
              <a:tr h="173889">
                <a:tc>
                  <a:txBody>
                    <a:bodyPr/>
                    <a:lstStyle/>
                    <a:p>
                      <a:pPr marL="0" marR="0">
                        <a:spcBef>
                          <a:spcPts val="0"/>
                        </a:spcBef>
                        <a:spcAft>
                          <a:spcPts val="0"/>
                        </a:spcAft>
                      </a:pPr>
                      <a:r>
                        <a:rPr lang="en-US" sz="1200">
                          <a:solidFill>
                            <a:schemeClr val="bg1"/>
                          </a:solidFill>
                          <a:effectLst/>
                        </a:rPr>
                        <a:t>STD-005-CPP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5</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79918399"/>
                  </a:ext>
                </a:extLst>
              </a:tr>
              <a:tr h="173889">
                <a:tc>
                  <a:txBody>
                    <a:bodyPr/>
                    <a:lstStyle/>
                    <a:p>
                      <a:pPr marL="0" marR="0">
                        <a:spcBef>
                          <a:spcPts val="0"/>
                        </a:spcBef>
                        <a:spcAft>
                          <a:spcPts val="0"/>
                        </a:spcAft>
                      </a:pPr>
                      <a:r>
                        <a:rPr lang="en-US" sz="1200">
                          <a:solidFill>
                            <a:schemeClr val="bg1"/>
                          </a:solidFill>
                          <a:effectLst/>
                        </a:rPr>
                        <a:t>STD-006-CPP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Unlikely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1</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501442821"/>
                  </a:ext>
                </a:extLst>
              </a:tr>
              <a:tr h="173889">
                <a:tc>
                  <a:txBody>
                    <a:bodyPr/>
                    <a:lstStyle/>
                    <a:p>
                      <a:pPr marL="0" marR="0">
                        <a:spcBef>
                          <a:spcPts val="0"/>
                        </a:spcBef>
                        <a:spcAft>
                          <a:spcPts val="0"/>
                        </a:spcAft>
                      </a:pPr>
                      <a:r>
                        <a:rPr lang="en-US" sz="1200">
                          <a:solidFill>
                            <a:schemeClr val="bg1"/>
                          </a:solidFill>
                          <a:effectLst/>
                        </a:rPr>
                        <a:t>STD-007-CPP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3</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19880646"/>
                  </a:ext>
                </a:extLst>
              </a:tr>
              <a:tr h="173889">
                <a:tc>
                  <a:txBody>
                    <a:bodyPr/>
                    <a:lstStyle/>
                    <a:p>
                      <a:pPr marL="0" marR="0">
                        <a:spcBef>
                          <a:spcPts val="0"/>
                        </a:spcBef>
                        <a:spcAft>
                          <a:spcPts val="0"/>
                        </a:spcAft>
                      </a:pPr>
                      <a:r>
                        <a:rPr lang="en-US" sz="1200">
                          <a:solidFill>
                            <a:schemeClr val="bg1"/>
                          </a:solidFill>
                          <a:effectLst/>
                        </a:rPr>
                        <a:t>STD-008-CPP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Unlikely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2</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957293033"/>
                  </a:ext>
                </a:extLst>
              </a:tr>
              <a:tr h="173889">
                <a:tc>
                  <a:txBody>
                    <a:bodyPr/>
                    <a:lstStyle/>
                    <a:p>
                      <a:pPr marL="0" marR="0">
                        <a:spcBef>
                          <a:spcPts val="0"/>
                        </a:spcBef>
                        <a:spcAft>
                          <a:spcPts val="0"/>
                        </a:spcAft>
                      </a:pPr>
                      <a:r>
                        <a:rPr lang="en-US" sz="1200">
                          <a:solidFill>
                            <a:schemeClr val="bg1"/>
                          </a:solidFill>
                          <a:effectLst/>
                        </a:rPr>
                        <a:t>STD-009-CPP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5</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364185800"/>
                  </a:ext>
                </a:extLst>
              </a:tr>
              <a:tr h="173889">
                <a:tc>
                  <a:txBody>
                    <a:bodyPr/>
                    <a:lstStyle/>
                    <a:p>
                      <a:pPr marL="0" marR="0">
                        <a:spcBef>
                          <a:spcPts val="0"/>
                        </a:spcBef>
                        <a:spcAft>
                          <a:spcPts val="0"/>
                        </a:spcAft>
                      </a:pPr>
                      <a:r>
                        <a:rPr lang="en-US" sz="1200">
                          <a:solidFill>
                            <a:schemeClr val="bg1"/>
                          </a:solidFill>
                          <a:effectLst/>
                        </a:rPr>
                        <a:t>STD-010-CPP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Probable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200" dirty="0">
                          <a:solidFill>
                            <a:schemeClr val="bg1"/>
                          </a:solidFill>
                          <a:effectLst/>
                        </a:rPr>
                        <a:t>4</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112444618"/>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8908"/>
    </mc:Choice>
    <mc:Fallback xmlns="">
      <p:transition spd="slow" advTm="18908"/>
    </mc:Fallback>
  </mc:AlternateContent>
  <p:extLst>
    <p:ext uri="{E180D4A7-C9FB-4DFB-919C-405C955672EB}">
      <p14:showEvtLst xmlns:p14="http://schemas.microsoft.com/office/powerpoint/2010/main">
        <p14:playEvt time="280" objId="3"/>
        <p14:stopEvt time="17326" objId="3"/>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a:t>
            </a:r>
          </a:p>
          <a:p>
            <a:pPr marL="228600" lvl="0" indent="-228600" algn="l" rtl="0">
              <a:lnSpc>
                <a:spcPct val="90000"/>
              </a:lnSpc>
              <a:spcBef>
                <a:spcPts val="0"/>
              </a:spcBef>
              <a:spcAft>
                <a:spcPts val="0"/>
              </a:spcAft>
              <a:buClr>
                <a:schemeClr val="lt1"/>
              </a:buClr>
              <a:buSzPts val="2000"/>
              <a:buChar char="•"/>
            </a:pPr>
            <a:endParaRPr lang="en-US" sz="2000" dirty="0"/>
          </a:p>
          <a:p>
            <a:pPr marL="800100" lvl="1">
              <a:spcBef>
                <a:spcPts val="0"/>
              </a:spcBef>
              <a:buSzPts val="2000"/>
              <a:buFont typeface="Wingdings" panose="05000000000000000000" pitchFamily="2" charset="2"/>
              <a:buChar char="Ø"/>
            </a:pPr>
            <a:r>
              <a:rPr lang="en-US" sz="1800" dirty="0"/>
              <a:t>Flight - </a:t>
            </a:r>
            <a:r>
              <a:rPr lang="en-US" sz="1800" dirty="0">
                <a:effectLst/>
                <a:latin typeface="Calibri"/>
                <a:ea typeface="Calibri" panose="020F0502020204030204" pitchFamily="34" charset="0"/>
              </a:rPr>
              <a:t>An encryption at flight is when data is encrypted while being transmitted.</a:t>
            </a:r>
            <a:r>
              <a:rPr lang="en-US" sz="1800" dirty="0">
                <a:latin typeface="Calibri"/>
                <a:ea typeface="Calibri" panose="020F0502020204030204" pitchFamily="34" charset="0"/>
              </a:rPr>
              <a:t> </a:t>
            </a:r>
            <a:r>
              <a:rPr lang="en-US" sz="1800" dirty="0">
                <a:effectLst/>
                <a:latin typeface="Calibri"/>
                <a:ea typeface="Calibri" panose="020F0502020204030204" pitchFamily="34" charset="0"/>
              </a:rPr>
              <a:t> These encryptions are helpful when employees and/or users are allowed to telecommute or mobile work from the office.</a:t>
            </a:r>
            <a:endParaRPr lang="en-US" sz="1800" dirty="0">
              <a:latin typeface="Calibri"/>
            </a:endParaRPr>
          </a:p>
          <a:p>
            <a:pPr marL="800100" lvl="1">
              <a:spcBef>
                <a:spcPts val="0"/>
              </a:spcBef>
              <a:buSzPts val="2000"/>
              <a:buFont typeface="Wingdings" panose="05000000000000000000" pitchFamily="2" charset="2"/>
              <a:buChar char="Ø"/>
            </a:pPr>
            <a:endParaRPr lang="en-US" sz="1400" dirty="0"/>
          </a:p>
          <a:p>
            <a:pPr marL="800100" lvl="1">
              <a:spcBef>
                <a:spcPts val="0"/>
              </a:spcBef>
              <a:buSzPts val="2000"/>
              <a:buFont typeface="Wingdings" panose="05000000000000000000" pitchFamily="2" charset="2"/>
              <a:buChar char="Ø"/>
            </a:pPr>
            <a:endParaRPr lang="en-US" sz="1400" dirty="0"/>
          </a:p>
          <a:p>
            <a:pPr marL="800100" lvl="1">
              <a:spcBef>
                <a:spcPts val="0"/>
              </a:spcBef>
              <a:buSzPts val="2000"/>
              <a:buFont typeface="Wingdings" panose="05000000000000000000" pitchFamily="2" charset="2"/>
              <a:buChar char="Ø"/>
            </a:pPr>
            <a:r>
              <a:rPr lang="en-US" sz="1800" dirty="0"/>
              <a:t>At Rest - </a:t>
            </a:r>
            <a:r>
              <a:rPr lang="en-US" sz="1800" dirty="0">
                <a:effectLst/>
                <a:latin typeface="Calibri"/>
                <a:ea typeface="Calibri" panose="020F0502020204030204" pitchFamily="34" charset="0"/>
              </a:rPr>
              <a:t>An encryption in rest is when data is encrypted while it is being stored. The data is accessible, but the encryption prevents the data from being readable without a proper key.</a:t>
            </a:r>
            <a:endParaRPr lang="en-US" sz="1800" dirty="0">
              <a:latin typeface="Calibri"/>
            </a:endParaRPr>
          </a:p>
          <a:p>
            <a:pPr marL="800100" lvl="1">
              <a:spcBef>
                <a:spcPts val="0"/>
              </a:spcBef>
              <a:buSzPts val="2000"/>
              <a:buFont typeface="Wingdings" panose="05000000000000000000" pitchFamily="2" charset="2"/>
              <a:buChar char="Ø"/>
            </a:pPr>
            <a:endParaRPr lang="en-US" sz="1400" dirty="0"/>
          </a:p>
          <a:p>
            <a:pPr marL="800100" lvl="1">
              <a:spcBef>
                <a:spcPts val="0"/>
              </a:spcBef>
              <a:buSzPts val="2000"/>
              <a:buFont typeface="Wingdings" panose="05000000000000000000" pitchFamily="2" charset="2"/>
              <a:buChar char="Ø"/>
            </a:pPr>
            <a:endParaRPr lang="en-US" sz="1400" dirty="0"/>
          </a:p>
          <a:p>
            <a:pPr marL="800100" lvl="1">
              <a:spcBef>
                <a:spcPts val="0"/>
              </a:spcBef>
              <a:buSzPts val="2000"/>
              <a:buFont typeface="Wingdings" panose="05000000000000000000" pitchFamily="2" charset="2"/>
              <a:buChar char="Ø"/>
            </a:pPr>
            <a:r>
              <a:rPr lang="en-US" sz="1800" dirty="0"/>
              <a:t>In Use - </a:t>
            </a:r>
            <a:r>
              <a:rPr lang="en-US" sz="1800" dirty="0">
                <a:effectLst/>
                <a:latin typeface="Calibri"/>
                <a:ea typeface="Calibri" panose="020F0502020204030204" pitchFamily="34" charset="0"/>
              </a:rPr>
              <a:t>An encryption in use is when data is encrypted while being used and gives certain users certain access to the data depending on an employee’s security level. This encryption protects the business or government’s databases by creating layers of security to separate user activity from employees.</a:t>
            </a:r>
            <a:r>
              <a:rPr lang="en-US" sz="1800" dirty="0">
                <a:latin typeface="Calibri"/>
                <a:ea typeface="Calibri" panose="020F0502020204030204" pitchFamily="34" charset="0"/>
              </a:rPr>
              <a:t> </a:t>
            </a:r>
            <a:endParaRPr lang="en-US" sz="1800">
              <a:latin typeface="Calibri"/>
            </a:endParaRPr>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0037"/>
    </mc:Choice>
    <mc:Fallback xmlns="">
      <p:transition spd="slow" advTm="80037"/>
    </mc:Fallback>
  </mc:AlternateContent>
  <p:extLst>
    <p:ext uri="{E180D4A7-C9FB-4DFB-919C-405C955672EB}">
      <p14:showEvtLst xmlns:p14="http://schemas.microsoft.com/office/powerpoint/2010/main">
        <p14:playEvt time="272" objId="2"/>
        <p14:stopEvt time="79569" objId="2"/>
      </p14:showEvt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Policies</a:t>
            </a:r>
          </a:p>
          <a:p>
            <a:pPr marL="0" lvl="0" indent="0" algn="l" rtl="0">
              <a:lnSpc>
                <a:spcPct val="90000"/>
              </a:lnSpc>
              <a:spcBef>
                <a:spcPts val="0"/>
              </a:spcBef>
              <a:spcAft>
                <a:spcPts val="0"/>
              </a:spcAft>
              <a:buClr>
                <a:schemeClr val="lt1"/>
              </a:buClr>
              <a:buSzPts val="2400"/>
              <a:buNone/>
            </a:pPr>
            <a:endParaRPr lang="en-US" sz="2400" dirty="0"/>
          </a:p>
          <a:p>
            <a:pPr marL="800100" lvl="1">
              <a:spcBef>
                <a:spcPts val="0"/>
              </a:spcBef>
              <a:buSzPts val="2400"/>
              <a:buFont typeface="Wingdings" panose="05000000000000000000" pitchFamily="2" charset="2"/>
              <a:buChar char="Ø"/>
            </a:pPr>
            <a:r>
              <a:rPr lang="en-US" sz="2000" dirty="0"/>
              <a:t>Authentication </a:t>
            </a:r>
            <a:r>
              <a:rPr lang="en-US" dirty="0"/>
              <a:t>– </a:t>
            </a:r>
            <a:r>
              <a:rPr lang="en-US" sz="1800" dirty="0">
                <a:latin typeface="Calibri"/>
              </a:rPr>
              <a:t>employs the use of user logins</a:t>
            </a:r>
            <a:r>
              <a:rPr lang="en-US" sz="1800" dirty="0">
                <a:effectLst/>
                <a:latin typeface="Calibri"/>
                <a:ea typeface="Calibri" panose="020F0502020204030204" pitchFamily="34" charset="0"/>
              </a:rPr>
              <a:t>, passcodes, possible secure networks, and other security features such as fingerprint scanning and two-feature identification depending on the security level for certain users.</a:t>
            </a:r>
            <a:endParaRPr lang="en-US" sz="2000" dirty="0">
              <a:latin typeface="Calibri"/>
            </a:endParaRPr>
          </a:p>
          <a:p>
            <a:pPr marL="457200" lvl="1" indent="0">
              <a:spcBef>
                <a:spcPts val="0"/>
              </a:spcBef>
              <a:buSzPts val="2400"/>
              <a:buNone/>
            </a:pPr>
            <a:endParaRPr lang="en-US" dirty="0"/>
          </a:p>
          <a:p>
            <a:pPr marL="800100" lvl="1">
              <a:spcBef>
                <a:spcPts val="0"/>
              </a:spcBef>
              <a:buSzPts val="2400"/>
              <a:buFont typeface="Wingdings" panose="05000000000000000000" pitchFamily="2" charset="2"/>
              <a:buChar char="Ø"/>
            </a:pPr>
            <a:r>
              <a:rPr lang="en-US" sz="2000" dirty="0"/>
              <a:t>Authorization </a:t>
            </a:r>
            <a:r>
              <a:rPr lang="en-US" dirty="0"/>
              <a:t>– </a:t>
            </a:r>
            <a:r>
              <a:rPr lang="en-US" sz="1800" dirty="0">
                <a:latin typeface="Calibri"/>
              </a:rPr>
              <a:t>allows user access if they are authenticated. There are multiple levels of authorization with the administrator being the highest. </a:t>
            </a:r>
          </a:p>
          <a:p>
            <a:pPr marL="800100" lvl="1">
              <a:spcBef>
                <a:spcPts val="0"/>
              </a:spcBef>
              <a:buSzPts val="2400"/>
              <a:buFont typeface="Wingdings" panose="05000000000000000000" pitchFamily="2" charset="2"/>
              <a:buChar char="Ø"/>
            </a:pPr>
            <a:endParaRPr lang="en-US" dirty="0"/>
          </a:p>
          <a:p>
            <a:pPr marL="800100" lvl="1">
              <a:spcBef>
                <a:spcPts val="0"/>
              </a:spcBef>
              <a:buSzPts val="2400"/>
              <a:buFont typeface="Wingdings" panose="05000000000000000000" pitchFamily="2" charset="2"/>
              <a:buChar char="Ø"/>
            </a:pPr>
            <a:endParaRPr lang="en-US" dirty="0"/>
          </a:p>
          <a:p>
            <a:pPr marL="800100" lvl="1">
              <a:spcBef>
                <a:spcPts val="0"/>
              </a:spcBef>
              <a:buSzPts val="2400"/>
              <a:buFont typeface="Wingdings" panose="05000000000000000000" pitchFamily="2" charset="2"/>
              <a:buChar char="Ø"/>
            </a:pPr>
            <a:r>
              <a:rPr lang="en-US" sz="2000" dirty="0"/>
              <a:t>Accounting - </a:t>
            </a:r>
            <a:r>
              <a:rPr lang="en-US" sz="1800" dirty="0">
                <a:latin typeface="Calibri"/>
              </a:rPr>
              <a:t>Keep</a:t>
            </a:r>
            <a:r>
              <a:rPr lang="en-US" sz="1800" dirty="0">
                <a:effectLst/>
                <a:latin typeface="Calibri"/>
                <a:ea typeface="Calibri" panose="020F0502020204030204" pitchFamily="34" charset="0"/>
              </a:rPr>
              <a:t> records on when data has been changed in a system and who made these changes. There are also certain systems that require a user to make a comment explaining why a user made certain changes to a system.</a:t>
            </a:r>
            <a:r>
              <a:rPr lang="en-US" sz="1800" dirty="0">
                <a:latin typeface="Calibri"/>
                <a:ea typeface="Calibri" panose="020F0502020204030204" pitchFamily="34" charset="0"/>
              </a:rPr>
              <a:t> </a:t>
            </a:r>
            <a:endParaRPr lang="en-US" sz="1800" dirty="0">
              <a:latin typeface="Calibri"/>
            </a:endParaRPr>
          </a:p>
          <a:p>
            <a:pPr marL="800100" lvl="1">
              <a:spcBef>
                <a:spcPts val="0"/>
              </a:spcBef>
              <a:buSzPts val="2400"/>
              <a:buFont typeface="Wingdings" panose="05000000000000000000" pitchFamily="2" charset="2"/>
              <a:buChar char="Ø"/>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1678"/>
    </mc:Choice>
    <mc:Fallback xmlns="">
      <p:transition spd="slow" advTm="81678"/>
    </mc:Fallback>
  </mc:AlternateContent>
  <p:extLst>
    <p:ext uri="{E180D4A7-C9FB-4DFB-919C-405C955672EB}">
      <p14:showEvtLst xmlns:p14="http://schemas.microsoft.com/office/powerpoint/2010/main">
        <p14:playEvt time="249" objId="2"/>
        <p14:stopEvt time="80636" objId="2"/>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195943" y="764373"/>
            <a:ext cx="11996057"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#1: </a:t>
            </a:r>
            <a:r>
              <a:rPr lang="en-US" sz="2500" dirty="0"/>
              <a:t>Is Capacity Greater than or Equal to size for entries?</a:t>
            </a:r>
            <a:endParaRPr sz="25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67FA4F1B-98D0-4D43-8BDB-05E61E9624FF}"/>
              </a:ext>
            </a:extLst>
          </p:cNvPr>
          <p:cNvPicPr>
            <a:picLocks noChangeAspect="1"/>
          </p:cNvPicPr>
          <p:nvPr/>
        </p:nvPicPr>
        <p:blipFill>
          <a:blip r:embed="rId5"/>
          <a:stretch>
            <a:fillRect/>
          </a:stretch>
        </p:blipFill>
        <p:spPr>
          <a:xfrm>
            <a:off x="1860096" y="2768178"/>
            <a:ext cx="8210550" cy="303847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4490"/>
    </mc:Choice>
    <mc:Fallback xmlns="">
      <p:transition spd="slow" advTm="14490"/>
    </mc:Fallback>
  </mc:AlternateContent>
  <p:extLst>
    <p:ext uri="{E180D4A7-C9FB-4DFB-919C-405C955672EB}">
      <p14:showEvtLst xmlns:p14="http://schemas.microsoft.com/office/powerpoint/2010/main">
        <p14:playEvt time="261" objId="6"/>
        <p14:stopEvt time="12775" objId="6"/>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2A961-7950-45C7-8A7D-AB168615DC2F}"/>
              </a:ext>
            </a:extLst>
          </p:cNvPr>
          <p:cNvSpPr>
            <a:spLocks noGrp="1"/>
          </p:cNvSpPr>
          <p:nvPr>
            <p:ph type="title"/>
          </p:nvPr>
        </p:nvSpPr>
        <p:spPr>
          <a:xfrm>
            <a:off x="746449" y="764373"/>
            <a:ext cx="10759751" cy="1293028"/>
          </a:xfrm>
        </p:spPr>
        <p:txBody>
          <a:bodyPr/>
          <a:lstStyle/>
          <a:p>
            <a:r>
              <a:rPr lang="en-US" dirty="0"/>
              <a:t>Unit Testing #2: </a:t>
            </a:r>
            <a:r>
              <a:rPr lang="en-US" sz="2500" dirty="0"/>
              <a:t>Does resizing increase collection?</a:t>
            </a:r>
          </a:p>
        </p:txBody>
      </p:sp>
      <p:pic>
        <p:nvPicPr>
          <p:cNvPr id="5" name="Picture 4">
            <a:extLst>
              <a:ext uri="{FF2B5EF4-FFF2-40B4-BE49-F238E27FC236}">
                <a16:creationId xmlns:a16="http://schemas.microsoft.com/office/drawing/2014/main" id="{73E9DC39-2056-41CD-B5A6-21CFA087DC45}"/>
              </a:ext>
            </a:extLst>
          </p:cNvPr>
          <p:cNvPicPr>
            <a:picLocks noChangeAspect="1"/>
          </p:cNvPicPr>
          <p:nvPr/>
        </p:nvPicPr>
        <p:blipFill>
          <a:blip r:embed="rId2"/>
          <a:stretch>
            <a:fillRect/>
          </a:stretch>
        </p:blipFill>
        <p:spPr>
          <a:xfrm>
            <a:off x="2952750" y="2685369"/>
            <a:ext cx="6286500" cy="2924175"/>
          </a:xfrm>
          <a:prstGeom prst="rect">
            <a:avLst/>
          </a:prstGeom>
        </p:spPr>
      </p:pic>
    </p:spTree>
    <p:extLst>
      <p:ext uri="{BB962C8B-B14F-4D97-AF65-F5344CB8AC3E}">
        <p14:creationId xmlns:p14="http://schemas.microsoft.com/office/powerpoint/2010/main" val="3910691656"/>
      </p:ext>
    </p:extLst>
  </p:cSld>
  <p:clrMapOvr>
    <a:masterClrMapping/>
  </p:clrMapOvr>
  <mc:AlternateContent xmlns:mc="http://schemas.openxmlformats.org/markup-compatibility/2006" xmlns:p14="http://schemas.microsoft.com/office/powerpoint/2010/main">
    <mc:Choice Requires="p14">
      <p:transition spd="slow" p14:dur="2000" advTm="9135"/>
    </mc:Choice>
    <mc:Fallback xmlns="">
      <p:transition spd="slow" advTm="9135"/>
    </mc:Fallback>
  </mc:AlternateContent>
  <p:extLst>
    <p:ext uri="{E180D4A7-C9FB-4DFB-919C-405C955672EB}">
      <p14:showEvtLst xmlns:p14="http://schemas.microsoft.com/office/powerpoint/2010/main">
        <p14:playEvt time="268" objId="6"/>
        <p14:stopEvt time="5745" objId="6"/>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0.9"/>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microsoft.com/office/infopath/2007/PartnerControls"/>
    <ds:schemaRef ds:uri="http://schemas.openxmlformats.org/package/2006/metadata/core-properties"/>
    <ds:schemaRef ds:uri="http://purl.org/dc/terms/"/>
    <ds:schemaRef ds:uri="http://www.w3.org/XML/1998/namespace"/>
    <ds:schemaRef ds:uri="http://purl.org/dc/dcmitype/"/>
    <ds:schemaRef ds:uri="http://purl.org/dc/elements/1.1/"/>
    <ds:schemaRef ds:uri="http://schemas.microsoft.com/office/2006/documentManagement/typ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364</TotalTime>
  <Words>1247</Words>
  <Application>Microsoft Office PowerPoint</Application>
  <PresentationFormat>Widescreen</PresentationFormat>
  <Paragraphs>164</Paragraphs>
  <Slides>17</Slides>
  <Notes>14</Notes>
  <HiddenSlides>0</HiddenSlides>
  <MMClips>17</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Vapor Trail</vt:lpstr>
      <vt:lpstr>Green Pace</vt:lpstr>
      <vt:lpstr>OVERVIEW: DEFENSE IN DEPTH</vt:lpstr>
      <vt:lpstr>THREATS MATRIX</vt:lpstr>
      <vt:lpstr>10 PRINCIPLES</vt:lpstr>
      <vt:lpstr>CODING STANDARDS</vt:lpstr>
      <vt:lpstr>ENCRYPTION POLICIES</vt:lpstr>
      <vt:lpstr>TRIPLE-A POLICIES</vt:lpstr>
      <vt:lpstr>Unit Testing #1: Is Capacity Greater than or Equal to size for entries?</vt:lpstr>
      <vt:lpstr>Unit Testing #2: Does resizing increase collection?</vt:lpstr>
      <vt:lpstr>Unit Testing #3: Does resizing decrease collection?</vt:lpstr>
      <vt:lpstr>Unit Testing #4: Is max size greater than or equal for entries? </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joseph</cp:lastModifiedBy>
  <cp:revision>91</cp:revision>
  <dcterms:created xsi:type="dcterms:W3CDTF">2020-08-19T17:59:24Z</dcterms:created>
  <dcterms:modified xsi:type="dcterms:W3CDTF">2022-10-16T22:42:10Z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