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8" r:id="rId4"/>
    <p:sldId id="273" r:id="rId5"/>
    <p:sldId id="274" r:id="rId6"/>
    <p:sldId id="275" r:id="rId7"/>
    <p:sldId id="259" r:id="rId8"/>
    <p:sldId id="262" r:id="rId9"/>
    <p:sldId id="263" r:id="rId10"/>
    <p:sldId id="271" r:id="rId11"/>
    <p:sldId id="265" r:id="rId12"/>
    <p:sldId id="266" r:id="rId13"/>
    <p:sldId id="270" r:id="rId14"/>
    <p:sldId id="272" r:id="rId15"/>
  </p:sldIdLst>
  <p:sldSz cx="12192000" cy="6858000"/>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7" autoAdjust="0"/>
    <p:restoredTop sz="73740" autoAdjust="0"/>
  </p:normalViewPr>
  <p:slideViewPr>
    <p:cSldViewPr snapToGrid="0">
      <p:cViewPr varScale="1">
        <p:scale>
          <a:sx n="71" d="100"/>
          <a:sy n="71" d="100"/>
        </p:scale>
        <p:origin x="96" y="22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11699" cy="463408"/>
          </a:xfrm>
          <a:prstGeom prst="rect">
            <a:avLst/>
          </a:prstGeom>
        </p:spPr>
        <p:txBody>
          <a:bodyPr vert="horz" lIns="92492" tIns="46246" rIns="92492" bIns="46246" rtlCol="0"/>
          <a:lstStyle>
            <a:lvl1pPr algn="l">
              <a:defRPr sz="1200"/>
            </a:lvl1pPr>
          </a:lstStyle>
          <a:p>
            <a:endParaRPr lang="en-CA"/>
          </a:p>
        </p:txBody>
      </p:sp>
      <p:sp>
        <p:nvSpPr>
          <p:cNvPr id="3" name="Date Placeholder 2"/>
          <p:cNvSpPr>
            <a:spLocks noGrp="1"/>
          </p:cNvSpPr>
          <p:nvPr>
            <p:ph type="dt" idx="1"/>
          </p:nvPr>
        </p:nvSpPr>
        <p:spPr>
          <a:xfrm>
            <a:off x="3936769" y="1"/>
            <a:ext cx="3011699" cy="463408"/>
          </a:xfrm>
          <a:prstGeom prst="rect">
            <a:avLst/>
          </a:prstGeom>
        </p:spPr>
        <p:txBody>
          <a:bodyPr vert="horz" lIns="92492" tIns="46246" rIns="92492" bIns="46246" rtlCol="0"/>
          <a:lstStyle>
            <a:lvl1pPr algn="r">
              <a:defRPr sz="1200"/>
            </a:lvl1pPr>
          </a:lstStyle>
          <a:p>
            <a:fld id="{6DCA52EF-91B0-401E-8453-F5CA331DA369}" type="datetimeFigureOut">
              <a:rPr lang="en-CA" smtClean="0"/>
              <a:t>2016-12-05</a:t>
            </a:fld>
            <a:endParaRPr lang="en-CA"/>
          </a:p>
        </p:txBody>
      </p:sp>
      <p:sp>
        <p:nvSpPr>
          <p:cNvPr id="4" name="Slide Image Placeholder 3"/>
          <p:cNvSpPr>
            <a:spLocks noGrp="1" noRot="1" noChangeAspect="1"/>
          </p:cNvSpPr>
          <p:nvPr>
            <p:ph type="sldImg" idx="2"/>
          </p:nvPr>
        </p:nvSpPr>
        <p:spPr>
          <a:xfrm>
            <a:off x="704850" y="1154113"/>
            <a:ext cx="5540375" cy="3117850"/>
          </a:xfrm>
          <a:prstGeom prst="rect">
            <a:avLst/>
          </a:prstGeom>
          <a:noFill/>
          <a:ln w="12700">
            <a:solidFill>
              <a:prstClr val="black"/>
            </a:solidFill>
          </a:ln>
        </p:spPr>
        <p:txBody>
          <a:bodyPr vert="horz" lIns="92492" tIns="46246" rIns="92492" bIns="46246" rtlCol="0" anchor="ctr"/>
          <a:lstStyle/>
          <a:p>
            <a:endParaRPr lang="en-CA"/>
          </a:p>
        </p:txBody>
      </p:sp>
      <p:sp>
        <p:nvSpPr>
          <p:cNvPr id="5" name="Notes Placeholder 4"/>
          <p:cNvSpPr>
            <a:spLocks noGrp="1"/>
          </p:cNvSpPr>
          <p:nvPr>
            <p:ph type="body" sz="quarter" idx="3"/>
          </p:nvPr>
        </p:nvSpPr>
        <p:spPr>
          <a:xfrm>
            <a:off x="695008" y="4444862"/>
            <a:ext cx="5560060" cy="3636704"/>
          </a:xfrm>
          <a:prstGeom prst="rect">
            <a:avLst/>
          </a:prstGeom>
        </p:spPr>
        <p:txBody>
          <a:bodyPr vert="horz" lIns="92492" tIns="46246" rIns="92492" bIns="46246"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1" y="8772669"/>
            <a:ext cx="3011699" cy="463407"/>
          </a:xfrm>
          <a:prstGeom prst="rect">
            <a:avLst/>
          </a:prstGeom>
        </p:spPr>
        <p:txBody>
          <a:bodyPr vert="horz" lIns="92492" tIns="46246" rIns="92492" bIns="46246" rtlCol="0" anchor="b"/>
          <a:lstStyle>
            <a:lvl1pPr algn="l">
              <a:defRPr sz="1200"/>
            </a:lvl1pPr>
          </a:lstStyle>
          <a:p>
            <a:endParaRPr lang="en-CA"/>
          </a:p>
        </p:txBody>
      </p:sp>
      <p:sp>
        <p:nvSpPr>
          <p:cNvPr id="7" name="Slide Number Placeholder 6"/>
          <p:cNvSpPr>
            <a:spLocks noGrp="1"/>
          </p:cNvSpPr>
          <p:nvPr>
            <p:ph type="sldNum" sz="quarter" idx="5"/>
          </p:nvPr>
        </p:nvSpPr>
        <p:spPr>
          <a:xfrm>
            <a:off x="3936769" y="8772669"/>
            <a:ext cx="3011699" cy="463407"/>
          </a:xfrm>
          <a:prstGeom prst="rect">
            <a:avLst/>
          </a:prstGeom>
        </p:spPr>
        <p:txBody>
          <a:bodyPr vert="horz" lIns="92492" tIns="46246" rIns="92492" bIns="46246" rtlCol="0" anchor="b"/>
          <a:lstStyle>
            <a:lvl1pPr algn="r">
              <a:defRPr sz="1200"/>
            </a:lvl1pPr>
          </a:lstStyle>
          <a:p>
            <a:fld id="{31CD2B82-C008-4C60-9AA1-C3B3EFF9D7BF}" type="slidenum">
              <a:rPr lang="en-CA" smtClean="0"/>
              <a:t>‹#›</a:t>
            </a:fld>
            <a:endParaRPr lang="en-CA"/>
          </a:p>
        </p:txBody>
      </p:sp>
    </p:spTree>
    <p:extLst>
      <p:ext uri="{BB962C8B-B14F-4D97-AF65-F5344CB8AC3E}">
        <p14:creationId xmlns:p14="http://schemas.microsoft.com/office/powerpoint/2010/main" val="127600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1CD2B82-C008-4C60-9AA1-C3B3EFF9D7BF}" type="slidenum">
              <a:rPr lang="en-CA" smtClean="0"/>
              <a:t>1</a:t>
            </a:fld>
            <a:endParaRPr lang="en-CA"/>
          </a:p>
        </p:txBody>
      </p:sp>
    </p:spTree>
    <p:extLst>
      <p:ext uri="{BB962C8B-B14F-4D97-AF65-F5344CB8AC3E}">
        <p14:creationId xmlns:p14="http://schemas.microsoft.com/office/powerpoint/2010/main" val="4242126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quick example.</a:t>
            </a:r>
            <a:r>
              <a:rPr lang="en-CA" baseline="0" dirty="0"/>
              <a:t> We have two clients that copy an article from the server so that they each have a local version.</a:t>
            </a:r>
          </a:p>
          <a:p>
            <a:pPr marL="173422" indent="-173422">
              <a:buFont typeface="Arial" panose="020B0604020202020204" pitchFamily="34" charset="0"/>
              <a:buChar char="•"/>
            </a:pPr>
            <a:r>
              <a:rPr lang="en-CA" baseline="0" dirty="0"/>
              <a:t>After the copy, everyone sees the same output: BD.</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10</a:t>
            </a:fld>
            <a:endParaRPr lang="en-CA"/>
          </a:p>
        </p:txBody>
      </p:sp>
    </p:spTree>
    <p:extLst>
      <p:ext uri="{BB962C8B-B14F-4D97-AF65-F5344CB8AC3E}">
        <p14:creationId xmlns:p14="http://schemas.microsoft.com/office/powerpoint/2010/main" val="1092258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Then,</a:t>
            </a:r>
            <a:r>
              <a:rPr lang="en-CA" baseline="0" dirty="0"/>
              <a:t> </a:t>
            </a:r>
            <a:r>
              <a:rPr lang="en-CA" dirty="0"/>
              <a:t>Client 1 inserts “A” at th</a:t>
            </a:r>
            <a:r>
              <a:rPr lang="en-CA" baseline="0" dirty="0"/>
              <a:t>e beginning of its copy of the article and sees ABD. Similarly, client 2 inserts “X” at the beginning of its copy of the article and sees XBD. We notice that the inserted nodes have different </a:t>
            </a:r>
            <a:r>
              <a:rPr lang="en-CA" baseline="0" dirty="0" err="1"/>
              <a:t>disambiguators</a:t>
            </a:r>
            <a:r>
              <a:rPr lang="en-CA" baseline="0" dirty="0"/>
              <a:t>, dC1 and dC2 – which will be important when we go to merge the article.</a:t>
            </a:r>
          </a:p>
          <a:p>
            <a:endParaRPr lang="en-CA" baseline="0" dirty="0"/>
          </a:p>
          <a:p>
            <a:r>
              <a:rPr lang="en-CA" baseline="0" dirty="0"/>
              <a:t>At this point, the insert commands are being logged locally so the server hasn’t seen any changes.</a:t>
            </a:r>
          </a:p>
        </p:txBody>
      </p:sp>
      <p:sp>
        <p:nvSpPr>
          <p:cNvPr id="4" name="Slide Number Placeholder 3"/>
          <p:cNvSpPr>
            <a:spLocks noGrp="1"/>
          </p:cNvSpPr>
          <p:nvPr>
            <p:ph type="sldNum" sz="quarter" idx="10"/>
          </p:nvPr>
        </p:nvSpPr>
        <p:spPr/>
        <p:txBody>
          <a:bodyPr/>
          <a:lstStyle/>
          <a:p>
            <a:fld id="{31CD2B82-C008-4C60-9AA1-C3B3EFF9D7BF}" type="slidenum">
              <a:rPr lang="en-CA" smtClean="0"/>
              <a:t>11</a:t>
            </a:fld>
            <a:endParaRPr lang="en-CA"/>
          </a:p>
        </p:txBody>
      </p:sp>
    </p:spTree>
    <p:extLst>
      <p:ext uri="{BB962C8B-B14F-4D97-AF65-F5344CB8AC3E}">
        <p14:creationId xmlns:p14="http://schemas.microsoft.com/office/powerpoint/2010/main" val="113031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Again, client</a:t>
            </a:r>
            <a:r>
              <a:rPr lang="en-CA" baseline="0" dirty="0"/>
              <a:t> 1 inserts but this time in the middle of the article while client 2 hides node D by doing a delete.</a:t>
            </a:r>
          </a:p>
          <a:p>
            <a:pPr marL="173422" indent="-173422">
              <a:buFont typeface="Arial" panose="020B0604020202020204" pitchFamily="34" charset="0"/>
              <a:buChar char="•"/>
            </a:pPr>
            <a:r>
              <a:rPr lang="en-CA" baseline="0" dirty="0"/>
              <a:t>It is important that we don’t actually remove the node since other clients may assume it exists, as is the case with client 1.</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12</a:t>
            </a:fld>
            <a:endParaRPr lang="en-CA"/>
          </a:p>
        </p:txBody>
      </p:sp>
    </p:spTree>
    <p:extLst>
      <p:ext uri="{BB962C8B-B14F-4D97-AF65-F5344CB8AC3E}">
        <p14:creationId xmlns:p14="http://schemas.microsoft.com/office/powerpoint/2010/main" val="1743581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the clients push their logs to the</a:t>
            </a:r>
            <a:r>
              <a:rPr lang="en-CA" baseline="0" dirty="0"/>
              <a:t> server. It replays the commands in log order to maintain the local “happens-before” relation (for example, with client 2, we want to execute the insert before the delete). However, it can arbitrarily choose to replay client 1 or client 2’s log first. </a:t>
            </a:r>
          </a:p>
          <a:p>
            <a:endParaRPr lang="en-CA" baseline="0" dirty="0"/>
          </a:p>
          <a:p>
            <a:r>
              <a:rPr lang="en-CA" baseline="0" dirty="0"/>
              <a:t>Since both clients inserted “A” and “X” in the same position, their changes are merged and ordered by their IP address as the left node shows.</a:t>
            </a:r>
          </a:p>
          <a:p>
            <a:endParaRPr lang="en-CA" baseline="0" dirty="0"/>
          </a:p>
          <a:p>
            <a:r>
              <a:rPr lang="en-CA" baseline="0" dirty="0"/>
              <a:t>Regardless of whose log is replayed first, we would see AXBC.</a:t>
            </a:r>
          </a:p>
        </p:txBody>
      </p:sp>
      <p:sp>
        <p:nvSpPr>
          <p:cNvPr id="4" name="Slide Number Placeholder 3"/>
          <p:cNvSpPr>
            <a:spLocks noGrp="1"/>
          </p:cNvSpPr>
          <p:nvPr>
            <p:ph type="sldNum" sz="quarter" idx="10"/>
          </p:nvPr>
        </p:nvSpPr>
        <p:spPr/>
        <p:txBody>
          <a:bodyPr/>
          <a:lstStyle/>
          <a:p>
            <a:fld id="{31CD2B82-C008-4C60-9AA1-C3B3EFF9D7BF}" type="slidenum">
              <a:rPr lang="en-CA" smtClean="0"/>
              <a:t>13</a:t>
            </a:fld>
            <a:endParaRPr lang="en-CA"/>
          </a:p>
        </p:txBody>
      </p:sp>
    </p:spTree>
    <p:extLst>
      <p:ext uri="{BB962C8B-B14F-4D97-AF65-F5344CB8AC3E}">
        <p14:creationId xmlns:p14="http://schemas.microsoft.com/office/powerpoint/2010/main" val="3200043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1CD2B82-C008-4C60-9AA1-C3B3EFF9D7BF}" type="slidenum">
              <a:rPr lang="en-CA" smtClean="0"/>
              <a:t>14</a:t>
            </a:fld>
            <a:endParaRPr lang="en-CA"/>
          </a:p>
        </p:txBody>
      </p:sp>
    </p:spTree>
    <p:extLst>
      <p:ext uri="{BB962C8B-B14F-4D97-AF65-F5344CB8AC3E}">
        <p14:creationId xmlns:p14="http://schemas.microsoft.com/office/powerpoint/2010/main" val="1695431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1" dirty="0"/>
              <a:t>Motivation</a:t>
            </a:r>
          </a:p>
          <a:p>
            <a:r>
              <a:rPr lang="en-CA" b="0" dirty="0"/>
              <a:t>So, why peer-to-peer</a:t>
            </a:r>
            <a:r>
              <a:rPr lang="en-CA" b="0" baseline="0" dirty="0"/>
              <a:t> Wikipedia?</a:t>
            </a:r>
          </a:p>
          <a:p>
            <a:pPr marL="173422" indent="-173422">
              <a:buFont typeface="Arial" panose="020B0604020202020204" pitchFamily="34" charset="0"/>
              <a:buChar char="•"/>
            </a:pPr>
            <a:r>
              <a:rPr lang="en-CA" b="0" baseline="0" dirty="0"/>
              <a:t>Well, it’s possible Wikipedia could just disappear if they run out of money or they could choose to remove or alter certain articles. Essentially, we want to remove proprietary interests in the system’s infrastructure by diffusing trust over all peers.</a:t>
            </a:r>
          </a:p>
          <a:p>
            <a:endParaRPr lang="en-CA" b="0" baseline="0" dirty="0"/>
          </a:p>
          <a:p>
            <a:r>
              <a:rPr lang="en-CA" b="1" dirty="0"/>
              <a:t>Design considerations</a:t>
            </a:r>
          </a:p>
          <a:p>
            <a:r>
              <a:rPr lang="en-CA" b="0" dirty="0"/>
              <a:t>In terms of the design considerations for our</a:t>
            </a:r>
            <a:r>
              <a:rPr lang="en-CA" b="0" baseline="0" dirty="0"/>
              <a:t> system</a:t>
            </a:r>
            <a:endParaRPr lang="en-CA" b="0" dirty="0"/>
          </a:p>
          <a:p>
            <a:pPr marL="173422" indent="-173422">
              <a:buFont typeface="Arial" panose="020B0604020202020204" pitchFamily="34" charset="0"/>
              <a:buChar char="•"/>
            </a:pPr>
            <a:r>
              <a:rPr lang="en-CA" dirty="0"/>
              <a:t>We want article retrieval to be fast – in our case the bottleneck is</a:t>
            </a:r>
            <a:r>
              <a:rPr lang="en-CA" baseline="0" dirty="0"/>
              <a:t> the lookup since the articles themselves are relatively small (for instance, Wikipedia recommends they not exceed 50kB).</a:t>
            </a:r>
            <a:endParaRPr lang="en-CA" b="0" dirty="0"/>
          </a:p>
          <a:p>
            <a:pPr marL="173422" indent="-173422" defTabSz="924916">
              <a:buFont typeface="Arial" panose="020B0604020202020204" pitchFamily="34" charset="0"/>
              <a:buChar char="•"/>
              <a:defRPr/>
            </a:pPr>
            <a:r>
              <a:rPr lang="en-CA" dirty="0"/>
              <a:t>Article</a:t>
            </a:r>
            <a:r>
              <a:rPr lang="en-CA" baseline="0" dirty="0"/>
              <a:t>s s</a:t>
            </a:r>
            <a:r>
              <a:rPr lang="en-CA" dirty="0"/>
              <a:t>hould not require expensive</a:t>
            </a:r>
            <a:r>
              <a:rPr lang="en-CA" baseline="0" dirty="0"/>
              <a:t> protocols like </a:t>
            </a:r>
            <a:r>
              <a:rPr lang="en-CA" baseline="0" dirty="0" err="1"/>
              <a:t>Paxos</a:t>
            </a:r>
            <a:r>
              <a:rPr lang="en-CA" baseline="0" dirty="0"/>
              <a:t> for consistency since they don’t scale well</a:t>
            </a:r>
          </a:p>
          <a:p>
            <a:pPr marL="173422" indent="-173422">
              <a:buFont typeface="Arial" panose="020B0604020202020204" pitchFamily="34" charset="0"/>
              <a:buChar char="•"/>
            </a:pPr>
            <a:r>
              <a:rPr lang="en-CA" dirty="0"/>
              <a:t>Articles should be fault-tolerant and allow for disconnected editing since</a:t>
            </a:r>
            <a:r>
              <a:rPr lang="en-CA" baseline="0" dirty="0"/>
              <a:t> we expect nodes to be </a:t>
            </a:r>
            <a:r>
              <a:rPr lang="en-CA" baseline="0" dirty="0"/>
              <a:t>frequently</a:t>
            </a:r>
            <a:r>
              <a:rPr lang="en-CA" baseline="0" dirty="0"/>
              <a:t> offline.</a:t>
            </a:r>
            <a:endParaRPr lang="en-CA" dirty="0"/>
          </a:p>
          <a:p>
            <a:pPr marL="173422" indent="-173422">
              <a:buFont typeface="Arial" panose="020B0604020202020204" pitchFamily="34" charset="0"/>
              <a:buChar char="•"/>
            </a:pPr>
            <a:r>
              <a:rPr lang="en-CA" baseline="0" dirty="0"/>
              <a:t>And, Editing should be non-blocking to increase availability</a:t>
            </a:r>
          </a:p>
          <a:p>
            <a:pPr marL="173422" indent="-173422">
              <a:buFont typeface="Arial" panose="020B0604020202020204" pitchFamily="34" charset="0"/>
              <a:buChar char="•"/>
            </a:pPr>
            <a:endParaRPr lang="en-CA" baseline="0" dirty="0"/>
          </a:p>
          <a:p>
            <a:pPr marL="173422" indent="-173422">
              <a:buFont typeface="Arial" panose="020B0604020202020204" pitchFamily="34" charset="0"/>
              <a:buChar char="•"/>
            </a:pPr>
            <a:endParaRPr lang="en-CA" baseline="0" dirty="0"/>
          </a:p>
          <a:p>
            <a:pPr marL="173422" indent="-173422">
              <a:buFont typeface="Arial" panose="020B0604020202020204" pitchFamily="34" charset="0"/>
              <a:buChar char="•"/>
            </a:pPr>
            <a:endParaRPr lang="en-CA" baseline="0" dirty="0"/>
          </a:p>
          <a:p>
            <a:r>
              <a:rPr lang="en-CA" b="1" baseline="0" dirty="0"/>
              <a:t>Components</a:t>
            </a:r>
          </a:p>
          <a:p>
            <a:r>
              <a:rPr lang="en-CA" b="0" baseline="0" dirty="0"/>
              <a:t>Our system is based on two main components.</a:t>
            </a:r>
          </a:p>
          <a:p>
            <a:pPr marL="173422" indent="-173422">
              <a:buFont typeface="Arial" panose="020B0604020202020204" pitchFamily="34" charset="0"/>
              <a:buChar char="•"/>
            </a:pPr>
            <a:r>
              <a:rPr lang="en-CA" b="0" baseline="0" dirty="0"/>
              <a:t>We will talk about the </a:t>
            </a:r>
            <a:r>
              <a:rPr lang="en-CA" b="0" baseline="0" dirty="0" err="1"/>
              <a:t>treedoc</a:t>
            </a:r>
            <a:r>
              <a:rPr lang="en-CA" b="0" baseline="0" dirty="0"/>
              <a:t> commutative replicated data structure that we used for our articles</a:t>
            </a:r>
          </a:p>
          <a:p>
            <a:pPr marL="173422" indent="-173422">
              <a:buFont typeface="Arial" panose="020B0604020202020204" pitchFamily="34" charset="0"/>
              <a:buChar char="•"/>
            </a:pPr>
            <a:r>
              <a:rPr lang="en-CA" b="0" baseline="0" dirty="0"/>
              <a:t>And we will review the Chord protocol which is the network structure overlay we chose to facilitate article lookups since it is simple and provides log(n) lookup times.</a:t>
            </a:r>
          </a:p>
        </p:txBody>
      </p:sp>
      <p:sp>
        <p:nvSpPr>
          <p:cNvPr id="4" name="Slide Number Placeholder 3"/>
          <p:cNvSpPr>
            <a:spLocks noGrp="1"/>
          </p:cNvSpPr>
          <p:nvPr>
            <p:ph type="sldNum" sz="quarter" idx="10"/>
          </p:nvPr>
        </p:nvSpPr>
        <p:spPr/>
        <p:txBody>
          <a:bodyPr/>
          <a:lstStyle/>
          <a:p>
            <a:fld id="{31CD2B82-C008-4C60-9AA1-C3B3EFF9D7BF}" type="slidenum">
              <a:rPr lang="en-CA" smtClean="0"/>
              <a:t>2</a:t>
            </a:fld>
            <a:endParaRPr lang="en-CA"/>
          </a:p>
        </p:txBody>
      </p:sp>
    </p:spTree>
    <p:extLst>
      <p:ext uri="{BB962C8B-B14F-4D97-AF65-F5344CB8AC3E}">
        <p14:creationId xmlns:p14="http://schemas.microsoft.com/office/powerpoint/2010/main" val="127238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our system</a:t>
            </a:r>
            <a:r>
              <a:rPr lang="en-CA" baseline="0" dirty="0"/>
              <a:t>:</a:t>
            </a:r>
            <a:endParaRPr lang="en-CA" dirty="0"/>
          </a:p>
          <a:p>
            <a:pPr marL="173422" indent="-173422">
              <a:buFont typeface="Arial" panose="020B0604020202020204" pitchFamily="34" charset="0"/>
              <a:buChar char="•"/>
            </a:pPr>
            <a:r>
              <a:rPr lang="en-CA" dirty="0"/>
              <a:t>Clients request the address</a:t>
            </a:r>
            <a:r>
              <a:rPr lang="en-CA" baseline="0" dirty="0"/>
              <a:t> of the node hosting the article by hashing the article title and doing a Chord lookup.</a:t>
            </a:r>
          </a:p>
          <a:p>
            <a:pPr marL="173422" indent="-173422">
              <a:buFont typeface="Arial" panose="020B0604020202020204" pitchFamily="34" charset="0"/>
              <a:buChar char="•"/>
            </a:pPr>
            <a:r>
              <a:rPr lang="en-CA" baseline="0" dirty="0"/>
              <a:t>Once the client has the host address, it copies the article to its local cache. If the client edits the article, the edit operations are logged locally.</a:t>
            </a:r>
          </a:p>
          <a:p>
            <a:pPr marL="173422" indent="-173422">
              <a:buFont typeface="Arial" panose="020B0604020202020204" pitchFamily="34" charset="0"/>
              <a:buChar char="•"/>
            </a:pPr>
            <a:r>
              <a:rPr lang="en-CA" baseline="0" dirty="0"/>
              <a:t>At some later time, the client will want to make its changes available to other nodes. To do so, it sends its log to the host node where it is replayed to include the client’s changes.</a:t>
            </a:r>
          </a:p>
          <a:p>
            <a:pPr marL="173422" indent="-173422">
              <a:buFont typeface="Arial" panose="020B0604020202020204" pitchFamily="34" charset="0"/>
              <a:buChar char="•"/>
            </a:pPr>
            <a:r>
              <a:rPr lang="en-CA" baseline="0" dirty="0"/>
              <a:t>Periodically, the host’s articles are replicated to its successor nodes.</a:t>
            </a:r>
          </a:p>
        </p:txBody>
      </p:sp>
      <p:sp>
        <p:nvSpPr>
          <p:cNvPr id="4" name="Slide Number Placeholder 3"/>
          <p:cNvSpPr>
            <a:spLocks noGrp="1"/>
          </p:cNvSpPr>
          <p:nvPr>
            <p:ph type="sldNum" sz="quarter" idx="10"/>
          </p:nvPr>
        </p:nvSpPr>
        <p:spPr/>
        <p:txBody>
          <a:bodyPr/>
          <a:lstStyle/>
          <a:p>
            <a:fld id="{31CD2B82-C008-4C60-9AA1-C3B3EFF9D7BF}" type="slidenum">
              <a:rPr lang="en-CA" smtClean="0"/>
              <a:t>3</a:t>
            </a:fld>
            <a:endParaRPr lang="en-CA"/>
          </a:p>
        </p:txBody>
      </p:sp>
    </p:spTree>
    <p:extLst>
      <p:ext uri="{BB962C8B-B14F-4D97-AF65-F5344CB8AC3E}">
        <p14:creationId xmlns:p14="http://schemas.microsoft.com/office/powerpoint/2010/main" val="406152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1CD2B82-C008-4C60-9AA1-C3B3EFF9D7BF}" type="slidenum">
              <a:rPr lang="en-CA" smtClean="0"/>
              <a:t>4</a:t>
            </a:fld>
            <a:endParaRPr lang="en-CA"/>
          </a:p>
        </p:txBody>
      </p:sp>
    </p:spTree>
    <p:extLst>
      <p:ext uri="{BB962C8B-B14F-4D97-AF65-F5344CB8AC3E}">
        <p14:creationId xmlns:p14="http://schemas.microsoft.com/office/powerpoint/2010/main" val="421999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1CD2B82-C008-4C60-9AA1-C3B3EFF9D7BF}" type="slidenum">
              <a:rPr lang="en-CA" smtClean="0"/>
              <a:t>5</a:t>
            </a:fld>
            <a:endParaRPr lang="en-CA"/>
          </a:p>
        </p:txBody>
      </p:sp>
    </p:spTree>
    <p:extLst>
      <p:ext uri="{BB962C8B-B14F-4D97-AF65-F5344CB8AC3E}">
        <p14:creationId xmlns:p14="http://schemas.microsoft.com/office/powerpoint/2010/main" val="1225310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10"/>
          </p:nvPr>
        </p:nvSpPr>
        <p:spPr/>
        <p:txBody>
          <a:bodyPr/>
          <a:lstStyle/>
          <a:p>
            <a:fld id="{31CD2B82-C008-4C60-9AA1-C3B3EFF9D7BF}" type="slidenum">
              <a:rPr lang="en-CA" smtClean="0"/>
              <a:t>6</a:t>
            </a:fld>
            <a:endParaRPr lang="en-CA"/>
          </a:p>
        </p:txBody>
      </p:sp>
    </p:spTree>
    <p:extLst>
      <p:ext uri="{BB962C8B-B14F-4D97-AF65-F5344CB8AC3E}">
        <p14:creationId xmlns:p14="http://schemas.microsoft.com/office/powerpoint/2010/main" val="3767258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3422" indent="-173422">
              <a:buFont typeface="Arial" panose="020B0604020202020204" pitchFamily="34" charset="0"/>
              <a:buChar char="•"/>
            </a:pPr>
            <a:r>
              <a:rPr lang="en-CA" baseline="0" dirty="0" err="1"/>
              <a:t>Treedoc</a:t>
            </a:r>
            <a:r>
              <a:rPr lang="en-CA" baseline="0" dirty="0"/>
              <a:t> is a CRDT based on binary trees</a:t>
            </a:r>
          </a:p>
          <a:p>
            <a:pPr marL="173422" indent="-173422">
              <a:buFont typeface="Arial" panose="020B0604020202020204" pitchFamily="34" charset="0"/>
              <a:buChar char="•"/>
            </a:pPr>
            <a:r>
              <a:rPr lang="en-CA" baseline="0" dirty="0"/>
              <a:t>It allows for disconnected editing so we don’t need to worry about network latency or host node failures once we have a local copy of the article. </a:t>
            </a:r>
          </a:p>
          <a:p>
            <a:pPr marL="173422" indent="-173422">
              <a:buFont typeface="Arial" panose="020B0604020202020204" pitchFamily="34" charset="0"/>
              <a:buChar char="•"/>
            </a:pPr>
            <a:r>
              <a:rPr lang="en-CA" baseline="0" dirty="0"/>
              <a:t>Copies of the article converge automatically so we don’t need any protocol for managing concurrent edits. This would make it very easy to, for example, host the same article on multiple nodes which would increase its availability.</a:t>
            </a:r>
          </a:p>
          <a:p>
            <a:pPr marL="173422" indent="-173422">
              <a:buFont typeface="Arial" panose="020B0604020202020204" pitchFamily="34" charset="0"/>
              <a:buChar char="•"/>
            </a:pPr>
            <a:r>
              <a:rPr lang="en-CA" baseline="0" dirty="0"/>
              <a:t>And, because every operation is appended to the data structure, we get the revision history for free</a:t>
            </a:r>
          </a:p>
        </p:txBody>
      </p:sp>
      <p:sp>
        <p:nvSpPr>
          <p:cNvPr id="4" name="Slide Number Placeholder 3"/>
          <p:cNvSpPr>
            <a:spLocks noGrp="1"/>
          </p:cNvSpPr>
          <p:nvPr>
            <p:ph type="sldNum" sz="quarter" idx="10"/>
          </p:nvPr>
        </p:nvSpPr>
        <p:spPr/>
        <p:txBody>
          <a:bodyPr/>
          <a:lstStyle/>
          <a:p>
            <a:fld id="{31CD2B82-C008-4C60-9AA1-C3B3EFF9D7BF}" type="slidenum">
              <a:rPr lang="en-CA" smtClean="0"/>
              <a:t>7</a:t>
            </a:fld>
            <a:endParaRPr lang="en-CA"/>
          </a:p>
        </p:txBody>
      </p:sp>
    </p:spTree>
    <p:extLst>
      <p:ext uri="{BB962C8B-B14F-4D97-AF65-F5344CB8AC3E}">
        <p14:creationId xmlns:p14="http://schemas.microsoft.com/office/powerpoint/2010/main" val="1273761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Treedoc</a:t>
            </a:r>
            <a:r>
              <a:rPr lang="en-CA" baseline="0" dirty="0"/>
              <a:t> requires that</a:t>
            </a:r>
          </a:p>
          <a:p>
            <a:pPr marL="173422" indent="-173422">
              <a:buFont typeface="Arial" panose="020B0604020202020204" pitchFamily="34" charset="0"/>
              <a:buChar char="•"/>
            </a:pPr>
            <a:r>
              <a:rPr lang="en-CA" baseline="0" dirty="0"/>
              <a:t>Every paragraph have a unique ID</a:t>
            </a:r>
          </a:p>
          <a:p>
            <a:pPr marL="173422" indent="-173422">
              <a:buFont typeface="Arial" panose="020B0604020202020204" pitchFamily="34" charset="0"/>
              <a:buChar char="•"/>
            </a:pPr>
            <a:r>
              <a:rPr lang="en-CA" baseline="0" dirty="0"/>
              <a:t>IDs must give us a consistent display order for the paragraphs.</a:t>
            </a:r>
          </a:p>
          <a:p>
            <a:pPr marL="173422" indent="-173422">
              <a:buFont typeface="Arial" panose="020B0604020202020204" pitchFamily="34" charset="0"/>
              <a:buChar char="•"/>
            </a:pPr>
            <a:r>
              <a:rPr lang="en-CA" baseline="0" dirty="0"/>
              <a:t>IDs must not change</a:t>
            </a:r>
            <a:endParaRPr lang="en-CA" dirty="0"/>
          </a:p>
          <a:p>
            <a:pPr marL="173422" indent="-173422">
              <a:buFont typeface="Arial" panose="020B0604020202020204" pitchFamily="34" charset="0"/>
              <a:buChar char="•"/>
            </a:pPr>
            <a:r>
              <a:rPr lang="en-CA" dirty="0"/>
              <a:t>And, It</a:t>
            </a:r>
            <a:r>
              <a:rPr lang="en-CA" baseline="0" dirty="0"/>
              <a:t> must be possible to generate a new ID between any two existing IDs.</a:t>
            </a:r>
            <a:endParaRPr lang="en-CA" dirty="0"/>
          </a:p>
        </p:txBody>
      </p:sp>
      <p:sp>
        <p:nvSpPr>
          <p:cNvPr id="4" name="Slide Number Placeholder 3"/>
          <p:cNvSpPr>
            <a:spLocks noGrp="1"/>
          </p:cNvSpPr>
          <p:nvPr>
            <p:ph type="sldNum" sz="quarter" idx="10"/>
          </p:nvPr>
        </p:nvSpPr>
        <p:spPr/>
        <p:txBody>
          <a:bodyPr/>
          <a:lstStyle/>
          <a:p>
            <a:fld id="{31CD2B82-C008-4C60-9AA1-C3B3EFF9D7BF}" type="slidenum">
              <a:rPr lang="en-CA" smtClean="0"/>
              <a:t>8</a:t>
            </a:fld>
            <a:endParaRPr lang="en-CA"/>
          </a:p>
        </p:txBody>
      </p:sp>
    </p:spTree>
    <p:extLst>
      <p:ext uri="{BB962C8B-B14F-4D97-AF65-F5344CB8AC3E}">
        <p14:creationId xmlns:p14="http://schemas.microsoft.com/office/powerpoint/2010/main" val="3699186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a:t>
            </a:r>
            <a:r>
              <a:rPr lang="en-CA" dirty="0" err="1"/>
              <a:t>treedoc</a:t>
            </a:r>
            <a:r>
              <a:rPr lang="en-CA" dirty="0"/>
              <a:t> data structure is an</a:t>
            </a:r>
            <a:r>
              <a:rPr lang="en-CA" baseline="0" dirty="0"/>
              <a:t> extended binary tree where</a:t>
            </a:r>
            <a:endParaRPr lang="en-CA" b="1" i="1" baseline="0" dirty="0"/>
          </a:p>
          <a:p>
            <a:pPr marL="173422" indent="-173422">
              <a:buFont typeface="Arial" panose="020B0604020202020204" pitchFamily="34" charset="0"/>
              <a:buChar char="•"/>
            </a:pPr>
            <a:r>
              <a:rPr lang="en-CA" b="0" i="0" baseline="0" dirty="0"/>
              <a:t>The 0’s and 1’s indicate the branch</a:t>
            </a:r>
          </a:p>
          <a:p>
            <a:pPr marL="173422" indent="-173422">
              <a:buFont typeface="Arial" panose="020B0604020202020204" pitchFamily="34" charset="0"/>
              <a:buChar char="•"/>
            </a:pPr>
            <a:r>
              <a:rPr lang="en-CA" b="0" i="0" baseline="0" dirty="0"/>
              <a:t>The letters in the circles represent the paragraphs</a:t>
            </a:r>
          </a:p>
          <a:p>
            <a:pPr marL="173422" indent="-173422">
              <a:buFont typeface="Arial" panose="020B0604020202020204" pitchFamily="34" charset="0"/>
              <a:buChar char="•"/>
            </a:pPr>
            <a:r>
              <a:rPr lang="en-CA" b="0" i="0" baseline="0" dirty="0"/>
              <a:t>The letters above the circles are </a:t>
            </a:r>
            <a:r>
              <a:rPr lang="en-CA" b="0" i="0" baseline="0" dirty="0" err="1"/>
              <a:t>disambiguators</a:t>
            </a:r>
            <a:r>
              <a:rPr lang="en-CA" b="0" i="0" baseline="0" dirty="0"/>
              <a:t> and represent the ID of the peer who inserted the paragraph. In our case, they are IP addresses but could be any unique identifier.</a:t>
            </a:r>
          </a:p>
          <a:p>
            <a:pPr marL="173422" indent="-173422">
              <a:buFont typeface="Arial" panose="020B0604020202020204" pitchFamily="34" charset="0"/>
              <a:buChar char="•"/>
            </a:pPr>
            <a:r>
              <a:rPr lang="en-CA" b="0" i="0" baseline="0" dirty="0"/>
              <a:t>Concurrent inserts are represented as “mini-nodes” which are contained within a “major node”.</a:t>
            </a:r>
          </a:p>
          <a:p>
            <a:pPr marL="173422" indent="-173422">
              <a:buFont typeface="Arial" panose="020B0604020202020204" pitchFamily="34" charset="0"/>
              <a:buChar char="•"/>
            </a:pPr>
            <a:endParaRPr lang="en-CA" b="0" i="0" baseline="0" dirty="0"/>
          </a:p>
          <a:p>
            <a:pPr marL="173422" indent="-173422">
              <a:buFont typeface="Arial" panose="020B0604020202020204" pitchFamily="34" charset="0"/>
              <a:buChar char="•"/>
            </a:pPr>
            <a:r>
              <a:rPr lang="en-CA" b="0" i="0" baseline="0" dirty="0"/>
              <a:t>A paragraph’s ID is its path in the tree. </a:t>
            </a:r>
            <a:r>
              <a:rPr lang="en-CA" b="0" i="0" baseline="0" dirty="0" err="1"/>
              <a:t>Disambiguators</a:t>
            </a:r>
            <a:r>
              <a:rPr lang="en-CA" b="0" i="0" baseline="0" dirty="0"/>
              <a:t> are included when necessary: </a:t>
            </a:r>
            <a:r>
              <a:rPr lang="en-CA" b="0" i="0" baseline="0" dirty="0"/>
              <a:t>either to mark the end of the path or to disambiguate a branch coming from a mini-node.</a:t>
            </a:r>
          </a:p>
          <a:p>
            <a:pPr marL="173422" indent="-173422">
              <a:buFont typeface="Arial" panose="020B0604020202020204" pitchFamily="34" charset="0"/>
              <a:buChar char="•"/>
            </a:pPr>
            <a:endParaRPr lang="en-CA" b="0" i="0" baseline="0" dirty="0"/>
          </a:p>
          <a:p>
            <a:pPr marL="173422" indent="-173422">
              <a:buFont typeface="Arial" panose="020B0604020202020204" pitchFamily="34" charset="0"/>
              <a:buChar char="•"/>
            </a:pPr>
            <a:r>
              <a:rPr lang="en-CA" b="0" i="0" baseline="0" dirty="0"/>
              <a:t>Total ordering of paragraphs is achieved by walking the tree in infix order and ordering mini-nodes by their </a:t>
            </a:r>
            <a:r>
              <a:rPr lang="en-CA" b="0" i="0" baseline="0" dirty="0" err="1"/>
              <a:t>disambiguators</a:t>
            </a:r>
            <a:r>
              <a:rPr lang="en-CA" b="0" i="0" baseline="0" dirty="0"/>
              <a:t>. We would display the tree as shown.</a:t>
            </a:r>
          </a:p>
          <a:p>
            <a:endParaRPr lang="en-CA" b="1" i="0" baseline="0" dirty="0"/>
          </a:p>
          <a:p>
            <a:r>
              <a:rPr lang="en-CA" b="0" i="0" baseline="0" dirty="0"/>
              <a:t>The data structure supports two operations</a:t>
            </a:r>
          </a:p>
          <a:p>
            <a:pPr marL="173422" indent="-173422">
              <a:buFont typeface="Arial" panose="020B0604020202020204" pitchFamily="34" charset="0"/>
              <a:buChar char="•"/>
            </a:pPr>
            <a:r>
              <a:rPr lang="en-CA" b="0" i="0" baseline="0" dirty="0"/>
              <a:t>Insert which adds the node to the tree</a:t>
            </a:r>
          </a:p>
          <a:p>
            <a:pPr marL="173422" indent="-173422">
              <a:buFont typeface="Arial" panose="020B0604020202020204" pitchFamily="34" charset="0"/>
              <a:buChar char="•"/>
            </a:pPr>
            <a:r>
              <a:rPr lang="en-CA" b="0" i="0" baseline="0" dirty="0"/>
              <a:t>Delete which marks the node as invisible</a:t>
            </a:r>
            <a:endParaRPr lang="en-CA" b="0" i="0" dirty="0"/>
          </a:p>
        </p:txBody>
      </p:sp>
      <p:sp>
        <p:nvSpPr>
          <p:cNvPr id="4" name="Slide Number Placeholder 3"/>
          <p:cNvSpPr>
            <a:spLocks noGrp="1"/>
          </p:cNvSpPr>
          <p:nvPr>
            <p:ph type="sldNum" sz="quarter" idx="10"/>
          </p:nvPr>
        </p:nvSpPr>
        <p:spPr/>
        <p:txBody>
          <a:bodyPr/>
          <a:lstStyle/>
          <a:p>
            <a:fld id="{31CD2B82-C008-4C60-9AA1-C3B3EFF9D7BF}" type="slidenum">
              <a:rPr lang="en-CA" smtClean="0"/>
              <a:t>9</a:t>
            </a:fld>
            <a:endParaRPr lang="en-CA"/>
          </a:p>
        </p:txBody>
      </p:sp>
    </p:spTree>
    <p:extLst>
      <p:ext uri="{BB962C8B-B14F-4D97-AF65-F5344CB8AC3E}">
        <p14:creationId xmlns:p14="http://schemas.microsoft.com/office/powerpoint/2010/main" val="75708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803675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636952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673550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8F0642-3BA6-419C-9BC4-87FC51462957}" type="datetimeFigureOut">
              <a:rPr lang="en-CA" smtClean="0"/>
              <a:t>2016-12-05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397835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E8F0642-3BA6-419C-9BC4-87FC51462957}" type="datetimeFigureOut">
              <a:rPr lang="en-CA" smtClean="0"/>
              <a:t>2016-12-05</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81827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8F0642-3BA6-419C-9BC4-87FC51462957}" type="datetimeFigureOut">
              <a:rPr lang="en-CA" smtClean="0"/>
              <a:t>2016-12-05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013362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8F0642-3BA6-419C-9BC4-87FC51462957}" type="datetimeFigureOut">
              <a:rPr lang="en-CA" smtClean="0"/>
              <a:t>2016-12-05</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193139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8F0642-3BA6-419C-9BC4-87FC51462957}" type="datetimeFigureOut">
              <a:rPr lang="en-CA" smtClean="0"/>
              <a:t>2016-12-05</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372550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8F0642-3BA6-419C-9BC4-87FC51462957}" type="datetimeFigureOut">
              <a:rPr lang="en-CA" smtClean="0"/>
              <a:t>2016-12-05</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401600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F0642-3BA6-419C-9BC4-87FC51462957}" type="datetimeFigureOut">
              <a:rPr lang="en-CA" smtClean="0"/>
              <a:t>2016-12-05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426227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E8F0642-3BA6-419C-9BC4-87FC51462957}" type="datetimeFigureOut">
              <a:rPr lang="en-CA" smtClean="0"/>
              <a:t>2016-12-05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5D8594C-5366-458F-884C-DF12306D49F0}" type="slidenum">
              <a:rPr lang="en-CA" smtClean="0"/>
              <a:t>‹#›</a:t>
            </a:fld>
            <a:endParaRPr lang="en-CA"/>
          </a:p>
        </p:txBody>
      </p:sp>
    </p:spTree>
    <p:extLst>
      <p:ext uri="{BB962C8B-B14F-4D97-AF65-F5344CB8AC3E}">
        <p14:creationId xmlns:p14="http://schemas.microsoft.com/office/powerpoint/2010/main" val="24867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8F0642-3BA6-419C-9BC4-87FC51462957}" type="datetimeFigureOut">
              <a:rPr lang="en-CA" smtClean="0"/>
              <a:t>2016-12-05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8594C-5366-458F-884C-DF12306D49F0}" type="slidenum">
              <a:rPr lang="en-CA" smtClean="0"/>
              <a:t>‹#›</a:t>
            </a:fld>
            <a:endParaRPr lang="en-CA"/>
          </a:p>
        </p:txBody>
      </p:sp>
    </p:spTree>
    <p:extLst>
      <p:ext uri="{BB962C8B-B14F-4D97-AF65-F5344CB8AC3E}">
        <p14:creationId xmlns:p14="http://schemas.microsoft.com/office/powerpoint/2010/main" val="537892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Peer-to-Peer Wikipedia</a:t>
            </a:r>
          </a:p>
        </p:txBody>
      </p:sp>
      <p:sp>
        <p:nvSpPr>
          <p:cNvPr id="3" name="Subtitle 2"/>
          <p:cNvSpPr>
            <a:spLocks noGrp="1"/>
          </p:cNvSpPr>
          <p:nvPr>
            <p:ph type="subTitle" idx="1"/>
          </p:nvPr>
        </p:nvSpPr>
        <p:spPr/>
        <p:txBody>
          <a:bodyPr/>
          <a:lstStyle/>
          <a:p>
            <a:r>
              <a:rPr lang="en-CA" dirty="0"/>
              <a:t>A Chord overlay peer-to-peer network hosting </a:t>
            </a:r>
            <a:r>
              <a:rPr lang="en-CA" dirty="0" err="1"/>
              <a:t>Treedoc</a:t>
            </a:r>
            <a:r>
              <a:rPr lang="en-CA" dirty="0"/>
              <a:t> CDRTs</a:t>
            </a:r>
          </a:p>
        </p:txBody>
      </p:sp>
    </p:spTree>
    <p:extLst>
      <p:ext uri="{BB962C8B-B14F-4D97-AF65-F5344CB8AC3E}">
        <p14:creationId xmlns:p14="http://schemas.microsoft.com/office/powerpoint/2010/main" val="164877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Example</a:t>
            </a:r>
          </a:p>
        </p:txBody>
      </p:sp>
      <p:sp>
        <p:nvSpPr>
          <p:cNvPr id="3" name="Text Placeholder 2"/>
          <p:cNvSpPr>
            <a:spLocks noGrp="1"/>
          </p:cNvSpPr>
          <p:nvPr>
            <p:ph type="body" idx="1"/>
          </p:nvPr>
        </p:nvSpPr>
        <p:spPr/>
        <p:txBody>
          <a:bodyPr/>
          <a:lstStyle/>
          <a:p>
            <a:r>
              <a:rPr lang="en-CA" dirty="0"/>
              <a:t>Server</a:t>
            </a:r>
          </a:p>
        </p:txBody>
      </p:sp>
      <p:sp>
        <p:nvSpPr>
          <p:cNvPr id="4" name="Content Placeholder 3"/>
          <p:cNvSpPr>
            <a:spLocks noGrp="1"/>
          </p:cNvSpPr>
          <p:nvPr>
            <p:ph sz="half" idx="2"/>
          </p:nvPr>
        </p:nvSpPr>
        <p:spPr/>
        <p:txBody>
          <a:bodyPr/>
          <a:lstStyle/>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Sees: </a:t>
            </a:r>
            <a:r>
              <a:rPr lang="en-CA" b="1" dirty="0"/>
              <a:t>[B D]</a:t>
            </a:r>
          </a:p>
        </p:txBody>
      </p:sp>
      <p:sp>
        <p:nvSpPr>
          <p:cNvPr id="5" name="Text Placeholder 4"/>
          <p:cNvSpPr>
            <a:spLocks noGrp="1"/>
          </p:cNvSpPr>
          <p:nvPr>
            <p:ph type="body" sz="quarter" idx="3"/>
          </p:nvPr>
        </p:nvSpPr>
        <p:spPr/>
        <p:txBody>
          <a:bodyPr/>
          <a:lstStyle/>
          <a:p>
            <a:r>
              <a:rPr lang="en-CA" dirty="0"/>
              <a:t>Clients</a:t>
            </a:r>
          </a:p>
        </p:txBody>
      </p:sp>
      <p:sp>
        <p:nvSpPr>
          <p:cNvPr id="6" name="Content Placeholder 5"/>
          <p:cNvSpPr>
            <a:spLocks noGrp="1"/>
          </p:cNvSpPr>
          <p:nvPr>
            <p:ph sz="quarter" idx="4"/>
          </p:nvPr>
        </p:nvSpPr>
        <p:spPr/>
        <p:txBody>
          <a:bodyPr>
            <a:normAutofit/>
          </a:bodyPr>
          <a:lstStyle/>
          <a:p>
            <a:pPr marL="0" indent="0">
              <a:buNone/>
            </a:pPr>
            <a:r>
              <a:rPr lang="en-CA" dirty="0"/>
              <a:t>Client 1 sees:</a:t>
            </a:r>
          </a:p>
          <a:p>
            <a:pPr marL="0" indent="0">
              <a:buNone/>
            </a:pPr>
            <a:r>
              <a:rPr lang="en-CA" b="1" dirty="0"/>
              <a:t>[B D]</a:t>
            </a:r>
          </a:p>
          <a:p>
            <a:pPr marL="0" indent="0">
              <a:buNone/>
            </a:pPr>
            <a:endParaRPr lang="en-CA" dirty="0"/>
          </a:p>
          <a:p>
            <a:pPr marL="0" indent="0">
              <a:buNone/>
            </a:pPr>
            <a:endParaRPr lang="en-CA" dirty="0"/>
          </a:p>
          <a:p>
            <a:pPr marL="0" indent="0">
              <a:buNone/>
            </a:pPr>
            <a:r>
              <a:rPr lang="en-CA" dirty="0"/>
              <a:t>Client 2 sees:</a:t>
            </a:r>
          </a:p>
          <a:p>
            <a:pPr marL="0" indent="0">
              <a:buNone/>
            </a:pPr>
            <a:r>
              <a:rPr lang="en-CA" b="1" dirty="0"/>
              <a:t>[B D]</a:t>
            </a:r>
          </a:p>
        </p:txBody>
      </p:sp>
      <p:pic>
        <p:nvPicPr>
          <p:cNvPr id="7"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7816" y="2505075"/>
            <a:ext cx="2595281" cy="3528226"/>
          </a:xfrm>
          <a:prstGeom prst="rect">
            <a:avLst/>
          </a:prstGeom>
        </p:spPr>
      </p:pic>
      <p:pic>
        <p:nvPicPr>
          <p:cNvPr id="8"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6830" y="2375485"/>
            <a:ext cx="1388735" cy="1887953"/>
          </a:xfrm>
          <a:prstGeom prst="rect">
            <a:avLst/>
          </a:prstGeom>
        </p:spPr>
      </p:pic>
      <p:pic>
        <p:nvPicPr>
          <p:cNvPr id="9" name="Content Placeholder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6830" y="4658442"/>
            <a:ext cx="1388735" cy="1887953"/>
          </a:xfrm>
          <a:prstGeom prst="rect">
            <a:avLst/>
          </a:prstGeom>
        </p:spPr>
      </p:pic>
      <p:sp>
        <p:nvSpPr>
          <p:cNvPr id="11" name="Arrow: Right 10"/>
          <p:cNvSpPr/>
          <p:nvPr/>
        </p:nvSpPr>
        <p:spPr>
          <a:xfrm>
            <a:off x="4906076" y="3319461"/>
            <a:ext cx="1091499" cy="1633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Clients Pull</a:t>
            </a:r>
          </a:p>
        </p:txBody>
      </p:sp>
    </p:spTree>
    <p:extLst>
      <p:ext uri="{BB962C8B-B14F-4D97-AF65-F5344CB8AC3E}">
        <p14:creationId xmlns:p14="http://schemas.microsoft.com/office/powerpoint/2010/main" val="407199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a:t>
            </a:r>
            <a:r>
              <a:rPr lang="en-CA" dirty="0"/>
              <a:t>–</a:t>
            </a:r>
            <a:r>
              <a:rPr lang="en-CA" dirty="0"/>
              <a:t> Example</a:t>
            </a:r>
          </a:p>
        </p:txBody>
      </p:sp>
      <p:sp>
        <p:nvSpPr>
          <p:cNvPr id="5" name="Text Placeholder 4"/>
          <p:cNvSpPr>
            <a:spLocks noGrp="1"/>
          </p:cNvSpPr>
          <p:nvPr>
            <p:ph type="body" idx="1"/>
          </p:nvPr>
        </p:nvSpPr>
        <p:spPr/>
        <p:txBody>
          <a:bodyPr/>
          <a:lstStyle/>
          <a:p>
            <a:r>
              <a:rPr lang="en-CA" dirty="0"/>
              <a:t>Client 1</a:t>
            </a:r>
          </a:p>
        </p:txBody>
      </p:sp>
      <p:sp>
        <p:nvSpPr>
          <p:cNvPr id="6" name="Content Placeholder 5"/>
          <p:cNvSpPr>
            <a:spLocks noGrp="1"/>
          </p:cNvSpPr>
          <p:nvPr>
            <p:ph sz="half" idx="2"/>
          </p:nvPr>
        </p:nvSpPr>
        <p:spPr/>
        <p:txBody>
          <a:bodyPr/>
          <a:lstStyle/>
          <a:p>
            <a:pPr marL="0" indent="0">
              <a:buNone/>
            </a:pPr>
            <a:r>
              <a:rPr lang="en-CA" dirty="0">
                <a:latin typeface="Consolas" panose="020B0609020204030204" pitchFamily="49" charset="0"/>
              </a:rPr>
              <a:t>insert([(0:dC1)], “A”)</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[A B D]</a:t>
            </a:r>
          </a:p>
        </p:txBody>
      </p:sp>
      <p:sp>
        <p:nvSpPr>
          <p:cNvPr id="7" name="Text Placeholder 6"/>
          <p:cNvSpPr>
            <a:spLocks noGrp="1"/>
          </p:cNvSpPr>
          <p:nvPr>
            <p:ph type="body" sz="quarter" idx="3"/>
          </p:nvPr>
        </p:nvSpPr>
        <p:spPr/>
        <p:txBody>
          <a:bodyPr/>
          <a:lstStyle/>
          <a:p>
            <a:r>
              <a:rPr lang="en-CA" dirty="0"/>
              <a:t>Client 2</a:t>
            </a:r>
          </a:p>
        </p:txBody>
      </p:sp>
      <p:sp>
        <p:nvSpPr>
          <p:cNvPr id="8" name="Content Placeholder 7"/>
          <p:cNvSpPr>
            <a:spLocks noGrp="1"/>
          </p:cNvSpPr>
          <p:nvPr>
            <p:ph sz="quarter" idx="4"/>
          </p:nvPr>
        </p:nvSpPr>
        <p:spPr/>
        <p:txBody>
          <a:bodyPr/>
          <a:lstStyle/>
          <a:p>
            <a:pPr marL="0" indent="0">
              <a:buNone/>
            </a:pPr>
            <a:r>
              <a:rPr lang="en-CA" dirty="0">
                <a:latin typeface="Consolas" panose="020B0609020204030204" pitchFamily="49" charset="0"/>
              </a:rPr>
              <a:t>insert([(0:dC2)], “X”)</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[X B D]</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6569" y="3074381"/>
            <a:ext cx="2864223" cy="2545976"/>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1682" y="3074381"/>
            <a:ext cx="2864223" cy="2545976"/>
          </a:xfrm>
          <a:prstGeom prst="rect">
            <a:avLst/>
          </a:prstGeom>
        </p:spPr>
      </p:pic>
    </p:spTree>
    <p:extLst>
      <p:ext uri="{BB962C8B-B14F-4D97-AF65-F5344CB8AC3E}">
        <p14:creationId xmlns:p14="http://schemas.microsoft.com/office/powerpoint/2010/main" val="30341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a:t>
            </a:r>
            <a:r>
              <a:rPr lang="en-CA" dirty="0"/>
              <a:t>–</a:t>
            </a:r>
            <a:r>
              <a:rPr lang="en-CA" dirty="0"/>
              <a:t> Example</a:t>
            </a:r>
          </a:p>
        </p:txBody>
      </p:sp>
      <p:sp>
        <p:nvSpPr>
          <p:cNvPr id="5" name="Text Placeholder 4"/>
          <p:cNvSpPr>
            <a:spLocks noGrp="1"/>
          </p:cNvSpPr>
          <p:nvPr>
            <p:ph type="body" idx="1"/>
          </p:nvPr>
        </p:nvSpPr>
        <p:spPr/>
        <p:txBody>
          <a:bodyPr/>
          <a:lstStyle/>
          <a:p>
            <a:r>
              <a:rPr lang="en-CA" dirty="0"/>
              <a:t>Client 1</a:t>
            </a:r>
          </a:p>
        </p:txBody>
      </p:sp>
      <p:sp>
        <p:nvSpPr>
          <p:cNvPr id="6" name="Content Placeholder 5"/>
          <p:cNvSpPr>
            <a:spLocks noGrp="1"/>
          </p:cNvSpPr>
          <p:nvPr>
            <p:ph sz="half" idx="2"/>
          </p:nvPr>
        </p:nvSpPr>
        <p:spPr/>
        <p:txBody>
          <a:bodyPr/>
          <a:lstStyle/>
          <a:p>
            <a:pPr marL="0" indent="0">
              <a:buNone/>
            </a:pPr>
            <a:r>
              <a:rPr lang="en-CA" dirty="0">
                <a:latin typeface="Consolas" panose="020B0609020204030204" pitchFamily="49" charset="0"/>
              </a:rPr>
              <a:t>insert([1(0:dC1)], “C”)</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[A B C D]</a:t>
            </a:r>
          </a:p>
        </p:txBody>
      </p:sp>
      <p:sp>
        <p:nvSpPr>
          <p:cNvPr id="7" name="Text Placeholder 6"/>
          <p:cNvSpPr>
            <a:spLocks noGrp="1"/>
          </p:cNvSpPr>
          <p:nvPr>
            <p:ph type="body" sz="quarter" idx="3"/>
          </p:nvPr>
        </p:nvSpPr>
        <p:spPr/>
        <p:txBody>
          <a:bodyPr/>
          <a:lstStyle/>
          <a:p>
            <a:r>
              <a:rPr lang="en-CA" dirty="0"/>
              <a:t>Client 2</a:t>
            </a:r>
          </a:p>
        </p:txBody>
      </p:sp>
      <p:sp>
        <p:nvSpPr>
          <p:cNvPr id="8" name="Content Placeholder 7"/>
          <p:cNvSpPr>
            <a:spLocks noGrp="1"/>
          </p:cNvSpPr>
          <p:nvPr>
            <p:ph sz="quarter" idx="4"/>
          </p:nvPr>
        </p:nvSpPr>
        <p:spPr/>
        <p:txBody>
          <a:bodyPr/>
          <a:lstStyle/>
          <a:p>
            <a:pPr marL="0" indent="0">
              <a:buNone/>
            </a:pPr>
            <a:r>
              <a:rPr lang="en-CA" dirty="0">
                <a:latin typeface="Consolas" panose="020B0609020204030204" pitchFamily="49" charset="0"/>
              </a:rPr>
              <a:t>delete([(1:dS)])</a:t>
            </a: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r>
              <a:rPr lang="en-CA" dirty="0"/>
              <a:t>Sees: </a:t>
            </a:r>
            <a:r>
              <a:rPr lang="en-CA" b="1" dirty="0"/>
              <a:t>[X B]</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5638" y="3006725"/>
            <a:ext cx="2526085" cy="3729498"/>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9310" y="3006725"/>
            <a:ext cx="2748866" cy="2546909"/>
          </a:xfrm>
          <a:prstGeom prst="rect">
            <a:avLst/>
          </a:prstGeom>
        </p:spPr>
      </p:pic>
    </p:spTree>
    <p:extLst>
      <p:ext uri="{BB962C8B-B14F-4D97-AF65-F5344CB8AC3E}">
        <p14:creationId xmlns:p14="http://schemas.microsoft.com/office/powerpoint/2010/main" val="147119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CA" dirty="0" err="1"/>
              <a:t>Treedoc</a:t>
            </a:r>
            <a:r>
              <a:rPr lang="en-CA" dirty="0"/>
              <a:t> </a:t>
            </a:r>
            <a:r>
              <a:rPr lang="en-CA" dirty="0"/>
              <a:t>–</a:t>
            </a:r>
            <a:r>
              <a:rPr lang="en-CA" dirty="0"/>
              <a:t> Example</a:t>
            </a:r>
          </a:p>
        </p:txBody>
      </p:sp>
      <p:sp>
        <p:nvSpPr>
          <p:cNvPr id="5" name="Text Placeholder 4"/>
          <p:cNvSpPr>
            <a:spLocks noGrp="1"/>
          </p:cNvSpPr>
          <p:nvPr>
            <p:ph type="body" idx="1"/>
          </p:nvPr>
        </p:nvSpPr>
        <p:spPr/>
        <p:txBody>
          <a:bodyPr/>
          <a:lstStyle/>
          <a:p>
            <a:r>
              <a:rPr lang="en-CA" dirty="0"/>
              <a:t>Clients</a:t>
            </a:r>
          </a:p>
        </p:txBody>
      </p:sp>
      <p:sp>
        <p:nvSpPr>
          <p:cNvPr id="7" name="Text Placeholder 6"/>
          <p:cNvSpPr>
            <a:spLocks noGrp="1"/>
          </p:cNvSpPr>
          <p:nvPr>
            <p:ph type="body" sz="quarter" idx="3"/>
          </p:nvPr>
        </p:nvSpPr>
        <p:spPr/>
        <p:txBody>
          <a:bodyPr/>
          <a:lstStyle/>
          <a:p>
            <a:r>
              <a:rPr lang="en-CA" dirty="0"/>
              <a:t>Server</a:t>
            </a:r>
          </a:p>
        </p:txBody>
      </p:sp>
      <p:sp>
        <p:nvSpPr>
          <p:cNvPr id="8" name="Content Placeholder 7"/>
          <p:cNvSpPr>
            <a:spLocks noGrp="1"/>
          </p:cNvSpPr>
          <p:nvPr>
            <p:ph sz="quarter" idx="4"/>
          </p:nvPr>
        </p:nvSpPr>
        <p:spPr/>
        <p:txBody>
          <a:bodyPr/>
          <a:lstStyle/>
          <a:p>
            <a:pPr marL="0" indent="0">
              <a:buNone/>
            </a:pPr>
            <a:endParaRPr lang="en-CA" dirty="0">
              <a:latin typeface="Consolas" panose="020B0609020204030204" pitchFamily="49" charset="0"/>
            </a:endParaRPr>
          </a:p>
          <a:p>
            <a:pPr marL="0" indent="0">
              <a:buNone/>
            </a:pPr>
            <a:endParaRPr lang="en-CA" dirty="0">
              <a:latin typeface="Consolas" panose="020B0609020204030204" pitchFamily="49" charset="0"/>
            </a:endParaRPr>
          </a:p>
          <a:p>
            <a:pPr marL="0" indent="0">
              <a:buNone/>
            </a:pPr>
            <a:endParaRPr lang="en-CA" dirty="0"/>
          </a:p>
          <a:p>
            <a:pPr marL="0" indent="0">
              <a:buNone/>
            </a:pPr>
            <a:endParaRPr lang="en-CA" dirty="0"/>
          </a:p>
          <a:p>
            <a:pPr marL="0" indent="0">
              <a:buNone/>
            </a:pPr>
            <a:endParaRPr lang="en-CA" dirty="0"/>
          </a:p>
          <a:p>
            <a:pPr marL="0" indent="0">
              <a:buNone/>
            </a:pPr>
            <a:endParaRPr lang="en-CA" dirty="0"/>
          </a:p>
          <a:p>
            <a:pPr marL="0" indent="0">
              <a:buNone/>
            </a:pPr>
            <a:r>
              <a:rPr lang="en-CA" dirty="0"/>
              <a:t>Sees: </a:t>
            </a:r>
            <a:r>
              <a:rPr lang="en-CA" b="1" dirty="0"/>
              <a:t>[A X B C]</a:t>
            </a:r>
          </a:p>
          <a:p>
            <a:pPr marL="0" indent="0">
              <a:buNone/>
            </a:pPr>
            <a:endParaRPr lang="en-CA" dirty="0"/>
          </a:p>
        </p:txBody>
      </p:sp>
      <p:sp>
        <p:nvSpPr>
          <p:cNvPr id="9" name="Content Placeholder 8"/>
          <p:cNvSpPr>
            <a:spLocks noGrp="1"/>
          </p:cNvSpPr>
          <p:nvPr>
            <p:ph sz="half" idx="2"/>
          </p:nvPr>
        </p:nvSpPr>
        <p:spPr/>
        <p:txBody>
          <a:bodyPr>
            <a:normAutofit/>
          </a:bodyPr>
          <a:lstStyle/>
          <a:p>
            <a:pPr marL="0" indent="0">
              <a:buNone/>
            </a:pPr>
            <a:r>
              <a:rPr lang="en-CA" dirty="0"/>
              <a:t>Client 1 sees:</a:t>
            </a:r>
          </a:p>
          <a:p>
            <a:pPr marL="0" indent="0">
              <a:buNone/>
            </a:pPr>
            <a:r>
              <a:rPr lang="en-CA" b="1" dirty="0"/>
              <a:t>[A B C D]</a:t>
            </a:r>
          </a:p>
          <a:p>
            <a:pPr marL="0" indent="0">
              <a:buNone/>
            </a:pPr>
            <a:endParaRPr lang="en-CA" dirty="0"/>
          </a:p>
          <a:p>
            <a:pPr marL="0" indent="0">
              <a:buNone/>
            </a:pPr>
            <a:endParaRPr lang="en-CA" dirty="0"/>
          </a:p>
          <a:p>
            <a:pPr marL="0" indent="0">
              <a:buNone/>
            </a:pPr>
            <a:endParaRPr lang="en-CA" dirty="0"/>
          </a:p>
          <a:p>
            <a:pPr marL="0" indent="0">
              <a:buNone/>
            </a:pPr>
            <a:r>
              <a:rPr lang="en-CA" dirty="0"/>
              <a:t>Client 2 sees:</a:t>
            </a:r>
          </a:p>
          <a:p>
            <a:pPr marL="0" indent="0">
              <a:buNone/>
            </a:pPr>
            <a:r>
              <a:rPr lang="en-CA" b="1" dirty="0"/>
              <a:t>[X B]</a:t>
            </a:r>
          </a:p>
          <a:p>
            <a:pPr marL="0" indent="0">
              <a:buNone/>
            </a:pPr>
            <a:endParaRPr lang="en-CA"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2812" y="2641498"/>
            <a:ext cx="1580756" cy="2333821"/>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236" y="4854589"/>
            <a:ext cx="1760018" cy="1630711"/>
          </a:xfrm>
          <a:prstGeom prst="rect">
            <a:avLst/>
          </a:prstGeom>
        </p:spPr>
      </p:pic>
      <p:pic>
        <p:nvPicPr>
          <p:cNvPr id="15" name="Pictur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53" y="2128770"/>
            <a:ext cx="2901109" cy="3242416"/>
          </a:xfrm>
          <a:prstGeom prst="rect">
            <a:avLst/>
          </a:prstGeom>
        </p:spPr>
      </p:pic>
      <p:sp>
        <p:nvSpPr>
          <p:cNvPr id="19" name="Arrow: Right 18"/>
          <p:cNvSpPr/>
          <p:nvPr/>
        </p:nvSpPr>
        <p:spPr>
          <a:xfrm>
            <a:off x="5080701" y="3221228"/>
            <a:ext cx="1091499" cy="16333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t>Clients Push</a:t>
            </a:r>
          </a:p>
        </p:txBody>
      </p:sp>
    </p:spTree>
    <p:extLst>
      <p:ext uri="{BB962C8B-B14F-4D97-AF65-F5344CB8AC3E}">
        <p14:creationId xmlns:p14="http://schemas.microsoft.com/office/powerpoint/2010/main" val="204419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endParaRPr lang="en-CA" dirty="0"/>
          </a:p>
          <a:p>
            <a:endParaRPr lang="en-CA" dirty="0"/>
          </a:p>
          <a:p>
            <a:endParaRPr lang="en-CA" dirty="0"/>
          </a:p>
          <a:p>
            <a:pPr marL="0" indent="0" algn="ctr">
              <a:buNone/>
            </a:pPr>
            <a:r>
              <a:rPr lang="en-CA" sz="4800" dirty="0"/>
              <a:t>Demo &amp; Questions</a:t>
            </a:r>
          </a:p>
          <a:p>
            <a:pPr marL="0" indent="0">
              <a:buNone/>
            </a:pPr>
            <a:endParaRPr lang="en-CA" dirty="0"/>
          </a:p>
        </p:txBody>
      </p:sp>
      <p:sp>
        <p:nvSpPr>
          <p:cNvPr id="10" name="Title 9"/>
          <p:cNvSpPr>
            <a:spLocks noGrp="1"/>
          </p:cNvSpPr>
          <p:nvPr>
            <p:ph type="title"/>
          </p:nvPr>
        </p:nvSpPr>
        <p:spPr/>
        <p:txBody>
          <a:bodyPr/>
          <a:lstStyle/>
          <a:p>
            <a:r>
              <a:rPr lang="en-CA" dirty="0"/>
              <a:t>Peer-to-Peer Wikipedia</a:t>
            </a:r>
          </a:p>
        </p:txBody>
      </p:sp>
    </p:spTree>
    <p:extLst>
      <p:ext uri="{BB962C8B-B14F-4D97-AF65-F5344CB8AC3E}">
        <p14:creationId xmlns:p14="http://schemas.microsoft.com/office/powerpoint/2010/main" val="362371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sp>
        <p:nvSpPr>
          <p:cNvPr id="3" name="Content Placeholder 2"/>
          <p:cNvSpPr>
            <a:spLocks noGrp="1"/>
          </p:cNvSpPr>
          <p:nvPr>
            <p:ph idx="1"/>
          </p:nvPr>
        </p:nvSpPr>
        <p:spPr/>
        <p:txBody>
          <a:bodyPr>
            <a:normAutofit fontScale="92500"/>
          </a:bodyPr>
          <a:lstStyle/>
          <a:p>
            <a:r>
              <a:rPr lang="en-CA" dirty="0"/>
              <a:t>Motivation	</a:t>
            </a:r>
          </a:p>
          <a:p>
            <a:pPr lvl="1"/>
            <a:r>
              <a:rPr lang="en-CA" dirty="0"/>
              <a:t>P2P decentralization helps eliminate proprietary interest in content and infrastructure</a:t>
            </a:r>
          </a:p>
          <a:p>
            <a:pPr lvl="1"/>
            <a:r>
              <a:rPr lang="en-CA" dirty="0"/>
              <a:t>Reduce administration costs</a:t>
            </a:r>
          </a:p>
          <a:p>
            <a:r>
              <a:rPr lang="en-CA" dirty="0"/>
              <a:t>Design considerations</a:t>
            </a:r>
          </a:p>
          <a:p>
            <a:pPr lvl="1"/>
            <a:r>
              <a:rPr lang="en-CA" dirty="0"/>
              <a:t>Retrieving articles should be fast</a:t>
            </a:r>
          </a:p>
          <a:p>
            <a:pPr lvl="1"/>
            <a:r>
              <a:rPr lang="en-CA" dirty="0"/>
              <a:t>Articles should be (eventually) consistent without expensive concurrency control</a:t>
            </a:r>
          </a:p>
          <a:p>
            <a:pPr lvl="1"/>
            <a:r>
              <a:rPr lang="en-CA" dirty="0"/>
              <a:t>Articles should allow for disconnected, non-blocking editing</a:t>
            </a:r>
          </a:p>
          <a:p>
            <a:r>
              <a:rPr lang="en-CA" dirty="0"/>
              <a:t>Components</a:t>
            </a:r>
          </a:p>
          <a:p>
            <a:pPr lvl="1"/>
            <a:r>
              <a:rPr lang="en-CA" dirty="0"/>
              <a:t>Shared data structure for managing article content (</a:t>
            </a:r>
            <a:r>
              <a:rPr lang="en-CA" dirty="0" err="1"/>
              <a:t>Treedoc</a:t>
            </a:r>
            <a:r>
              <a:rPr lang="en-CA" dirty="0"/>
              <a:t> CRDT)</a:t>
            </a:r>
          </a:p>
          <a:p>
            <a:pPr lvl="1"/>
            <a:r>
              <a:rPr lang="en-CA" dirty="0"/>
              <a:t>Article hosting and discovery (Chord)</a:t>
            </a:r>
          </a:p>
        </p:txBody>
      </p:sp>
    </p:spTree>
    <p:extLst>
      <p:ext uri="{BB962C8B-B14F-4D97-AF65-F5344CB8AC3E}">
        <p14:creationId xmlns:p14="http://schemas.microsoft.com/office/powerpoint/2010/main" val="31523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Overview</a:t>
            </a:r>
          </a:p>
        </p:txBody>
      </p:sp>
      <p:pic>
        <p:nvPicPr>
          <p:cNvPr id="10" name="Content Placeholder 9"/>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533525" y="1853406"/>
            <a:ext cx="3790950" cy="4295775"/>
          </a:xfrm>
        </p:spPr>
      </p:pic>
      <p:sp>
        <p:nvSpPr>
          <p:cNvPr id="9" name="Content Placeholder 8"/>
          <p:cNvSpPr>
            <a:spLocks noGrp="1"/>
          </p:cNvSpPr>
          <p:nvPr>
            <p:ph sz="half" idx="2"/>
          </p:nvPr>
        </p:nvSpPr>
        <p:spPr/>
        <p:txBody>
          <a:bodyPr>
            <a:normAutofit/>
          </a:bodyPr>
          <a:lstStyle/>
          <a:p>
            <a:pPr marL="0" indent="0">
              <a:buNone/>
            </a:pPr>
            <a:r>
              <a:rPr lang="en-CA" dirty="0"/>
              <a:t>Clients:</a:t>
            </a:r>
          </a:p>
          <a:p>
            <a:pPr marL="514350" indent="-514350">
              <a:buFont typeface="+mj-lt"/>
              <a:buAutoNum type="arabicParenR"/>
            </a:pPr>
            <a:r>
              <a:rPr lang="en-CA" dirty="0"/>
              <a:t>Lookup article</a:t>
            </a:r>
          </a:p>
          <a:p>
            <a:pPr marL="514350" indent="-514350">
              <a:buFont typeface="+mj-lt"/>
              <a:buAutoNum type="arabicParenR"/>
            </a:pPr>
            <a:r>
              <a:rPr lang="en-CA" dirty="0"/>
              <a:t>Copy the article from the host node and view/edit. Edits are logged locally.</a:t>
            </a:r>
          </a:p>
          <a:p>
            <a:pPr marL="514350" indent="-514350">
              <a:buFont typeface="+mj-lt"/>
              <a:buAutoNum type="arabicParenR"/>
            </a:pPr>
            <a:r>
              <a:rPr lang="en-CA" dirty="0"/>
              <a:t>Push the log to the host node where the logs are replayed.</a:t>
            </a:r>
          </a:p>
          <a:p>
            <a:pPr marL="514350" indent="-514350">
              <a:buFont typeface="+mj-lt"/>
              <a:buAutoNum type="arabicParenR"/>
            </a:pPr>
            <a:r>
              <a:rPr lang="en-CA" dirty="0"/>
              <a:t>Articles are periodically sent to replica node</a:t>
            </a:r>
          </a:p>
        </p:txBody>
      </p:sp>
      <p:sp>
        <p:nvSpPr>
          <p:cNvPr id="11" name="TextBox 10"/>
          <p:cNvSpPr txBox="1"/>
          <p:nvPr/>
        </p:nvSpPr>
        <p:spPr>
          <a:xfrm>
            <a:off x="3834370" y="6050289"/>
            <a:ext cx="484095" cy="523220"/>
          </a:xfrm>
          <a:prstGeom prst="rect">
            <a:avLst/>
          </a:prstGeom>
          <a:noFill/>
        </p:spPr>
        <p:txBody>
          <a:bodyPr wrap="square" rtlCol="0">
            <a:spAutoFit/>
          </a:bodyPr>
          <a:lstStyle/>
          <a:p>
            <a:r>
              <a:rPr lang="en-CA" sz="2800" dirty="0">
                <a:latin typeface="Wingdings 2" panose="05020102010507070707" pitchFamily="18" charset="2"/>
              </a:rPr>
              <a:t>u</a:t>
            </a:r>
          </a:p>
        </p:txBody>
      </p:sp>
      <p:sp>
        <p:nvSpPr>
          <p:cNvPr id="12" name="TextBox 11"/>
          <p:cNvSpPr txBox="1"/>
          <p:nvPr/>
        </p:nvSpPr>
        <p:spPr>
          <a:xfrm>
            <a:off x="1631577" y="5247949"/>
            <a:ext cx="484095" cy="523220"/>
          </a:xfrm>
          <a:prstGeom prst="rect">
            <a:avLst/>
          </a:prstGeom>
          <a:noFill/>
        </p:spPr>
        <p:txBody>
          <a:bodyPr wrap="square" rtlCol="0">
            <a:spAutoFit/>
          </a:bodyPr>
          <a:lstStyle/>
          <a:p>
            <a:r>
              <a:rPr lang="en-CA" sz="2800" dirty="0">
                <a:latin typeface="Wingdings 2" panose="05020102010507070707" pitchFamily="18" charset="2"/>
              </a:rPr>
              <a:t>u</a:t>
            </a:r>
          </a:p>
        </p:txBody>
      </p:sp>
      <p:sp>
        <p:nvSpPr>
          <p:cNvPr id="13" name="TextBox 12"/>
          <p:cNvSpPr txBox="1"/>
          <p:nvPr/>
        </p:nvSpPr>
        <p:spPr>
          <a:xfrm>
            <a:off x="2814074" y="3739684"/>
            <a:ext cx="484095" cy="523220"/>
          </a:xfrm>
          <a:prstGeom prst="rect">
            <a:avLst/>
          </a:prstGeom>
          <a:noFill/>
        </p:spPr>
        <p:txBody>
          <a:bodyPr wrap="square" rtlCol="0">
            <a:spAutoFit/>
          </a:bodyPr>
          <a:lstStyle/>
          <a:p>
            <a:r>
              <a:rPr lang="en-CA" sz="2800" dirty="0">
                <a:latin typeface="Wingdings 2" panose="05020102010507070707" pitchFamily="18" charset="2"/>
              </a:rPr>
              <a:t>v</a:t>
            </a:r>
          </a:p>
        </p:txBody>
      </p:sp>
      <p:sp>
        <p:nvSpPr>
          <p:cNvPr id="14" name="TextBox 13"/>
          <p:cNvSpPr txBox="1"/>
          <p:nvPr/>
        </p:nvSpPr>
        <p:spPr>
          <a:xfrm>
            <a:off x="4076418" y="4262904"/>
            <a:ext cx="484095" cy="523220"/>
          </a:xfrm>
          <a:prstGeom prst="rect">
            <a:avLst/>
          </a:prstGeom>
          <a:noFill/>
        </p:spPr>
        <p:txBody>
          <a:bodyPr wrap="square" rtlCol="0">
            <a:spAutoFit/>
          </a:bodyPr>
          <a:lstStyle/>
          <a:p>
            <a:r>
              <a:rPr lang="en-CA" sz="2800" dirty="0">
                <a:latin typeface="Wingdings 2" panose="05020102010507070707" pitchFamily="18" charset="2"/>
              </a:rPr>
              <a:t>w</a:t>
            </a:r>
          </a:p>
        </p:txBody>
      </p:sp>
      <p:sp>
        <p:nvSpPr>
          <p:cNvPr id="16" name="TextBox 15"/>
          <p:cNvSpPr txBox="1"/>
          <p:nvPr/>
        </p:nvSpPr>
        <p:spPr>
          <a:xfrm>
            <a:off x="1870259" y="4260243"/>
            <a:ext cx="484095" cy="523220"/>
          </a:xfrm>
          <a:prstGeom prst="rect">
            <a:avLst/>
          </a:prstGeom>
          <a:noFill/>
        </p:spPr>
        <p:txBody>
          <a:bodyPr wrap="square" rtlCol="0">
            <a:spAutoFit/>
          </a:bodyPr>
          <a:lstStyle/>
          <a:p>
            <a:r>
              <a:rPr lang="en-CA" sz="2800" dirty="0">
                <a:latin typeface="Wingdings 2" panose="05020102010507070707" pitchFamily="18" charset="2"/>
              </a:rPr>
              <a:t>w</a:t>
            </a:r>
          </a:p>
        </p:txBody>
      </p:sp>
      <p:sp>
        <p:nvSpPr>
          <p:cNvPr id="17" name="TextBox 16"/>
          <p:cNvSpPr txBox="1"/>
          <p:nvPr/>
        </p:nvSpPr>
        <p:spPr>
          <a:xfrm>
            <a:off x="3288361" y="1862956"/>
            <a:ext cx="484095" cy="523220"/>
          </a:xfrm>
          <a:prstGeom prst="rect">
            <a:avLst/>
          </a:prstGeom>
          <a:noFill/>
        </p:spPr>
        <p:txBody>
          <a:bodyPr wrap="square" rtlCol="0">
            <a:spAutoFit/>
          </a:bodyPr>
          <a:lstStyle/>
          <a:p>
            <a:r>
              <a:rPr lang="en-CA" sz="2800" dirty="0">
                <a:latin typeface="Wingdings 2" panose="05020102010507070707" pitchFamily="18" charset="2"/>
              </a:rPr>
              <a:t>x</a:t>
            </a:r>
          </a:p>
        </p:txBody>
      </p:sp>
    </p:spTree>
    <p:extLst>
      <p:ext uri="{BB962C8B-B14F-4D97-AF65-F5344CB8AC3E}">
        <p14:creationId xmlns:p14="http://schemas.microsoft.com/office/powerpoint/2010/main" val="1633255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7906" y="175816"/>
            <a:ext cx="11057207" cy="2554545"/>
          </a:xfrm>
          <a:prstGeom prst="rect">
            <a:avLst/>
          </a:prstGeom>
          <a:noFill/>
        </p:spPr>
        <p:txBody>
          <a:bodyPr wrap="square" rtlCol="0">
            <a:spAutoFit/>
          </a:bodyPr>
          <a:lstStyle/>
          <a:p>
            <a:r>
              <a:rPr lang="en-US" sz="3200" b="1" u="sng" dirty="0"/>
              <a:t>Heart of Chord</a:t>
            </a:r>
            <a:r>
              <a:rPr lang="en-US" sz="3200" dirty="0"/>
              <a:t>: </a:t>
            </a:r>
          </a:p>
          <a:p>
            <a:r>
              <a:rPr lang="en-US" sz="3200" b="1" i="1" dirty="0"/>
              <a:t>Consistent Hashing: </a:t>
            </a:r>
            <a:r>
              <a:rPr lang="en-US" sz="3200" i="1" dirty="0"/>
              <a:t>Map a </a:t>
            </a:r>
            <a:r>
              <a:rPr lang="en-US" sz="3200" b="1" i="1" dirty="0">
                <a:solidFill>
                  <a:srgbClr val="FF0000"/>
                </a:solidFill>
              </a:rPr>
              <a:t>KEY</a:t>
            </a:r>
            <a:r>
              <a:rPr lang="en-US" sz="3200" b="1" i="1" dirty="0"/>
              <a:t> </a:t>
            </a:r>
            <a:r>
              <a:rPr lang="en-US" sz="3200" i="1" dirty="0"/>
              <a:t>To a Fixed </a:t>
            </a:r>
            <a:r>
              <a:rPr lang="en-US" sz="3200" b="1" i="1" dirty="0">
                <a:solidFill>
                  <a:srgbClr val="FF0000"/>
                </a:solidFill>
              </a:rPr>
              <a:t>LOCATION</a:t>
            </a:r>
            <a:r>
              <a:rPr lang="en-US" sz="3200" i="1" dirty="0"/>
              <a:t>.</a:t>
            </a:r>
            <a:endParaRPr lang="en-US" sz="3200" b="1" i="1" dirty="0">
              <a:solidFill>
                <a:srgbClr val="FF0000"/>
              </a:solidFill>
            </a:endParaRPr>
          </a:p>
          <a:p>
            <a:endParaRPr lang="en-US" sz="3200" b="1" i="1" dirty="0">
              <a:solidFill>
                <a:srgbClr val="FF0000"/>
              </a:solidFill>
            </a:endParaRPr>
          </a:p>
          <a:p>
            <a:r>
              <a:rPr lang="en-US" sz="3200" b="1" i="1" dirty="0"/>
              <a:t>KEY: </a:t>
            </a:r>
            <a:r>
              <a:rPr lang="en-US" sz="3200" i="1" dirty="0"/>
              <a:t>Title of the Article</a:t>
            </a:r>
          </a:p>
          <a:p>
            <a:r>
              <a:rPr lang="en-US" sz="3200" b="1" i="1" dirty="0"/>
              <a:t>LOCATION: </a:t>
            </a:r>
            <a:r>
              <a:rPr lang="en-US" sz="3200" i="1" dirty="0"/>
              <a:t>Peer’s IP address</a:t>
            </a:r>
          </a:p>
        </p:txBody>
      </p:sp>
      <p:sp>
        <p:nvSpPr>
          <p:cNvPr id="8" name="TextBox 7"/>
          <p:cNvSpPr txBox="1"/>
          <p:nvPr/>
        </p:nvSpPr>
        <p:spPr>
          <a:xfrm>
            <a:off x="715345" y="3739842"/>
            <a:ext cx="2159887" cy="369332"/>
          </a:xfrm>
          <a:prstGeom prst="rect">
            <a:avLst/>
          </a:prstGeom>
          <a:noFill/>
        </p:spPr>
        <p:txBody>
          <a:bodyPr wrap="none" rtlCol="0">
            <a:spAutoFit/>
          </a:bodyPr>
          <a:lstStyle/>
          <a:p>
            <a:r>
              <a:rPr lang="en-US" dirty="0"/>
              <a:t>Hash(peer1’s IP) = 12</a:t>
            </a:r>
          </a:p>
        </p:txBody>
      </p:sp>
      <p:sp>
        <p:nvSpPr>
          <p:cNvPr id="9" name="TextBox 8"/>
          <p:cNvSpPr txBox="1"/>
          <p:nvPr/>
        </p:nvSpPr>
        <p:spPr>
          <a:xfrm>
            <a:off x="715344" y="4109174"/>
            <a:ext cx="2159887" cy="369332"/>
          </a:xfrm>
          <a:prstGeom prst="rect">
            <a:avLst/>
          </a:prstGeom>
          <a:noFill/>
        </p:spPr>
        <p:txBody>
          <a:bodyPr wrap="none" rtlCol="0">
            <a:spAutoFit/>
          </a:bodyPr>
          <a:lstStyle/>
          <a:p>
            <a:r>
              <a:rPr lang="en-US" dirty="0"/>
              <a:t>Hash(peer2’s IP) = 55</a:t>
            </a:r>
          </a:p>
        </p:txBody>
      </p:sp>
      <p:sp>
        <p:nvSpPr>
          <p:cNvPr id="10" name="TextBox 9"/>
          <p:cNvSpPr txBox="1"/>
          <p:nvPr/>
        </p:nvSpPr>
        <p:spPr>
          <a:xfrm>
            <a:off x="3064651" y="4109174"/>
            <a:ext cx="2159887" cy="369332"/>
          </a:xfrm>
          <a:prstGeom prst="rect">
            <a:avLst/>
          </a:prstGeom>
          <a:noFill/>
        </p:spPr>
        <p:txBody>
          <a:bodyPr wrap="none" rtlCol="0">
            <a:spAutoFit/>
          </a:bodyPr>
          <a:lstStyle/>
          <a:p>
            <a:r>
              <a:rPr lang="en-US" dirty="0"/>
              <a:t>Hash(peer4’s IP) = 36</a:t>
            </a:r>
          </a:p>
        </p:txBody>
      </p:sp>
      <p:sp>
        <p:nvSpPr>
          <p:cNvPr id="11" name="TextBox 10"/>
          <p:cNvSpPr txBox="1"/>
          <p:nvPr/>
        </p:nvSpPr>
        <p:spPr>
          <a:xfrm>
            <a:off x="3064651" y="3739842"/>
            <a:ext cx="2042867" cy="369332"/>
          </a:xfrm>
          <a:prstGeom prst="rect">
            <a:avLst/>
          </a:prstGeom>
          <a:noFill/>
        </p:spPr>
        <p:txBody>
          <a:bodyPr wrap="none" rtlCol="0">
            <a:spAutoFit/>
          </a:bodyPr>
          <a:lstStyle/>
          <a:p>
            <a:r>
              <a:rPr lang="en-US" dirty="0"/>
              <a:t>Hash(peer3’s IP) = 3</a:t>
            </a:r>
          </a:p>
        </p:txBody>
      </p:sp>
      <p:sp>
        <p:nvSpPr>
          <p:cNvPr id="13" name="Oval 12"/>
          <p:cNvSpPr/>
          <p:nvPr/>
        </p:nvSpPr>
        <p:spPr>
          <a:xfrm>
            <a:off x="6617821" y="1787275"/>
            <a:ext cx="4875483" cy="487548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654562" y="1831725"/>
            <a:ext cx="130175" cy="13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1315113" y="3471939"/>
            <a:ext cx="130175" cy="13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352714" y="2355795"/>
            <a:ext cx="130175" cy="13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081889" y="6433664"/>
            <a:ext cx="130175" cy="1301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9654562" y="1489248"/>
            <a:ext cx="394660" cy="338554"/>
          </a:xfrm>
          <a:prstGeom prst="rect">
            <a:avLst/>
          </a:prstGeom>
          <a:noFill/>
        </p:spPr>
        <p:txBody>
          <a:bodyPr wrap="none" rtlCol="0">
            <a:spAutoFit/>
          </a:bodyPr>
          <a:lstStyle/>
          <a:p>
            <a:r>
              <a:rPr lang="en-US" sz="1600" dirty="0"/>
              <a:t>P3</a:t>
            </a:r>
            <a:endParaRPr lang="en-US" dirty="0"/>
          </a:p>
        </p:txBody>
      </p:sp>
      <p:sp>
        <p:nvSpPr>
          <p:cNvPr id="21" name="TextBox 20"/>
          <p:cNvSpPr txBox="1"/>
          <p:nvPr/>
        </p:nvSpPr>
        <p:spPr>
          <a:xfrm>
            <a:off x="11380200" y="3225430"/>
            <a:ext cx="498855" cy="338554"/>
          </a:xfrm>
          <a:prstGeom prst="rect">
            <a:avLst/>
          </a:prstGeom>
          <a:noFill/>
        </p:spPr>
        <p:txBody>
          <a:bodyPr wrap="none" rtlCol="0">
            <a:spAutoFit/>
          </a:bodyPr>
          <a:lstStyle/>
          <a:p>
            <a:r>
              <a:rPr lang="en-US" sz="1600" dirty="0"/>
              <a:t>P12</a:t>
            </a:r>
            <a:endParaRPr lang="en-US" dirty="0"/>
          </a:p>
        </p:txBody>
      </p:sp>
      <p:sp>
        <p:nvSpPr>
          <p:cNvPr id="22" name="TextBox 21"/>
          <p:cNvSpPr txBox="1"/>
          <p:nvPr/>
        </p:nvSpPr>
        <p:spPr>
          <a:xfrm>
            <a:off x="7583034" y="6394562"/>
            <a:ext cx="498855" cy="338554"/>
          </a:xfrm>
          <a:prstGeom prst="rect">
            <a:avLst/>
          </a:prstGeom>
          <a:noFill/>
        </p:spPr>
        <p:txBody>
          <a:bodyPr wrap="none" rtlCol="0">
            <a:spAutoFit/>
          </a:bodyPr>
          <a:lstStyle/>
          <a:p>
            <a:r>
              <a:rPr lang="en-US" sz="1600" dirty="0"/>
              <a:t>P36</a:t>
            </a:r>
            <a:endParaRPr lang="en-US" dirty="0"/>
          </a:p>
        </p:txBody>
      </p:sp>
      <p:sp>
        <p:nvSpPr>
          <p:cNvPr id="23" name="TextBox 22"/>
          <p:cNvSpPr txBox="1"/>
          <p:nvPr/>
        </p:nvSpPr>
        <p:spPr>
          <a:xfrm>
            <a:off x="6992288" y="2079600"/>
            <a:ext cx="498855" cy="338554"/>
          </a:xfrm>
          <a:prstGeom prst="rect">
            <a:avLst/>
          </a:prstGeom>
          <a:noFill/>
        </p:spPr>
        <p:txBody>
          <a:bodyPr wrap="none" rtlCol="0">
            <a:spAutoFit/>
          </a:bodyPr>
          <a:lstStyle/>
          <a:p>
            <a:r>
              <a:rPr lang="en-US" sz="1600" dirty="0"/>
              <a:t>P55</a:t>
            </a:r>
            <a:endParaRPr lang="en-US" dirty="0"/>
          </a:p>
        </p:txBody>
      </p:sp>
      <p:sp>
        <p:nvSpPr>
          <p:cNvPr id="24" name="TextBox 23"/>
          <p:cNvSpPr txBox="1"/>
          <p:nvPr/>
        </p:nvSpPr>
        <p:spPr>
          <a:xfrm>
            <a:off x="483229" y="5539670"/>
            <a:ext cx="2141805" cy="369332"/>
          </a:xfrm>
          <a:prstGeom prst="rect">
            <a:avLst/>
          </a:prstGeom>
          <a:noFill/>
        </p:spPr>
        <p:txBody>
          <a:bodyPr wrap="none" rtlCol="0">
            <a:spAutoFit/>
          </a:bodyPr>
          <a:lstStyle/>
          <a:p>
            <a:r>
              <a:rPr lang="en-US" dirty="0"/>
              <a:t>“Distributed System”</a:t>
            </a:r>
          </a:p>
        </p:txBody>
      </p:sp>
      <p:cxnSp>
        <p:nvCxnSpPr>
          <p:cNvPr id="27" name="Straight Arrow Connector 26"/>
          <p:cNvCxnSpPr/>
          <p:nvPr/>
        </p:nvCxnSpPr>
        <p:spPr>
          <a:xfrm>
            <a:off x="2832537" y="5724336"/>
            <a:ext cx="1195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104844" y="5355004"/>
            <a:ext cx="651140" cy="369332"/>
          </a:xfrm>
          <a:prstGeom prst="rect">
            <a:avLst/>
          </a:prstGeom>
          <a:noFill/>
        </p:spPr>
        <p:txBody>
          <a:bodyPr wrap="none" rtlCol="0">
            <a:spAutoFit/>
          </a:bodyPr>
          <a:lstStyle/>
          <a:p>
            <a:r>
              <a:rPr lang="en-US"/>
              <a:t>Hash</a:t>
            </a:r>
          </a:p>
        </p:txBody>
      </p:sp>
      <p:sp>
        <p:nvSpPr>
          <p:cNvPr id="29" name="TextBox 28"/>
          <p:cNvSpPr txBox="1"/>
          <p:nvPr/>
        </p:nvSpPr>
        <p:spPr>
          <a:xfrm>
            <a:off x="4302753" y="5539670"/>
            <a:ext cx="418704" cy="369332"/>
          </a:xfrm>
          <a:prstGeom prst="rect">
            <a:avLst/>
          </a:prstGeom>
          <a:noFill/>
        </p:spPr>
        <p:txBody>
          <a:bodyPr wrap="none" rtlCol="0">
            <a:spAutoFit/>
          </a:bodyPr>
          <a:lstStyle/>
          <a:p>
            <a:r>
              <a:rPr lang="en-US" dirty="0"/>
              <a:t>10</a:t>
            </a:r>
          </a:p>
        </p:txBody>
      </p:sp>
      <p:sp>
        <p:nvSpPr>
          <p:cNvPr id="30" name="TextBox 29"/>
          <p:cNvSpPr txBox="1"/>
          <p:nvPr/>
        </p:nvSpPr>
        <p:spPr>
          <a:xfrm>
            <a:off x="715344" y="3278999"/>
            <a:ext cx="2151999" cy="369332"/>
          </a:xfrm>
          <a:prstGeom prst="rect">
            <a:avLst/>
          </a:prstGeom>
          <a:noFill/>
        </p:spPr>
        <p:txBody>
          <a:bodyPr wrap="none" rtlCol="0">
            <a:spAutoFit/>
          </a:bodyPr>
          <a:lstStyle/>
          <a:p>
            <a:r>
              <a:rPr lang="en-US" dirty="0"/>
              <a:t>m = 6 (64 </a:t>
            </a:r>
            <a:r>
              <a:rPr lang="en-US"/>
              <a:t>peers max)</a:t>
            </a:r>
          </a:p>
        </p:txBody>
      </p:sp>
      <p:sp>
        <p:nvSpPr>
          <p:cNvPr id="31" name="Rectangle 30"/>
          <p:cNvSpPr/>
          <p:nvPr/>
        </p:nvSpPr>
        <p:spPr>
          <a:xfrm>
            <a:off x="483230" y="3225429"/>
            <a:ext cx="4960968" cy="13241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p:cNvCxnSpPr>
            <a:endCxn id="22" idx="1"/>
          </p:cNvCxnSpPr>
          <p:nvPr/>
        </p:nvCxnSpPr>
        <p:spPr>
          <a:xfrm>
            <a:off x="4951828" y="5724336"/>
            <a:ext cx="2631206" cy="83950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17" idx="4"/>
          </p:cNvCxnSpPr>
          <p:nvPr/>
        </p:nvCxnSpPr>
        <p:spPr>
          <a:xfrm flipH="1" flipV="1">
            <a:off x="7434314" y="2525073"/>
            <a:ext cx="712663" cy="4038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6" idx="6"/>
          </p:cNvCxnSpPr>
          <p:nvPr/>
        </p:nvCxnSpPr>
        <p:spPr>
          <a:xfrm flipV="1">
            <a:off x="7482889" y="1896812"/>
            <a:ext cx="2171673" cy="5240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14" idx="1"/>
          </p:cNvCxnSpPr>
          <p:nvPr/>
        </p:nvCxnSpPr>
        <p:spPr>
          <a:xfrm>
            <a:off x="9673626" y="1850789"/>
            <a:ext cx="1641487" cy="1621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8212064" y="3537026"/>
            <a:ext cx="3168136" cy="2857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Snip Single Corner Rectangle 63"/>
          <p:cNvSpPr/>
          <p:nvPr/>
        </p:nvSpPr>
        <p:spPr>
          <a:xfrm>
            <a:off x="9313195" y="4310712"/>
            <a:ext cx="538697" cy="542600"/>
          </a:xfrm>
          <a:prstGeom prst="snip1Rect">
            <a:avLst>
              <a:gd name="adj" fmla="val 24274"/>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A10</a:t>
            </a:r>
            <a:endParaRPr lang="en-US" dirty="0">
              <a:solidFill>
                <a:schemeClr val="tx1"/>
              </a:solidFill>
            </a:endParaRPr>
          </a:p>
        </p:txBody>
      </p:sp>
      <p:sp>
        <p:nvSpPr>
          <p:cNvPr id="66" name="TextBox 65"/>
          <p:cNvSpPr txBox="1"/>
          <p:nvPr/>
        </p:nvSpPr>
        <p:spPr>
          <a:xfrm>
            <a:off x="10364029" y="2393573"/>
            <a:ext cx="526106" cy="369332"/>
          </a:xfrm>
          <a:prstGeom prst="rect">
            <a:avLst/>
          </a:prstGeom>
          <a:noFill/>
        </p:spPr>
        <p:txBody>
          <a:bodyPr wrap="none" rtlCol="0">
            <a:spAutoFit/>
          </a:bodyPr>
          <a:lstStyle/>
          <a:p>
            <a:r>
              <a:rPr lang="en-US" dirty="0"/>
              <a:t>10?</a:t>
            </a:r>
          </a:p>
        </p:txBody>
      </p:sp>
      <p:sp>
        <p:nvSpPr>
          <p:cNvPr id="67" name="TextBox 66"/>
          <p:cNvSpPr txBox="1"/>
          <p:nvPr/>
        </p:nvSpPr>
        <p:spPr>
          <a:xfrm>
            <a:off x="7312744" y="4177975"/>
            <a:ext cx="526106" cy="369332"/>
          </a:xfrm>
          <a:prstGeom prst="rect">
            <a:avLst/>
          </a:prstGeom>
          <a:noFill/>
        </p:spPr>
        <p:txBody>
          <a:bodyPr wrap="none" rtlCol="0">
            <a:spAutoFit/>
          </a:bodyPr>
          <a:lstStyle/>
          <a:p>
            <a:r>
              <a:rPr lang="en-US" dirty="0"/>
              <a:t>10?</a:t>
            </a:r>
          </a:p>
        </p:txBody>
      </p:sp>
      <p:sp>
        <p:nvSpPr>
          <p:cNvPr id="68" name="TextBox 67"/>
          <p:cNvSpPr txBox="1"/>
          <p:nvPr/>
        </p:nvSpPr>
        <p:spPr>
          <a:xfrm>
            <a:off x="8199338" y="1857710"/>
            <a:ext cx="526106" cy="369332"/>
          </a:xfrm>
          <a:prstGeom prst="rect">
            <a:avLst/>
          </a:prstGeom>
          <a:noFill/>
        </p:spPr>
        <p:txBody>
          <a:bodyPr wrap="none" rtlCol="0">
            <a:spAutoFit/>
          </a:bodyPr>
          <a:lstStyle/>
          <a:p>
            <a:r>
              <a:rPr lang="en-US" dirty="0"/>
              <a:t>10?</a:t>
            </a:r>
          </a:p>
        </p:txBody>
      </p:sp>
      <p:sp>
        <p:nvSpPr>
          <p:cNvPr id="69" name="TextBox 68"/>
          <p:cNvSpPr txBox="1"/>
          <p:nvPr/>
        </p:nvSpPr>
        <p:spPr>
          <a:xfrm>
            <a:off x="6017482" y="5625417"/>
            <a:ext cx="526106"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1500027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dissolve">
                                      <p:cBhvr>
                                        <p:cTn id="71" dur="500"/>
                                        <p:tgtEl>
                                          <p:spTgt spid="3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69"/>
                                        </p:tgtEl>
                                        <p:attrNameLst>
                                          <p:attrName>style.visibility</p:attrName>
                                        </p:attrNameLst>
                                      </p:cBhvr>
                                      <p:to>
                                        <p:strVal val="visible"/>
                                      </p:to>
                                    </p:set>
                                    <p:animEffect transition="in" filter="dissolve">
                                      <p:cBhvr>
                                        <p:cTn id="74" dur="500"/>
                                        <p:tgtEl>
                                          <p:spTgt spid="69"/>
                                        </p:tgtEl>
                                      </p:cBhvr>
                                    </p:animEffec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6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6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3" grpId="0" animBg="1"/>
      <p:bldP spid="14" grpId="0" animBg="1"/>
      <p:bldP spid="15" grpId="0" animBg="1"/>
      <p:bldP spid="16" grpId="0" animBg="1"/>
      <p:bldP spid="17" grpId="0" animBg="1"/>
      <p:bldP spid="18" grpId="0"/>
      <p:bldP spid="21" grpId="0"/>
      <p:bldP spid="22" grpId="0"/>
      <p:bldP spid="23" grpId="0"/>
      <p:bldP spid="24" grpId="0"/>
      <p:bldP spid="28" grpId="0"/>
      <p:bldP spid="29" grpId="0"/>
      <p:bldP spid="30" grpId="0"/>
      <p:bldP spid="31" grpId="0" animBg="1"/>
      <p:bldP spid="64" grpId="0" animBg="1"/>
      <p:bldP spid="66" grpId="0"/>
      <p:bldP spid="67" grpId="0"/>
      <p:bldP spid="68" grpId="0"/>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4316" y="163114"/>
            <a:ext cx="4194931" cy="584775"/>
          </a:xfrm>
          <a:prstGeom prst="rect">
            <a:avLst/>
          </a:prstGeom>
          <a:noFill/>
        </p:spPr>
        <p:txBody>
          <a:bodyPr wrap="none" rtlCol="0">
            <a:spAutoFit/>
          </a:bodyPr>
          <a:lstStyle/>
          <a:p>
            <a:r>
              <a:rPr lang="en-US" sz="3200" b="1" u="sng" dirty="0"/>
              <a:t>Chord-With-Replication</a:t>
            </a:r>
            <a:endParaRPr lang="en-US" b="1" u="sng" dirty="0"/>
          </a:p>
        </p:txBody>
      </p:sp>
      <p:sp>
        <p:nvSpPr>
          <p:cNvPr id="3" name="Oval 2"/>
          <p:cNvSpPr/>
          <p:nvPr/>
        </p:nvSpPr>
        <p:spPr>
          <a:xfrm>
            <a:off x="1097280" y="1575583"/>
            <a:ext cx="4234374" cy="42343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4450382" y="1953757"/>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273913" y="3498379"/>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149374" y="4331820"/>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284040" y="5564234"/>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996109" y="1883904"/>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181999" y="4381240"/>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45396" y="1645980"/>
            <a:ext cx="638644" cy="307777"/>
          </a:xfrm>
          <a:prstGeom prst="rect">
            <a:avLst/>
          </a:prstGeom>
          <a:noFill/>
        </p:spPr>
        <p:txBody>
          <a:bodyPr wrap="square" rtlCol="0">
            <a:spAutoFit/>
          </a:bodyPr>
          <a:lstStyle/>
          <a:p>
            <a:r>
              <a:rPr lang="en-US" sz="1400" dirty="0"/>
              <a:t>P60</a:t>
            </a:r>
          </a:p>
        </p:txBody>
      </p:sp>
      <p:sp>
        <p:nvSpPr>
          <p:cNvPr id="14" name="TextBox 13"/>
          <p:cNvSpPr txBox="1"/>
          <p:nvPr/>
        </p:nvSpPr>
        <p:spPr>
          <a:xfrm>
            <a:off x="792837" y="4381240"/>
            <a:ext cx="504644" cy="307777"/>
          </a:xfrm>
          <a:prstGeom prst="rect">
            <a:avLst/>
          </a:prstGeom>
          <a:noFill/>
        </p:spPr>
        <p:txBody>
          <a:bodyPr wrap="square" rtlCol="0">
            <a:spAutoFit/>
          </a:bodyPr>
          <a:lstStyle/>
          <a:p>
            <a:r>
              <a:rPr lang="en-US" sz="1400" dirty="0"/>
              <a:t>P45</a:t>
            </a:r>
          </a:p>
        </p:txBody>
      </p:sp>
      <p:sp>
        <p:nvSpPr>
          <p:cNvPr id="15" name="TextBox 14"/>
          <p:cNvSpPr txBox="1"/>
          <p:nvPr/>
        </p:nvSpPr>
        <p:spPr>
          <a:xfrm>
            <a:off x="2053850" y="5721189"/>
            <a:ext cx="462797" cy="307777"/>
          </a:xfrm>
          <a:prstGeom prst="rect">
            <a:avLst/>
          </a:prstGeom>
          <a:noFill/>
        </p:spPr>
        <p:txBody>
          <a:bodyPr wrap="square" rtlCol="0">
            <a:spAutoFit/>
          </a:bodyPr>
          <a:lstStyle/>
          <a:p>
            <a:r>
              <a:rPr lang="en-US" sz="1400" dirty="0"/>
              <a:t>P38</a:t>
            </a:r>
          </a:p>
        </p:txBody>
      </p:sp>
      <p:sp>
        <p:nvSpPr>
          <p:cNvPr id="16" name="TextBox 15"/>
          <p:cNvSpPr txBox="1"/>
          <p:nvPr/>
        </p:nvSpPr>
        <p:spPr>
          <a:xfrm>
            <a:off x="5177556" y="4358240"/>
            <a:ext cx="477633" cy="307777"/>
          </a:xfrm>
          <a:prstGeom prst="rect">
            <a:avLst/>
          </a:prstGeom>
          <a:noFill/>
        </p:spPr>
        <p:txBody>
          <a:bodyPr wrap="square" rtlCol="0">
            <a:spAutoFit/>
          </a:bodyPr>
          <a:lstStyle/>
          <a:p>
            <a:r>
              <a:rPr lang="en-US" sz="1400" dirty="0"/>
              <a:t>P19</a:t>
            </a:r>
          </a:p>
        </p:txBody>
      </p:sp>
      <p:sp>
        <p:nvSpPr>
          <p:cNvPr id="17" name="TextBox 16"/>
          <p:cNvSpPr txBox="1"/>
          <p:nvPr/>
        </p:nvSpPr>
        <p:spPr>
          <a:xfrm>
            <a:off x="5340537" y="3344490"/>
            <a:ext cx="498494" cy="307777"/>
          </a:xfrm>
          <a:prstGeom prst="rect">
            <a:avLst/>
          </a:prstGeom>
          <a:noFill/>
        </p:spPr>
        <p:txBody>
          <a:bodyPr wrap="square" rtlCol="0">
            <a:spAutoFit/>
          </a:bodyPr>
          <a:lstStyle/>
          <a:p>
            <a:r>
              <a:rPr lang="en-US" sz="1400" dirty="0"/>
              <a:t>P15</a:t>
            </a:r>
          </a:p>
        </p:txBody>
      </p:sp>
      <p:sp>
        <p:nvSpPr>
          <p:cNvPr id="18" name="TextBox 17"/>
          <p:cNvSpPr txBox="1"/>
          <p:nvPr/>
        </p:nvSpPr>
        <p:spPr>
          <a:xfrm>
            <a:off x="4508123" y="1734748"/>
            <a:ext cx="409078" cy="307777"/>
          </a:xfrm>
          <a:prstGeom prst="rect">
            <a:avLst/>
          </a:prstGeom>
          <a:noFill/>
        </p:spPr>
        <p:txBody>
          <a:bodyPr wrap="square" rtlCol="0">
            <a:spAutoFit/>
          </a:bodyPr>
          <a:lstStyle/>
          <a:p>
            <a:r>
              <a:rPr lang="en-US" sz="1400" dirty="0"/>
              <a:t>P7</a:t>
            </a:r>
          </a:p>
        </p:txBody>
      </p:sp>
      <p:sp>
        <p:nvSpPr>
          <p:cNvPr id="19" name="TextBox 18"/>
          <p:cNvSpPr txBox="1"/>
          <p:nvPr/>
        </p:nvSpPr>
        <p:spPr>
          <a:xfrm>
            <a:off x="6056520" y="286224"/>
            <a:ext cx="3506601" cy="461665"/>
          </a:xfrm>
          <a:prstGeom prst="rect">
            <a:avLst/>
          </a:prstGeom>
          <a:noFill/>
        </p:spPr>
        <p:txBody>
          <a:bodyPr wrap="none" rtlCol="0">
            <a:spAutoFit/>
          </a:bodyPr>
          <a:lstStyle/>
          <a:p>
            <a:r>
              <a:rPr lang="en-US" sz="2400" b="1" dirty="0"/>
              <a:t>KEYS</a:t>
            </a:r>
            <a:r>
              <a:rPr lang="en-US" dirty="0"/>
              <a:t>: </a:t>
            </a:r>
            <a:r>
              <a:rPr lang="en-US" sz="2400" dirty="0">
                <a:solidFill>
                  <a:schemeClr val="accent2"/>
                </a:solidFill>
              </a:rPr>
              <a:t>2, 6, 7, 12, 30, 33, 60</a:t>
            </a:r>
          </a:p>
        </p:txBody>
      </p:sp>
      <p:sp>
        <p:nvSpPr>
          <p:cNvPr id="20" name="TextBox 19"/>
          <p:cNvSpPr txBox="1"/>
          <p:nvPr/>
        </p:nvSpPr>
        <p:spPr>
          <a:xfrm>
            <a:off x="4240294" y="1447110"/>
            <a:ext cx="651140" cy="369332"/>
          </a:xfrm>
          <a:prstGeom prst="rect">
            <a:avLst/>
          </a:prstGeom>
          <a:noFill/>
        </p:spPr>
        <p:txBody>
          <a:bodyPr wrap="none" rtlCol="0">
            <a:spAutoFit/>
          </a:bodyPr>
          <a:lstStyle/>
          <a:p>
            <a:r>
              <a:rPr lang="en-US" dirty="0">
                <a:solidFill>
                  <a:schemeClr val="accent2"/>
                </a:solidFill>
              </a:rPr>
              <a:t>2,6,7</a:t>
            </a:r>
          </a:p>
        </p:txBody>
      </p:sp>
      <p:sp>
        <p:nvSpPr>
          <p:cNvPr id="21" name="TextBox 20"/>
          <p:cNvSpPr txBox="1"/>
          <p:nvPr/>
        </p:nvSpPr>
        <p:spPr>
          <a:xfrm>
            <a:off x="5351491" y="3616718"/>
            <a:ext cx="418704" cy="369332"/>
          </a:xfrm>
          <a:prstGeom prst="rect">
            <a:avLst/>
          </a:prstGeom>
          <a:noFill/>
        </p:spPr>
        <p:txBody>
          <a:bodyPr wrap="none" rtlCol="0">
            <a:spAutoFit/>
          </a:bodyPr>
          <a:lstStyle/>
          <a:p>
            <a:r>
              <a:rPr lang="en-US" dirty="0">
                <a:solidFill>
                  <a:schemeClr val="accent2"/>
                </a:solidFill>
              </a:rPr>
              <a:t>12</a:t>
            </a:r>
          </a:p>
        </p:txBody>
      </p:sp>
      <p:sp>
        <p:nvSpPr>
          <p:cNvPr id="22" name="TextBox 21"/>
          <p:cNvSpPr txBox="1"/>
          <p:nvPr/>
        </p:nvSpPr>
        <p:spPr>
          <a:xfrm>
            <a:off x="1928814" y="5938430"/>
            <a:ext cx="710451" cy="369332"/>
          </a:xfrm>
          <a:prstGeom prst="rect">
            <a:avLst/>
          </a:prstGeom>
          <a:noFill/>
        </p:spPr>
        <p:txBody>
          <a:bodyPr wrap="none" rtlCol="0">
            <a:spAutoFit/>
          </a:bodyPr>
          <a:lstStyle/>
          <a:p>
            <a:r>
              <a:rPr lang="en-US" dirty="0">
                <a:solidFill>
                  <a:schemeClr val="accent2"/>
                </a:solidFill>
              </a:rPr>
              <a:t>30,33</a:t>
            </a:r>
          </a:p>
        </p:txBody>
      </p:sp>
      <p:sp>
        <p:nvSpPr>
          <p:cNvPr id="23" name="TextBox 22"/>
          <p:cNvSpPr txBox="1"/>
          <p:nvPr/>
        </p:nvSpPr>
        <p:spPr>
          <a:xfrm>
            <a:off x="5042712" y="4649940"/>
            <a:ext cx="747320" cy="369332"/>
          </a:xfrm>
          <a:prstGeom prst="rect">
            <a:avLst/>
          </a:prstGeom>
          <a:noFill/>
        </p:spPr>
        <p:txBody>
          <a:bodyPr wrap="none" rtlCol="0">
            <a:spAutoFit/>
          </a:bodyPr>
          <a:lstStyle/>
          <a:p>
            <a:r>
              <a:rPr lang="en-US" dirty="0">
                <a:solidFill>
                  <a:schemeClr val="accent2"/>
                </a:solidFill>
              </a:rPr>
              <a:t>NONE</a:t>
            </a:r>
          </a:p>
        </p:txBody>
      </p:sp>
      <p:sp>
        <p:nvSpPr>
          <p:cNvPr id="24" name="TextBox 23"/>
          <p:cNvSpPr txBox="1"/>
          <p:nvPr/>
        </p:nvSpPr>
        <p:spPr>
          <a:xfrm>
            <a:off x="1645396" y="1365416"/>
            <a:ext cx="418704" cy="369332"/>
          </a:xfrm>
          <a:prstGeom prst="rect">
            <a:avLst/>
          </a:prstGeom>
          <a:noFill/>
        </p:spPr>
        <p:txBody>
          <a:bodyPr wrap="none" rtlCol="0">
            <a:spAutoFit/>
          </a:bodyPr>
          <a:lstStyle/>
          <a:p>
            <a:r>
              <a:rPr lang="en-US" dirty="0">
                <a:solidFill>
                  <a:schemeClr val="accent2"/>
                </a:solidFill>
              </a:rPr>
              <a:t>60</a:t>
            </a:r>
          </a:p>
        </p:txBody>
      </p:sp>
      <p:sp>
        <p:nvSpPr>
          <p:cNvPr id="25" name="TextBox 24"/>
          <p:cNvSpPr txBox="1"/>
          <p:nvPr/>
        </p:nvSpPr>
        <p:spPr>
          <a:xfrm>
            <a:off x="399340" y="4087358"/>
            <a:ext cx="747320" cy="369332"/>
          </a:xfrm>
          <a:prstGeom prst="rect">
            <a:avLst/>
          </a:prstGeom>
          <a:noFill/>
        </p:spPr>
        <p:txBody>
          <a:bodyPr wrap="none" rtlCol="0">
            <a:spAutoFit/>
          </a:bodyPr>
          <a:lstStyle/>
          <a:p>
            <a:r>
              <a:rPr lang="en-US" dirty="0">
                <a:solidFill>
                  <a:schemeClr val="accent2"/>
                </a:solidFill>
              </a:rPr>
              <a:t>NONE</a:t>
            </a:r>
          </a:p>
        </p:txBody>
      </p:sp>
      <p:sp>
        <p:nvSpPr>
          <p:cNvPr id="26" name="Oval 25"/>
          <p:cNvSpPr/>
          <p:nvPr/>
        </p:nvSpPr>
        <p:spPr>
          <a:xfrm>
            <a:off x="6904655" y="1575583"/>
            <a:ext cx="4234374" cy="423437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10257757" y="1953757"/>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1081288" y="3498379"/>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0956749" y="4331820"/>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8091415" y="5564234"/>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803484" y="1883904"/>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6989374" y="4381240"/>
            <a:ext cx="115482" cy="1154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7452771" y="1645980"/>
            <a:ext cx="638644" cy="307777"/>
          </a:xfrm>
          <a:prstGeom prst="rect">
            <a:avLst/>
          </a:prstGeom>
          <a:noFill/>
        </p:spPr>
        <p:txBody>
          <a:bodyPr wrap="square" rtlCol="0">
            <a:spAutoFit/>
          </a:bodyPr>
          <a:lstStyle/>
          <a:p>
            <a:r>
              <a:rPr lang="en-US" sz="1400" dirty="0"/>
              <a:t>P60</a:t>
            </a:r>
          </a:p>
        </p:txBody>
      </p:sp>
      <p:sp>
        <p:nvSpPr>
          <p:cNvPr id="34" name="TextBox 33"/>
          <p:cNvSpPr txBox="1"/>
          <p:nvPr/>
        </p:nvSpPr>
        <p:spPr>
          <a:xfrm>
            <a:off x="6600212" y="4381240"/>
            <a:ext cx="504644" cy="307777"/>
          </a:xfrm>
          <a:prstGeom prst="rect">
            <a:avLst/>
          </a:prstGeom>
          <a:noFill/>
        </p:spPr>
        <p:txBody>
          <a:bodyPr wrap="square" rtlCol="0">
            <a:spAutoFit/>
          </a:bodyPr>
          <a:lstStyle/>
          <a:p>
            <a:r>
              <a:rPr lang="en-US" sz="1400" dirty="0"/>
              <a:t>P45</a:t>
            </a:r>
          </a:p>
        </p:txBody>
      </p:sp>
      <p:sp>
        <p:nvSpPr>
          <p:cNvPr id="35" name="TextBox 34"/>
          <p:cNvSpPr txBox="1"/>
          <p:nvPr/>
        </p:nvSpPr>
        <p:spPr>
          <a:xfrm>
            <a:off x="7861225" y="5721189"/>
            <a:ext cx="462797" cy="307777"/>
          </a:xfrm>
          <a:prstGeom prst="rect">
            <a:avLst/>
          </a:prstGeom>
          <a:noFill/>
        </p:spPr>
        <p:txBody>
          <a:bodyPr wrap="square" rtlCol="0">
            <a:spAutoFit/>
          </a:bodyPr>
          <a:lstStyle/>
          <a:p>
            <a:r>
              <a:rPr lang="en-US" sz="1400" dirty="0"/>
              <a:t>P38</a:t>
            </a:r>
          </a:p>
        </p:txBody>
      </p:sp>
      <p:sp>
        <p:nvSpPr>
          <p:cNvPr id="36" name="TextBox 35"/>
          <p:cNvSpPr txBox="1"/>
          <p:nvPr/>
        </p:nvSpPr>
        <p:spPr>
          <a:xfrm>
            <a:off x="10984931" y="4358240"/>
            <a:ext cx="477633" cy="307777"/>
          </a:xfrm>
          <a:prstGeom prst="rect">
            <a:avLst/>
          </a:prstGeom>
          <a:noFill/>
        </p:spPr>
        <p:txBody>
          <a:bodyPr wrap="square" rtlCol="0">
            <a:spAutoFit/>
          </a:bodyPr>
          <a:lstStyle/>
          <a:p>
            <a:r>
              <a:rPr lang="en-US" sz="1400" dirty="0"/>
              <a:t>P19</a:t>
            </a:r>
          </a:p>
        </p:txBody>
      </p:sp>
      <p:sp>
        <p:nvSpPr>
          <p:cNvPr id="37" name="TextBox 36"/>
          <p:cNvSpPr txBox="1"/>
          <p:nvPr/>
        </p:nvSpPr>
        <p:spPr>
          <a:xfrm>
            <a:off x="11147912" y="3344490"/>
            <a:ext cx="498494" cy="307777"/>
          </a:xfrm>
          <a:prstGeom prst="rect">
            <a:avLst/>
          </a:prstGeom>
          <a:noFill/>
        </p:spPr>
        <p:txBody>
          <a:bodyPr wrap="square" rtlCol="0">
            <a:spAutoFit/>
          </a:bodyPr>
          <a:lstStyle/>
          <a:p>
            <a:r>
              <a:rPr lang="en-US" sz="1400" dirty="0"/>
              <a:t>P15</a:t>
            </a:r>
          </a:p>
        </p:txBody>
      </p:sp>
      <p:sp>
        <p:nvSpPr>
          <p:cNvPr id="38" name="TextBox 37"/>
          <p:cNvSpPr txBox="1"/>
          <p:nvPr/>
        </p:nvSpPr>
        <p:spPr>
          <a:xfrm>
            <a:off x="10315498" y="1734748"/>
            <a:ext cx="409078" cy="307777"/>
          </a:xfrm>
          <a:prstGeom prst="rect">
            <a:avLst/>
          </a:prstGeom>
          <a:noFill/>
        </p:spPr>
        <p:txBody>
          <a:bodyPr wrap="square" rtlCol="0">
            <a:spAutoFit/>
          </a:bodyPr>
          <a:lstStyle/>
          <a:p>
            <a:r>
              <a:rPr lang="en-US" sz="1400" dirty="0"/>
              <a:t>P7</a:t>
            </a:r>
          </a:p>
        </p:txBody>
      </p:sp>
      <p:sp>
        <p:nvSpPr>
          <p:cNvPr id="39" name="TextBox 38"/>
          <p:cNvSpPr txBox="1"/>
          <p:nvPr/>
        </p:nvSpPr>
        <p:spPr>
          <a:xfrm>
            <a:off x="10047669" y="1447110"/>
            <a:ext cx="942887" cy="369332"/>
          </a:xfrm>
          <a:prstGeom prst="rect">
            <a:avLst/>
          </a:prstGeom>
          <a:noFill/>
        </p:spPr>
        <p:txBody>
          <a:bodyPr wrap="none" rtlCol="0">
            <a:spAutoFit/>
          </a:bodyPr>
          <a:lstStyle/>
          <a:p>
            <a:r>
              <a:rPr lang="en-US" dirty="0">
                <a:solidFill>
                  <a:schemeClr val="accent2"/>
                </a:solidFill>
              </a:rPr>
              <a:t>2,6,7,</a:t>
            </a:r>
            <a:r>
              <a:rPr lang="en-US" dirty="0">
                <a:solidFill>
                  <a:schemeClr val="accent6"/>
                </a:solidFill>
              </a:rPr>
              <a:t>60</a:t>
            </a:r>
          </a:p>
        </p:txBody>
      </p:sp>
      <p:sp>
        <p:nvSpPr>
          <p:cNvPr id="40" name="TextBox 39"/>
          <p:cNvSpPr txBox="1"/>
          <p:nvPr/>
        </p:nvSpPr>
        <p:spPr>
          <a:xfrm>
            <a:off x="11158866" y="3616718"/>
            <a:ext cx="942887" cy="369332"/>
          </a:xfrm>
          <a:prstGeom prst="rect">
            <a:avLst/>
          </a:prstGeom>
          <a:noFill/>
        </p:spPr>
        <p:txBody>
          <a:bodyPr wrap="none" rtlCol="0">
            <a:spAutoFit/>
          </a:bodyPr>
          <a:lstStyle/>
          <a:p>
            <a:r>
              <a:rPr lang="en-US" dirty="0">
                <a:solidFill>
                  <a:schemeClr val="accent6"/>
                </a:solidFill>
              </a:rPr>
              <a:t>2,6,7</a:t>
            </a:r>
            <a:r>
              <a:rPr lang="en-US" dirty="0">
                <a:solidFill>
                  <a:schemeClr val="accent2"/>
                </a:solidFill>
              </a:rPr>
              <a:t>,12</a:t>
            </a:r>
          </a:p>
        </p:txBody>
      </p:sp>
      <p:sp>
        <p:nvSpPr>
          <p:cNvPr id="41" name="TextBox 40"/>
          <p:cNvSpPr txBox="1"/>
          <p:nvPr/>
        </p:nvSpPr>
        <p:spPr>
          <a:xfrm>
            <a:off x="7736189" y="5938430"/>
            <a:ext cx="710451" cy="369332"/>
          </a:xfrm>
          <a:prstGeom prst="rect">
            <a:avLst/>
          </a:prstGeom>
          <a:noFill/>
        </p:spPr>
        <p:txBody>
          <a:bodyPr wrap="none" rtlCol="0">
            <a:spAutoFit/>
          </a:bodyPr>
          <a:lstStyle/>
          <a:p>
            <a:r>
              <a:rPr lang="en-US" dirty="0">
                <a:solidFill>
                  <a:schemeClr val="accent2"/>
                </a:solidFill>
              </a:rPr>
              <a:t>30,33</a:t>
            </a:r>
          </a:p>
        </p:txBody>
      </p:sp>
      <p:sp>
        <p:nvSpPr>
          <p:cNvPr id="42" name="TextBox 41"/>
          <p:cNvSpPr txBox="1"/>
          <p:nvPr/>
        </p:nvSpPr>
        <p:spPr>
          <a:xfrm>
            <a:off x="10850087" y="4649940"/>
            <a:ext cx="418704" cy="369332"/>
          </a:xfrm>
          <a:prstGeom prst="rect">
            <a:avLst/>
          </a:prstGeom>
          <a:noFill/>
        </p:spPr>
        <p:txBody>
          <a:bodyPr wrap="none" rtlCol="0">
            <a:spAutoFit/>
          </a:bodyPr>
          <a:lstStyle/>
          <a:p>
            <a:r>
              <a:rPr lang="en-US" dirty="0">
                <a:solidFill>
                  <a:schemeClr val="accent6"/>
                </a:solidFill>
              </a:rPr>
              <a:t>12</a:t>
            </a:r>
          </a:p>
        </p:txBody>
      </p:sp>
      <p:sp>
        <p:nvSpPr>
          <p:cNvPr id="43" name="TextBox 42"/>
          <p:cNvSpPr txBox="1"/>
          <p:nvPr/>
        </p:nvSpPr>
        <p:spPr>
          <a:xfrm>
            <a:off x="7452771" y="1365416"/>
            <a:ext cx="418704" cy="369332"/>
          </a:xfrm>
          <a:prstGeom prst="rect">
            <a:avLst/>
          </a:prstGeom>
          <a:noFill/>
        </p:spPr>
        <p:txBody>
          <a:bodyPr wrap="none" rtlCol="0">
            <a:spAutoFit/>
          </a:bodyPr>
          <a:lstStyle/>
          <a:p>
            <a:r>
              <a:rPr lang="en-US" dirty="0">
                <a:solidFill>
                  <a:schemeClr val="accent2"/>
                </a:solidFill>
              </a:rPr>
              <a:t>60</a:t>
            </a:r>
          </a:p>
        </p:txBody>
      </p:sp>
      <p:sp>
        <p:nvSpPr>
          <p:cNvPr id="44" name="TextBox 43"/>
          <p:cNvSpPr txBox="1"/>
          <p:nvPr/>
        </p:nvSpPr>
        <p:spPr>
          <a:xfrm>
            <a:off x="6206715" y="4087358"/>
            <a:ext cx="710451" cy="369332"/>
          </a:xfrm>
          <a:prstGeom prst="rect">
            <a:avLst/>
          </a:prstGeom>
          <a:noFill/>
        </p:spPr>
        <p:txBody>
          <a:bodyPr wrap="none" rtlCol="0">
            <a:spAutoFit/>
          </a:bodyPr>
          <a:lstStyle/>
          <a:p>
            <a:r>
              <a:rPr lang="en-US" dirty="0">
                <a:solidFill>
                  <a:schemeClr val="accent6"/>
                </a:solidFill>
              </a:rPr>
              <a:t>30,33</a:t>
            </a:r>
          </a:p>
        </p:txBody>
      </p:sp>
      <p:sp>
        <p:nvSpPr>
          <p:cNvPr id="45" name="TextBox 44"/>
          <p:cNvSpPr txBox="1"/>
          <p:nvPr/>
        </p:nvSpPr>
        <p:spPr>
          <a:xfrm>
            <a:off x="2469022" y="3508104"/>
            <a:ext cx="1536190" cy="369332"/>
          </a:xfrm>
          <a:prstGeom prst="rect">
            <a:avLst/>
          </a:prstGeom>
          <a:noFill/>
        </p:spPr>
        <p:txBody>
          <a:bodyPr wrap="none" rtlCol="0">
            <a:spAutoFit/>
          </a:bodyPr>
          <a:lstStyle/>
          <a:p>
            <a:r>
              <a:rPr lang="en-US" dirty="0"/>
              <a:t>Original Chord</a:t>
            </a:r>
          </a:p>
        </p:txBody>
      </p:sp>
      <p:sp>
        <p:nvSpPr>
          <p:cNvPr id="46" name="TextBox 45"/>
          <p:cNvSpPr txBox="1"/>
          <p:nvPr/>
        </p:nvSpPr>
        <p:spPr>
          <a:xfrm>
            <a:off x="7982456" y="3556909"/>
            <a:ext cx="2390783" cy="369332"/>
          </a:xfrm>
          <a:prstGeom prst="rect">
            <a:avLst/>
          </a:prstGeom>
          <a:noFill/>
        </p:spPr>
        <p:txBody>
          <a:bodyPr wrap="none" rtlCol="0">
            <a:spAutoFit/>
          </a:bodyPr>
          <a:lstStyle/>
          <a:p>
            <a:r>
              <a:rPr lang="en-US" dirty="0"/>
              <a:t>Chord-With-Replication</a:t>
            </a:r>
          </a:p>
        </p:txBody>
      </p:sp>
    </p:spTree>
    <p:extLst>
      <p:ext uri="{BB962C8B-B14F-4D97-AF65-F5344CB8AC3E}">
        <p14:creationId xmlns:p14="http://schemas.microsoft.com/office/powerpoint/2010/main" val="121750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8" grpId="0" animBg="1"/>
      <p:bldP spid="29" grpId="0" animBg="1"/>
      <p:bldP spid="30" grpId="0" animBg="1"/>
      <p:bldP spid="31" grpId="0" animBg="1"/>
      <p:bldP spid="32" grpId="0" animBg="1"/>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20505"/>
            <a:ext cx="9144000" cy="2387600"/>
          </a:xfrm>
        </p:spPr>
        <p:txBody>
          <a:bodyPr>
            <a:normAutofit/>
          </a:bodyPr>
          <a:lstStyle/>
          <a:p>
            <a:r>
              <a:rPr lang="en-US" sz="8800" dirty="0"/>
              <a:t>Why Chord?</a:t>
            </a:r>
          </a:p>
        </p:txBody>
      </p:sp>
      <p:sp>
        <p:nvSpPr>
          <p:cNvPr id="3" name="Subtitle 2"/>
          <p:cNvSpPr>
            <a:spLocks noGrp="1"/>
          </p:cNvSpPr>
          <p:nvPr>
            <p:ph type="subTitle" idx="1"/>
          </p:nvPr>
        </p:nvSpPr>
        <p:spPr>
          <a:xfrm>
            <a:off x="1524000" y="3250346"/>
            <a:ext cx="9144000" cy="1655762"/>
          </a:xfrm>
        </p:spPr>
        <p:txBody>
          <a:bodyPr>
            <a:noAutofit/>
          </a:bodyPr>
          <a:lstStyle/>
          <a:p>
            <a:r>
              <a:rPr lang="en-US" sz="3600" dirty="0"/>
              <a:t>Scalability!</a:t>
            </a:r>
          </a:p>
          <a:p>
            <a:r>
              <a:rPr lang="en-US" sz="3600" dirty="0"/>
              <a:t>Load Balance!</a:t>
            </a:r>
          </a:p>
          <a:p>
            <a:r>
              <a:rPr lang="en-US" altLang="zh-CN" sz="3600" dirty="0"/>
              <a:t>Simple</a:t>
            </a:r>
            <a:r>
              <a:rPr lang="zh-CN" altLang="en-US" sz="3600" dirty="0"/>
              <a:t> </a:t>
            </a:r>
            <a:r>
              <a:rPr lang="en-US" altLang="zh-CN" sz="3600" dirty="0"/>
              <a:t>&amp;</a:t>
            </a:r>
            <a:r>
              <a:rPr lang="zh-CN" altLang="en-US" sz="3600" dirty="0"/>
              <a:t> </a:t>
            </a:r>
            <a:r>
              <a:rPr lang="en-US" altLang="zh-CN" sz="3600" dirty="0"/>
              <a:t>Efficient</a:t>
            </a:r>
            <a:r>
              <a:rPr lang="en-US" sz="3600" dirty="0"/>
              <a:t>!</a:t>
            </a:r>
          </a:p>
        </p:txBody>
      </p:sp>
    </p:spTree>
    <p:extLst>
      <p:ext uri="{BB962C8B-B14F-4D97-AF65-F5344CB8AC3E}">
        <p14:creationId xmlns:p14="http://schemas.microsoft.com/office/powerpoint/2010/main" val="129182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CRDT</a:t>
            </a:r>
          </a:p>
        </p:txBody>
      </p:sp>
      <p:sp>
        <p:nvSpPr>
          <p:cNvPr id="3" name="Content Placeholder 2"/>
          <p:cNvSpPr>
            <a:spLocks noGrp="1"/>
          </p:cNvSpPr>
          <p:nvPr>
            <p:ph idx="1"/>
          </p:nvPr>
        </p:nvSpPr>
        <p:spPr/>
        <p:txBody>
          <a:bodyPr/>
          <a:lstStyle/>
          <a:p>
            <a:r>
              <a:rPr lang="en-CA" dirty="0"/>
              <a:t>Commutative replicated data type based on extended binary trees</a:t>
            </a:r>
          </a:p>
          <a:p>
            <a:r>
              <a:rPr lang="en-CA" dirty="0"/>
              <a:t>Allows for offline/local editing of replica articles</a:t>
            </a:r>
          </a:p>
          <a:p>
            <a:pPr lvl="1"/>
            <a:r>
              <a:rPr lang="en-CA" dirty="0"/>
              <a:t>No network latency</a:t>
            </a:r>
          </a:p>
          <a:p>
            <a:pPr lvl="1"/>
            <a:r>
              <a:rPr lang="en-CA" dirty="0"/>
              <a:t>Fault-tolerant</a:t>
            </a:r>
          </a:p>
          <a:p>
            <a:r>
              <a:rPr lang="en-CA" dirty="0"/>
              <a:t>If operations replay in happened-before order, replicas converge automatically</a:t>
            </a:r>
          </a:p>
          <a:p>
            <a:r>
              <a:rPr lang="en-CA" dirty="0"/>
              <a:t>Get revision history “for free”</a:t>
            </a:r>
          </a:p>
          <a:p>
            <a:endParaRPr lang="en-CA" dirty="0"/>
          </a:p>
        </p:txBody>
      </p:sp>
    </p:spTree>
    <p:extLst>
      <p:ext uri="{BB962C8B-B14F-4D97-AF65-F5344CB8AC3E}">
        <p14:creationId xmlns:p14="http://schemas.microsoft.com/office/powerpoint/2010/main" val="2507875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Requirements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0806953" cy="4351338"/>
              </a:xfrm>
            </p:spPr>
            <p:txBody>
              <a:bodyPr/>
              <a:lstStyle/>
              <a:p>
                <a:r>
                  <a:rPr lang="en-CA" dirty="0"/>
                  <a:t>Every paragraph must have a unique ID</a:t>
                </a:r>
              </a:p>
              <a:p>
                <a:r>
                  <a:rPr lang="en-CA" dirty="0"/>
                  <a:t>IDs have a total order, &lt;, consistent with the display order of paragraphs</a:t>
                </a:r>
              </a:p>
              <a:p>
                <a:r>
                  <a:rPr lang="en-CA" dirty="0"/>
                  <a:t>IDs must remain constant for the lifetime of the article</a:t>
                </a:r>
              </a:p>
              <a:p>
                <a:r>
                  <a:rPr lang="en-CA" dirty="0"/>
                  <a:t>It must be possible to generate a new ID, </a:t>
                </a:r>
                <a14:m>
                  <m:oMath xmlns:m="http://schemas.openxmlformats.org/officeDocument/2006/math">
                    <m:r>
                      <a:rPr lang="en-CA" b="0" i="1" smtClean="0">
                        <a:latin typeface="Cambria Math" panose="02040503050406030204" pitchFamily="18" charset="0"/>
                      </a:rPr>
                      <m:t>𝑁</m:t>
                    </m:r>
                  </m:oMath>
                </a14:m>
                <a:r>
                  <a:rPr lang="en-CA" dirty="0"/>
                  <a:t>, between any two existing IDs </a:t>
                </a:r>
                <a14:m>
                  <m:oMath xmlns:m="http://schemas.openxmlformats.org/officeDocument/2006/math">
                    <m:r>
                      <a:rPr lang="en-CA" b="0" i="1" smtClean="0">
                        <a:latin typeface="Cambria Math" panose="02040503050406030204" pitchFamily="18" charset="0"/>
                      </a:rPr>
                      <m:t>𝑃</m:t>
                    </m:r>
                  </m:oMath>
                </a14:m>
                <a:r>
                  <a:rPr lang="en-CA" dirty="0"/>
                  <a:t> and </a:t>
                </a:r>
                <a14:m>
                  <m:oMath xmlns:m="http://schemas.openxmlformats.org/officeDocument/2006/math">
                    <m:r>
                      <a:rPr lang="en-CA" i="1" dirty="0" smtClean="0">
                        <a:latin typeface="Cambria Math" panose="02040503050406030204" pitchFamily="18" charset="0"/>
                      </a:rPr>
                      <m:t>𝐹</m:t>
                    </m:r>
                  </m:oMath>
                </a14:m>
                <a:r>
                  <a:rPr lang="en-CA" dirty="0"/>
                  <a:t>. Formally, </a:t>
                </a:r>
                <a14:m>
                  <m:oMath xmlns:m="http://schemas.openxmlformats.org/officeDocument/2006/math">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&lt;</m:t>
                    </m:r>
                    <m:r>
                      <a:rPr lang="en-CA" b="0" i="1" smtClean="0">
                        <a:latin typeface="Cambria Math" panose="02040503050406030204" pitchFamily="18" charset="0"/>
                      </a:rPr>
                      <m:t>𝐹</m:t>
                    </m:r>
                    <m:r>
                      <a:rPr lang="en-CA" b="0" i="1" smtClean="0">
                        <a:latin typeface="Cambria Math" panose="02040503050406030204" pitchFamily="18" charset="0"/>
                      </a:rPr>
                      <m:t>⇒∃</m:t>
                    </m:r>
                    <m:r>
                      <a:rPr lang="en-CA" b="0" i="1" smtClean="0">
                        <a:latin typeface="Cambria Math" panose="02040503050406030204" pitchFamily="18" charset="0"/>
                      </a:rPr>
                      <m:t>𝑁</m:t>
                    </m:r>
                    <m:r>
                      <a:rPr lang="en-CA" b="0" i="1" smtClean="0">
                        <a:latin typeface="Cambria Math" panose="02040503050406030204" pitchFamily="18" charset="0"/>
                      </a:rPr>
                      <m:t>:</m:t>
                    </m:r>
                    <m:r>
                      <a:rPr lang="en-CA" b="0" i="1" smtClean="0">
                        <a:latin typeface="Cambria Math" panose="02040503050406030204" pitchFamily="18" charset="0"/>
                      </a:rPr>
                      <m:t>𝑃</m:t>
                    </m:r>
                    <m:r>
                      <a:rPr lang="en-CA" b="0" i="1" smtClean="0">
                        <a:latin typeface="Cambria Math" panose="02040503050406030204" pitchFamily="18" charset="0"/>
                      </a:rPr>
                      <m:t>&lt;</m:t>
                    </m:r>
                    <m:r>
                      <a:rPr lang="en-CA" b="0" i="1" smtClean="0">
                        <a:latin typeface="Cambria Math" panose="02040503050406030204" pitchFamily="18" charset="0"/>
                      </a:rPr>
                      <m:t>𝑁</m:t>
                    </m:r>
                    <m:r>
                      <a:rPr lang="en-CA" b="0" i="1" smtClean="0">
                        <a:latin typeface="Cambria Math" panose="02040503050406030204" pitchFamily="18" charset="0"/>
                      </a:rPr>
                      <m:t>&lt;</m:t>
                    </m:r>
                    <m:r>
                      <a:rPr lang="en-CA" b="0" i="1" smtClean="0">
                        <a:latin typeface="Cambria Math" panose="02040503050406030204" pitchFamily="18" charset="0"/>
                      </a:rPr>
                      <m:t>𝐹</m:t>
                    </m:r>
                  </m:oMath>
                </a14:m>
                <a:r>
                  <a:rPr lang="en-CA" dirty="0"/>
                  <a:t>.</a:t>
                </a:r>
              </a:p>
              <a:p>
                <a:pPr lvl="1"/>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0806953" cy="4351338"/>
              </a:xfrm>
              <a:blipFill>
                <a:blip r:embed="rId3"/>
                <a:stretch>
                  <a:fillRect l="-1016" t="-2241" r="-734"/>
                </a:stretch>
              </a:blipFill>
            </p:spPr>
            <p:txBody>
              <a:bodyPr/>
              <a:lstStyle/>
              <a:p>
                <a:r>
                  <a:rPr lang="en-CA">
                    <a:noFill/>
                  </a:rPr>
                  <a:t> </a:t>
                </a:r>
              </a:p>
            </p:txBody>
          </p:sp>
        </mc:Fallback>
      </mc:AlternateContent>
    </p:spTree>
    <p:extLst>
      <p:ext uri="{BB962C8B-B14F-4D97-AF65-F5344CB8AC3E}">
        <p14:creationId xmlns:p14="http://schemas.microsoft.com/office/powerpoint/2010/main" val="782581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err="1"/>
              <a:t>Treedoc</a:t>
            </a:r>
            <a:r>
              <a:rPr lang="en-CA" dirty="0"/>
              <a:t> – Data Structure</a:t>
            </a:r>
          </a:p>
        </p:txBody>
      </p:sp>
      <p:sp>
        <p:nvSpPr>
          <p:cNvPr id="3" name="Content Placeholder 2"/>
          <p:cNvSpPr>
            <a:spLocks noGrp="1"/>
          </p:cNvSpPr>
          <p:nvPr>
            <p:ph idx="1"/>
          </p:nvPr>
        </p:nvSpPr>
        <p:spPr/>
        <p:txBody>
          <a:bodyPr>
            <a:normAutofit lnSpcReduction="10000"/>
          </a:bodyPr>
          <a:lstStyle/>
          <a:p>
            <a:r>
              <a:rPr lang="en-CA" dirty="0"/>
              <a:t>Extended Binary Tree</a:t>
            </a:r>
          </a:p>
          <a:p>
            <a:pPr lvl="1"/>
            <a:r>
              <a:rPr lang="en-CA" dirty="0"/>
              <a:t>IDs are paths in the tree</a:t>
            </a:r>
          </a:p>
          <a:p>
            <a:pPr lvl="1"/>
            <a:r>
              <a:rPr lang="en-CA" dirty="0"/>
              <a:t>Examples IDs:</a:t>
            </a:r>
          </a:p>
          <a:p>
            <a:pPr lvl="2"/>
            <a:r>
              <a:rPr lang="en-CA" dirty="0"/>
              <a:t>Node A: [0(0:dC1)]</a:t>
            </a:r>
          </a:p>
          <a:p>
            <a:pPr lvl="2"/>
            <a:r>
              <a:rPr lang="en-CA" dirty="0"/>
              <a:t>Node Z: [100(1:dC3)]</a:t>
            </a:r>
            <a:endParaRPr lang="en-CA" dirty="0"/>
          </a:p>
          <a:p>
            <a:pPr lvl="2"/>
            <a:r>
              <a:rPr lang="en-CA" dirty="0"/>
              <a:t>Node X: [10(0:dC1)(1:dC3)]</a:t>
            </a:r>
          </a:p>
          <a:p>
            <a:pPr lvl="1"/>
            <a:r>
              <a:rPr lang="en-CA" dirty="0"/>
              <a:t>Display: </a:t>
            </a:r>
            <a:r>
              <a:rPr lang="en-CA" b="1" dirty="0"/>
              <a:t>[A B C W X Y Z D E F]</a:t>
            </a:r>
          </a:p>
          <a:p>
            <a:pPr marL="0" indent="0">
              <a:buNone/>
            </a:pPr>
            <a:endParaRPr lang="en-CA" dirty="0"/>
          </a:p>
          <a:p>
            <a:r>
              <a:rPr lang="en-CA" dirty="0"/>
              <a:t>Operations</a:t>
            </a:r>
          </a:p>
          <a:p>
            <a:pPr lvl="1"/>
            <a:r>
              <a:rPr lang="en-CA" sz="2000" dirty="0">
                <a:latin typeface="Consolas" panose="020B0609020204030204" pitchFamily="49" charset="0"/>
              </a:rPr>
              <a:t>insert(path, paragraph) </a:t>
            </a:r>
            <a:r>
              <a:rPr lang="en-CA" dirty="0"/>
              <a:t>– create a new node and insert it at the new path</a:t>
            </a:r>
          </a:p>
          <a:p>
            <a:pPr lvl="1"/>
            <a:r>
              <a:rPr lang="en-CA" sz="2000" dirty="0">
                <a:latin typeface="Consolas" panose="020B0609020204030204" pitchFamily="49" charset="0"/>
              </a:rPr>
              <a:t>delete(path) </a:t>
            </a:r>
            <a:r>
              <a:rPr lang="en-CA" dirty="0"/>
              <a:t>– make the node at path invisible</a:t>
            </a:r>
          </a:p>
          <a:p>
            <a:endParaRPr lang="en-CA" dirty="0"/>
          </a:p>
          <a:p>
            <a:endParaRPr lang="en-CA" dirty="0"/>
          </a:p>
          <a:p>
            <a:endParaRPr lang="en-CA" dirty="0"/>
          </a:p>
          <a:p>
            <a:endParaRPr lang="en-CA" dirty="0"/>
          </a:p>
          <a:p>
            <a:endParaRPr lang="en-CA"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408" y="110658"/>
            <a:ext cx="3590925" cy="5076825"/>
          </a:xfrm>
          <a:prstGeom prst="rect">
            <a:avLst/>
          </a:prstGeom>
        </p:spPr>
      </p:pic>
      <p:grpSp>
        <p:nvGrpSpPr>
          <p:cNvPr id="36" name="Group 35"/>
          <p:cNvGrpSpPr/>
          <p:nvPr/>
        </p:nvGrpSpPr>
        <p:grpSpPr>
          <a:xfrm>
            <a:off x="7911352" y="524435"/>
            <a:ext cx="3072651" cy="3739169"/>
            <a:chOff x="7911352" y="524435"/>
            <a:chExt cx="3072651" cy="3739169"/>
          </a:xfrm>
        </p:grpSpPr>
        <p:sp>
          <p:nvSpPr>
            <p:cNvPr id="6" name="Rectangle 5"/>
            <p:cNvSpPr/>
            <p:nvPr/>
          </p:nvSpPr>
          <p:spPr>
            <a:xfrm>
              <a:off x="8538882" y="524435"/>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p:cNvSpPr/>
            <p:nvPr/>
          </p:nvSpPr>
          <p:spPr>
            <a:xfrm>
              <a:off x="7911352" y="1487021"/>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p:cNvSpPr/>
            <p:nvPr/>
          </p:nvSpPr>
          <p:spPr>
            <a:xfrm>
              <a:off x="9855713" y="540217"/>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p:cNvSpPr/>
            <p:nvPr/>
          </p:nvSpPr>
          <p:spPr>
            <a:xfrm>
              <a:off x="9383804" y="1588621"/>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10674720" y="1575174"/>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8794377" y="2635623"/>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p:cNvSpPr/>
            <p:nvPr/>
          </p:nvSpPr>
          <p:spPr>
            <a:xfrm>
              <a:off x="8935571" y="3951894"/>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p:cNvSpPr/>
            <p:nvPr/>
          </p:nvSpPr>
          <p:spPr>
            <a:xfrm>
              <a:off x="9818734" y="3757800"/>
              <a:ext cx="309283" cy="31171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5" name="Group 34"/>
          <p:cNvGrpSpPr/>
          <p:nvPr/>
        </p:nvGrpSpPr>
        <p:grpSpPr>
          <a:xfrm>
            <a:off x="7747462" y="434072"/>
            <a:ext cx="3353203" cy="4623560"/>
            <a:chOff x="7747462" y="434072"/>
            <a:chExt cx="3353203" cy="4623560"/>
          </a:xfrm>
        </p:grpSpPr>
        <p:sp>
          <p:nvSpPr>
            <p:cNvPr id="14" name="Oval 13"/>
            <p:cNvSpPr/>
            <p:nvPr/>
          </p:nvSpPr>
          <p:spPr>
            <a:xfrm>
              <a:off x="7747462" y="2377440"/>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Oval 14"/>
            <p:cNvSpPr/>
            <p:nvPr/>
          </p:nvSpPr>
          <p:spPr>
            <a:xfrm>
              <a:off x="8419815" y="1382507"/>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Oval 15"/>
            <p:cNvSpPr/>
            <p:nvPr/>
          </p:nvSpPr>
          <p:spPr>
            <a:xfrm>
              <a:off x="9090212" y="434072"/>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Oval 16"/>
            <p:cNvSpPr/>
            <p:nvPr/>
          </p:nvSpPr>
          <p:spPr>
            <a:xfrm>
              <a:off x="9925026" y="1382507"/>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Oval 17"/>
            <p:cNvSpPr/>
            <p:nvPr/>
          </p:nvSpPr>
          <p:spPr>
            <a:xfrm>
              <a:off x="10644117" y="2377887"/>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9" name="Oval 18"/>
            <p:cNvSpPr/>
            <p:nvPr/>
          </p:nvSpPr>
          <p:spPr>
            <a:xfrm>
              <a:off x="9222561" y="2377440"/>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Oval 19"/>
            <p:cNvSpPr/>
            <p:nvPr/>
          </p:nvSpPr>
          <p:spPr>
            <a:xfrm>
              <a:off x="9745101" y="4622488"/>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p:cNvSpPr/>
            <p:nvPr/>
          </p:nvSpPr>
          <p:spPr>
            <a:xfrm>
              <a:off x="8799469" y="4622488"/>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Oval 21"/>
            <p:cNvSpPr/>
            <p:nvPr/>
          </p:nvSpPr>
          <p:spPr>
            <a:xfrm>
              <a:off x="8428616" y="3514483"/>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Oval 22"/>
            <p:cNvSpPr/>
            <p:nvPr/>
          </p:nvSpPr>
          <p:spPr>
            <a:xfrm>
              <a:off x="9044368" y="3512763"/>
              <a:ext cx="456548" cy="435144"/>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4" name="Group 33"/>
          <p:cNvGrpSpPr/>
          <p:nvPr/>
        </p:nvGrpSpPr>
        <p:grpSpPr>
          <a:xfrm>
            <a:off x="7762100" y="132729"/>
            <a:ext cx="3348743" cy="4410888"/>
            <a:chOff x="7762100" y="132729"/>
            <a:chExt cx="3348743" cy="4410888"/>
          </a:xfrm>
        </p:grpSpPr>
        <p:sp>
          <p:nvSpPr>
            <p:cNvPr id="24" name="Rectangle 23"/>
            <p:cNvSpPr/>
            <p:nvPr/>
          </p:nvSpPr>
          <p:spPr>
            <a:xfrm>
              <a:off x="9738435" y="4315401"/>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5" name="Rectangle 24"/>
            <p:cNvSpPr/>
            <p:nvPr/>
          </p:nvSpPr>
          <p:spPr>
            <a:xfrm>
              <a:off x="8809222" y="4320623"/>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6" name="Rectangle 25"/>
            <p:cNvSpPr/>
            <p:nvPr/>
          </p:nvSpPr>
          <p:spPr>
            <a:xfrm>
              <a:off x="9058606" y="3220024"/>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7" name="Rectangle 26"/>
            <p:cNvSpPr/>
            <p:nvPr/>
          </p:nvSpPr>
          <p:spPr>
            <a:xfrm>
              <a:off x="8428616" y="3220024"/>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8" name="Rectangle 27"/>
            <p:cNvSpPr/>
            <p:nvPr/>
          </p:nvSpPr>
          <p:spPr>
            <a:xfrm>
              <a:off x="10647629" y="2072724"/>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9" name="Rectangle 28"/>
            <p:cNvSpPr/>
            <p:nvPr/>
          </p:nvSpPr>
          <p:spPr>
            <a:xfrm>
              <a:off x="9215888" y="2077205"/>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Rectangle 29"/>
            <p:cNvSpPr/>
            <p:nvPr/>
          </p:nvSpPr>
          <p:spPr>
            <a:xfrm>
              <a:off x="9934985" y="1075420"/>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Rectangle 30"/>
            <p:cNvSpPr/>
            <p:nvPr/>
          </p:nvSpPr>
          <p:spPr>
            <a:xfrm>
              <a:off x="7762100" y="2077205"/>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Rectangle 31"/>
            <p:cNvSpPr/>
            <p:nvPr/>
          </p:nvSpPr>
          <p:spPr>
            <a:xfrm>
              <a:off x="8419815" y="1077200"/>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Rectangle 32"/>
            <p:cNvSpPr/>
            <p:nvPr/>
          </p:nvSpPr>
          <p:spPr>
            <a:xfrm>
              <a:off x="9086879" y="132729"/>
              <a:ext cx="463214" cy="222994"/>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grpSp>
        <p:nvGrpSpPr>
          <p:cNvPr id="39" name="Group 38"/>
          <p:cNvGrpSpPr/>
          <p:nvPr/>
        </p:nvGrpSpPr>
        <p:grpSpPr>
          <a:xfrm>
            <a:off x="8317255" y="3208970"/>
            <a:ext cx="1314231" cy="860540"/>
            <a:chOff x="8317255" y="3208970"/>
            <a:chExt cx="1314231" cy="860540"/>
          </a:xfrm>
        </p:grpSpPr>
        <p:sp>
          <p:nvSpPr>
            <p:cNvPr id="37" name="Rectangle: Rounded Corners 36"/>
            <p:cNvSpPr/>
            <p:nvPr/>
          </p:nvSpPr>
          <p:spPr>
            <a:xfrm>
              <a:off x="8317255" y="3208970"/>
              <a:ext cx="613884" cy="860540"/>
            </a:xfrm>
            <a:prstGeom prst="roundRect">
              <a:avLst/>
            </a:prstGeom>
            <a:solidFill>
              <a:srgbClr val="C0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Rounded Corners 37"/>
            <p:cNvSpPr/>
            <p:nvPr/>
          </p:nvSpPr>
          <p:spPr>
            <a:xfrm>
              <a:off x="9017602" y="3208970"/>
              <a:ext cx="613884" cy="860540"/>
            </a:xfrm>
            <a:prstGeom prst="roundRect">
              <a:avLst/>
            </a:prstGeom>
            <a:solidFill>
              <a:srgbClr val="C0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0" name="Rectangle: Rounded Corners 39"/>
          <p:cNvSpPr/>
          <p:nvPr/>
        </p:nvSpPr>
        <p:spPr>
          <a:xfrm>
            <a:off x="8317254" y="3208970"/>
            <a:ext cx="1314231" cy="860540"/>
          </a:xfrm>
          <a:prstGeom prst="roundRect">
            <a:avLst/>
          </a:prstGeom>
          <a:solidFill>
            <a:srgbClr val="C0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51" name="Group 50"/>
          <p:cNvGrpSpPr/>
          <p:nvPr/>
        </p:nvGrpSpPr>
        <p:grpSpPr>
          <a:xfrm>
            <a:off x="8974370" y="540217"/>
            <a:ext cx="1192222" cy="2668753"/>
            <a:chOff x="8974370" y="540217"/>
            <a:chExt cx="1192222" cy="2668753"/>
          </a:xfrm>
        </p:grpSpPr>
        <p:cxnSp>
          <p:nvCxnSpPr>
            <p:cNvPr id="45" name="Straight Connector 44"/>
            <p:cNvCxnSpPr>
              <a:endCxn id="30" idx="0"/>
            </p:cNvCxnSpPr>
            <p:nvPr/>
          </p:nvCxnSpPr>
          <p:spPr>
            <a:xfrm>
              <a:off x="9631485" y="540217"/>
              <a:ext cx="535107" cy="53520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endCxn id="29" idx="0"/>
            </p:cNvCxnSpPr>
            <p:nvPr/>
          </p:nvCxnSpPr>
          <p:spPr>
            <a:xfrm flipH="1">
              <a:off x="9447495" y="1487022"/>
              <a:ext cx="371239" cy="590183"/>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40" idx="0"/>
            </p:cNvCxnSpPr>
            <p:nvPr/>
          </p:nvCxnSpPr>
          <p:spPr>
            <a:xfrm flipH="1">
              <a:off x="8974370" y="2535706"/>
              <a:ext cx="142389" cy="67326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5" name="Group 54"/>
          <p:cNvGrpSpPr/>
          <p:nvPr/>
        </p:nvGrpSpPr>
        <p:grpSpPr>
          <a:xfrm>
            <a:off x="8676780" y="3755729"/>
            <a:ext cx="681644" cy="1431754"/>
            <a:chOff x="8676780" y="3755729"/>
            <a:chExt cx="681644" cy="1431754"/>
          </a:xfrm>
        </p:grpSpPr>
        <p:sp>
          <p:nvSpPr>
            <p:cNvPr id="42" name="Rectangle: Rounded Corners 41"/>
            <p:cNvSpPr/>
            <p:nvPr/>
          </p:nvSpPr>
          <p:spPr>
            <a:xfrm>
              <a:off x="8676780" y="4305546"/>
              <a:ext cx="681644" cy="881937"/>
            </a:xfrm>
            <a:prstGeom prst="roundRect">
              <a:avLst/>
            </a:prstGeom>
            <a:solidFill>
              <a:srgbClr val="C0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2" name="Straight Connector 51"/>
            <p:cNvCxnSpPr/>
            <p:nvPr/>
          </p:nvCxnSpPr>
          <p:spPr>
            <a:xfrm>
              <a:off x="8876363" y="3755729"/>
              <a:ext cx="136807" cy="50787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9631484" y="3649342"/>
            <a:ext cx="670405" cy="1516553"/>
            <a:chOff x="9631484" y="3649342"/>
            <a:chExt cx="670405" cy="1516553"/>
          </a:xfrm>
        </p:grpSpPr>
        <p:sp>
          <p:nvSpPr>
            <p:cNvPr id="43" name="Rectangle: Rounded Corners 42"/>
            <p:cNvSpPr/>
            <p:nvPr/>
          </p:nvSpPr>
          <p:spPr>
            <a:xfrm>
              <a:off x="9631484" y="4305546"/>
              <a:ext cx="670405" cy="860349"/>
            </a:xfrm>
            <a:prstGeom prst="roundRect">
              <a:avLst/>
            </a:prstGeom>
            <a:solidFill>
              <a:srgbClr val="C00000">
                <a:alpha val="20000"/>
              </a:srgbClr>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56" name="Straight Connector 55"/>
            <p:cNvCxnSpPr/>
            <p:nvPr/>
          </p:nvCxnSpPr>
          <p:spPr>
            <a:xfrm>
              <a:off x="9631485" y="3649342"/>
              <a:ext cx="303500" cy="60886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68578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4"/>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5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55"/>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2672</TotalTime>
  <Words>1435</Words>
  <Application>Microsoft Office PowerPoint</Application>
  <PresentationFormat>Widescreen</PresentationFormat>
  <Paragraphs>250</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Cambria Math</vt:lpstr>
      <vt:lpstr>Consolas</vt:lpstr>
      <vt:lpstr>等线</vt:lpstr>
      <vt:lpstr>Wingdings 2</vt:lpstr>
      <vt:lpstr>Office Theme</vt:lpstr>
      <vt:lpstr>Peer-to-Peer Wikipedia</vt:lpstr>
      <vt:lpstr>Overview</vt:lpstr>
      <vt:lpstr>Overview</vt:lpstr>
      <vt:lpstr>PowerPoint Presentation</vt:lpstr>
      <vt:lpstr>PowerPoint Presentation</vt:lpstr>
      <vt:lpstr>Why Chord?</vt:lpstr>
      <vt:lpstr>Treedoc CRDT</vt:lpstr>
      <vt:lpstr>Treedoc – Requirements</vt:lpstr>
      <vt:lpstr>Treedoc – Data Structure</vt:lpstr>
      <vt:lpstr>Treedoc – Example</vt:lpstr>
      <vt:lpstr>Treedoc – Example</vt:lpstr>
      <vt:lpstr>Treedoc – Example</vt:lpstr>
      <vt:lpstr>Treedoc – Example</vt:lpstr>
      <vt:lpstr>Peer-to-Peer Wikipedia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Peer-to-Peer Wikipedia</dc:title>
  <dc:creator>Nick Bradley</dc:creator>
  <cp:lastModifiedBy>Nick Bradley</cp:lastModifiedBy>
  <cp:revision>85</cp:revision>
  <cp:lastPrinted>2016-12-06T17:11:34Z</cp:lastPrinted>
  <dcterms:created xsi:type="dcterms:W3CDTF">2016-12-04T02:28:27Z</dcterms:created>
  <dcterms:modified xsi:type="dcterms:W3CDTF">2016-12-06T17:20:12Z</dcterms:modified>
</cp:coreProperties>
</file>