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58" r:id="rId5"/>
    <p:sldId id="259" r:id="rId6"/>
    <p:sldId id="262" r:id="rId7"/>
    <p:sldId id="263" r:id="rId8"/>
    <p:sldId id="271" r:id="rId9"/>
    <p:sldId id="265" r:id="rId10"/>
    <p:sldId id="266" r:id="rId11"/>
    <p:sldId id="270"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3672" autoAdjust="0"/>
  </p:normalViewPr>
  <p:slideViewPr>
    <p:cSldViewPr snapToGrid="0">
      <p:cViewPr varScale="1">
        <p:scale>
          <a:sx n="71" d="100"/>
          <a:sy n="71" d="100"/>
        </p:scale>
        <p:origin x="96" y="22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A52EF-91B0-401E-8453-F5CA331DA369}" type="datetimeFigureOut">
              <a:rPr lang="en-CA" smtClean="0"/>
              <a:t>2016-12-04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D2B82-C008-4C60-9AA1-C3B3EFF9D7BF}" type="slidenum">
              <a:rPr lang="en-CA" smtClean="0"/>
              <a:t>‹#›</a:t>
            </a:fld>
            <a:endParaRPr lang="en-CA"/>
          </a:p>
        </p:txBody>
      </p:sp>
    </p:spTree>
    <p:extLst>
      <p:ext uri="{BB962C8B-B14F-4D97-AF65-F5344CB8AC3E}">
        <p14:creationId xmlns:p14="http://schemas.microsoft.com/office/powerpoint/2010/main" val="127600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Motivation</a:t>
            </a:r>
          </a:p>
          <a:p>
            <a:pPr marL="0" indent="0">
              <a:buFont typeface="Arial" panose="020B0604020202020204" pitchFamily="34" charset="0"/>
              <a:buNone/>
            </a:pPr>
            <a:r>
              <a:rPr lang="en-CA" b="0" dirty="0"/>
              <a:t>Why peer-to-peer</a:t>
            </a:r>
            <a:r>
              <a:rPr lang="en-CA" b="0" baseline="0" dirty="0"/>
              <a:t> Wikipedia?</a:t>
            </a:r>
          </a:p>
          <a:p>
            <a:pPr marL="171450" lvl="0" indent="-171450">
              <a:buFont typeface="Arial" panose="020B0604020202020204" pitchFamily="34" charset="0"/>
              <a:buChar char="•"/>
            </a:pPr>
            <a:r>
              <a:rPr lang="en-CA" b="0" baseline="0" dirty="0"/>
              <a:t>The biggest reason is that Wikipedia could just disappear one day if it can no longer fund its infrastructure costs.</a:t>
            </a:r>
          </a:p>
          <a:p>
            <a:pPr marL="171450" lvl="0" indent="-171450">
              <a:buFont typeface="Arial" panose="020B0604020202020204" pitchFamily="34" charset="0"/>
              <a:buChar char="•"/>
            </a:pPr>
            <a:r>
              <a:rPr lang="en-CA" b="0" baseline="0" dirty="0"/>
              <a:t>Also, since is a legal entity, It could be banned in certain countries</a:t>
            </a:r>
          </a:p>
          <a:p>
            <a:pPr marL="171450" lvl="0" indent="-171450">
              <a:buFont typeface="Arial" panose="020B0604020202020204" pitchFamily="34" charset="0"/>
              <a:buChar char="•"/>
            </a:pPr>
            <a:r>
              <a:rPr lang="en-CA" b="0" baseline="0" dirty="0"/>
              <a:t>Or Wikipedia could simple choose not to host certain articles or parts of articles or otherwise manipulate the content.</a:t>
            </a:r>
          </a:p>
          <a:p>
            <a:pPr marL="171450" lvl="0" indent="-171450">
              <a:buFont typeface="Arial" panose="020B0604020202020204" pitchFamily="34" charset="0"/>
              <a:buChar char="•"/>
            </a:pPr>
            <a:endParaRPr lang="en-CA" b="0" baseline="0" dirty="0"/>
          </a:p>
          <a:p>
            <a:r>
              <a:rPr lang="en-CA" b="1" dirty="0"/>
              <a:t>Design considerations</a:t>
            </a:r>
          </a:p>
          <a:p>
            <a:r>
              <a:rPr lang="en-CA" b="0" dirty="0"/>
              <a:t>In our system</a:t>
            </a:r>
          </a:p>
          <a:p>
            <a:pPr marL="171450" indent="-171450">
              <a:buFont typeface="Arial" panose="020B0604020202020204" pitchFamily="34" charset="0"/>
              <a:buChar char="•"/>
            </a:pPr>
            <a:r>
              <a:rPr lang="en-CA" dirty="0"/>
              <a:t>We want article retrieval to be fast</a:t>
            </a:r>
            <a:endParaRPr lang="en-CA" b="0" dirty="0"/>
          </a:p>
          <a:p>
            <a:pPr marL="628650" lvl="1" indent="-171450">
              <a:buFont typeface="Arial" panose="020B0604020202020204" pitchFamily="34" charset="0"/>
              <a:buChar char="•"/>
            </a:pPr>
            <a:r>
              <a:rPr lang="en-CA" b="0" dirty="0"/>
              <a:t>And, in our case,</a:t>
            </a:r>
            <a:r>
              <a:rPr lang="en-CA" b="0" baseline="0" dirty="0"/>
              <a:t> searching the network for an article is the bottleneck since the articles themselves are relatively small files (Wikipedia recommends keeping them between 30 and 50 kB).</a:t>
            </a:r>
          </a:p>
          <a:p>
            <a:pPr marL="628650" lvl="1" indent="-171450">
              <a:buFont typeface="Arial" panose="020B0604020202020204" pitchFamily="34" charset="0"/>
              <a:buChar char="•"/>
            </a:pPr>
            <a:r>
              <a:rPr lang="en-CA" b="0" baseline="0" dirty="0"/>
              <a:t>Also, once we identify the host, we can retrieve the article directly.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Article</a:t>
            </a:r>
            <a:r>
              <a:rPr lang="en-CA" baseline="0" dirty="0"/>
              <a:t>s s</a:t>
            </a:r>
            <a:r>
              <a:rPr lang="en-CA" dirty="0"/>
              <a:t>hould not require expensive</a:t>
            </a:r>
            <a:r>
              <a:rPr lang="en-CA" baseline="0" dirty="0"/>
              <a:t> protocols like </a:t>
            </a:r>
            <a:r>
              <a:rPr lang="en-CA" baseline="0" dirty="0" err="1"/>
              <a:t>Paxos</a:t>
            </a:r>
            <a:r>
              <a:rPr lang="en-CA" baseline="0" dirty="0"/>
              <a:t> for consistency since they don’t scale well</a:t>
            </a:r>
          </a:p>
          <a:p>
            <a:pPr marL="171450" lvl="0" indent="-171450">
              <a:buFont typeface="Arial" panose="020B0604020202020204" pitchFamily="34" charset="0"/>
              <a:buChar char="•"/>
            </a:pPr>
            <a:r>
              <a:rPr lang="en-CA" dirty="0"/>
              <a:t>Articles should be fault-tolerant and allow for disconnected editing since</a:t>
            </a:r>
            <a:r>
              <a:rPr lang="en-CA" baseline="0" dirty="0"/>
              <a:t> we expect nodes to be offline frequently.</a:t>
            </a:r>
            <a:endParaRPr lang="en-CA" dirty="0"/>
          </a:p>
          <a:p>
            <a:pPr marL="171450" lvl="0" indent="-171450">
              <a:buFont typeface="Arial" panose="020B0604020202020204" pitchFamily="34" charset="0"/>
              <a:buChar char="•"/>
            </a:pPr>
            <a:r>
              <a:rPr lang="en-CA" baseline="0" dirty="0"/>
              <a:t>Editing should be non-blocking to increase availability</a:t>
            </a:r>
          </a:p>
          <a:p>
            <a:pPr marL="171450" lvl="0" indent="-171450">
              <a:buFont typeface="Arial" panose="020B0604020202020204" pitchFamily="34" charset="0"/>
              <a:buChar char="•"/>
            </a:pPr>
            <a:endParaRPr lang="en-CA" baseline="0" dirty="0"/>
          </a:p>
          <a:p>
            <a:pPr marL="0" lvl="0" indent="0">
              <a:buFont typeface="Arial" panose="020B0604020202020204" pitchFamily="34" charset="0"/>
              <a:buNone/>
            </a:pPr>
            <a:r>
              <a:rPr lang="en-CA" b="1" baseline="0" dirty="0"/>
              <a:t>Components</a:t>
            </a:r>
          </a:p>
          <a:p>
            <a:pPr marL="0" lvl="0" indent="0">
              <a:buFont typeface="Arial" panose="020B0604020202020204" pitchFamily="34" charset="0"/>
              <a:buNone/>
            </a:pPr>
            <a:r>
              <a:rPr lang="en-CA" b="0" baseline="0" dirty="0"/>
              <a:t>Our system is based on two main components.</a:t>
            </a:r>
          </a:p>
          <a:p>
            <a:pPr marL="171450" lvl="0" indent="-171450">
              <a:buFont typeface="Arial" panose="020B0604020202020204" pitchFamily="34" charset="0"/>
              <a:buChar char="•"/>
            </a:pPr>
            <a:r>
              <a:rPr lang="en-CA" b="0" baseline="0" dirty="0"/>
              <a:t>We will talk about the </a:t>
            </a:r>
            <a:r>
              <a:rPr lang="en-CA" b="0" baseline="0" dirty="0" err="1"/>
              <a:t>treedoc</a:t>
            </a:r>
            <a:r>
              <a:rPr lang="en-CA" b="0" baseline="0" dirty="0"/>
              <a:t> commutative replicated data structure that we used for our articles</a:t>
            </a:r>
          </a:p>
          <a:p>
            <a:pPr marL="171450" lvl="0" indent="-171450">
              <a:buFont typeface="Arial" panose="020B0604020202020204" pitchFamily="34" charset="0"/>
              <a:buChar char="•"/>
            </a:pPr>
            <a:r>
              <a:rPr lang="en-CA" b="0" baseline="0" dirty="0"/>
              <a:t>And we will review the Chord protocol which is the network structure overlay we chose to facilitate article lookups since it is simple and provides O(log(n)) lookup times.</a:t>
            </a:r>
          </a:p>
        </p:txBody>
      </p:sp>
      <p:sp>
        <p:nvSpPr>
          <p:cNvPr id="4" name="Slide Number Placeholder 3"/>
          <p:cNvSpPr>
            <a:spLocks noGrp="1"/>
          </p:cNvSpPr>
          <p:nvPr>
            <p:ph type="sldNum" sz="quarter" idx="10"/>
          </p:nvPr>
        </p:nvSpPr>
        <p:spPr/>
        <p:txBody>
          <a:bodyPr/>
          <a:lstStyle/>
          <a:p>
            <a:fld id="{31CD2B82-C008-4C60-9AA1-C3B3EFF9D7BF}" type="slidenum">
              <a:rPr lang="en-CA" smtClean="0"/>
              <a:t>2</a:t>
            </a:fld>
            <a:endParaRPr lang="en-CA"/>
          </a:p>
        </p:txBody>
      </p:sp>
    </p:spTree>
    <p:extLst>
      <p:ext uri="{BB962C8B-B14F-4D97-AF65-F5344CB8AC3E}">
        <p14:creationId xmlns:p14="http://schemas.microsoft.com/office/powerpoint/2010/main" val="127238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So, to view and</a:t>
            </a:r>
            <a:r>
              <a:rPr lang="en-CA" baseline="0" dirty="0"/>
              <a:t> edit articles:</a:t>
            </a:r>
            <a:endParaRPr lang="en-CA" dirty="0"/>
          </a:p>
          <a:p>
            <a:pPr marL="171450" indent="-171450">
              <a:buFont typeface="Arial" panose="020B0604020202020204" pitchFamily="34" charset="0"/>
              <a:buChar char="•"/>
            </a:pPr>
            <a:r>
              <a:rPr lang="en-CA" dirty="0"/>
              <a:t>Clients request the address</a:t>
            </a:r>
            <a:r>
              <a:rPr lang="en-CA" baseline="0" dirty="0"/>
              <a:t> of the node hosting the article by hashing the article title and doing a Chord lookup.</a:t>
            </a:r>
          </a:p>
          <a:p>
            <a:pPr marL="171450" indent="-171450">
              <a:buFont typeface="Arial" panose="020B0604020202020204" pitchFamily="34" charset="0"/>
              <a:buChar char="•"/>
            </a:pPr>
            <a:r>
              <a:rPr lang="en-CA" baseline="0" dirty="0"/>
              <a:t>Once the client has the host address, it copies the article to its local cache. If the client edits the article, the edit operations are logged locally.</a:t>
            </a:r>
          </a:p>
          <a:p>
            <a:pPr marL="171450" indent="-171450">
              <a:buFont typeface="Arial" panose="020B0604020202020204" pitchFamily="34" charset="0"/>
              <a:buChar char="•"/>
            </a:pPr>
            <a:r>
              <a:rPr lang="en-CA" baseline="0" dirty="0"/>
              <a:t>At some later time, the client will want to make its changes available to other nodes. To do so, it sends its log to the host node (which it must determine again by performing another lookup since the host could have changed). The log is replayed on the host to include the client’s changes.</a:t>
            </a:r>
          </a:p>
          <a:p>
            <a:pPr marL="171450" indent="-171450">
              <a:buFont typeface="Arial" panose="020B0604020202020204" pitchFamily="34" charset="0"/>
              <a:buChar char="•"/>
            </a:pPr>
            <a:r>
              <a:rPr lang="en-CA" baseline="0" dirty="0"/>
              <a:t>Periodically, the host’s articles are replicated to its successor nodes.</a:t>
            </a:r>
          </a:p>
        </p:txBody>
      </p:sp>
      <p:sp>
        <p:nvSpPr>
          <p:cNvPr id="4" name="Slide Number Placeholder 3"/>
          <p:cNvSpPr>
            <a:spLocks noGrp="1"/>
          </p:cNvSpPr>
          <p:nvPr>
            <p:ph type="sldNum" sz="quarter" idx="10"/>
          </p:nvPr>
        </p:nvSpPr>
        <p:spPr/>
        <p:txBody>
          <a:bodyPr/>
          <a:lstStyle/>
          <a:p>
            <a:fld id="{31CD2B82-C008-4C60-9AA1-C3B3EFF9D7BF}" type="slidenum">
              <a:rPr lang="en-CA" smtClean="0"/>
              <a:t>3</a:t>
            </a:fld>
            <a:endParaRPr lang="en-CA"/>
          </a:p>
        </p:txBody>
      </p:sp>
    </p:spTree>
    <p:extLst>
      <p:ext uri="{BB962C8B-B14F-4D97-AF65-F5344CB8AC3E}">
        <p14:creationId xmlns:p14="http://schemas.microsoft.com/office/powerpoint/2010/main" val="40615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baseline="0" dirty="0" err="1"/>
              <a:t>Treedoc</a:t>
            </a:r>
            <a:r>
              <a:rPr lang="en-CA" baseline="0" dirty="0"/>
              <a:t> is a CRDT based on binary trees</a:t>
            </a:r>
          </a:p>
          <a:p>
            <a:pPr marL="171450" indent="-171450">
              <a:buFont typeface="Arial" panose="020B0604020202020204" pitchFamily="34" charset="0"/>
              <a:buChar char="•"/>
            </a:pPr>
            <a:r>
              <a:rPr lang="en-CA" baseline="0" dirty="0"/>
              <a:t>It allows for disconnected editing so we don’t need to worry about network latency or host node failures once we have a local copy of the article. This is great feature since we are working on a peer-to-peer network that typically experiences high node unavailability.</a:t>
            </a:r>
          </a:p>
          <a:p>
            <a:pPr marL="171450" indent="-171450">
              <a:buFont typeface="Arial" panose="020B0604020202020204" pitchFamily="34" charset="0"/>
              <a:buChar char="•"/>
            </a:pPr>
            <a:r>
              <a:rPr lang="en-CA" baseline="0" dirty="0"/>
              <a:t>Copies of the article converge automatically so we don’t need any protocol for managing concurrent edits. This would make it very easy to, for example, host the same article on multiple nodes which would increase its availability.</a:t>
            </a:r>
          </a:p>
          <a:p>
            <a:pPr marL="171450" indent="-171450">
              <a:buFont typeface="Arial" panose="020B0604020202020204" pitchFamily="34" charset="0"/>
              <a:buChar char="•"/>
            </a:pPr>
            <a:r>
              <a:rPr lang="en-CA" baseline="0" dirty="0"/>
              <a:t>And, because every operation is appended to the data structure, we get the revision history for free</a:t>
            </a:r>
          </a:p>
        </p:txBody>
      </p:sp>
      <p:sp>
        <p:nvSpPr>
          <p:cNvPr id="4" name="Slide Number Placeholder 3"/>
          <p:cNvSpPr>
            <a:spLocks noGrp="1"/>
          </p:cNvSpPr>
          <p:nvPr>
            <p:ph type="sldNum" sz="quarter" idx="10"/>
          </p:nvPr>
        </p:nvSpPr>
        <p:spPr/>
        <p:txBody>
          <a:bodyPr/>
          <a:lstStyle/>
          <a:p>
            <a:fld id="{31CD2B82-C008-4C60-9AA1-C3B3EFF9D7BF}" type="slidenum">
              <a:rPr lang="en-CA" smtClean="0"/>
              <a:t>5</a:t>
            </a:fld>
            <a:endParaRPr lang="en-CA"/>
          </a:p>
        </p:txBody>
      </p:sp>
    </p:spTree>
    <p:extLst>
      <p:ext uri="{BB962C8B-B14F-4D97-AF65-F5344CB8AC3E}">
        <p14:creationId xmlns:p14="http://schemas.microsoft.com/office/powerpoint/2010/main" val="127376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err="1"/>
              <a:t>Treedoc</a:t>
            </a:r>
            <a:r>
              <a:rPr lang="en-CA" baseline="0" dirty="0"/>
              <a:t> requires that</a:t>
            </a:r>
          </a:p>
          <a:p>
            <a:pPr marL="171450" indent="-171450">
              <a:buFont typeface="Arial" panose="020B0604020202020204" pitchFamily="34" charset="0"/>
              <a:buChar char="•"/>
            </a:pPr>
            <a:r>
              <a:rPr lang="en-CA" baseline="0" dirty="0"/>
              <a:t>Every paragraph have a unique ID</a:t>
            </a:r>
          </a:p>
          <a:p>
            <a:pPr marL="171450" indent="-171450">
              <a:buFont typeface="Arial" panose="020B0604020202020204" pitchFamily="34" charset="0"/>
              <a:buChar char="•"/>
            </a:pPr>
            <a:r>
              <a:rPr lang="en-CA" baseline="0" dirty="0"/>
              <a:t>IDs must give us a consistent display order for the paragraphs.</a:t>
            </a:r>
          </a:p>
          <a:p>
            <a:pPr marL="171450" indent="-171450">
              <a:buFont typeface="Arial" panose="020B0604020202020204" pitchFamily="34" charset="0"/>
              <a:buChar char="•"/>
            </a:pPr>
            <a:r>
              <a:rPr lang="en-CA" baseline="0" dirty="0"/>
              <a:t>IDs must not change</a:t>
            </a:r>
            <a:endParaRPr lang="en-CA" dirty="0"/>
          </a:p>
          <a:p>
            <a:pPr marL="171450" indent="-171450">
              <a:buFont typeface="Arial" panose="020B0604020202020204" pitchFamily="34" charset="0"/>
              <a:buChar char="•"/>
            </a:pPr>
            <a:r>
              <a:rPr lang="en-CA" dirty="0"/>
              <a:t>And, It</a:t>
            </a:r>
            <a:r>
              <a:rPr lang="en-CA" baseline="0" dirty="0"/>
              <a:t> must be possible to generate a new ID between any two existing IDs.</a:t>
            </a:r>
            <a:endParaRPr lang="en-CA" dirty="0"/>
          </a:p>
        </p:txBody>
      </p:sp>
      <p:sp>
        <p:nvSpPr>
          <p:cNvPr id="4" name="Slide Number Placeholder 3"/>
          <p:cNvSpPr>
            <a:spLocks noGrp="1"/>
          </p:cNvSpPr>
          <p:nvPr>
            <p:ph type="sldNum" sz="quarter" idx="10"/>
          </p:nvPr>
        </p:nvSpPr>
        <p:spPr/>
        <p:txBody>
          <a:bodyPr/>
          <a:lstStyle/>
          <a:p>
            <a:fld id="{31CD2B82-C008-4C60-9AA1-C3B3EFF9D7BF}" type="slidenum">
              <a:rPr lang="en-CA" smtClean="0"/>
              <a:t>6</a:t>
            </a:fld>
            <a:endParaRPr lang="en-CA"/>
          </a:p>
        </p:txBody>
      </p:sp>
    </p:spTree>
    <p:extLst>
      <p:ext uri="{BB962C8B-B14F-4D97-AF65-F5344CB8AC3E}">
        <p14:creationId xmlns:p14="http://schemas.microsoft.com/office/powerpoint/2010/main" val="369918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data type</a:t>
            </a:r>
            <a:r>
              <a:rPr lang="en-CA" baseline="0" dirty="0"/>
              <a:t> that fulfills the identifier requirements is an </a:t>
            </a:r>
            <a:r>
              <a:rPr lang="en-CA" b="1" baseline="0" dirty="0"/>
              <a:t>extended binary tree</a:t>
            </a:r>
            <a:r>
              <a:rPr lang="en-CA" b="0" baseline="0" dirty="0"/>
              <a:t> where a paragraph’s ID is its path in the tree.</a:t>
            </a:r>
            <a:endParaRPr lang="en-CA" b="1" baseline="0" dirty="0"/>
          </a:p>
          <a:p>
            <a:r>
              <a:rPr lang="en-CA" b="1" i="1" baseline="0" dirty="0"/>
              <a:t>…Explain how it meets the requirements…</a:t>
            </a:r>
          </a:p>
          <a:p>
            <a:endParaRPr lang="en-CA" b="1" i="1" baseline="0" dirty="0"/>
          </a:p>
          <a:p>
            <a:r>
              <a:rPr lang="en-CA" b="1" i="1" baseline="0" dirty="0"/>
              <a:t>Explain the diagram</a:t>
            </a:r>
          </a:p>
          <a:p>
            <a:pPr marL="171450" indent="-171450">
              <a:buFont typeface="Arial" panose="020B0604020202020204" pitchFamily="34" charset="0"/>
              <a:buChar char="•"/>
            </a:pPr>
            <a:r>
              <a:rPr lang="en-CA" b="1" i="1" baseline="0" dirty="0"/>
              <a:t>0’s and 1’s indicate the direction</a:t>
            </a:r>
          </a:p>
          <a:p>
            <a:pPr marL="171450" indent="-171450">
              <a:buFont typeface="Arial" panose="020B0604020202020204" pitchFamily="34" charset="0"/>
              <a:buChar char="•"/>
            </a:pPr>
            <a:r>
              <a:rPr lang="en-CA" b="1" i="1" baseline="0" dirty="0"/>
              <a:t>The letters in the circles represent the paragraphs</a:t>
            </a:r>
          </a:p>
          <a:p>
            <a:pPr marL="171450" indent="-171450">
              <a:buFont typeface="Arial" panose="020B0604020202020204" pitchFamily="34" charset="0"/>
              <a:buChar char="•"/>
            </a:pPr>
            <a:r>
              <a:rPr lang="en-CA" b="1" i="1" baseline="0" dirty="0"/>
              <a:t>The letters above the circles represent the ID of the peer who inserted the paragraph. In our case, they are IP addresses but could be any unique identifier.</a:t>
            </a:r>
          </a:p>
          <a:p>
            <a:pPr marL="171450" indent="-171450">
              <a:buFont typeface="Arial" panose="020B0604020202020204" pitchFamily="34" charset="0"/>
              <a:buChar char="•"/>
            </a:pPr>
            <a:endParaRPr lang="en-CA" b="1" i="1" baseline="0" dirty="0"/>
          </a:p>
          <a:p>
            <a:pPr marL="171450" indent="-171450">
              <a:buFont typeface="Arial" panose="020B0604020202020204" pitchFamily="34" charset="0"/>
              <a:buChar char="•"/>
            </a:pPr>
            <a:r>
              <a:rPr lang="en-CA" b="1" i="1" baseline="0" dirty="0"/>
              <a:t>Concurrent inserts are represented as “mini-nodes” within a “major node” (e.g. W and Y are mini-nodes inside of the major node located at 100).</a:t>
            </a:r>
          </a:p>
          <a:p>
            <a:pPr marL="171450" indent="-171450">
              <a:buFont typeface="Arial" panose="020B0604020202020204" pitchFamily="34" charset="0"/>
              <a:buChar char="•"/>
            </a:pPr>
            <a:r>
              <a:rPr lang="en-CA" b="1" i="1" baseline="0" dirty="0"/>
              <a:t>Paragraph IDs are formed by the path in the tree, including Node IDs when necessary (which is either to mark the end of the path or to disambiguate a branch from a mini-node and a major node).</a:t>
            </a:r>
          </a:p>
          <a:p>
            <a:pPr marL="171450" indent="-171450">
              <a:buFont typeface="Arial" panose="020B0604020202020204" pitchFamily="34" charset="0"/>
              <a:buChar char="•"/>
            </a:pPr>
            <a:endParaRPr lang="en-CA" b="1" i="1" baseline="0" dirty="0"/>
          </a:p>
          <a:p>
            <a:pPr marL="171450" indent="-171450">
              <a:buFont typeface="Arial" panose="020B0604020202020204" pitchFamily="34" charset="0"/>
              <a:buChar char="•"/>
            </a:pPr>
            <a:r>
              <a:rPr lang="en-CA" b="1" i="1" strike="sngStrike" baseline="0" dirty="0"/>
              <a:t>Nodes attached to the mini-nodes came after concurrent edit (i.e. article pushed, then pulled and modified so that the client sees the concurrent edit)</a:t>
            </a:r>
          </a:p>
          <a:p>
            <a:pPr marL="171450" indent="-171450">
              <a:buFont typeface="Arial" panose="020B0604020202020204" pitchFamily="34" charset="0"/>
              <a:buChar char="•"/>
            </a:pPr>
            <a:endParaRPr lang="en-CA" b="1" i="1" baseline="0" dirty="0"/>
          </a:p>
          <a:p>
            <a:pPr marL="171450" indent="-171450">
              <a:buFont typeface="Arial" panose="020B0604020202020204" pitchFamily="34" charset="0"/>
              <a:buChar char="•"/>
            </a:pPr>
            <a:r>
              <a:rPr lang="en-CA" b="1" i="1" baseline="0" dirty="0"/>
              <a:t>Total ordering of node IDs is achieved by walking the tree in infix order and ordering mini-nodes by the </a:t>
            </a:r>
            <a:r>
              <a:rPr lang="en-CA" b="1" i="1" baseline="0" dirty="0" err="1"/>
              <a:t>disambiguator</a:t>
            </a:r>
            <a:r>
              <a:rPr lang="en-CA" b="1" i="1" baseline="0" dirty="0"/>
              <a:t>.</a:t>
            </a:r>
          </a:p>
          <a:p>
            <a:pPr marL="171450" indent="-171450">
              <a:buFont typeface="Arial" panose="020B0604020202020204" pitchFamily="34" charset="0"/>
              <a:buChar char="•"/>
            </a:pPr>
            <a:endParaRPr lang="en-CA" b="1" i="1" baseline="0" dirty="0"/>
          </a:p>
          <a:p>
            <a:pPr marL="0" indent="0">
              <a:buFont typeface="Arial" panose="020B0604020202020204" pitchFamily="34" charset="0"/>
              <a:buNone/>
            </a:pPr>
            <a:r>
              <a:rPr lang="en-CA" b="1" i="0" baseline="0" dirty="0"/>
              <a:t>Operations</a:t>
            </a:r>
          </a:p>
          <a:p>
            <a:pPr marL="171450" indent="-171450">
              <a:buFont typeface="Arial" panose="020B0604020202020204" pitchFamily="34" charset="0"/>
              <a:buChar char="•"/>
            </a:pPr>
            <a:r>
              <a:rPr lang="en-CA" b="0" i="0" baseline="0" dirty="0"/>
              <a:t>Delete will make the node invisible but does not actually remove it. If nodes were actually removed then the operations would no longer commute.</a:t>
            </a:r>
            <a:endParaRPr lang="en-CA" b="0" i="0" dirty="0"/>
          </a:p>
        </p:txBody>
      </p:sp>
      <p:sp>
        <p:nvSpPr>
          <p:cNvPr id="4" name="Slide Number Placeholder 3"/>
          <p:cNvSpPr>
            <a:spLocks noGrp="1"/>
          </p:cNvSpPr>
          <p:nvPr>
            <p:ph type="sldNum" sz="quarter" idx="10"/>
          </p:nvPr>
        </p:nvSpPr>
        <p:spPr/>
        <p:txBody>
          <a:bodyPr/>
          <a:lstStyle/>
          <a:p>
            <a:fld id="{31CD2B82-C008-4C60-9AA1-C3B3EFF9D7BF}" type="slidenum">
              <a:rPr lang="en-CA" smtClean="0"/>
              <a:t>7</a:t>
            </a:fld>
            <a:endParaRPr lang="en-CA"/>
          </a:p>
        </p:txBody>
      </p:sp>
    </p:spTree>
    <p:extLst>
      <p:ext uri="{BB962C8B-B14F-4D97-AF65-F5344CB8AC3E}">
        <p14:creationId xmlns:p14="http://schemas.microsoft.com/office/powerpoint/2010/main" val="75708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quick example.</a:t>
            </a:r>
            <a:r>
              <a:rPr lang="en-CA" baseline="0" dirty="0"/>
              <a:t> We have two clients that copy an article from the server so that they each have a local version.</a:t>
            </a:r>
          </a:p>
          <a:p>
            <a:pPr marL="171450" indent="-171450">
              <a:buFont typeface="Arial" panose="020B0604020202020204" pitchFamily="34" charset="0"/>
              <a:buChar char="•"/>
            </a:pPr>
            <a:r>
              <a:rPr lang="en-CA" baseline="0" dirty="0"/>
              <a:t>After the copy, everyone sees the same output: BD.</a:t>
            </a:r>
            <a:endParaRPr lang="en-CA" dirty="0"/>
          </a:p>
        </p:txBody>
      </p:sp>
      <p:sp>
        <p:nvSpPr>
          <p:cNvPr id="4" name="Slide Number Placeholder 3"/>
          <p:cNvSpPr>
            <a:spLocks noGrp="1"/>
          </p:cNvSpPr>
          <p:nvPr>
            <p:ph type="sldNum" sz="quarter" idx="10"/>
          </p:nvPr>
        </p:nvSpPr>
        <p:spPr/>
        <p:txBody>
          <a:bodyPr/>
          <a:lstStyle/>
          <a:p>
            <a:fld id="{31CD2B82-C008-4C60-9AA1-C3B3EFF9D7BF}" type="slidenum">
              <a:rPr lang="en-CA" smtClean="0"/>
              <a:t>8</a:t>
            </a:fld>
            <a:endParaRPr lang="en-CA"/>
          </a:p>
        </p:txBody>
      </p:sp>
    </p:spTree>
    <p:extLst>
      <p:ext uri="{BB962C8B-B14F-4D97-AF65-F5344CB8AC3E}">
        <p14:creationId xmlns:p14="http://schemas.microsoft.com/office/powerpoint/2010/main" val="109225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Then,</a:t>
            </a:r>
            <a:r>
              <a:rPr lang="en-CA" baseline="0" dirty="0"/>
              <a:t> </a:t>
            </a:r>
            <a:r>
              <a:rPr lang="en-CA" dirty="0"/>
              <a:t>Client 1 inserts “A” at th</a:t>
            </a:r>
            <a:r>
              <a:rPr lang="en-CA" baseline="0" dirty="0"/>
              <a:t>e beginning of its copy of the article and sees ABD. Similarly, client 2 inserts “X” at the beginning of its copy of the article and sees XBD. We notice that the inserted nodes have different IDs, dC1 and dC2 – which will be important when we go to merge the article.</a:t>
            </a:r>
          </a:p>
          <a:p>
            <a:endParaRPr lang="en-CA" baseline="0" dirty="0"/>
          </a:p>
          <a:p>
            <a:r>
              <a:rPr lang="en-CA" baseline="0" dirty="0"/>
              <a:t>At this point, the insert commands are being logged locally so the server hasn’t seen any changes.</a:t>
            </a:r>
          </a:p>
        </p:txBody>
      </p:sp>
      <p:sp>
        <p:nvSpPr>
          <p:cNvPr id="4" name="Slide Number Placeholder 3"/>
          <p:cNvSpPr>
            <a:spLocks noGrp="1"/>
          </p:cNvSpPr>
          <p:nvPr>
            <p:ph type="sldNum" sz="quarter" idx="10"/>
          </p:nvPr>
        </p:nvSpPr>
        <p:spPr/>
        <p:txBody>
          <a:bodyPr/>
          <a:lstStyle/>
          <a:p>
            <a:fld id="{31CD2B82-C008-4C60-9AA1-C3B3EFF9D7BF}" type="slidenum">
              <a:rPr lang="en-CA" smtClean="0"/>
              <a:t>9</a:t>
            </a:fld>
            <a:endParaRPr lang="en-CA"/>
          </a:p>
        </p:txBody>
      </p:sp>
    </p:spTree>
    <p:extLst>
      <p:ext uri="{BB962C8B-B14F-4D97-AF65-F5344CB8AC3E}">
        <p14:creationId xmlns:p14="http://schemas.microsoft.com/office/powerpoint/2010/main" val="113031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Again, client</a:t>
            </a:r>
            <a:r>
              <a:rPr lang="en-CA" baseline="0" dirty="0"/>
              <a:t> 1 inserts but this time in the middle of the document while client 2 sets node D’s visibility flag to hidden.</a:t>
            </a:r>
          </a:p>
          <a:p>
            <a:pPr marL="171450" indent="-171450">
              <a:buFont typeface="Arial" panose="020B0604020202020204" pitchFamily="34" charset="0"/>
              <a:buChar char="•"/>
            </a:pPr>
            <a:r>
              <a:rPr lang="en-CA" baseline="0" dirty="0"/>
              <a:t>It is important that we don’t actually remove the node since other clients may assume it exists, as is the case with client 1.</a:t>
            </a:r>
            <a:endParaRPr lang="en-CA" dirty="0"/>
          </a:p>
        </p:txBody>
      </p:sp>
      <p:sp>
        <p:nvSpPr>
          <p:cNvPr id="4" name="Slide Number Placeholder 3"/>
          <p:cNvSpPr>
            <a:spLocks noGrp="1"/>
          </p:cNvSpPr>
          <p:nvPr>
            <p:ph type="sldNum" sz="quarter" idx="10"/>
          </p:nvPr>
        </p:nvSpPr>
        <p:spPr/>
        <p:txBody>
          <a:bodyPr/>
          <a:lstStyle/>
          <a:p>
            <a:fld id="{31CD2B82-C008-4C60-9AA1-C3B3EFF9D7BF}" type="slidenum">
              <a:rPr lang="en-CA" smtClean="0"/>
              <a:t>10</a:t>
            </a:fld>
            <a:endParaRPr lang="en-CA"/>
          </a:p>
        </p:txBody>
      </p:sp>
    </p:spTree>
    <p:extLst>
      <p:ext uri="{BB962C8B-B14F-4D97-AF65-F5344CB8AC3E}">
        <p14:creationId xmlns:p14="http://schemas.microsoft.com/office/powerpoint/2010/main" val="1743581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the clients push their logs to the</a:t>
            </a:r>
            <a:r>
              <a:rPr lang="en-CA" baseline="0" dirty="0"/>
              <a:t> server. It replays the commands in log order to maintain the local “happens-before” relation but can arbitrarily choose to replay client 1 or client 2’s log first. </a:t>
            </a:r>
          </a:p>
          <a:p>
            <a:endParaRPr lang="en-CA" baseline="0" dirty="0"/>
          </a:p>
          <a:p>
            <a:r>
              <a:rPr lang="en-CA" baseline="0" dirty="0"/>
              <a:t>In either case, we see AXBC.</a:t>
            </a:r>
          </a:p>
        </p:txBody>
      </p:sp>
      <p:sp>
        <p:nvSpPr>
          <p:cNvPr id="4" name="Slide Number Placeholder 3"/>
          <p:cNvSpPr>
            <a:spLocks noGrp="1"/>
          </p:cNvSpPr>
          <p:nvPr>
            <p:ph type="sldNum" sz="quarter" idx="10"/>
          </p:nvPr>
        </p:nvSpPr>
        <p:spPr/>
        <p:txBody>
          <a:bodyPr/>
          <a:lstStyle/>
          <a:p>
            <a:fld id="{31CD2B82-C008-4C60-9AA1-C3B3EFF9D7BF}" type="slidenum">
              <a:rPr lang="en-CA" smtClean="0"/>
              <a:t>11</a:t>
            </a:fld>
            <a:endParaRPr lang="en-CA"/>
          </a:p>
        </p:txBody>
      </p:sp>
    </p:spTree>
    <p:extLst>
      <p:ext uri="{BB962C8B-B14F-4D97-AF65-F5344CB8AC3E}">
        <p14:creationId xmlns:p14="http://schemas.microsoft.com/office/powerpoint/2010/main" val="320004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E8F0642-3BA6-419C-9BC4-87FC51462957}" type="datetimeFigureOut">
              <a:rPr lang="en-CA" smtClean="0"/>
              <a:t>2016-12-04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180367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8F0642-3BA6-419C-9BC4-87FC51462957}" type="datetimeFigureOut">
              <a:rPr lang="en-CA" smtClean="0"/>
              <a:t>2016-12-04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263695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8F0642-3BA6-419C-9BC4-87FC51462957}" type="datetimeFigureOut">
              <a:rPr lang="en-CA" smtClean="0"/>
              <a:t>2016-12-04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167355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8F0642-3BA6-419C-9BC4-87FC51462957}" type="datetimeFigureOut">
              <a:rPr lang="en-CA" smtClean="0"/>
              <a:t>2016-12-04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39783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8F0642-3BA6-419C-9BC4-87FC51462957}" type="datetimeFigureOut">
              <a:rPr lang="en-CA" smtClean="0"/>
              <a:t>2016-12-04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8182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E8F0642-3BA6-419C-9BC4-87FC51462957}" type="datetimeFigureOut">
              <a:rPr lang="en-CA" smtClean="0"/>
              <a:t>2016-12-04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201336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E8F0642-3BA6-419C-9BC4-87FC51462957}" type="datetimeFigureOut">
              <a:rPr lang="en-CA" smtClean="0"/>
              <a:t>2016-12-04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193139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E8F0642-3BA6-419C-9BC4-87FC51462957}" type="datetimeFigureOut">
              <a:rPr lang="en-CA" smtClean="0"/>
              <a:t>2016-12-04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372550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F0642-3BA6-419C-9BC4-87FC51462957}" type="datetimeFigureOut">
              <a:rPr lang="en-CA" smtClean="0"/>
              <a:t>2016-12-04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40160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8F0642-3BA6-419C-9BC4-87FC51462957}" type="datetimeFigureOut">
              <a:rPr lang="en-CA" smtClean="0"/>
              <a:t>2016-12-04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426227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8F0642-3BA6-419C-9BC4-87FC51462957}" type="datetimeFigureOut">
              <a:rPr lang="en-CA" smtClean="0"/>
              <a:t>2016-12-04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24867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F0642-3BA6-419C-9BC4-87FC51462957}" type="datetimeFigureOut">
              <a:rPr lang="en-CA" smtClean="0"/>
              <a:t>2016-12-04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8594C-5366-458F-884C-DF12306D49F0}" type="slidenum">
              <a:rPr lang="en-CA" smtClean="0"/>
              <a:t>‹#›</a:t>
            </a:fld>
            <a:endParaRPr lang="en-CA"/>
          </a:p>
        </p:txBody>
      </p:sp>
    </p:spTree>
    <p:extLst>
      <p:ext uri="{BB962C8B-B14F-4D97-AF65-F5344CB8AC3E}">
        <p14:creationId xmlns:p14="http://schemas.microsoft.com/office/powerpoint/2010/main" val="537892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Peer-to-Peer Wikipedia</a:t>
            </a:r>
          </a:p>
        </p:txBody>
      </p:sp>
      <p:sp>
        <p:nvSpPr>
          <p:cNvPr id="3" name="Subtitle 2"/>
          <p:cNvSpPr>
            <a:spLocks noGrp="1"/>
          </p:cNvSpPr>
          <p:nvPr>
            <p:ph type="subTitle" idx="1"/>
          </p:nvPr>
        </p:nvSpPr>
        <p:spPr/>
        <p:txBody>
          <a:bodyPr/>
          <a:lstStyle/>
          <a:p>
            <a:r>
              <a:rPr lang="en-CA" dirty="0"/>
              <a:t>A Chord overlay peer-to-peer network hosting </a:t>
            </a:r>
            <a:r>
              <a:rPr lang="en-CA" dirty="0" err="1"/>
              <a:t>Treedoc</a:t>
            </a:r>
            <a:r>
              <a:rPr lang="en-CA" dirty="0"/>
              <a:t> CDRTs</a:t>
            </a:r>
          </a:p>
        </p:txBody>
      </p:sp>
    </p:spTree>
    <p:extLst>
      <p:ext uri="{BB962C8B-B14F-4D97-AF65-F5344CB8AC3E}">
        <p14:creationId xmlns:p14="http://schemas.microsoft.com/office/powerpoint/2010/main" val="164877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a:t>Treedoc</a:t>
            </a:r>
            <a:r>
              <a:rPr lang="en-CA" dirty="0"/>
              <a:t> - Example</a:t>
            </a:r>
          </a:p>
        </p:txBody>
      </p:sp>
      <p:sp>
        <p:nvSpPr>
          <p:cNvPr id="5" name="Text Placeholder 4"/>
          <p:cNvSpPr>
            <a:spLocks noGrp="1"/>
          </p:cNvSpPr>
          <p:nvPr>
            <p:ph type="body" idx="1"/>
          </p:nvPr>
        </p:nvSpPr>
        <p:spPr/>
        <p:txBody>
          <a:bodyPr/>
          <a:lstStyle/>
          <a:p>
            <a:r>
              <a:rPr lang="en-CA" dirty="0"/>
              <a:t>Client 1</a:t>
            </a:r>
          </a:p>
        </p:txBody>
      </p:sp>
      <p:sp>
        <p:nvSpPr>
          <p:cNvPr id="6" name="Content Placeholder 5"/>
          <p:cNvSpPr>
            <a:spLocks noGrp="1"/>
          </p:cNvSpPr>
          <p:nvPr>
            <p:ph sz="half" idx="2"/>
          </p:nvPr>
        </p:nvSpPr>
        <p:spPr/>
        <p:txBody>
          <a:bodyPr/>
          <a:lstStyle/>
          <a:p>
            <a:pPr marL="0" indent="0">
              <a:buNone/>
            </a:pPr>
            <a:r>
              <a:rPr lang="en-CA" dirty="0">
                <a:latin typeface="Consolas" panose="020B0609020204030204" pitchFamily="49" charset="0"/>
              </a:rPr>
              <a:t>insert([1(0:dC1)], “C”)</a:t>
            </a: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t>Sees: </a:t>
            </a:r>
            <a:r>
              <a:rPr lang="en-CA" b="1" dirty="0"/>
              <a:t>[A B C D]</a:t>
            </a:r>
          </a:p>
        </p:txBody>
      </p:sp>
      <p:sp>
        <p:nvSpPr>
          <p:cNvPr id="7" name="Text Placeholder 6"/>
          <p:cNvSpPr>
            <a:spLocks noGrp="1"/>
          </p:cNvSpPr>
          <p:nvPr>
            <p:ph type="body" sz="quarter" idx="3"/>
          </p:nvPr>
        </p:nvSpPr>
        <p:spPr/>
        <p:txBody>
          <a:bodyPr/>
          <a:lstStyle/>
          <a:p>
            <a:r>
              <a:rPr lang="en-CA" dirty="0"/>
              <a:t>Client 2</a:t>
            </a:r>
          </a:p>
        </p:txBody>
      </p:sp>
      <p:sp>
        <p:nvSpPr>
          <p:cNvPr id="8" name="Content Placeholder 7"/>
          <p:cNvSpPr>
            <a:spLocks noGrp="1"/>
          </p:cNvSpPr>
          <p:nvPr>
            <p:ph sz="quarter" idx="4"/>
          </p:nvPr>
        </p:nvSpPr>
        <p:spPr/>
        <p:txBody>
          <a:bodyPr/>
          <a:lstStyle/>
          <a:p>
            <a:pPr marL="0" indent="0">
              <a:buNone/>
            </a:pPr>
            <a:r>
              <a:rPr lang="en-CA" dirty="0">
                <a:latin typeface="Consolas" panose="020B0609020204030204" pitchFamily="49" charset="0"/>
              </a:rPr>
              <a:t>delete([(1:dS)])</a:t>
            </a: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t>Sees: </a:t>
            </a:r>
            <a:r>
              <a:rPr lang="en-CA" b="1" dirty="0"/>
              <a:t>[X B]</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638" y="3006725"/>
            <a:ext cx="2526085" cy="372949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9310" y="3006725"/>
            <a:ext cx="2748866" cy="2546909"/>
          </a:xfrm>
          <a:prstGeom prst="rect">
            <a:avLst/>
          </a:prstGeom>
        </p:spPr>
      </p:pic>
    </p:spTree>
    <p:extLst>
      <p:ext uri="{BB962C8B-B14F-4D97-AF65-F5344CB8AC3E}">
        <p14:creationId xmlns:p14="http://schemas.microsoft.com/office/powerpoint/2010/main" val="147119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a:t>Treedoc</a:t>
            </a:r>
            <a:r>
              <a:rPr lang="en-CA" dirty="0"/>
              <a:t> - Example</a:t>
            </a:r>
          </a:p>
        </p:txBody>
      </p:sp>
      <p:sp>
        <p:nvSpPr>
          <p:cNvPr id="5" name="Text Placeholder 4"/>
          <p:cNvSpPr>
            <a:spLocks noGrp="1"/>
          </p:cNvSpPr>
          <p:nvPr>
            <p:ph type="body" idx="1"/>
          </p:nvPr>
        </p:nvSpPr>
        <p:spPr/>
        <p:txBody>
          <a:bodyPr/>
          <a:lstStyle/>
          <a:p>
            <a:r>
              <a:rPr lang="en-CA" dirty="0"/>
              <a:t>Clients</a:t>
            </a:r>
          </a:p>
        </p:txBody>
      </p:sp>
      <p:sp>
        <p:nvSpPr>
          <p:cNvPr id="7" name="Text Placeholder 6"/>
          <p:cNvSpPr>
            <a:spLocks noGrp="1"/>
          </p:cNvSpPr>
          <p:nvPr>
            <p:ph type="body" sz="quarter" idx="3"/>
          </p:nvPr>
        </p:nvSpPr>
        <p:spPr/>
        <p:txBody>
          <a:bodyPr/>
          <a:lstStyle/>
          <a:p>
            <a:r>
              <a:rPr lang="en-CA" dirty="0"/>
              <a:t>Server</a:t>
            </a:r>
          </a:p>
        </p:txBody>
      </p:sp>
      <p:sp>
        <p:nvSpPr>
          <p:cNvPr id="8" name="Content Placeholder 7"/>
          <p:cNvSpPr>
            <a:spLocks noGrp="1"/>
          </p:cNvSpPr>
          <p:nvPr>
            <p:ph sz="quarter" idx="4"/>
          </p:nvPr>
        </p:nvSpPr>
        <p:spPr/>
        <p:txBody>
          <a:bodyPr/>
          <a:lstStyle/>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Sees: </a:t>
            </a:r>
            <a:r>
              <a:rPr lang="en-CA" b="1" dirty="0"/>
              <a:t>[A X B C]</a:t>
            </a:r>
          </a:p>
          <a:p>
            <a:pPr marL="0" indent="0">
              <a:buNone/>
            </a:pPr>
            <a:endParaRPr lang="en-CA" dirty="0"/>
          </a:p>
        </p:txBody>
      </p:sp>
      <p:sp>
        <p:nvSpPr>
          <p:cNvPr id="9" name="Content Placeholder 8"/>
          <p:cNvSpPr>
            <a:spLocks noGrp="1"/>
          </p:cNvSpPr>
          <p:nvPr>
            <p:ph sz="half" idx="2"/>
          </p:nvPr>
        </p:nvSpPr>
        <p:spPr/>
        <p:txBody>
          <a:bodyPr>
            <a:normAutofit/>
          </a:bodyPr>
          <a:lstStyle/>
          <a:p>
            <a:pPr marL="0" indent="0">
              <a:buNone/>
            </a:pPr>
            <a:r>
              <a:rPr lang="en-CA" dirty="0"/>
              <a:t>Client 1 sees:</a:t>
            </a:r>
          </a:p>
          <a:p>
            <a:pPr marL="0" indent="0">
              <a:buNone/>
            </a:pPr>
            <a:r>
              <a:rPr lang="en-CA" b="1" dirty="0"/>
              <a:t>[A B C D]</a:t>
            </a:r>
          </a:p>
          <a:p>
            <a:pPr marL="0" indent="0">
              <a:buNone/>
            </a:pPr>
            <a:endParaRPr lang="en-CA" dirty="0"/>
          </a:p>
          <a:p>
            <a:pPr marL="0" indent="0">
              <a:buNone/>
            </a:pPr>
            <a:endParaRPr lang="en-CA" dirty="0"/>
          </a:p>
          <a:p>
            <a:pPr marL="0" indent="0">
              <a:buNone/>
            </a:pPr>
            <a:endParaRPr lang="en-CA" dirty="0"/>
          </a:p>
          <a:p>
            <a:pPr marL="0" indent="0">
              <a:buNone/>
            </a:pPr>
            <a:r>
              <a:rPr lang="en-CA" dirty="0"/>
              <a:t>Client 2 sees:</a:t>
            </a:r>
          </a:p>
          <a:p>
            <a:pPr marL="0" indent="0">
              <a:buNone/>
            </a:pPr>
            <a:r>
              <a:rPr lang="en-CA" b="1" dirty="0"/>
              <a:t>[X B]</a:t>
            </a:r>
          </a:p>
          <a:p>
            <a:pPr marL="0" indent="0">
              <a:buNone/>
            </a:pPr>
            <a:endParaRPr lang="en-CA"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812" y="2641498"/>
            <a:ext cx="1580756" cy="233382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6236" y="4854589"/>
            <a:ext cx="1760018" cy="1630711"/>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453" y="2128770"/>
            <a:ext cx="2901109" cy="3242416"/>
          </a:xfrm>
          <a:prstGeom prst="rect">
            <a:avLst/>
          </a:prstGeom>
        </p:spPr>
      </p:pic>
      <p:sp>
        <p:nvSpPr>
          <p:cNvPr id="19" name="Arrow: Right 18"/>
          <p:cNvSpPr/>
          <p:nvPr/>
        </p:nvSpPr>
        <p:spPr>
          <a:xfrm>
            <a:off x="5080701" y="3221228"/>
            <a:ext cx="1091499" cy="1633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Clients Push</a:t>
            </a:r>
          </a:p>
        </p:txBody>
      </p:sp>
    </p:spTree>
    <p:extLst>
      <p:ext uri="{BB962C8B-B14F-4D97-AF65-F5344CB8AC3E}">
        <p14:creationId xmlns:p14="http://schemas.microsoft.com/office/powerpoint/2010/main" val="20441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Evaluation (of design??)</a:t>
            </a:r>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424122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sp>
        <p:nvSpPr>
          <p:cNvPr id="3" name="Content Placeholder 2"/>
          <p:cNvSpPr>
            <a:spLocks noGrp="1"/>
          </p:cNvSpPr>
          <p:nvPr>
            <p:ph idx="1"/>
          </p:nvPr>
        </p:nvSpPr>
        <p:spPr/>
        <p:txBody>
          <a:bodyPr>
            <a:normAutofit fontScale="92500"/>
          </a:bodyPr>
          <a:lstStyle/>
          <a:p>
            <a:r>
              <a:rPr lang="en-CA" dirty="0"/>
              <a:t>Motivation	</a:t>
            </a:r>
          </a:p>
          <a:p>
            <a:pPr lvl="1"/>
            <a:r>
              <a:rPr lang="en-CA" dirty="0"/>
              <a:t>P2P decentralization helps eliminate proprietary interest in content and infrastructure</a:t>
            </a:r>
          </a:p>
          <a:p>
            <a:pPr lvl="1"/>
            <a:r>
              <a:rPr lang="en-CA" dirty="0"/>
              <a:t>Reduce administration costs</a:t>
            </a:r>
          </a:p>
          <a:p>
            <a:r>
              <a:rPr lang="en-CA" dirty="0"/>
              <a:t>Design considerations</a:t>
            </a:r>
          </a:p>
          <a:p>
            <a:pPr lvl="1"/>
            <a:r>
              <a:rPr lang="en-CA" dirty="0"/>
              <a:t>Retrieving articles should be fast</a:t>
            </a:r>
          </a:p>
          <a:p>
            <a:pPr lvl="1"/>
            <a:r>
              <a:rPr lang="en-CA" dirty="0"/>
              <a:t>Articles should be (eventually) consistent without expensive concurrency control</a:t>
            </a:r>
          </a:p>
          <a:p>
            <a:pPr lvl="1"/>
            <a:r>
              <a:rPr lang="en-CA" dirty="0"/>
              <a:t>Articles should allow for disconnected, non-blocking editing</a:t>
            </a:r>
          </a:p>
          <a:p>
            <a:r>
              <a:rPr lang="en-CA" dirty="0"/>
              <a:t>Components</a:t>
            </a:r>
          </a:p>
          <a:p>
            <a:pPr lvl="1"/>
            <a:r>
              <a:rPr lang="en-CA" dirty="0"/>
              <a:t>Shared data structure for managing article content (</a:t>
            </a:r>
            <a:r>
              <a:rPr lang="en-CA" dirty="0" err="1"/>
              <a:t>Treedoc</a:t>
            </a:r>
            <a:r>
              <a:rPr lang="en-CA" dirty="0"/>
              <a:t> CRDT)</a:t>
            </a:r>
            <a:endParaRPr lang="en-CA" dirty="0"/>
          </a:p>
          <a:p>
            <a:pPr lvl="1"/>
            <a:r>
              <a:rPr lang="en-CA" dirty="0"/>
              <a:t>Article hosting and discovery (Chord)</a:t>
            </a:r>
          </a:p>
        </p:txBody>
      </p:sp>
    </p:spTree>
    <p:extLst>
      <p:ext uri="{BB962C8B-B14F-4D97-AF65-F5344CB8AC3E}">
        <p14:creationId xmlns:p14="http://schemas.microsoft.com/office/powerpoint/2010/main" val="3152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3525" y="1853406"/>
            <a:ext cx="3790950" cy="4295775"/>
          </a:xfrm>
        </p:spPr>
      </p:pic>
      <p:sp>
        <p:nvSpPr>
          <p:cNvPr id="9" name="Content Placeholder 8"/>
          <p:cNvSpPr>
            <a:spLocks noGrp="1"/>
          </p:cNvSpPr>
          <p:nvPr>
            <p:ph sz="half" idx="2"/>
          </p:nvPr>
        </p:nvSpPr>
        <p:spPr/>
        <p:txBody>
          <a:bodyPr>
            <a:normAutofit/>
          </a:bodyPr>
          <a:lstStyle/>
          <a:p>
            <a:pPr marL="0" indent="0">
              <a:buNone/>
            </a:pPr>
            <a:r>
              <a:rPr lang="en-CA" dirty="0"/>
              <a:t>Clients:</a:t>
            </a:r>
          </a:p>
          <a:p>
            <a:pPr marL="514350" indent="-514350">
              <a:buFont typeface="+mj-lt"/>
              <a:buAutoNum type="arabicParenR"/>
            </a:pPr>
            <a:r>
              <a:rPr lang="en-CA" dirty="0"/>
              <a:t>Lookup article</a:t>
            </a:r>
          </a:p>
          <a:p>
            <a:pPr marL="514350" indent="-514350">
              <a:buFont typeface="+mj-lt"/>
              <a:buAutoNum type="arabicParenR"/>
            </a:pPr>
            <a:r>
              <a:rPr lang="en-CA" dirty="0"/>
              <a:t>Copy the article from the host node and view/edit. Edits are logged locally.</a:t>
            </a:r>
          </a:p>
          <a:p>
            <a:pPr marL="514350" indent="-514350">
              <a:buFont typeface="+mj-lt"/>
              <a:buAutoNum type="arabicParenR"/>
            </a:pPr>
            <a:r>
              <a:rPr lang="en-CA" dirty="0"/>
              <a:t>Push the log to the host node where the logs are replayed.</a:t>
            </a:r>
          </a:p>
          <a:p>
            <a:pPr marL="514350" indent="-514350">
              <a:buFont typeface="+mj-lt"/>
              <a:buAutoNum type="arabicParenR"/>
            </a:pPr>
            <a:r>
              <a:rPr lang="en-CA" dirty="0"/>
              <a:t>Articles are periodically sent to replica node</a:t>
            </a:r>
          </a:p>
        </p:txBody>
      </p:sp>
      <p:sp>
        <p:nvSpPr>
          <p:cNvPr id="11" name="TextBox 10"/>
          <p:cNvSpPr txBox="1"/>
          <p:nvPr/>
        </p:nvSpPr>
        <p:spPr>
          <a:xfrm>
            <a:off x="3834370" y="6050289"/>
            <a:ext cx="484095" cy="523220"/>
          </a:xfrm>
          <a:prstGeom prst="rect">
            <a:avLst/>
          </a:prstGeom>
          <a:noFill/>
        </p:spPr>
        <p:txBody>
          <a:bodyPr wrap="square" rtlCol="0">
            <a:spAutoFit/>
          </a:bodyPr>
          <a:lstStyle/>
          <a:p>
            <a:r>
              <a:rPr lang="en-CA" sz="2800" dirty="0">
                <a:latin typeface="Wingdings 2" panose="05020102010507070707" pitchFamily="18" charset="2"/>
              </a:rPr>
              <a:t>u</a:t>
            </a:r>
          </a:p>
        </p:txBody>
      </p:sp>
      <p:sp>
        <p:nvSpPr>
          <p:cNvPr id="12" name="TextBox 11"/>
          <p:cNvSpPr txBox="1"/>
          <p:nvPr/>
        </p:nvSpPr>
        <p:spPr>
          <a:xfrm>
            <a:off x="1631577" y="5247949"/>
            <a:ext cx="484095" cy="523220"/>
          </a:xfrm>
          <a:prstGeom prst="rect">
            <a:avLst/>
          </a:prstGeom>
          <a:noFill/>
        </p:spPr>
        <p:txBody>
          <a:bodyPr wrap="square" rtlCol="0">
            <a:spAutoFit/>
          </a:bodyPr>
          <a:lstStyle/>
          <a:p>
            <a:r>
              <a:rPr lang="en-CA" sz="2800" dirty="0">
                <a:latin typeface="Wingdings 2" panose="05020102010507070707" pitchFamily="18" charset="2"/>
              </a:rPr>
              <a:t>u</a:t>
            </a:r>
          </a:p>
        </p:txBody>
      </p:sp>
      <p:sp>
        <p:nvSpPr>
          <p:cNvPr id="13" name="TextBox 12"/>
          <p:cNvSpPr txBox="1"/>
          <p:nvPr/>
        </p:nvSpPr>
        <p:spPr>
          <a:xfrm>
            <a:off x="2814074" y="3739684"/>
            <a:ext cx="484095" cy="523220"/>
          </a:xfrm>
          <a:prstGeom prst="rect">
            <a:avLst/>
          </a:prstGeom>
          <a:noFill/>
        </p:spPr>
        <p:txBody>
          <a:bodyPr wrap="square" rtlCol="0">
            <a:spAutoFit/>
          </a:bodyPr>
          <a:lstStyle/>
          <a:p>
            <a:r>
              <a:rPr lang="en-CA" sz="2800" dirty="0">
                <a:latin typeface="Wingdings 2" panose="05020102010507070707" pitchFamily="18" charset="2"/>
              </a:rPr>
              <a:t>v</a:t>
            </a:r>
          </a:p>
        </p:txBody>
      </p:sp>
      <p:sp>
        <p:nvSpPr>
          <p:cNvPr id="14" name="TextBox 13"/>
          <p:cNvSpPr txBox="1"/>
          <p:nvPr/>
        </p:nvSpPr>
        <p:spPr>
          <a:xfrm>
            <a:off x="4076418" y="4262904"/>
            <a:ext cx="484095" cy="523220"/>
          </a:xfrm>
          <a:prstGeom prst="rect">
            <a:avLst/>
          </a:prstGeom>
          <a:noFill/>
        </p:spPr>
        <p:txBody>
          <a:bodyPr wrap="square" rtlCol="0">
            <a:spAutoFit/>
          </a:bodyPr>
          <a:lstStyle/>
          <a:p>
            <a:r>
              <a:rPr lang="en-CA" sz="2800" dirty="0">
                <a:latin typeface="Wingdings 2" panose="05020102010507070707" pitchFamily="18" charset="2"/>
              </a:rPr>
              <a:t>w</a:t>
            </a:r>
          </a:p>
        </p:txBody>
      </p:sp>
      <p:sp>
        <p:nvSpPr>
          <p:cNvPr id="16" name="TextBox 15"/>
          <p:cNvSpPr txBox="1"/>
          <p:nvPr/>
        </p:nvSpPr>
        <p:spPr>
          <a:xfrm>
            <a:off x="1870259" y="4260243"/>
            <a:ext cx="484095" cy="523220"/>
          </a:xfrm>
          <a:prstGeom prst="rect">
            <a:avLst/>
          </a:prstGeom>
          <a:noFill/>
        </p:spPr>
        <p:txBody>
          <a:bodyPr wrap="square" rtlCol="0">
            <a:spAutoFit/>
          </a:bodyPr>
          <a:lstStyle/>
          <a:p>
            <a:r>
              <a:rPr lang="en-CA" sz="2800" dirty="0">
                <a:latin typeface="Wingdings 2" panose="05020102010507070707" pitchFamily="18" charset="2"/>
              </a:rPr>
              <a:t>w</a:t>
            </a:r>
          </a:p>
        </p:txBody>
      </p:sp>
      <p:sp>
        <p:nvSpPr>
          <p:cNvPr id="17" name="TextBox 16"/>
          <p:cNvSpPr txBox="1"/>
          <p:nvPr/>
        </p:nvSpPr>
        <p:spPr>
          <a:xfrm>
            <a:off x="3288361" y="1862956"/>
            <a:ext cx="484095" cy="523220"/>
          </a:xfrm>
          <a:prstGeom prst="rect">
            <a:avLst/>
          </a:prstGeom>
          <a:noFill/>
        </p:spPr>
        <p:txBody>
          <a:bodyPr wrap="square" rtlCol="0">
            <a:spAutoFit/>
          </a:bodyPr>
          <a:lstStyle/>
          <a:p>
            <a:r>
              <a:rPr lang="en-CA" sz="2800" dirty="0">
                <a:latin typeface="Wingdings 2" panose="05020102010507070707" pitchFamily="18" charset="2"/>
              </a:rPr>
              <a:t>x</a:t>
            </a:r>
          </a:p>
        </p:txBody>
      </p:sp>
    </p:spTree>
    <p:extLst>
      <p:ext uri="{BB962C8B-B14F-4D97-AF65-F5344CB8AC3E}">
        <p14:creationId xmlns:p14="http://schemas.microsoft.com/office/powerpoint/2010/main" val="163325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Chord</a:t>
            </a:r>
          </a:p>
        </p:txBody>
      </p:sp>
      <p:sp>
        <p:nvSpPr>
          <p:cNvPr id="10" name="Content Placeholder 9"/>
          <p:cNvSpPr>
            <a:spLocks noGrp="1"/>
          </p:cNvSpPr>
          <p:nvPr>
            <p:ph idx="1"/>
          </p:nvPr>
        </p:nvSpPr>
        <p:spPr/>
        <p:txBody>
          <a:bodyPr/>
          <a:lstStyle/>
          <a:p>
            <a:endParaRPr lang="en-CA"/>
          </a:p>
        </p:txBody>
      </p:sp>
    </p:spTree>
    <p:extLst>
      <p:ext uri="{BB962C8B-B14F-4D97-AF65-F5344CB8AC3E}">
        <p14:creationId xmlns:p14="http://schemas.microsoft.com/office/powerpoint/2010/main" val="95496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Treedoc</a:t>
            </a:r>
            <a:endParaRPr lang="en-CA" dirty="0"/>
          </a:p>
        </p:txBody>
      </p:sp>
      <p:sp>
        <p:nvSpPr>
          <p:cNvPr id="3" name="Content Placeholder 2"/>
          <p:cNvSpPr>
            <a:spLocks noGrp="1"/>
          </p:cNvSpPr>
          <p:nvPr>
            <p:ph idx="1"/>
          </p:nvPr>
        </p:nvSpPr>
        <p:spPr/>
        <p:txBody>
          <a:bodyPr/>
          <a:lstStyle/>
          <a:p>
            <a:r>
              <a:rPr lang="en-CA" dirty="0"/>
              <a:t>Commutative replicated data type based on extended binary trees</a:t>
            </a:r>
          </a:p>
          <a:p>
            <a:r>
              <a:rPr lang="en-CA" dirty="0"/>
              <a:t>Allows for offline/local editing of replica articles</a:t>
            </a:r>
          </a:p>
          <a:p>
            <a:pPr lvl="1"/>
            <a:r>
              <a:rPr lang="en-CA" dirty="0"/>
              <a:t>No network latency</a:t>
            </a:r>
          </a:p>
          <a:p>
            <a:pPr lvl="1"/>
            <a:r>
              <a:rPr lang="en-CA" dirty="0"/>
              <a:t>Fault-tolerant</a:t>
            </a:r>
          </a:p>
          <a:p>
            <a:r>
              <a:rPr lang="en-CA" dirty="0"/>
              <a:t>If operations replay in happened-before order, replicas converge automatically</a:t>
            </a:r>
          </a:p>
          <a:p>
            <a:r>
              <a:rPr lang="en-CA" dirty="0"/>
              <a:t>Get revision history “for free”</a:t>
            </a:r>
          </a:p>
          <a:p>
            <a:endParaRPr lang="en-CA" dirty="0"/>
          </a:p>
        </p:txBody>
      </p:sp>
    </p:spTree>
    <p:extLst>
      <p:ext uri="{BB962C8B-B14F-4D97-AF65-F5344CB8AC3E}">
        <p14:creationId xmlns:p14="http://schemas.microsoft.com/office/powerpoint/2010/main" val="250787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Treedoc</a:t>
            </a:r>
            <a:r>
              <a:rPr lang="en-CA" dirty="0"/>
              <a:t> – Requirements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806953" cy="4351338"/>
              </a:xfrm>
            </p:spPr>
            <p:txBody>
              <a:bodyPr/>
              <a:lstStyle/>
              <a:p>
                <a:r>
                  <a:rPr lang="en-CA" dirty="0"/>
                  <a:t>Every paragraph must have a unique ID</a:t>
                </a:r>
              </a:p>
              <a:p>
                <a:r>
                  <a:rPr lang="en-CA" dirty="0"/>
                  <a:t>IDs have a total order, &lt;, consistent with the display order of paragraphs</a:t>
                </a:r>
              </a:p>
              <a:p>
                <a:r>
                  <a:rPr lang="en-CA" dirty="0"/>
                  <a:t>IDs must remain constant for the lifetime of the article</a:t>
                </a:r>
              </a:p>
              <a:p>
                <a:r>
                  <a:rPr lang="en-CA" dirty="0"/>
                  <a:t>It must be possible to generate a new ID, </a:t>
                </a:r>
                <a14:m>
                  <m:oMath xmlns:m="http://schemas.openxmlformats.org/officeDocument/2006/math">
                    <m:r>
                      <a:rPr lang="en-CA" b="0" i="1" smtClean="0">
                        <a:latin typeface="Cambria Math" panose="02040503050406030204" pitchFamily="18" charset="0"/>
                      </a:rPr>
                      <m:t>𝑁</m:t>
                    </m:r>
                  </m:oMath>
                </a14:m>
                <a:r>
                  <a:rPr lang="en-CA" dirty="0"/>
                  <a:t>, between any two existing IDs </a:t>
                </a:r>
                <a14:m>
                  <m:oMath xmlns:m="http://schemas.openxmlformats.org/officeDocument/2006/math">
                    <m:r>
                      <a:rPr lang="en-CA" b="0" i="1" smtClean="0">
                        <a:latin typeface="Cambria Math" panose="02040503050406030204" pitchFamily="18" charset="0"/>
                      </a:rPr>
                      <m:t>𝑃</m:t>
                    </m:r>
                  </m:oMath>
                </a14:m>
                <a:r>
                  <a:rPr lang="en-CA" dirty="0"/>
                  <a:t> and </a:t>
                </a:r>
                <a14:m>
                  <m:oMath xmlns:m="http://schemas.openxmlformats.org/officeDocument/2006/math">
                    <m:r>
                      <a:rPr lang="en-CA" i="1" dirty="0" smtClean="0">
                        <a:latin typeface="Cambria Math" panose="02040503050406030204" pitchFamily="18" charset="0"/>
                      </a:rPr>
                      <m:t>𝐹</m:t>
                    </m:r>
                  </m:oMath>
                </a14:m>
                <a:r>
                  <a:rPr lang="en-CA" dirty="0"/>
                  <a:t>. Formally, </a:t>
                </a:r>
                <a14:m>
                  <m:oMath xmlns:m="http://schemas.openxmlformats.org/officeDocument/2006/math">
                    <m:r>
                      <a:rPr lang="en-CA" b="0" i="1" smtClean="0">
                        <a:latin typeface="Cambria Math" panose="02040503050406030204" pitchFamily="18" charset="0"/>
                      </a:rPr>
                      <m:t>∀</m:t>
                    </m:r>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𝐹</m:t>
                    </m:r>
                    <m:r>
                      <a:rPr lang="en-CA" b="0" i="1" smtClean="0">
                        <a:latin typeface="Cambria Math" panose="02040503050406030204" pitchFamily="18" charset="0"/>
                      </a:rPr>
                      <m:t>:</m:t>
                    </m:r>
                    <m:r>
                      <a:rPr lang="en-CA" b="0" i="1" smtClean="0">
                        <a:latin typeface="Cambria Math" panose="02040503050406030204" pitchFamily="18" charset="0"/>
                      </a:rPr>
                      <m:t>𝑃</m:t>
                    </m:r>
                    <m:r>
                      <a:rPr lang="en-CA" b="0" i="1" smtClean="0">
                        <a:latin typeface="Cambria Math" panose="02040503050406030204" pitchFamily="18" charset="0"/>
                      </a:rPr>
                      <m:t>&lt;</m:t>
                    </m:r>
                    <m:r>
                      <a:rPr lang="en-CA" b="0" i="1" smtClean="0">
                        <a:latin typeface="Cambria Math" panose="02040503050406030204" pitchFamily="18" charset="0"/>
                      </a:rPr>
                      <m:t>𝐹</m:t>
                    </m:r>
                    <m:r>
                      <a:rPr lang="en-CA" b="0" i="1" smtClean="0">
                        <a:latin typeface="Cambria Math" panose="02040503050406030204" pitchFamily="18" charset="0"/>
                      </a:rPr>
                      <m:t>⇒∃</m:t>
                    </m:r>
                    <m:r>
                      <a:rPr lang="en-CA" b="0" i="1" smtClean="0">
                        <a:latin typeface="Cambria Math" panose="02040503050406030204" pitchFamily="18" charset="0"/>
                      </a:rPr>
                      <m:t>𝑁</m:t>
                    </m:r>
                    <m:r>
                      <a:rPr lang="en-CA" b="0" i="1" smtClean="0">
                        <a:latin typeface="Cambria Math" panose="02040503050406030204" pitchFamily="18" charset="0"/>
                      </a:rPr>
                      <m:t>:</m:t>
                    </m:r>
                    <m:r>
                      <a:rPr lang="en-CA" b="0" i="1" smtClean="0">
                        <a:latin typeface="Cambria Math" panose="02040503050406030204" pitchFamily="18" charset="0"/>
                      </a:rPr>
                      <m:t>𝑃</m:t>
                    </m:r>
                    <m:r>
                      <a:rPr lang="en-CA" b="0" i="1" smtClean="0">
                        <a:latin typeface="Cambria Math" panose="02040503050406030204" pitchFamily="18" charset="0"/>
                      </a:rPr>
                      <m:t>&lt;</m:t>
                    </m:r>
                    <m:r>
                      <a:rPr lang="en-CA" b="0" i="1" smtClean="0">
                        <a:latin typeface="Cambria Math" panose="02040503050406030204" pitchFamily="18" charset="0"/>
                      </a:rPr>
                      <m:t>𝑁</m:t>
                    </m:r>
                    <m:r>
                      <a:rPr lang="en-CA" b="0" i="1" smtClean="0">
                        <a:latin typeface="Cambria Math" panose="02040503050406030204" pitchFamily="18" charset="0"/>
                      </a:rPr>
                      <m:t>&lt;</m:t>
                    </m:r>
                    <m:r>
                      <a:rPr lang="en-CA" b="0" i="1" smtClean="0">
                        <a:latin typeface="Cambria Math" panose="02040503050406030204" pitchFamily="18" charset="0"/>
                      </a:rPr>
                      <m:t>𝐹</m:t>
                    </m:r>
                  </m:oMath>
                </a14:m>
                <a:r>
                  <a:rPr lang="en-CA" dirty="0"/>
                  <a:t>.</a:t>
                </a:r>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806953" cy="4351338"/>
              </a:xfrm>
              <a:blipFill>
                <a:blip r:embed="rId3"/>
                <a:stretch>
                  <a:fillRect l="-1016" t="-2241" r="-734"/>
                </a:stretch>
              </a:blipFill>
            </p:spPr>
            <p:txBody>
              <a:bodyPr/>
              <a:lstStyle/>
              <a:p>
                <a:r>
                  <a:rPr lang="en-CA">
                    <a:noFill/>
                  </a:rPr>
                  <a:t> </a:t>
                </a:r>
              </a:p>
            </p:txBody>
          </p:sp>
        </mc:Fallback>
      </mc:AlternateContent>
    </p:spTree>
    <p:extLst>
      <p:ext uri="{BB962C8B-B14F-4D97-AF65-F5344CB8AC3E}">
        <p14:creationId xmlns:p14="http://schemas.microsoft.com/office/powerpoint/2010/main" val="78258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Treedoc</a:t>
            </a:r>
            <a:r>
              <a:rPr lang="en-CA" dirty="0"/>
              <a:t> – Data Structure</a:t>
            </a:r>
          </a:p>
        </p:txBody>
      </p:sp>
      <p:sp>
        <p:nvSpPr>
          <p:cNvPr id="3" name="Content Placeholder 2"/>
          <p:cNvSpPr>
            <a:spLocks noGrp="1"/>
          </p:cNvSpPr>
          <p:nvPr>
            <p:ph idx="1"/>
          </p:nvPr>
        </p:nvSpPr>
        <p:spPr/>
        <p:txBody>
          <a:bodyPr>
            <a:normAutofit lnSpcReduction="10000"/>
          </a:bodyPr>
          <a:lstStyle/>
          <a:p>
            <a:r>
              <a:rPr lang="en-CA" dirty="0"/>
              <a:t>Extended Binary Tree</a:t>
            </a:r>
          </a:p>
          <a:p>
            <a:pPr lvl="1"/>
            <a:r>
              <a:rPr lang="en-CA" dirty="0"/>
              <a:t>IDs are paths in the tree</a:t>
            </a:r>
          </a:p>
          <a:p>
            <a:pPr lvl="1"/>
            <a:r>
              <a:rPr lang="en-CA" dirty="0"/>
              <a:t>Examples:</a:t>
            </a:r>
          </a:p>
          <a:p>
            <a:pPr lvl="2"/>
            <a:r>
              <a:rPr lang="en-CA" dirty="0"/>
              <a:t>Node A: [0(0:dC1)]</a:t>
            </a:r>
          </a:p>
          <a:p>
            <a:pPr lvl="2"/>
            <a:r>
              <a:rPr lang="en-CA" dirty="0"/>
              <a:t>Node X: </a:t>
            </a:r>
            <a:r>
              <a:rPr lang="en-CA" dirty="0"/>
              <a:t>[10(0:dC1)(1:dC3)]</a:t>
            </a:r>
          </a:p>
          <a:p>
            <a:pPr lvl="2"/>
            <a:r>
              <a:rPr lang="en-CA" dirty="0"/>
              <a:t>Node Z: [100(1:dC3)]</a:t>
            </a:r>
          </a:p>
          <a:p>
            <a:pPr lvl="1"/>
            <a:r>
              <a:rPr lang="en-CA" dirty="0"/>
              <a:t>See: [A B C W X Y Z D E F]</a:t>
            </a:r>
          </a:p>
          <a:p>
            <a:pPr marL="0" indent="0">
              <a:buNone/>
            </a:pPr>
            <a:endParaRPr lang="en-CA" dirty="0"/>
          </a:p>
          <a:p>
            <a:r>
              <a:rPr lang="en-CA" dirty="0"/>
              <a:t>Operations</a:t>
            </a:r>
          </a:p>
          <a:p>
            <a:pPr lvl="1"/>
            <a:r>
              <a:rPr lang="en-CA" sz="2000" dirty="0">
                <a:latin typeface="Consolas" panose="020B0609020204030204" pitchFamily="49" charset="0"/>
              </a:rPr>
              <a:t>insert(path, paragraph) </a:t>
            </a:r>
            <a:r>
              <a:rPr lang="en-CA" dirty="0"/>
              <a:t>– create a new node and insert it at the new path</a:t>
            </a:r>
          </a:p>
          <a:p>
            <a:pPr lvl="1"/>
            <a:r>
              <a:rPr lang="en-CA" sz="2000" dirty="0">
                <a:latin typeface="Consolas" panose="020B0609020204030204" pitchFamily="49" charset="0"/>
              </a:rPr>
              <a:t>delete(path) </a:t>
            </a:r>
            <a:r>
              <a:rPr lang="en-CA" dirty="0"/>
              <a:t>– make the node at path invisible</a:t>
            </a:r>
          </a:p>
          <a:p>
            <a:endParaRPr lang="en-CA" dirty="0"/>
          </a:p>
          <a:p>
            <a:endParaRPr lang="en-CA" dirty="0"/>
          </a:p>
          <a:p>
            <a:endParaRPr lang="en-CA" dirty="0"/>
          </a:p>
          <a:p>
            <a:endParaRPr lang="en-CA" dirty="0"/>
          </a:p>
          <a:p>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408" y="110658"/>
            <a:ext cx="3590925" cy="5076825"/>
          </a:xfrm>
          <a:prstGeom prst="rect">
            <a:avLst/>
          </a:prstGeom>
        </p:spPr>
      </p:pic>
    </p:spTree>
    <p:extLst>
      <p:ext uri="{BB962C8B-B14F-4D97-AF65-F5344CB8AC3E}">
        <p14:creationId xmlns:p14="http://schemas.microsoft.com/office/powerpoint/2010/main" val="126857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Treedoc</a:t>
            </a:r>
            <a:r>
              <a:rPr lang="en-CA" dirty="0"/>
              <a:t> – Example</a:t>
            </a:r>
          </a:p>
        </p:txBody>
      </p:sp>
      <p:sp>
        <p:nvSpPr>
          <p:cNvPr id="3" name="Text Placeholder 2"/>
          <p:cNvSpPr>
            <a:spLocks noGrp="1"/>
          </p:cNvSpPr>
          <p:nvPr>
            <p:ph type="body" idx="1"/>
          </p:nvPr>
        </p:nvSpPr>
        <p:spPr/>
        <p:txBody>
          <a:bodyPr/>
          <a:lstStyle/>
          <a:p>
            <a:r>
              <a:rPr lang="en-CA" dirty="0"/>
              <a:t>Server</a:t>
            </a:r>
          </a:p>
        </p:txBody>
      </p:sp>
      <p:sp>
        <p:nvSpPr>
          <p:cNvPr id="4" name="Content Placeholder 3"/>
          <p:cNvSpPr>
            <a:spLocks noGrp="1"/>
          </p:cNvSpPr>
          <p:nvPr>
            <p:ph sz="half" idx="2"/>
          </p:nvPr>
        </p:nvSpPr>
        <p:spPr/>
        <p:txBody>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Sees: </a:t>
            </a:r>
            <a:r>
              <a:rPr lang="en-CA" b="1" dirty="0"/>
              <a:t>[B D]</a:t>
            </a:r>
          </a:p>
        </p:txBody>
      </p:sp>
      <p:sp>
        <p:nvSpPr>
          <p:cNvPr id="5" name="Text Placeholder 4"/>
          <p:cNvSpPr>
            <a:spLocks noGrp="1"/>
          </p:cNvSpPr>
          <p:nvPr>
            <p:ph type="body" sz="quarter" idx="3"/>
          </p:nvPr>
        </p:nvSpPr>
        <p:spPr/>
        <p:txBody>
          <a:bodyPr/>
          <a:lstStyle/>
          <a:p>
            <a:r>
              <a:rPr lang="en-CA" dirty="0"/>
              <a:t>Clients</a:t>
            </a:r>
          </a:p>
        </p:txBody>
      </p:sp>
      <p:sp>
        <p:nvSpPr>
          <p:cNvPr id="6" name="Content Placeholder 5"/>
          <p:cNvSpPr>
            <a:spLocks noGrp="1"/>
          </p:cNvSpPr>
          <p:nvPr>
            <p:ph sz="quarter" idx="4"/>
          </p:nvPr>
        </p:nvSpPr>
        <p:spPr/>
        <p:txBody>
          <a:bodyPr>
            <a:normAutofit/>
          </a:bodyPr>
          <a:lstStyle/>
          <a:p>
            <a:pPr marL="0" indent="0">
              <a:buNone/>
            </a:pPr>
            <a:r>
              <a:rPr lang="en-CA" dirty="0"/>
              <a:t>Client 1 sees:</a:t>
            </a:r>
          </a:p>
          <a:p>
            <a:pPr marL="0" indent="0">
              <a:buNone/>
            </a:pPr>
            <a:r>
              <a:rPr lang="en-CA" b="1" dirty="0"/>
              <a:t>[B D]</a:t>
            </a:r>
          </a:p>
          <a:p>
            <a:pPr marL="0" indent="0">
              <a:buNone/>
            </a:pPr>
            <a:endParaRPr lang="en-CA" dirty="0"/>
          </a:p>
          <a:p>
            <a:pPr marL="0" indent="0">
              <a:buNone/>
            </a:pPr>
            <a:endParaRPr lang="en-CA" dirty="0"/>
          </a:p>
          <a:p>
            <a:pPr marL="0" indent="0">
              <a:buNone/>
            </a:pPr>
            <a:r>
              <a:rPr lang="en-CA" dirty="0"/>
              <a:t>Client 2 sees:</a:t>
            </a:r>
          </a:p>
          <a:p>
            <a:pPr marL="0" indent="0">
              <a:buNone/>
            </a:pPr>
            <a:r>
              <a:rPr lang="en-CA" b="1" dirty="0"/>
              <a:t>[B D]</a:t>
            </a:r>
          </a:p>
        </p:txBody>
      </p:sp>
      <p:pic>
        <p:nvPicPr>
          <p:cNvPr id="7"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816" y="2505075"/>
            <a:ext cx="2595281" cy="3528226"/>
          </a:xfrm>
          <a:prstGeom prst="rect">
            <a:avLst/>
          </a:prstGeom>
        </p:spPr>
      </p:pic>
      <p:pic>
        <p:nvPicPr>
          <p:cNvPr id="8"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6830" y="2375485"/>
            <a:ext cx="1388735" cy="1887953"/>
          </a:xfrm>
          <a:prstGeom prst="rect">
            <a:avLst/>
          </a:prstGeom>
        </p:spPr>
      </p:pic>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6830" y="4658442"/>
            <a:ext cx="1388735" cy="1887953"/>
          </a:xfrm>
          <a:prstGeom prst="rect">
            <a:avLst/>
          </a:prstGeom>
        </p:spPr>
      </p:pic>
      <p:sp>
        <p:nvSpPr>
          <p:cNvPr id="11" name="Arrow: Right 10"/>
          <p:cNvSpPr/>
          <p:nvPr/>
        </p:nvSpPr>
        <p:spPr>
          <a:xfrm>
            <a:off x="4906076" y="3319461"/>
            <a:ext cx="1091499" cy="1633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Clients Pull</a:t>
            </a:r>
          </a:p>
        </p:txBody>
      </p:sp>
    </p:spTree>
    <p:extLst>
      <p:ext uri="{BB962C8B-B14F-4D97-AF65-F5344CB8AC3E}">
        <p14:creationId xmlns:p14="http://schemas.microsoft.com/office/powerpoint/2010/main" val="407199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a:t>Treedoc</a:t>
            </a:r>
            <a:r>
              <a:rPr lang="en-CA" dirty="0"/>
              <a:t> - Example</a:t>
            </a:r>
          </a:p>
        </p:txBody>
      </p:sp>
      <p:sp>
        <p:nvSpPr>
          <p:cNvPr id="5" name="Text Placeholder 4"/>
          <p:cNvSpPr>
            <a:spLocks noGrp="1"/>
          </p:cNvSpPr>
          <p:nvPr>
            <p:ph type="body" idx="1"/>
          </p:nvPr>
        </p:nvSpPr>
        <p:spPr/>
        <p:txBody>
          <a:bodyPr/>
          <a:lstStyle/>
          <a:p>
            <a:r>
              <a:rPr lang="en-CA" dirty="0"/>
              <a:t>Client 1</a:t>
            </a:r>
          </a:p>
        </p:txBody>
      </p:sp>
      <p:sp>
        <p:nvSpPr>
          <p:cNvPr id="6" name="Content Placeholder 5"/>
          <p:cNvSpPr>
            <a:spLocks noGrp="1"/>
          </p:cNvSpPr>
          <p:nvPr>
            <p:ph sz="half" idx="2"/>
          </p:nvPr>
        </p:nvSpPr>
        <p:spPr/>
        <p:txBody>
          <a:bodyPr/>
          <a:lstStyle/>
          <a:p>
            <a:pPr marL="0" indent="0">
              <a:buNone/>
            </a:pPr>
            <a:r>
              <a:rPr lang="en-CA" dirty="0">
                <a:latin typeface="Consolas" panose="020B0609020204030204" pitchFamily="49" charset="0"/>
              </a:rPr>
              <a:t>insert([(0:dC1)], “A”)</a:t>
            </a: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t>Sees: </a:t>
            </a:r>
            <a:r>
              <a:rPr lang="en-CA" b="1" dirty="0"/>
              <a:t>[A B D]</a:t>
            </a:r>
          </a:p>
        </p:txBody>
      </p:sp>
      <p:sp>
        <p:nvSpPr>
          <p:cNvPr id="7" name="Text Placeholder 6"/>
          <p:cNvSpPr>
            <a:spLocks noGrp="1"/>
          </p:cNvSpPr>
          <p:nvPr>
            <p:ph type="body" sz="quarter" idx="3"/>
          </p:nvPr>
        </p:nvSpPr>
        <p:spPr/>
        <p:txBody>
          <a:bodyPr/>
          <a:lstStyle/>
          <a:p>
            <a:r>
              <a:rPr lang="en-CA" dirty="0"/>
              <a:t>Client 2</a:t>
            </a:r>
          </a:p>
        </p:txBody>
      </p:sp>
      <p:sp>
        <p:nvSpPr>
          <p:cNvPr id="8" name="Content Placeholder 7"/>
          <p:cNvSpPr>
            <a:spLocks noGrp="1"/>
          </p:cNvSpPr>
          <p:nvPr>
            <p:ph sz="quarter" idx="4"/>
          </p:nvPr>
        </p:nvSpPr>
        <p:spPr/>
        <p:txBody>
          <a:bodyPr/>
          <a:lstStyle/>
          <a:p>
            <a:pPr marL="0" indent="0">
              <a:buNone/>
            </a:pPr>
            <a:r>
              <a:rPr lang="en-CA" dirty="0">
                <a:latin typeface="Consolas" panose="020B0609020204030204" pitchFamily="49" charset="0"/>
              </a:rPr>
              <a:t>insert([(0:dC2)], “X”)</a:t>
            </a: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t>Sees: </a:t>
            </a:r>
            <a:r>
              <a:rPr lang="en-CA" b="1" dirty="0"/>
              <a:t>[X B 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569" y="3074381"/>
            <a:ext cx="2864223" cy="25459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1682" y="3074381"/>
            <a:ext cx="2864223" cy="2545976"/>
          </a:xfrm>
          <a:prstGeom prst="rect">
            <a:avLst/>
          </a:prstGeom>
        </p:spPr>
      </p:pic>
    </p:spTree>
    <p:extLst>
      <p:ext uri="{BB962C8B-B14F-4D97-AF65-F5344CB8AC3E}">
        <p14:creationId xmlns:p14="http://schemas.microsoft.com/office/powerpoint/2010/main" val="303411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1377</Words>
  <Application>Microsoft Office PowerPoint</Application>
  <PresentationFormat>Widescreen</PresentationFormat>
  <Paragraphs>192</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Consolas</vt:lpstr>
      <vt:lpstr>Wingdings 2</vt:lpstr>
      <vt:lpstr>Office Theme</vt:lpstr>
      <vt:lpstr>Peer-to-Peer Wikipedia</vt:lpstr>
      <vt:lpstr>Overview</vt:lpstr>
      <vt:lpstr>Overview</vt:lpstr>
      <vt:lpstr>Chord</vt:lpstr>
      <vt:lpstr>Treedoc</vt:lpstr>
      <vt:lpstr>Treedoc – Requirements</vt:lpstr>
      <vt:lpstr>Treedoc – Data Structure</vt:lpstr>
      <vt:lpstr>Treedoc – Example</vt:lpstr>
      <vt:lpstr>Treedoc - Example</vt:lpstr>
      <vt:lpstr>Treedoc - Example</vt:lpstr>
      <vt:lpstr>Treedoc - Example</vt:lpstr>
      <vt:lpstr>Evaluation (of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Peer-to-Peer Wikipedia</dc:title>
  <dc:creator>Nick Bradley</dc:creator>
  <cp:lastModifiedBy>Nick Bradley</cp:lastModifiedBy>
  <cp:revision>57</cp:revision>
  <dcterms:created xsi:type="dcterms:W3CDTF">2016-12-04T02:28:27Z</dcterms:created>
  <dcterms:modified xsi:type="dcterms:W3CDTF">2016-12-05T20:06:57Z</dcterms:modified>
</cp:coreProperties>
</file>