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63" r:id="rId13"/>
    <p:sldId id="26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6" autoAdjust="0"/>
    <p:restoredTop sz="77450" autoAdjust="0"/>
  </p:normalViewPr>
  <p:slideViewPr>
    <p:cSldViewPr snapToGrid="0">
      <p:cViewPr>
        <p:scale>
          <a:sx n="66" d="100"/>
          <a:sy n="66" d="100"/>
        </p:scale>
        <p:origin x="210" y="25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27663270032422"/>
          <c:y val="2.8977871443624868E-2"/>
          <c:w val="0.8417625829859503"/>
          <c:h val="0.9282611093171713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9-44FE-B521-FB70CED580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Sheet2!$A$2:$A$14</c:f>
              <c:strCache>
                <c:ptCount val="13"/>
                <c:pt idx="0">
                  <c:v>Q0</c:v>
                </c:pt>
                <c:pt idx="1">
                  <c:v>Q2</c:v>
                </c:pt>
                <c:pt idx="2">
                  <c:v>Q4</c:v>
                </c:pt>
                <c:pt idx="3">
                  <c:v>Q5</c:v>
                </c:pt>
                <c:pt idx="4">
                  <c:v>Q11</c:v>
                </c:pt>
                <c:pt idx="5">
                  <c:v>Q6</c:v>
                </c:pt>
                <c:pt idx="6">
                  <c:v>Q9</c:v>
                </c:pt>
                <c:pt idx="7">
                  <c:v>Q10</c:v>
                </c:pt>
                <c:pt idx="8">
                  <c:v>Q7</c:v>
                </c:pt>
                <c:pt idx="9">
                  <c:v>Q12</c:v>
                </c:pt>
                <c:pt idx="10">
                  <c:v>Q3</c:v>
                </c:pt>
                <c:pt idx="11">
                  <c:v>Q8</c:v>
                </c:pt>
                <c:pt idx="12">
                  <c:v>Q1</c:v>
                </c:pt>
              </c:strCache>
            </c:strRef>
          </c:cat>
          <c:val>
            <c:numRef>
              <c:f>Sheet2!$J$2:$J$14</c:f>
              <c:numCache>
                <c:formatCode>0%</c:formatCode>
                <c:ptCount val="13"/>
                <c:pt idx="0">
                  <c:v>0.88235294117647056</c:v>
                </c:pt>
                <c:pt idx="1">
                  <c:v>0.76470588235294112</c:v>
                </c:pt>
                <c:pt idx="2">
                  <c:v>0.76470588235294112</c:v>
                </c:pt>
                <c:pt idx="3">
                  <c:v>0.76470588235294112</c:v>
                </c:pt>
                <c:pt idx="4">
                  <c:v>0.625</c:v>
                </c:pt>
                <c:pt idx="5">
                  <c:v>0.58823529411764708</c:v>
                </c:pt>
                <c:pt idx="6">
                  <c:v>0.58823529411764708</c:v>
                </c:pt>
                <c:pt idx="7">
                  <c:v>0.58823529411764708</c:v>
                </c:pt>
                <c:pt idx="8">
                  <c:v>0.5625</c:v>
                </c:pt>
                <c:pt idx="9">
                  <c:v>0.5</c:v>
                </c:pt>
                <c:pt idx="10">
                  <c:v>0.47058823529411764</c:v>
                </c:pt>
                <c:pt idx="11">
                  <c:v>0.47058823529411764</c:v>
                </c:pt>
                <c:pt idx="12">
                  <c:v>0.23529411764705882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9-44FE-B521-FB70CED580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0698192"/>
        <c:axId val="510694584"/>
      </c:barChart>
      <c:catAx>
        <c:axId val="510698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94584"/>
        <c:crosses val="autoZero"/>
        <c:auto val="1"/>
        <c:lblAlgn val="ctr"/>
        <c:lblOffset val="100"/>
        <c:noMultiLvlLbl val="0"/>
      </c:catAx>
      <c:valAx>
        <c:axId val="5106945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1069819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B76F-6513-4EE9-8A7C-47878857569D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C3238-2F87-4BC0-8478-0666C212A6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9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do we mean by “capturing rationale”?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 order to modify code, developers need to understand how the code works: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Exploring the existing code to figure out how it is structured and what it does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If unclear, talk to other team members to get clarification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And, during implementation, maybe copy code from </a:t>
            </a:r>
            <a:r>
              <a:rPr lang="en-CA" dirty="0" err="1"/>
              <a:t>StackOverflow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Developers are always reasoning about their code but code can be a hard medium to infer reasoning from.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Want to avoid having people rediscover this information when they go to make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Record it + make it available.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CodeStory</a:t>
            </a:r>
            <a:r>
              <a:rPr lang="en-CA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Integrate into existing workflow: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minimize task switching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Aren’t going to use: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don’t know what to enter: as become more familiar decisions may seem more trivial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extra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Stackoverflow</a:t>
            </a:r>
            <a:r>
              <a:rPr lang="en-CA" dirty="0"/>
              <a:t> =&gt; already structured so can focus on idea, not how to extract info from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20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comprehension tasks =&gt; don’t necessarily see the specific code interested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Sources could be email clients or instant messaging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are harder because source is less structured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much do you need to capture, what is important,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Privacy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0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6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Convenience sample but all qualified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/>
              <a:t>described a situation where a developer copied </a:t>
            </a:r>
            <a:r>
              <a:rPr lang="en-US" dirty="0"/>
              <a:t>a </a:t>
            </a:r>
            <a:r>
              <a:rPr lang="en-US"/>
              <a:t>snippet </a:t>
            </a:r>
            <a:r>
              <a:rPr lang="en-US" dirty="0"/>
              <a:t>of </a:t>
            </a:r>
            <a:r>
              <a:rPr lang="en-US"/>
              <a:t>code from StackOverflow as a starting point for extending it. Then we asked</a:t>
            </a:r>
            <a:r>
              <a:rPr lang="en-US" dirty="0"/>
              <a:t>, in </a:t>
            </a:r>
            <a:r>
              <a:rPr lang="en-US" dirty="0" err="1"/>
              <a:t>general,how</a:t>
            </a:r>
            <a:r>
              <a:rPr lang="en-US"/>
              <a:t> useful </a:t>
            </a:r>
            <a:r>
              <a:rPr lang="en-US" dirty="0"/>
              <a:t>having </a:t>
            </a:r>
            <a:r>
              <a:rPr lang="en-US"/>
              <a:t>extra information</a:t>
            </a:r>
            <a:r>
              <a:rPr lang="en-US" dirty="0"/>
              <a:t> about that snippet would be during a code review.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03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Briefly discuss results</a:t>
            </a:r>
          </a:p>
          <a:p>
            <a:endParaRPr lang="en-US" dirty="0"/>
          </a:p>
          <a:p>
            <a:r>
              <a:rPr lang="en-US" dirty="0"/>
              <a:t>We felt very confident</a:t>
            </a:r>
            <a:r>
              <a:rPr lang="en-US"/>
              <a:t> about implementing a prototype after we received a strong positive response to the general idea</a:t>
            </a:r>
          </a:p>
          <a:p>
            <a:endParaRPr lang="en-US" dirty="0"/>
          </a:p>
          <a:p>
            <a:r>
              <a:rPr lang="en-US"/>
              <a:t>We ended up capturing all the fields listed except Q1 even though some of them were considered less useful because they were all easy. Q1 was also hard to capture. </a:t>
            </a:r>
          </a:p>
          <a:p>
            <a:r>
              <a:rPr lang="en-US"/>
              <a:t>We instead used this feedback to prune </a:t>
            </a:r>
            <a:r>
              <a:rPr lang="en-US" dirty="0"/>
              <a:t>what was shown to the reviewer.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9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69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DOM to capture the required fields. Always captures question heading and question text and will capture the full answer containing the selected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create a unique ID by hashing these fields with a timestamp then POST the information to the backend</a:t>
            </a:r>
          </a:p>
          <a:p>
            <a:endParaRPr lang="en-US" dirty="0"/>
          </a:p>
          <a:p>
            <a:r>
              <a:rPr lang="en-US" dirty="0"/>
              <a:t>Atom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wrote a simple Atom package that inserts a comment above any text pasted from the Chrome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package strips the hash from the clipboard and uses it to construct a hyperlink to the corresponding information on the 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dirty="0"/>
              <a:t>Important note: the only changes we made were to include the hash on the clipboard and the extra one-line comment above the pasted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9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10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47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59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3238-2F87-4BC0-8478-0666C212A6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2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7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4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4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9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65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0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72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081A-B98F-4A01-B436-9D065C27E980}" type="datetimeFigureOut">
              <a:rPr lang="en-CA" smtClean="0"/>
              <a:t>2017-03-27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8EEF-5E76-4295-97D1-1A69B2B53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6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err="1"/>
              <a:t>CodeStory</a:t>
            </a:r>
            <a:r>
              <a:rPr lang="en-CA" dirty="0"/>
              <a:t>: Capturing Rationale for Program Comprehension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sz="2800" dirty="0"/>
              <a:t>Felix Grund and Nick Bradley</a:t>
            </a:r>
          </a:p>
          <a:p>
            <a:pPr algn="l"/>
            <a:r>
              <a:rPr lang="en-CA" dirty="0"/>
              <a:t>CPSC 507 Course Project</a:t>
            </a:r>
          </a:p>
          <a:p>
            <a:pPr algn="l"/>
            <a:r>
              <a:rPr lang="en-CA" dirty="0"/>
              <a:t>March 28, 2017</a:t>
            </a:r>
          </a:p>
        </p:txBody>
      </p:sp>
    </p:spTree>
    <p:extLst>
      <p:ext uri="{BB962C8B-B14F-4D97-AF65-F5344CB8AC3E}">
        <p14:creationId xmlns:p14="http://schemas.microsoft.com/office/powerpoint/2010/main" val="86745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9965" y="3018971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Demo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95749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Study Results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Results Study: Qualitative analysis of code reviews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Strong increase in quality using our tool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Without our tool: great amounts of guessing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“presumably”, ”it appears to be”, ”it seems to me”, “I believe”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Decrease in quality from Q1 to Q3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With our tool: precise answers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Reviewers understood what “really </a:t>
            </a:r>
            <a:br>
              <a:rPr lang="en-CA" dirty="0"/>
            </a:br>
            <a:r>
              <a:rPr lang="en-CA" dirty="0"/>
              <a:t>happened”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Results Survey: Average ratings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PRs without </a:t>
            </a:r>
            <a:r>
              <a:rPr lang="en-US" dirty="0" err="1"/>
              <a:t>CodeStory</a:t>
            </a:r>
            <a:r>
              <a:rPr lang="en-US" dirty="0"/>
              <a:t>: 2.71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PRs with </a:t>
            </a:r>
            <a:r>
              <a:rPr lang="en-US" dirty="0" err="1"/>
              <a:t>CodeStory</a:t>
            </a:r>
            <a:r>
              <a:rPr lang="en-US" dirty="0"/>
              <a:t>: </a:t>
            </a:r>
            <a:r>
              <a:rPr lang="en-US" b="1" dirty="0"/>
              <a:t>4.43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 usefulness: </a:t>
            </a:r>
            <a:r>
              <a:rPr lang="en-US" b="1" dirty="0"/>
              <a:t>4.71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9" y="3607174"/>
            <a:ext cx="5892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Evaluate </a:t>
            </a:r>
            <a:r>
              <a:rPr lang="en-US" sz="3200" dirty="0" err="1"/>
              <a:t>CodeStory</a:t>
            </a:r>
            <a:r>
              <a:rPr lang="en-US" sz="3200"/>
              <a:t> tool</a:t>
            </a:r>
          </a:p>
          <a:p>
            <a:pPr lvl="1"/>
            <a:r>
              <a:rPr lang="en-US" sz="2800"/>
              <a:t>Would developers adopt it?</a:t>
            </a:r>
          </a:p>
          <a:p>
            <a:pPr lvl="1"/>
            <a:r>
              <a:rPr lang="en-US" sz="2800"/>
              <a:t>Show</a:t>
            </a:r>
            <a:r>
              <a:rPr lang="en-US" sz="2800" dirty="0"/>
              <a:t> more </a:t>
            </a:r>
            <a:r>
              <a:rPr lang="en-US" sz="2800"/>
              <a:t>info in comment?</a:t>
            </a:r>
          </a:p>
          <a:p>
            <a:r>
              <a:rPr lang="en-US" sz="3200"/>
              <a:t>Evaluate effectiveness for different comprehension tasks</a:t>
            </a:r>
          </a:p>
          <a:p>
            <a:pPr lvl="1"/>
            <a:r>
              <a:rPr lang="en-US" sz="2800"/>
              <a:t>Code reviews vs</a:t>
            </a:r>
            <a:r>
              <a:rPr lang="en-US" sz="2800" dirty="0"/>
              <a:t>. Bug fixes vs. Adding features...</a:t>
            </a:r>
          </a:p>
          <a:p>
            <a:r>
              <a:rPr lang="en-US" sz="3200"/>
              <a:t>Evaluate</a:t>
            </a:r>
            <a:r>
              <a:rPr lang="en-US" sz="3200" dirty="0"/>
              <a:t> presentation of captured information</a:t>
            </a:r>
          </a:p>
          <a:p>
            <a:r>
              <a:rPr lang="en-US" sz="3200"/>
              <a:t>Support more sources and </a:t>
            </a:r>
            <a:r>
              <a:rPr lang="en-US" sz="3200" dirty="0" err="1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28710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Implemented tool to capture developer rationale</a:t>
            </a:r>
          </a:p>
          <a:p>
            <a:r>
              <a:rPr lang="en-US" dirty="0"/>
              <a:t>Consists of three components that capture-on-copy and link-on-paste</a:t>
            </a:r>
          </a:p>
          <a:p>
            <a:r>
              <a:rPr lang="en-US" dirty="0"/>
              <a:t>Evaluated utility of captured information for code review tasks</a:t>
            </a:r>
          </a:p>
          <a:p>
            <a:pPr lvl="1"/>
            <a:r>
              <a:rPr lang="en-US" dirty="0"/>
              <a:t>Patches with links =&gt; Higher quality reviews</a:t>
            </a:r>
          </a:p>
          <a:p>
            <a:pPr lvl="1"/>
            <a:r>
              <a:rPr lang="en-US" dirty="0"/>
              <a:t>Patches with links =&gt; </a:t>
            </a:r>
            <a:r>
              <a:rPr lang="en-US" dirty="0"/>
              <a:t>Reviews were easier</a:t>
            </a:r>
          </a:p>
          <a:p>
            <a:endParaRPr lang="en-US" dirty="0"/>
          </a:p>
          <a:p>
            <a:r>
              <a:rPr lang="en-US" dirty="0" err="1"/>
              <a:t>CodeStory</a:t>
            </a:r>
            <a:r>
              <a:rPr lang="en-US" dirty="0"/>
              <a:t> is a valid approach to capturing developer rationale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1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1337" y="3033486"/>
            <a:ext cx="2491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00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CA" dirty="0"/>
              <a:t>Idea: capture developer rationale</a:t>
            </a:r>
          </a:p>
          <a:p>
            <a:pPr lvl="1"/>
            <a:r>
              <a:rPr lang="en-CA" dirty="0"/>
              <a:t>Reason for code not always obvious</a:t>
            </a:r>
          </a:p>
          <a:p>
            <a:pPr lvl="1"/>
            <a:r>
              <a:rPr lang="en-CA" dirty="0"/>
              <a:t>Requires understanding of existing code</a:t>
            </a:r>
          </a:p>
          <a:p>
            <a:pPr lvl="1"/>
            <a:r>
              <a:rPr lang="en-CA" dirty="0"/>
              <a:t>Minimize amount and frequency of understanding tasks</a:t>
            </a:r>
          </a:p>
          <a:p>
            <a:r>
              <a:rPr lang="en-CA" dirty="0"/>
              <a:t>Previous work</a:t>
            </a:r>
          </a:p>
          <a:p>
            <a:pPr lvl="1"/>
            <a:r>
              <a:rPr lang="en-CA" dirty="0"/>
              <a:t>Required separate system</a:t>
            </a:r>
            <a:endParaRPr lang="en-CA" dirty="0"/>
          </a:p>
          <a:p>
            <a:pPr lvl="1"/>
            <a:r>
              <a:rPr lang="en-CA" dirty="0"/>
              <a:t>Very structured and formalized approach</a:t>
            </a:r>
          </a:p>
          <a:p>
            <a:pPr lvl="1"/>
            <a:r>
              <a:rPr lang="en-CA" dirty="0"/>
              <a:t>Hard to link to code: good for general program understanding</a:t>
            </a:r>
          </a:p>
          <a:p>
            <a:r>
              <a:rPr lang="en-CA" dirty="0"/>
              <a:t>Our tool: </a:t>
            </a:r>
            <a:r>
              <a:rPr lang="en-CA" dirty="0" err="1"/>
              <a:t>CodeStory</a:t>
            </a:r>
            <a:endParaRPr lang="en-CA" dirty="0"/>
          </a:p>
          <a:p>
            <a:pPr lvl="1"/>
            <a:r>
              <a:rPr lang="en-CA" dirty="0"/>
              <a:t>Integrates into existing workflow</a:t>
            </a:r>
          </a:p>
          <a:p>
            <a:pPr lvl="1"/>
            <a:r>
              <a:rPr lang="en-CA" dirty="0"/>
              <a:t>Hooks into copy/paste operation capturing extra information from source program</a:t>
            </a:r>
          </a:p>
          <a:p>
            <a:pPr lvl="1"/>
            <a:r>
              <a:rPr lang="en-CA" dirty="0"/>
              <a:t>Possible sources: email clients, instant messaging, websites – we focus on </a:t>
            </a:r>
            <a:r>
              <a:rPr lang="en-CA" b="1" dirty="0" err="1"/>
              <a:t>StackOverflow</a:t>
            </a:r>
            <a:endParaRPr lang="en-CA" dirty="0"/>
          </a:p>
          <a:p>
            <a:pPr lvl="1"/>
            <a:r>
              <a:rPr lang="en-CA" dirty="0"/>
              <a:t>Supplements other info management systems: issue trackers, wikis, etc.</a:t>
            </a:r>
          </a:p>
        </p:txBody>
      </p:sp>
    </p:spTree>
    <p:extLst>
      <p:ext uri="{BB962C8B-B14F-4D97-AF65-F5344CB8AC3E}">
        <p14:creationId xmlns:p14="http://schemas.microsoft.com/office/powerpoint/2010/main" val="32934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Pilot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CA"/>
              <a:t>Sent 17 </a:t>
            </a:r>
            <a:r>
              <a:rPr lang="en-CA" dirty="0"/>
              <a:t>surveys to developers</a:t>
            </a:r>
          </a:p>
          <a:p>
            <a:pPr lvl="1"/>
            <a:r>
              <a:rPr lang="en-CA" dirty="0"/>
              <a:t>All in industry</a:t>
            </a:r>
          </a:p>
          <a:p>
            <a:pPr lvl="1"/>
            <a:r>
              <a:rPr lang="en-CA" dirty="0"/>
              <a:t>All responded</a:t>
            </a:r>
          </a:p>
          <a:p>
            <a:r>
              <a:rPr lang="en-CA" dirty="0"/>
              <a:t>Scenario: </a:t>
            </a:r>
          </a:p>
          <a:p>
            <a:pPr marL="457200" lvl="1" indent="0">
              <a:buNone/>
            </a:pPr>
            <a:r>
              <a:rPr lang="en-CA" i="1" dirty="0"/>
              <a:t>A developer has to choose a sort algorithm for a particular task. She googles "sort array in JavaScript" and finds a code snippet on </a:t>
            </a:r>
            <a:r>
              <a:rPr lang="en-CA" i="1" dirty="0" err="1"/>
              <a:t>StackOverflow</a:t>
            </a:r>
            <a:r>
              <a:rPr lang="en-CA" i="1" dirty="0"/>
              <a:t>. She copies the snippet as a scaffold into her code.</a:t>
            </a:r>
            <a:endParaRPr lang="en-CA" i="1" dirty="0"/>
          </a:p>
          <a:p>
            <a:r>
              <a:rPr lang="en-CA" dirty="0"/>
              <a:t>13 questions ranking usefulness of information during a code review</a:t>
            </a:r>
          </a:p>
          <a:p>
            <a:pPr lvl="1"/>
            <a:r>
              <a:rPr lang="en-CA" dirty="0"/>
              <a:t>Used Likert Scale: 1 (not useful) to 5 (very useful)</a:t>
            </a:r>
          </a:p>
          <a:p>
            <a:pPr lvl="1"/>
            <a:r>
              <a:rPr lang="en-CA" dirty="0"/>
              <a:t>Q0: overall usefulness of extra info about copied snippets of code</a:t>
            </a:r>
          </a:p>
          <a:p>
            <a:pPr lvl="1"/>
            <a:r>
              <a:rPr lang="en-CA" dirty="0"/>
              <a:t>Q1-12: usefulness of specific SO fields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3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Pilot Survey – Results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1117738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% Responses Rated Maybe Useful, Somewhat Useful or Very Useful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111132"/>
              </p:ext>
            </p:extLst>
          </p:nvPr>
        </p:nvGraphicFramePr>
        <p:xfrm>
          <a:off x="838200" y="1825625"/>
          <a:ext cx="5160373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4191318870"/>
                    </a:ext>
                  </a:extLst>
                </a:gridCol>
                <a:gridCol w="4539343">
                  <a:extLst>
                    <a:ext uri="{9D8B030D-6E8A-4147-A177-3AD203B41FA5}">
                      <a16:colId xmlns:a16="http://schemas.microsoft.com/office/drawing/2014/main" val="357984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Usefulness of extra info during code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2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 question URL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00"/>
                          </a:solidFill>
                        </a:rPr>
                        <a:t>SO question content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3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rgbClr val="000000"/>
                          </a:solidFill>
                        </a:rPr>
                        <a:t>SO answer URL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4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Q11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SO answer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of access of SO page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6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 answer rating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6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SO answer acceptance status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6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SO answer code 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Other SO answers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0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 question 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7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Entire SO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7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Google search query leading to SO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5019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/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525941"/>
              </p:ext>
            </p:extLst>
          </p:nvPr>
        </p:nvGraphicFramePr>
        <p:xfrm>
          <a:off x="6172200" y="1690688"/>
          <a:ext cx="5181600" cy="516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95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Pilot Survey – Interpretation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Our approach makes sense!</a:t>
            </a:r>
          </a:p>
          <a:p>
            <a:r>
              <a:rPr lang="en-CA" dirty="0"/>
              <a:t>88% found the idea our extra information during code review useful</a:t>
            </a:r>
          </a:p>
          <a:p>
            <a:r>
              <a:rPr lang="en-CA" dirty="0"/>
              <a:t>Overall positive results in questions on potentially useful elements</a:t>
            </a:r>
          </a:p>
          <a:p>
            <a:pPr lvl="1"/>
            <a:r>
              <a:rPr lang="en-CA" dirty="0"/>
              <a:t>But quite some variance in results</a:t>
            </a:r>
          </a:p>
          <a:p>
            <a:pPr lvl="1"/>
            <a:r>
              <a:rPr lang="en-CA" dirty="0"/>
              <a:t>Weakest field “Google search query leading to SO” was abandoned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61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an 2"/>
          <p:cNvSpPr/>
          <p:nvPr/>
        </p:nvSpPr>
        <p:spPr>
          <a:xfrm>
            <a:off x="5309347" y="4289612"/>
            <a:ext cx="1573306" cy="18019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6" name="Oval 5"/>
          <p:cNvSpPr/>
          <p:nvPr/>
        </p:nvSpPr>
        <p:spPr>
          <a:xfrm>
            <a:off x="1317812" y="2637113"/>
            <a:ext cx="2043953" cy="1882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</a:p>
          <a:p>
            <a:pPr algn="ctr"/>
            <a:r>
              <a:rPr lang="en-US" dirty="0"/>
              <a:t>Extension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6029" y="2312459"/>
            <a:ext cx="1922929" cy="165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7977" y="4891188"/>
            <a:ext cx="43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Node.js</a:t>
            </a:r>
            <a:r>
              <a:rPr lang="en-US" dirty="0"/>
              <a:t> + </a:t>
            </a:r>
            <a:r>
              <a:rPr lang="en-US" dirty="0" err="1"/>
              <a:t>Redis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RESTful 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Receives requests from Chrome extension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Serves code 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2630" y="1516825"/>
            <a:ext cx="399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/>
              <a:t>Inserts link to captured </a:t>
            </a:r>
            <a:r>
              <a:rPr lang="en-US"/>
              <a:t>metadata as comment </a:t>
            </a:r>
            <a:r>
              <a:rPr lang="en-US" dirty="0"/>
              <a:t>during paste operation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765" y="1516825"/>
            <a:ext cx="480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/>
              <a:t>Captures SO metadata during copy operation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Creates id by hashing fields with timestamp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Sends data to backend</a:t>
            </a:r>
          </a:p>
        </p:txBody>
      </p:sp>
      <p:cxnSp>
        <p:nvCxnSpPr>
          <p:cNvPr id="12" name="Straight Arrow Connector 11"/>
          <p:cNvCxnSpPr>
            <a:stCxn id="6" idx="5"/>
          </p:cNvCxnSpPr>
          <p:nvPr/>
        </p:nvCxnSpPr>
        <p:spPr>
          <a:xfrm>
            <a:off x="3062435" y="4244003"/>
            <a:ext cx="2246912" cy="9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1995" y="4087207"/>
            <a:ext cx="12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take story X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81926" y="5280163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 me story 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91019" y="5491352"/>
            <a:ext cx="3218328" cy="29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91018" y="5783608"/>
            <a:ext cx="3218329" cy="31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81926" y="6025989"/>
            <a:ext cx="12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take story X</a:t>
            </a:r>
            <a:endParaRPr lang="en-US" i="1" dirty="0"/>
          </a:p>
        </p:txBody>
      </p:sp>
      <p:cxnSp>
        <p:nvCxnSpPr>
          <p:cNvPr id="27" name="Straight Arrow Connector 26"/>
          <p:cNvCxnSpPr>
            <a:stCxn id="6" idx="7"/>
          </p:cNvCxnSpPr>
          <p:nvPr/>
        </p:nvCxnSpPr>
        <p:spPr>
          <a:xfrm>
            <a:off x="3062435" y="2912812"/>
            <a:ext cx="4613594" cy="18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82397" y="2559381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linked by hash X </a:t>
            </a:r>
            <a:r>
              <a:rPr lang="en-US" i="1"/>
              <a:t>in clipboard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694764" y="5580142"/>
            <a:ext cx="1396253" cy="82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95686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Study (1)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2 scenarios based on 2 </a:t>
            </a:r>
            <a:r>
              <a:rPr lang="en-CA" dirty="0" err="1"/>
              <a:t>StackOverflow</a:t>
            </a:r>
            <a:r>
              <a:rPr lang="en-CA" dirty="0"/>
              <a:t> questions</a:t>
            </a:r>
          </a:p>
          <a:p>
            <a:r>
              <a:rPr lang="en-CA" dirty="0"/>
              <a:t>2 versions for each scenario =&gt; 4 treatments</a:t>
            </a:r>
          </a:p>
          <a:p>
            <a:pPr lvl="1"/>
            <a:r>
              <a:rPr lang="en-CA" dirty="0"/>
              <a:t>T1: Scenario 1 without annotation</a:t>
            </a:r>
          </a:p>
          <a:p>
            <a:pPr lvl="1"/>
            <a:r>
              <a:rPr lang="en-CA" dirty="0"/>
              <a:t>T2: Scenario 2 without annotation</a:t>
            </a:r>
          </a:p>
          <a:p>
            <a:pPr lvl="1"/>
            <a:r>
              <a:rPr lang="en-CA" dirty="0"/>
              <a:t>T3: Scenario 1 with annotation</a:t>
            </a:r>
          </a:p>
          <a:p>
            <a:pPr lvl="1"/>
            <a:r>
              <a:rPr lang="en-CA" dirty="0"/>
              <a:t>T4: Scenario 2 with annotation </a:t>
            </a:r>
          </a:p>
          <a:p>
            <a:r>
              <a:rPr lang="en-CA" dirty="0"/>
              <a:t>8 participants (4 students, 4 industry developers)</a:t>
            </a:r>
          </a:p>
          <a:p>
            <a:pPr lvl="1"/>
            <a:r>
              <a:rPr lang="en-CA" dirty="0"/>
              <a:t>2 code reviews each: one with annotation, one without</a:t>
            </a:r>
          </a:p>
          <a:p>
            <a:pPr lvl="1"/>
            <a:r>
              <a:rPr lang="en-CA" dirty="0"/>
              <a:t>4 start with annotation, 4 start without annotation</a:t>
            </a:r>
          </a:p>
          <a:p>
            <a:pPr lvl="1"/>
            <a:r>
              <a:rPr lang="en-CA" dirty="0"/>
              <a:t>Avoiding learning bias!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4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Study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5811" y="2307354"/>
            <a:ext cx="5181600" cy="26783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43600" y="1358154"/>
            <a:ext cx="5679142" cy="48994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One repository for each participant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Two pull requests for two code reviews (with ensured order)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Participant added as reviewer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Questions: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Q1: What is the purpose of the method with the change?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Q2: How did the method change?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Q3: Why was this change made?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Participants answered questions as comment on pull request</a:t>
            </a:r>
          </a:p>
        </p:txBody>
      </p:sp>
    </p:spTree>
    <p:extLst>
      <p:ext uri="{BB962C8B-B14F-4D97-AF65-F5344CB8AC3E}">
        <p14:creationId xmlns:p14="http://schemas.microsoft.com/office/powerpoint/2010/main" val="119488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Exit Survey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625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Rank experience each pull request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 (very challenging) to 5 (very easy)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Was the information provided by </a:t>
            </a:r>
            <a:r>
              <a:rPr lang="en-US" i="1" dirty="0" err="1"/>
              <a:t>CodeStory</a:t>
            </a:r>
            <a:r>
              <a:rPr lang="en-US" i="1" dirty="0"/>
              <a:t> useful?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 (not useful) to 5 (very useful)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Additional comments</a:t>
            </a:r>
          </a:p>
        </p:txBody>
      </p:sp>
    </p:spTree>
    <p:extLst>
      <p:ext uri="{BB962C8B-B14F-4D97-AF65-F5344CB8AC3E}">
        <p14:creationId xmlns:p14="http://schemas.microsoft.com/office/powerpoint/2010/main" val="104307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1137</Words>
  <Application>Microsoft Office PowerPoint</Application>
  <PresentationFormat>Widescreen</PresentationFormat>
  <Paragraphs>193</Paragraphs>
  <Slides>14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CodeStory: Capturing Rationale for Program Comprehension</vt:lpstr>
      <vt:lpstr>Introduction</vt:lpstr>
      <vt:lpstr>Pilot Survey</vt:lpstr>
      <vt:lpstr>Pilot Survey – Results</vt:lpstr>
      <vt:lpstr>Pilot Survey – Interpretation</vt:lpstr>
      <vt:lpstr>Implementation</vt:lpstr>
      <vt:lpstr>Evaluation – Study (1)</vt:lpstr>
      <vt:lpstr>Evaluation – Study (2)</vt:lpstr>
      <vt:lpstr>Evaluation – Exit Survey</vt:lpstr>
      <vt:lpstr>PowerPoint Presentation</vt:lpstr>
      <vt:lpstr>Evaluation – Study Results</vt:lpstr>
      <vt:lpstr>Future Work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CodeStory: Capturing Rationale for Program Comprehension</dc:title>
  <dc:creator>Nick Bradley</dc:creator>
  <cp:lastModifiedBy>Nick Bradley</cp:lastModifiedBy>
  <cp:revision>28</cp:revision>
  <dcterms:created xsi:type="dcterms:W3CDTF">2017-03-27T13:04:03Z</dcterms:created>
  <dcterms:modified xsi:type="dcterms:W3CDTF">2017-03-28T17:07:59Z</dcterms:modified>
</cp:coreProperties>
</file>