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4"/>
  </p:sldMasterIdLst>
  <p:notesMasterIdLst>
    <p:notesMasterId r:id="rId21"/>
  </p:notesMasterIdLst>
  <p:handoutMasterIdLst>
    <p:handoutMasterId r:id="rId22"/>
  </p:handoutMasterIdLst>
  <p:sldIdLst>
    <p:sldId id="256" r:id="rId5"/>
    <p:sldId id="259" r:id="rId6"/>
    <p:sldId id="273" r:id="rId7"/>
    <p:sldId id="279" r:id="rId8"/>
    <p:sldId id="266" r:id="rId9"/>
    <p:sldId id="271" r:id="rId10"/>
    <p:sldId id="276" r:id="rId11"/>
    <p:sldId id="277" r:id="rId12"/>
    <p:sldId id="275" r:id="rId13"/>
    <p:sldId id="274" r:id="rId14"/>
    <p:sldId id="280" r:id="rId15"/>
    <p:sldId id="269" r:id="rId16"/>
    <p:sldId id="272" r:id="rId17"/>
    <p:sldId id="278" r:id="rId18"/>
    <p:sldId id="260" r:id="rId19"/>
    <p:sldId id="26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2" autoAdjust="0"/>
    <p:restoredTop sz="94598" autoAdjust="0"/>
  </p:normalViewPr>
  <p:slideViewPr>
    <p:cSldViewPr snapToGrid="0" showGuides="1">
      <p:cViewPr varScale="1">
        <p:scale>
          <a:sx n="111" d="100"/>
          <a:sy n="111" d="100"/>
        </p:scale>
        <p:origin x="594" y="96"/>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C3C3A6-B337-4D83-9CDB-B9C35780FF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1C79A68-3D73-4695-8C1E-3CDBCB536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97C6B7-F63D-48F8-8C65-A57506B0F13B}" type="datetimeFigureOut">
              <a:rPr lang="en-US" smtClean="0"/>
              <a:t>11/27/2023</a:t>
            </a:fld>
            <a:endParaRPr lang="en-US"/>
          </a:p>
        </p:txBody>
      </p:sp>
      <p:sp>
        <p:nvSpPr>
          <p:cNvPr id="4" name="Footer Placeholder 3">
            <a:extLst>
              <a:ext uri="{FF2B5EF4-FFF2-40B4-BE49-F238E27FC236}">
                <a16:creationId xmlns:a16="http://schemas.microsoft.com/office/drawing/2014/main" id="{3CF5045C-A7CE-41D4-85C5-0E9ACEEF9B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59ABD0F-F8EA-4B9F-8647-FC7D4AE3D8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AB78DD-9481-4863-BCCC-946573546DA1}" type="slidenum">
              <a:rPr lang="en-US" smtClean="0"/>
              <a:t>‹#›</a:t>
            </a:fld>
            <a:endParaRPr lang="en-US"/>
          </a:p>
        </p:txBody>
      </p:sp>
    </p:spTree>
    <p:extLst>
      <p:ext uri="{BB962C8B-B14F-4D97-AF65-F5344CB8AC3E}">
        <p14:creationId xmlns:p14="http://schemas.microsoft.com/office/powerpoint/2010/main" val="585040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11/27/2023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p:nvPr>
        </p:nvSpPr>
        <p:spPr>
          <a:xfrm>
            <a:off x="581191" y="704088"/>
            <a:ext cx="10993549" cy="1499616"/>
          </a:xfrm>
        </p:spPr>
        <p:txBody>
          <a:bodyPr/>
          <a:lstStyle/>
          <a:p>
            <a:r>
              <a:rPr lang="en-US"/>
              <a:t>Click to edit Master title style</a:t>
            </a:r>
            <a:endParaRPr lang="en-US" dirty="0"/>
          </a:p>
        </p:txBody>
      </p:sp>
      <p:sp>
        <p:nvSpPr>
          <p:cNvPr id="16" name="Subtitle 2">
            <a:extLst>
              <a:ext uri="{FF2B5EF4-FFF2-40B4-BE49-F238E27FC236}">
                <a16:creationId xmlns:a16="http://schemas.microsoft.com/office/drawing/2014/main" id="{3507450D-E801-41C1-9FD7-923530A06BD4}"/>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endParaRPr lang="en-US" dirty="0"/>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p:nvPr>
        </p:nvSpPr>
        <p:spPr>
          <a:xfrm>
            <a:off x="448056" y="3081528"/>
            <a:ext cx="11265408" cy="3310128"/>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342528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3200400"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2343"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4412341"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F00371C-297D-40EF-8A7B-A4A10A3E0F58}"/>
              </a:ext>
            </a:extLst>
          </p:cNvPr>
          <p:cNvSpPr>
            <a:spLocks noGrp="1"/>
          </p:cNvSpPr>
          <p:nvPr>
            <p:ph type="body" sz="quarter" idx="13"/>
          </p:nvPr>
        </p:nvSpPr>
        <p:spPr>
          <a:xfrm>
            <a:off x="8243499"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11" name="Content Placeholder 5">
            <a:extLst>
              <a:ext uri="{FF2B5EF4-FFF2-40B4-BE49-F238E27FC236}">
                <a16:creationId xmlns:a16="http://schemas.microsoft.com/office/drawing/2014/main" id="{54C654D6-9180-439B-AA80-A486173B740A}"/>
              </a:ext>
            </a:extLst>
          </p:cNvPr>
          <p:cNvSpPr>
            <a:spLocks noGrp="1"/>
          </p:cNvSpPr>
          <p:nvPr>
            <p:ph sz="quarter" idx="14"/>
          </p:nvPr>
        </p:nvSpPr>
        <p:spPr>
          <a:xfrm>
            <a:off x="8243497"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a:t>20XX</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9735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E7D0488-B202-4F7B-9F3C-5F3540449364}"/>
              </a:ext>
            </a:extLst>
          </p:cNvPr>
          <p:cNvSpPr>
            <a:spLocks noGrp="1"/>
          </p:cNvSpPr>
          <p:nvPr>
            <p:ph type="title"/>
          </p:nvPr>
        </p:nvSpPr>
        <p:spPr>
          <a:xfrm>
            <a:off x="581192" y="3986411"/>
            <a:ext cx="3568661" cy="1872388"/>
          </a:xfrm>
        </p:spPr>
        <p:txBody>
          <a:bodyPr anchor="ctr"/>
          <a:lstStyle/>
          <a:p>
            <a:pPr algn="r"/>
            <a:r>
              <a:rPr lang="en-US">
                <a:solidFill>
                  <a:schemeClr val="tx2"/>
                </a:solidFill>
              </a:rPr>
              <a:t>Click to edit Master title style</a:t>
            </a:r>
            <a:endParaRPr lang="en-US" dirty="0">
              <a:solidFill>
                <a:schemeClr val="tx2"/>
              </a:solidFill>
            </a:endParaRPr>
          </a:p>
        </p:txBody>
      </p:sp>
      <p:sp>
        <p:nvSpPr>
          <p:cNvPr id="12" name="Picture Placeholder 11">
            <a:extLst>
              <a:ext uri="{FF2B5EF4-FFF2-40B4-BE49-F238E27FC236}">
                <a16:creationId xmlns:a16="http://schemas.microsoft.com/office/drawing/2014/main" id="{5972A87D-479C-4157-A7C5-33D8FC7B2974}"/>
              </a:ext>
            </a:extLst>
          </p:cNvPr>
          <p:cNvSpPr>
            <a:spLocks noGrp="1"/>
          </p:cNvSpPr>
          <p:nvPr>
            <p:ph type="pic" sz="quarter" idx="13"/>
          </p:nvPr>
        </p:nvSpPr>
        <p:spPr>
          <a:xfrm>
            <a:off x="448056" y="768096"/>
            <a:ext cx="2578608" cy="2816352"/>
          </a:xfrm>
          <a:solidFill>
            <a:schemeClr val="accent2"/>
          </a:solidFill>
        </p:spPr>
        <p:txBody>
          <a:bodyPr/>
          <a:lstStyle/>
          <a:p>
            <a:r>
              <a:rPr lang="en-US"/>
              <a:t>Click icon to add picture</a:t>
            </a:r>
            <a:endParaRPr lang="en-US" dirty="0"/>
          </a:p>
        </p:txBody>
      </p:sp>
      <p:sp>
        <p:nvSpPr>
          <p:cNvPr id="13" name="Picture Placeholder 11">
            <a:extLst>
              <a:ext uri="{FF2B5EF4-FFF2-40B4-BE49-F238E27FC236}">
                <a16:creationId xmlns:a16="http://schemas.microsoft.com/office/drawing/2014/main" id="{78EE581A-A98D-4A1B-B826-3C60801D6672}"/>
              </a:ext>
            </a:extLst>
          </p:cNvPr>
          <p:cNvSpPr>
            <a:spLocks noGrp="1"/>
          </p:cNvSpPr>
          <p:nvPr>
            <p:ph type="pic" sz="quarter" idx="14"/>
          </p:nvPr>
        </p:nvSpPr>
        <p:spPr>
          <a:xfrm>
            <a:off x="3352800" y="768096"/>
            <a:ext cx="2578608" cy="2816352"/>
          </a:xfrm>
          <a:solidFill>
            <a:schemeClr val="accent2"/>
          </a:solidFill>
        </p:spPr>
        <p:txBody>
          <a:bodyPr/>
          <a:lstStyle/>
          <a:p>
            <a:r>
              <a:rPr lang="en-US"/>
              <a:t>Click icon to add picture</a:t>
            </a:r>
            <a:endParaRPr lang="en-US" dirty="0"/>
          </a:p>
        </p:txBody>
      </p:sp>
      <p:sp>
        <p:nvSpPr>
          <p:cNvPr id="14" name="Picture Placeholder 11">
            <a:extLst>
              <a:ext uri="{FF2B5EF4-FFF2-40B4-BE49-F238E27FC236}">
                <a16:creationId xmlns:a16="http://schemas.microsoft.com/office/drawing/2014/main" id="{16AE88BE-E502-4D34-AAE9-6EE48F1ACE29}"/>
              </a:ext>
            </a:extLst>
          </p:cNvPr>
          <p:cNvSpPr>
            <a:spLocks noGrp="1"/>
          </p:cNvSpPr>
          <p:nvPr>
            <p:ph type="pic" sz="quarter" idx="15"/>
          </p:nvPr>
        </p:nvSpPr>
        <p:spPr>
          <a:xfrm>
            <a:off x="6257544" y="768096"/>
            <a:ext cx="2578608" cy="2816352"/>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9FD0C6B3-E0D9-4177-8079-178D1B0F530D}"/>
              </a:ext>
            </a:extLst>
          </p:cNvPr>
          <p:cNvSpPr>
            <a:spLocks noGrp="1"/>
          </p:cNvSpPr>
          <p:nvPr>
            <p:ph type="pic" sz="quarter" idx="16"/>
          </p:nvPr>
        </p:nvSpPr>
        <p:spPr>
          <a:xfrm>
            <a:off x="9162288" y="768096"/>
            <a:ext cx="2578608" cy="2816352"/>
          </a:xfrm>
          <a:solidFill>
            <a:schemeClr val="accent2"/>
          </a:solidFill>
        </p:spPr>
        <p:txBody>
          <a:bodyPr/>
          <a:lstStyle/>
          <a:p>
            <a:r>
              <a:rPr lang="en-US"/>
              <a:t>Click icon to add picture</a:t>
            </a:r>
            <a:endParaRPr lang="en-US" dirty="0"/>
          </a:p>
        </p:txBody>
      </p:sp>
      <p:sp>
        <p:nvSpPr>
          <p:cNvPr id="10" name="Content Placeholder 2">
            <a:extLst>
              <a:ext uri="{FF2B5EF4-FFF2-40B4-BE49-F238E27FC236}">
                <a16:creationId xmlns:a16="http://schemas.microsoft.com/office/drawing/2014/main" id="{53AD8A25-150B-42DF-B6CC-FB1E5225D517}"/>
              </a:ext>
            </a:extLst>
          </p:cNvPr>
          <p:cNvSpPr>
            <a:spLocks noGrp="1"/>
          </p:cNvSpPr>
          <p:nvPr>
            <p:ph idx="1"/>
          </p:nvPr>
        </p:nvSpPr>
        <p:spPr>
          <a:xfrm>
            <a:off x="4520392" y="3956050"/>
            <a:ext cx="7225075" cy="1902749"/>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a:t>20XX</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6992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20F9CA6-0CB1-4A9E-96E4-67800B107E21}"/>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05826FB8-73AC-4F8B-BD9C-B5E87FC9C6A9}"/>
              </a:ext>
              <a:ext uri="{C183D7F6-B498-43B3-948B-1728B52AA6E4}">
                <adec:decorative xmlns:adec="http://schemas.microsoft.com/office/drawing/2017/decorative" val="1"/>
              </a:ext>
            </a:extLst>
          </p:cNvPr>
          <p:cNvSpPr/>
          <p:nvPr userDrawn="1"/>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D0F196A1-2430-4797-B656-A38302FAFF33}"/>
              </a:ext>
            </a:extLst>
          </p:cNvPr>
          <p:cNvSpPr>
            <a:spLocks noGrp="1"/>
          </p:cNvSpPr>
          <p:nvPr>
            <p:ph type="title"/>
          </p:nvPr>
        </p:nvSpPr>
        <p:spPr>
          <a:xfrm>
            <a:off x="609906" y="702156"/>
            <a:ext cx="3568661" cy="1188720"/>
          </a:xfrm>
        </p:spPr>
        <p:txBody>
          <a:body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F7AE5FA5-AF50-4B00-8E20-1B20A667A3BF}"/>
              </a:ext>
            </a:extLst>
          </p:cNvPr>
          <p:cNvSpPr>
            <a:spLocks noGrp="1"/>
          </p:cNvSpPr>
          <p:nvPr>
            <p:ph idx="1"/>
          </p:nvPr>
        </p:nvSpPr>
        <p:spPr>
          <a:xfrm>
            <a:off x="609906" y="2340864"/>
            <a:ext cx="3568661" cy="3634486"/>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13" name="Picture Placeholder 12">
            <a:extLst>
              <a:ext uri="{FF2B5EF4-FFF2-40B4-BE49-F238E27FC236}">
                <a16:creationId xmlns:a16="http://schemas.microsoft.com/office/drawing/2014/main" id="{83237575-909D-45C0-B594-0B7A40F04B52}"/>
              </a:ext>
            </a:extLst>
          </p:cNvPr>
          <p:cNvSpPr>
            <a:spLocks noGrp="1"/>
          </p:cNvSpPr>
          <p:nvPr>
            <p:ph type="pic" sz="quarter" idx="13"/>
          </p:nvPr>
        </p:nvSpPr>
        <p:spPr>
          <a:xfrm>
            <a:off x="4657344" y="0"/>
            <a:ext cx="7534656" cy="6858000"/>
          </a:xfrm>
          <a:solidFill>
            <a:schemeClr val="accent2"/>
          </a:solidFill>
        </p:spPr>
        <p:txBody>
          <a:bodyPr/>
          <a:lstStyle/>
          <a:p>
            <a:r>
              <a:rPr lang="en-US"/>
              <a:t>Click icon to add picture</a:t>
            </a:r>
            <a:endParaRPr lang="en-US" dirty="0"/>
          </a:p>
        </p:txBody>
      </p:sp>
      <p:sp>
        <p:nvSpPr>
          <p:cNvPr id="2" name="Date Placeholder 1"/>
          <p:cNvSpPr>
            <a:spLocks noGrp="1"/>
          </p:cNvSpPr>
          <p:nvPr>
            <p:ph type="dt" sz="half" idx="10"/>
          </p:nvPr>
        </p:nvSpPr>
        <p:spPr/>
        <p:txBody>
          <a:bodyPr/>
          <a:lstStyle/>
          <a:p>
            <a:r>
              <a:rPr lang="en-US"/>
              <a:t>20XX</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2254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a:extLst>
              <a:ext uri="{C183D7F6-B498-43B3-948B-1728B52AA6E4}">
                <adec:decorative xmlns:adec="http://schemas.microsoft.com/office/drawing/2017/decorative" val="1"/>
              </a:ext>
            </a:extLst>
          </p:cNvPr>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08439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5" name="Date Placeholder 4"/>
          <p:cNvSpPr>
            <a:spLocks noGrp="1"/>
          </p:cNvSpPr>
          <p:nvPr>
            <p:ph type="dt" sz="half" idx="10"/>
          </p:nvPr>
        </p:nvSpPr>
        <p:spPr/>
        <p:txBody>
          <a:bodyPr/>
          <a:lstStyle/>
          <a:p>
            <a:r>
              <a:rPr lang="en-US"/>
              <a:t>20XX</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7918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a:t>20XX</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7898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a:extLst>
              <a:ext uri="{C183D7F6-B498-43B3-948B-1728B52AA6E4}">
                <adec:decorative xmlns:adec="http://schemas.microsoft.com/office/drawing/2017/decorative" val="1"/>
              </a:ext>
            </a:extLst>
          </p:cNvPr>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dirty="0"/>
              <a:t>Sample Footer Text</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a:t>20XX</a:t>
            </a:r>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9284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r>
              <a:rPr lang="en-US" dirty="0"/>
              <a:t>Sample Footer Text</a:t>
            </a:r>
          </a:p>
        </p:txBody>
      </p:sp>
      <p:sp>
        <p:nvSpPr>
          <p:cNvPr id="5" name="Date Placeholder 4"/>
          <p:cNvSpPr>
            <a:spLocks noGrp="1"/>
          </p:cNvSpPr>
          <p:nvPr>
            <p:ph type="dt" sz="half" idx="10"/>
          </p:nvPr>
        </p:nvSpPr>
        <p:spPr/>
        <p:txBody>
          <a:bodyPr/>
          <a:lstStyle/>
          <a:p>
            <a:r>
              <a:rPr lang="en-US"/>
              <a:t>20XX</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65060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E894-5513-98E1-6BCD-863F5F4C3C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A7B5CD-F88E-325E-5AF5-863999CB9DFA}"/>
              </a:ext>
            </a:extLst>
          </p:cNvPr>
          <p:cNvSpPr>
            <a:spLocks noGrp="1"/>
          </p:cNvSpPr>
          <p:nvPr>
            <p:ph type="dt" sz="half" idx="10"/>
          </p:nvPr>
        </p:nvSpPr>
        <p:spPr/>
        <p:txBody>
          <a:bodyPr/>
          <a:lstStyle/>
          <a:p>
            <a:fld id="{0A0FB80F-24FC-4F3C-896C-1EE5EB8290F4}" type="datetimeFigureOut">
              <a:rPr lang="en-US" smtClean="0"/>
              <a:t>11/27/2023</a:t>
            </a:fld>
            <a:endParaRPr lang="en-US"/>
          </a:p>
        </p:txBody>
      </p:sp>
      <p:sp>
        <p:nvSpPr>
          <p:cNvPr id="4" name="Footer Placeholder 3">
            <a:extLst>
              <a:ext uri="{FF2B5EF4-FFF2-40B4-BE49-F238E27FC236}">
                <a16:creationId xmlns:a16="http://schemas.microsoft.com/office/drawing/2014/main" id="{997E236F-A14B-FB8C-76F9-EAE1E9E8B3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851F77-0E0E-46E1-51EF-2921389C0430}"/>
              </a:ext>
            </a:extLst>
          </p:cNvPr>
          <p:cNvSpPr>
            <a:spLocks noGrp="1"/>
          </p:cNvSpPr>
          <p:nvPr>
            <p:ph type="sldNum" sz="quarter" idx="12"/>
          </p:nvPr>
        </p:nvSpPr>
        <p:spPr/>
        <p:txBody>
          <a:bodyPr/>
          <a:lstStyle/>
          <a:p>
            <a:fld id="{E875B8B1-E23A-46A5-B5BB-B0FEA9C01615}" type="slidenum">
              <a:rPr lang="en-US" smtClean="0"/>
              <a:t>‹#›</a:t>
            </a:fld>
            <a:endParaRPr lang="en-US"/>
          </a:p>
        </p:txBody>
      </p:sp>
    </p:spTree>
    <p:extLst>
      <p:ext uri="{BB962C8B-B14F-4D97-AF65-F5344CB8AC3E}">
        <p14:creationId xmlns:p14="http://schemas.microsoft.com/office/powerpoint/2010/main" val="3164731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581192" y="702155"/>
            <a:ext cx="3424138" cy="1500131"/>
          </a:xfrm>
        </p:spPr>
        <p:txBody>
          <a:bodyPr/>
          <a:lstStyle>
            <a:lvl1pPr>
              <a:defRPr/>
            </a:lvl1pPr>
          </a:lstStyle>
          <a:p>
            <a:r>
              <a:rPr lang="en-US"/>
              <a:t>Click to edit Master title style</a:t>
            </a:r>
            <a:endParaRPr lang="en-US" dirty="0"/>
          </a:p>
        </p:txBody>
      </p:sp>
      <p:sp>
        <p:nvSpPr>
          <p:cNvPr id="6" name="Content Placeholder 5">
            <a:extLst>
              <a:ext uri="{FF2B5EF4-FFF2-40B4-BE49-F238E27FC236}">
                <a16:creationId xmlns:a16="http://schemas.microsoft.com/office/drawing/2014/main" id="{728249B4-F572-49E8-9B53-CB4E629EB93F}"/>
              </a:ext>
            </a:extLst>
          </p:cNvPr>
          <p:cNvSpPr>
            <a:spLocks noGrp="1"/>
          </p:cNvSpPr>
          <p:nvPr>
            <p:ph idx="1"/>
          </p:nvPr>
        </p:nvSpPr>
        <p:spPr>
          <a:xfrm>
            <a:off x="581193" y="2414788"/>
            <a:ext cx="3424138" cy="3975776"/>
          </a:xfrm>
        </p:spPr>
        <p:txBody>
          <a:bodyPr/>
          <a:lstStyle>
            <a:lvl1pPr marL="0" indent="0">
              <a:buNone/>
              <a:defRPr/>
            </a:lvl1pPr>
          </a:lstStyle>
          <a:p>
            <a:pPr lvl="0"/>
            <a:r>
              <a:rPr lang="en-US"/>
              <a:t>Click to edit Master text styles</a:t>
            </a:r>
          </a:p>
        </p:txBody>
      </p:sp>
      <p:sp>
        <p:nvSpPr>
          <p:cNvPr id="10" name="Picture Placeholder 9">
            <a:extLst>
              <a:ext uri="{FF2B5EF4-FFF2-40B4-BE49-F238E27FC236}">
                <a16:creationId xmlns:a16="http://schemas.microsoft.com/office/drawing/2014/main" id="{06C12940-675F-4BDC-8733-71FEBC2FDCCF}"/>
              </a:ext>
            </a:extLst>
          </p:cNvPr>
          <p:cNvSpPr>
            <a:spLocks noGrp="1"/>
          </p:cNvSpPr>
          <p:nvPr>
            <p:ph type="pic" sz="quarter" idx="13"/>
          </p:nvPr>
        </p:nvSpPr>
        <p:spPr>
          <a:xfrm>
            <a:off x="4242815" y="640080"/>
            <a:ext cx="3703320" cy="5751576"/>
          </a:xfrm>
          <a:solidFill>
            <a:schemeClr val="accent2"/>
          </a:solidFill>
        </p:spPr>
        <p:txBody>
          <a:bodyPr/>
          <a:lstStyle/>
          <a:p>
            <a:r>
              <a:rPr lang="en-US"/>
              <a:t>Click icon to add picture</a:t>
            </a:r>
            <a:endParaRPr lang="en-US" dirty="0"/>
          </a:p>
        </p:txBody>
      </p:sp>
      <p:sp>
        <p:nvSpPr>
          <p:cNvPr id="11" name="Picture Placeholder 9">
            <a:extLst>
              <a:ext uri="{FF2B5EF4-FFF2-40B4-BE49-F238E27FC236}">
                <a16:creationId xmlns:a16="http://schemas.microsoft.com/office/drawing/2014/main" id="{63AD391F-F462-4773-B9C7-B512F55F6812}"/>
              </a:ext>
            </a:extLst>
          </p:cNvPr>
          <p:cNvSpPr>
            <a:spLocks noGrp="1"/>
          </p:cNvSpPr>
          <p:nvPr>
            <p:ph type="pic" sz="quarter" idx="14"/>
          </p:nvPr>
        </p:nvSpPr>
        <p:spPr>
          <a:xfrm>
            <a:off x="8046720" y="640080"/>
            <a:ext cx="3703320" cy="5751576"/>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a:t>20XX</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897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CC542F-D03C-4537-9B6E-7F653B651524}"/>
              </a:ext>
            </a:extLst>
          </p:cNvPr>
          <p:cNvSpPr>
            <a:spLocks noGrp="1"/>
          </p:cNvSpPr>
          <p:nvPr>
            <p:ph type="title"/>
          </p:nvPr>
        </p:nvSpPr>
        <p:spPr>
          <a:xfrm>
            <a:off x="581192" y="730730"/>
            <a:ext cx="3475915" cy="1478341"/>
          </a:xfrm>
        </p:spPr>
        <p:txBody>
          <a:bodyPr>
            <a:normAutofit/>
          </a:bodyPr>
          <a:lstStyle/>
          <a:p>
            <a:r>
              <a:rPr lang="en-US">
                <a:solidFill>
                  <a:schemeClr val="tx2"/>
                </a:solidFill>
              </a:rPr>
              <a:t>Click to edit Master title style</a:t>
            </a:r>
            <a:endParaRPr lang="en-US" dirty="0">
              <a:solidFill>
                <a:schemeClr val="tx2"/>
              </a:solidFill>
            </a:endParaRPr>
          </a:p>
        </p:txBody>
      </p:sp>
      <p:sp>
        <p:nvSpPr>
          <p:cNvPr id="6" name="Content Placeholder 2" descr="Tag=AccentColor&#10;Flavor=Light&#10;Target=Bullets">
            <a:extLst>
              <a:ext uri="{FF2B5EF4-FFF2-40B4-BE49-F238E27FC236}">
                <a16:creationId xmlns:a16="http://schemas.microsoft.com/office/drawing/2014/main" id="{C768CCB8-0718-4D4E-8EE1-1D287550057B}"/>
              </a:ext>
            </a:extLst>
          </p:cNvPr>
          <p:cNvSpPr>
            <a:spLocks noGrp="1"/>
          </p:cNvSpPr>
          <p:nvPr>
            <p:ph idx="1"/>
          </p:nvPr>
        </p:nvSpPr>
        <p:spPr>
          <a:xfrm>
            <a:off x="581192" y="2180496"/>
            <a:ext cx="3475915" cy="3678303"/>
          </a:xfrm>
        </p:spPr>
        <p:txBody>
          <a:bodyPr>
            <a:normAutofit/>
          </a:bodyPr>
          <a:lstStyle>
            <a:lvl1pPr marL="0" indent="0">
              <a:buNone/>
              <a:defRPr/>
            </a:lvl1pPr>
          </a:lstStyle>
          <a:p>
            <a:pPr lvl="0"/>
            <a:r>
              <a:rPr lang="en-US"/>
              <a:t>Click to edit Master text styles</a:t>
            </a:r>
          </a:p>
        </p:txBody>
      </p:sp>
      <p:sp>
        <p:nvSpPr>
          <p:cNvPr id="11" name="Picture Placeholder 10">
            <a:extLst>
              <a:ext uri="{FF2B5EF4-FFF2-40B4-BE49-F238E27FC236}">
                <a16:creationId xmlns:a16="http://schemas.microsoft.com/office/drawing/2014/main" id="{5C3A8825-378F-41FE-A716-644287762A49}"/>
              </a:ext>
            </a:extLst>
          </p:cNvPr>
          <p:cNvSpPr>
            <a:spLocks noGrp="1"/>
          </p:cNvSpPr>
          <p:nvPr>
            <p:ph type="pic" sz="quarter" idx="13"/>
          </p:nvPr>
        </p:nvSpPr>
        <p:spPr>
          <a:xfrm>
            <a:off x="4241800" y="630936"/>
            <a:ext cx="7504113" cy="3520440"/>
          </a:xfrm>
          <a:solidFill>
            <a:schemeClr val="accent2"/>
          </a:solidFill>
        </p:spPr>
        <p:txBody>
          <a:bodyPr/>
          <a:lstStyle/>
          <a:p>
            <a:r>
              <a:rPr lang="en-US"/>
              <a:t>Click icon to add picture</a:t>
            </a:r>
            <a:endParaRPr lang="en-US" dirty="0"/>
          </a:p>
        </p:txBody>
      </p:sp>
      <p:sp>
        <p:nvSpPr>
          <p:cNvPr id="12" name="Picture Placeholder 10">
            <a:extLst>
              <a:ext uri="{FF2B5EF4-FFF2-40B4-BE49-F238E27FC236}">
                <a16:creationId xmlns:a16="http://schemas.microsoft.com/office/drawing/2014/main" id="{2E6B2055-B099-48CF-84C8-2AF6D5618697}"/>
              </a:ext>
            </a:extLst>
          </p:cNvPr>
          <p:cNvSpPr>
            <a:spLocks noGrp="1"/>
          </p:cNvSpPr>
          <p:nvPr>
            <p:ph type="pic" sz="quarter" idx="14"/>
          </p:nvPr>
        </p:nvSpPr>
        <p:spPr>
          <a:xfrm>
            <a:off x="4242816" y="4234252"/>
            <a:ext cx="3703320" cy="2139696"/>
          </a:xfrm>
          <a:solidFill>
            <a:schemeClr val="accent2"/>
          </a:solidFill>
        </p:spPr>
        <p:txBody>
          <a:bodyPr/>
          <a:lstStyle/>
          <a:p>
            <a:r>
              <a:rPr lang="en-US"/>
              <a:t>Click icon to add picture</a:t>
            </a:r>
            <a:endParaRPr lang="en-US" dirty="0"/>
          </a:p>
        </p:txBody>
      </p:sp>
      <p:sp>
        <p:nvSpPr>
          <p:cNvPr id="13" name="Picture Placeholder 10">
            <a:extLst>
              <a:ext uri="{FF2B5EF4-FFF2-40B4-BE49-F238E27FC236}">
                <a16:creationId xmlns:a16="http://schemas.microsoft.com/office/drawing/2014/main" id="{EED74C29-FF8A-4470-8221-FD11E7FB7D76}"/>
              </a:ext>
            </a:extLst>
          </p:cNvPr>
          <p:cNvSpPr>
            <a:spLocks noGrp="1"/>
          </p:cNvSpPr>
          <p:nvPr>
            <p:ph type="pic" sz="quarter" idx="15"/>
          </p:nvPr>
        </p:nvSpPr>
        <p:spPr>
          <a:xfrm>
            <a:off x="8046720" y="4233672"/>
            <a:ext cx="3703320" cy="2139696"/>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a:t>20XX</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4943644"/>
      </p:ext>
    </p:extLst>
  </p:cSld>
  <p:clrMapOvr>
    <a:masterClrMapping/>
  </p:clrMapOvr>
  <p:extLst>
    <p:ext uri="{DCECCB84-F9BA-43D5-87BE-67443E8EF086}">
      <p15:sldGuideLst xmlns:p15="http://schemas.microsoft.com/office/powerpoint/2012/main">
        <p15:guide id="1" orient="horz"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787D40-90B5-470E-95A2-784F1CB479C9}"/>
              </a:ext>
            </a:extLst>
          </p:cNvPr>
          <p:cNvSpPr>
            <a:spLocks noGrp="1"/>
          </p:cNvSpPr>
          <p:nvPr>
            <p:ph type="ctrTitle"/>
          </p:nvPr>
        </p:nvSpPr>
        <p:spPr>
          <a:xfrm>
            <a:off x="581191" y="4322102"/>
            <a:ext cx="10993549" cy="1153609"/>
          </a:xfrm>
        </p:spPr>
        <p:txBody>
          <a:bodyPr/>
          <a:lstStyle/>
          <a:p>
            <a:r>
              <a:rPr lang="en-US"/>
              <a:t>Click to edit Master title style</a:t>
            </a:r>
            <a:endParaRPr lang="en-US" dirty="0"/>
          </a:p>
        </p:txBody>
      </p:sp>
      <p:sp>
        <p:nvSpPr>
          <p:cNvPr id="6" name="Subtitle 2">
            <a:extLst>
              <a:ext uri="{FF2B5EF4-FFF2-40B4-BE49-F238E27FC236}">
                <a16:creationId xmlns:a16="http://schemas.microsoft.com/office/drawing/2014/main" id="{DDD90A03-8871-46F6-B527-27A279CAF3FE}"/>
              </a:ext>
            </a:extLst>
          </p:cNvPr>
          <p:cNvSpPr>
            <a:spLocks noGrp="1"/>
          </p:cNvSpPr>
          <p:nvPr>
            <p:ph type="subTitle" idx="1"/>
          </p:nvPr>
        </p:nvSpPr>
        <p:spPr>
          <a:xfrm>
            <a:off x="581194" y="5475712"/>
            <a:ext cx="10993546" cy="590321"/>
          </a:xfrm>
        </p:spPr>
        <p:txBody>
          <a:bodyPr/>
          <a:lstStyle>
            <a:lvl1pPr marL="0" indent="0">
              <a:buNone/>
              <a:defRPr/>
            </a:lvl1pPr>
          </a:lstStyle>
          <a:p>
            <a:r>
              <a:rPr lang="en-US"/>
              <a:t>Click to edit Master subtitle style</a:t>
            </a:r>
            <a:endParaRPr lang="en-US" dirty="0"/>
          </a:p>
        </p:txBody>
      </p:sp>
      <p:sp>
        <p:nvSpPr>
          <p:cNvPr id="9" name="Picture Placeholder 8">
            <a:extLst>
              <a:ext uri="{FF2B5EF4-FFF2-40B4-BE49-F238E27FC236}">
                <a16:creationId xmlns:a16="http://schemas.microsoft.com/office/drawing/2014/main" id="{18C0DC8A-3006-4A75-A9BA-FCA96D2C38A9}"/>
              </a:ext>
            </a:extLst>
          </p:cNvPr>
          <p:cNvSpPr>
            <a:spLocks noGrp="1"/>
          </p:cNvSpPr>
          <p:nvPr>
            <p:ph type="pic" sz="quarter" idx="13"/>
          </p:nvPr>
        </p:nvSpPr>
        <p:spPr>
          <a:xfrm>
            <a:off x="449580" y="603504"/>
            <a:ext cx="11292840" cy="355701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351850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31520"/>
            <a:ext cx="11029616" cy="987552"/>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dirty="0"/>
              <a:t>Sample Footer Text</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a:t>20XX</a:t>
            </a:r>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688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31520"/>
            <a:ext cx="11029616" cy="987552"/>
          </a:xfrm>
        </p:spPr>
        <p:txBody>
          <a:bodyPr/>
          <a:lstStyle/>
          <a:p>
            <a:r>
              <a:rPr lang="en-US"/>
              <a:t>Click to edit Master title style</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dirty="0"/>
              <a:t>Sample Footer Text</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a:t>20XX</a:t>
            </a:r>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7" name="Picture Placeholder 23">
            <a:extLst>
              <a:ext uri="{FF2B5EF4-FFF2-40B4-BE49-F238E27FC236}">
                <a16:creationId xmlns:a16="http://schemas.microsoft.com/office/drawing/2014/main" id="{3B9690E8-0AA0-453A-A2BA-3C4A02401F33}"/>
              </a:ext>
            </a:extLst>
          </p:cNvPr>
          <p:cNvSpPr>
            <a:spLocks noGrp="1"/>
          </p:cNvSpPr>
          <p:nvPr>
            <p:ph type="pic" sz="quarter" idx="13"/>
          </p:nvPr>
        </p:nvSpPr>
        <p:spPr>
          <a:xfrm>
            <a:off x="588612" y="2800318"/>
            <a:ext cx="2560320" cy="1764792"/>
          </a:xfrm>
        </p:spPr>
        <p:txBody>
          <a:bodyPr/>
          <a:lstStyle>
            <a:lvl1pPr marL="0" indent="0">
              <a:buNone/>
              <a:defRPr/>
            </a:lvl1pPr>
          </a:lstStyle>
          <a:p>
            <a:r>
              <a:rPr lang="en-US"/>
              <a:t>Click icon to add picture</a:t>
            </a:r>
          </a:p>
        </p:txBody>
      </p:sp>
      <p:sp>
        <p:nvSpPr>
          <p:cNvPr id="11" name="Text Placeholder 28">
            <a:extLst>
              <a:ext uri="{FF2B5EF4-FFF2-40B4-BE49-F238E27FC236}">
                <a16:creationId xmlns:a16="http://schemas.microsoft.com/office/drawing/2014/main" id="{97CAE430-B148-4FE1-B142-E196CFFEBAB1}"/>
              </a:ext>
            </a:extLst>
          </p:cNvPr>
          <p:cNvSpPr>
            <a:spLocks noGrp="1"/>
          </p:cNvSpPr>
          <p:nvPr>
            <p:ph type="body" sz="quarter" idx="17" hasCustomPrompt="1"/>
          </p:nvPr>
        </p:nvSpPr>
        <p:spPr>
          <a:xfrm>
            <a:off x="588612" y="4633986"/>
            <a:ext cx="2560320" cy="347662"/>
          </a:xfrm>
        </p:spPr>
        <p:txBody>
          <a:bodyPr lIns="146304" tIns="0" rIns="0" bIns="0">
            <a:noAutofit/>
          </a:bodyPr>
          <a:lstStyle>
            <a:lvl1pPr marL="0" indent="0" algn="l">
              <a:lnSpc>
                <a:spcPct val="100000"/>
              </a:lnSpc>
              <a:spcBef>
                <a:spcPts val="0"/>
              </a:spcBef>
              <a:buNone/>
              <a:defRPr sz="1800" spc="0" baseline="0">
                <a:solidFill>
                  <a:schemeClr val="tx1"/>
                </a:solidFill>
                <a:latin typeface="+mj-lt"/>
              </a:defRPr>
            </a:lvl1pPr>
          </a:lstStyle>
          <a:p>
            <a:pPr lvl="0"/>
            <a:r>
              <a:rPr lang="en-US" dirty="0"/>
              <a:t>Name</a:t>
            </a:r>
          </a:p>
        </p:txBody>
      </p:sp>
      <p:sp>
        <p:nvSpPr>
          <p:cNvPr id="12" name="Text Placeholder 28">
            <a:extLst>
              <a:ext uri="{FF2B5EF4-FFF2-40B4-BE49-F238E27FC236}">
                <a16:creationId xmlns:a16="http://schemas.microsoft.com/office/drawing/2014/main" id="{F34D7C92-7171-4768-A26F-CE08A04FAAA2}"/>
              </a:ext>
            </a:extLst>
          </p:cNvPr>
          <p:cNvSpPr>
            <a:spLocks noGrp="1"/>
          </p:cNvSpPr>
          <p:nvPr>
            <p:ph type="body" sz="quarter" idx="18" hasCustomPrompt="1"/>
          </p:nvPr>
        </p:nvSpPr>
        <p:spPr>
          <a:xfrm>
            <a:off x="588612" y="4951788"/>
            <a:ext cx="2560320" cy="347662"/>
          </a:xfrm>
        </p:spPr>
        <p:txBody>
          <a:bodyPr lIns="146304" tIns="0" rIns="0" bIns="0">
            <a:noAutofit/>
          </a:bodyPr>
          <a:lstStyle>
            <a:lvl1pPr marL="0" indent="0" algn="l">
              <a:lnSpc>
                <a:spcPct val="100000"/>
              </a:lnSpc>
              <a:spcBef>
                <a:spcPts val="0"/>
              </a:spcBef>
              <a:buNone/>
              <a:defRPr sz="1600" b="0" spc="0" baseline="0">
                <a:solidFill>
                  <a:schemeClr val="tx1"/>
                </a:solidFill>
              </a:defRPr>
            </a:lvl1pPr>
          </a:lstStyle>
          <a:p>
            <a:pPr lvl="0"/>
            <a:r>
              <a:rPr lang="en-US" dirty="0"/>
              <a:t>Title</a:t>
            </a:r>
          </a:p>
        </p:txBody>
      </p:sp>
      <p:sp>
        <p:nvSpPr>
          <p:cNvPr id="13" name="Picture Placeholder 23">
            <a:extLst>
              <a:ext uri="{FF2B5EF4-FFF2-40B4-BE49-F238E27FC236}">
                <a16:creationId xmlns:a16="http://schemas.microsoft.com/office/drawing/2014/main" id="{91EBE236-D9BF-46C4-8CE2-60F7CD40E76D}"/>
              </a:ext>
            </a:extLst>
          </p:cNvPr>
          <p:cNvSpPr>
            <a:spLocks noGrp="1"/>
          </p:cNvSpPr>
          <p:nvPr>
            <p:ph type="pic" sz="quarter" idx="14"/>
          </p:nvPr>
        </p:nvSpPr>
        <p:spPr>
          <a:xfrm>
            <a:off x="3413623" y="2800318"/>
            <a:ext cx="2560320" cy="1764792"/>
          </a:xfrm>
        </p:spPr>
        <p:txBody>
          <a:bodyPr/>
          <a:lstStyle>
            <a:lvl1pPr marL="0" indent="0">
              <a:buNone/>
              <a:defRPr/>
            </a:lvl1pPr>
          </a:lstStyle>
          <a:p>
            <a:r>
              <a:rPr lang="en-US"/>
              <a:t>Click icon to add picture</a:t>
            </a:r>
          </a:p>
        </p:txBody>
      </p:sp>
      <p:sp>
        <p:nvSpPr>
          <p:cNvPr id="14" name="Text Placeholder 28">
            <a:extLst>
              <a:ext uri="{FF2B5EF4-FFF2-40B4-BE49-F238E27FC236}">
                <a16:creationId xmlns:a16="http://schemas.microsoft.com/office/drawing/2014/main" id="{3755B2FB-A969-40D9-919A-8DBCA8B76552}"/>
              </a:ext>
            </a:extLst>
          </p:cNvPr>
          <p:cNvSpPr>
            <a:spLocks noGrp="1"/>
          </p:cNvSpPr>
          <p:nvPr>
            <p:ph type="body" sz="quarter" idx="19" hasCustomPrompt="1"/>
          </p:nvPr>
        </p:nvSpPr>
        <p:spPr>
          <a:xfrm>
            <a:off x="3413623" y="4633986"/>
            <a:ext cx="2560320" cy="347662"/>
          </a:xfrm>
        </p:spPr>
        <p:txBody>
          <a:bodyPr lIns="146304" tIns="0" rIns="0" bIns="0">
            <a:noAutofit/>
          </a:bodyPr>
          <a:lstStyle>
            <a:lvl1pPr marL="0" indent="0" algn="l">
              <a:lnSpc>
                <a:spcPct val="100000"/>
              </a:lnSpc>
              <a:spcBef>
                <a:spcPts val="0"/>
              </a:spcBef>
              <a:buNone/>
              <a:defRPr sz="1800" spc="0" baseline="0">
                <a:solidFill>
                  <a:schemeClr val="tx1"/>
                </a:solidFill>
                <a:latin typeface="+mj-lt"/>
              </a:defRPr>
            </a:lvl1pPr>
          </a:lstStyle>
          <a:p>
            <a:pPr lvl="0"/>
            <a:r>
              <a:rPr lang="en-US" dirty="0"/>
              <a:t>Name</a:t>
            </a:r>
          </a:p>
        </p:txBody>
      </p:sp>
      <p:sp>
        <p:nvSpPr>
          <p:cNvPr id="15" name="Text Placeholder 28">
            <a:extLst>
              <a:ext uri="{FF2B5EF4-FFF2-40B4-BE49-F238E27FC236}">
                <a16:creationId xmlns:a16="http://schemas.microsoft.com/office/drawing/2014/main" id="{C047E0AE-451F-4E70-A217-3D51A5FCA8D0}"/>
              </a:ext>
            </a:extLst>
          </p:cNvPr>
          <p:cNvSpPr>
            <a:spLocks noGrp="1"/>
          </p:cNvSpPr>
          <p:nvPr>
            <p:ph type="body" sz="quarter" idx="20" hasCustomPrompt="1"/>
          </p:nvPr>
        </p:nvSpPr>
        <p:spPr>
          <a:xfrm>
            <a:off x="3413623" y="4951788"/>
            <a:ext cx="2560320" cy="347662"/>
          </a:xfrm>
        </p:spPr>
        <p:txBody>
          <a:bodyPr lIns="146304" tIns="0" rIns="0" bIns="0">
            <a:noAutofit/>
          </a:bodyPr>
          <a:lstStyle>
            <a:lvl1pPr marL="0" indent="0" algn="l">
              <a:lnSpc>
                <a:spcPct val="100000"/>
              </a:lnSpc>
              <a:spcBef>
                <a:spcPts val="0"/>
              </a:spcBef>
              <a:buNone/>
              <a:defRPr sz="1600" b="0" spc="0" baseline="0">
                <a:solidFill>
                  <a:schemeClr val="tx1"/>
                </a:solidFill>
              </a:defRPr>
            </a:lvl1pPr>
          </a:lstStyle>
          <a:p>
            <a:pPr lvl="0"/>
            <a:r>
              <a:rPr lang="en-US" dirty="0"/>
              <a:t>Title</a:t>
            </a:r>
          </a:p>
        </p:txBody>
      </p:sp>
      <p:sp>
        <p:nvSpPr>
          <p:cNvPr id="16" name="Picture Placeholder 23">
            <a:extLst>
              <a:ext uri="{FF2B5EF4-FFF2-40B4-BE49-F238E27FC236}">
                <a16:creationId xmlns:a16="http://schemas.microsoft.com/office/drawing/2014/main" id="{92DC936D-218B-4AB2-A141-83C839EE378E}"/>
              </a:ext>
            </a:extLst>
          </p:cNvPr>
          <p:cNvSpPr>
            <a:spLocks noGrp="1"/>
          </p:cNvSpPr>
          <p:nvPr>
            <p:ph type="pic" sz="quarter" idx="15"/>
          </p:nvPr>
        </p:nvSpPr>
        <p:spPr>
          <a:xfrm>
            <a:off x="6224179" y="2800318"/>
            <a:ext cx="2560320" cy="1764792"/>
          </a:xfrm>
        </p:spPr>
        <p:txBody>
          <a:bodyPr/>
          <a:lstStyle>
            <a:lvl1pPr marL="0" indent="0">
              <a:buNone/>
              <a:defRPr/>
            </a:lvl1pPr>
          </a:lstStyle>
          <a:p>
            <a:r>
              <a:rPr lang="en-US"/>
              <a:t>Click icon to add picture</a:t>
            </a:r>
          </a:p>
        </p:txBody>
      </p:sp>
      <p:sp>
        <p:nvSpPr>
          <p:cNvPr id="17" name="Text Placeholder 28">
            <a:extLst>
              <a:ext uri="{FF2B5EF4-FFF2-40B4-BE49-F238E27FC236}">
                <a16:creationId xmlns:a16="http://schemas.microsoft.com/office/drawing/2014/main" id="{5085FD65-394A-47FA-BF7A-013D84C8706A}"/>
              </a:ext>
            </a:extLst>
          </p:cNvPr>
          <p:cNvSpPr>
            <a:spLocks noGrp="1"/>
          </p:cNvSpPr>
          <p:nvPr>
            <p:ph type="body" sz="quarter" idx="21" hasCustomPrompt="1"/>
          </p:nvPr>
        </p:nvSpPr>
        <p:spPr>
          <a:xfrm>
            <a:off x="6224179" y="4633986"/>
            <a:ext cx="2560320" cy="347662"/>
          </a:xfrm>
        </p:spPr>
        <p:txBody>
          <a:bodyPr lIns="146304" tIns="0" rIns="0" bIns="0">
            <a:noAutofit/>
          </a:bodyPr>
          <a:lstStyle>
            <a:lvl1pPr marL="0" indent="0" algn="l">
              <a:lnSpc>
                <a:spcPct val="100000"/>
              </a:lnSpc>
              <a:spcBef>
                <a:spcPts val="0"/>
              </a:spcBef>
              <a:buNone/>
              <a:defRPr sz="1800" spc="0" baseline="0">
                <a:solidFill>
                  <a:schemeClr val="tx1"/>
                </a:solidFill>
                <a:latin typeface="+mj-lt"/>
              </a:defRPr>
            </a:lvl1pPr>
          </a:lstStyle>
          <a:p>
            <a:pPr lvl="0"/>
            <a:r>
              <a:rPr lang="en-US" dirty="0"/>
              <a:t>Name</a:t>
            </a:r>
          </a:p>
        </p:txBody>
      </p:sp>
      <p:sp>
        <p:nvSpPr>
          <p:cNvPr id="18" name="Text Placeholder 28">
            <a:extLst>
              <a:ext uri="{FF2B5EF4-FFF2-40B4-BE49-F238E27FC236}">
                <a16:creationId xmlns:a16="http://schemas.microsoft.com/office/drawing/2014/main" id="{23417874-DD14-461C-B278-0DE8032D272B}"/>
              </a:ext>
            </a:extLst>
          </p:cNvPr>
          <p:cNvSpPr>
            <a:spLocks noGrp="1"/>
          </p:cNvSpPr>
          <p:nvPr>
            <p:ph type="body" sz="quarter" idx="22" hasCustomPrompt="1"/>
          </p:nvPr>
        </p:nvSpPr>
        <p:spPr>
          <a:xfrm>
            <a:off x="6224179" y="4951788"/>
            <a:ext cx="2560320" cy="347662"/>
          </a:xfrm>
        </p:spPr>
        <p:txBody>
          <a:bodyPr lIns="146304" tIns="0" rIns="0" bIns="0">
            <a:noAutofit/>
          </a:bodyPr>
          <a:lstStyle>
            <a:lvl1pPr marL="0" indent="0" algn="l">
              <a:lnSpc>
                <a:spcPct val="100000"/>
              </a:lnSpc>
              <a:spcBef>
                <a:spcPts val="0"/>
              </a:spcBef>
              <a:buNone/>
              <a:defRPr sz="1600" b="0" spc="0" baseline="0">
                <a:solidFill>
                  <a:schemeClr val="tx1"/>
                </a:solidFill>
              </a:defRPr>
            </a:lvl1pPr>
          </a:lstStyle>
          <a:p>
            <a:pPr lvl="0"/>
            <a:r>
              <a:rPr lang="en-US" dirty="0"/>
              <a:t>Title</a:t>
            </a:r>
          </a:p>
        </p:txBody>
      </p:sp>
      <p:sp>
        <p:nvSpPr>
          <p:cNvPr id="19" name="Picture Placeholder 23">
            <a:extLst>
              <a:ext uri="{FF2B5EF4-FFF2-40B4-BE49-F238E27FC236}">
                <a16:creationId xmlns:a16="http://schemas.microsoft.com/office/drawing/2014/main" id="{A8685BFC-DF7F-4414-8D3E-652C9EF13554}"/>
              </a:ext>
            </a:extLst>
          </p:cNvPr>
          <p:cNvSpPr>
            <a:spLocks noGrp="1"/>
          </p:cNvSpPr>
          <p:nvPr>
            <p:ph type="pic" sz="quarter" idx="16"/>
          </p:nvPr>
        </p:nvSpPr>
        <p:spPr>
          <a:xfrm>
            <a:off x="9028350" y="2801105"/>
            <a:ext cx="2560320" cy="1764792"/>
          </a:xfrm>
        </p:spPr>
        <p:txBody>
          <a:bodyPr/>
          <a:lstStyle>
            <a:lvl1pPr marL="0" indent="0">
              <a:buNone/>
              <a:defRPr/>
            </a:lvl1pPr>
          </a:lstStyle>
          <a:p>
            <a:r>
              <a:rPr lang="en-US"/>
              <a:t>Click icon to add picture</a:t>
            </a:r>
          </a:p>
        </p:txBody>
      </p:sp>
      <p:sp>
        <p:nvSpPr>
          <p:cNvPr id="20" name="Text Placeholder 28">
            <a:extLst>
              <a:ext uri="{FF2B5EF4-FFF2-40B4-BE49-F238E27FC236}">
                <a16:creationId xmlns:a16="http://schemas.microsoft.com/office/drawing/2014/main" id="{801A82CD-E0FD-4C28-B287-439356FAE8D1}"/>
              </a:ext>
            </a:extLst>
          </p:cNvPr>
          <p:cNvSpPr>
            <a:spLocks noGrp="1"/>
          </p:cNvSpPr>
          <p:nvPr>
            <p:ph type="body" sz="quarter" idx="23" hasCustomPrompt="1"/>
          </p:nvPr>
        </p:nvSpPr>
        <p:spPr>
          <a:xfrm>
            <a:off x="9028350" y="4633986"/>
            <a:ext cx="2560320" cy="347662"/>
          </a:xfrm>
        </p:spPr>
        <p:txBody>
          <a:bodyPr lIns="146304" tIns="0" rIns="0" bIns="0">
            <a:noAutofit/>
          </a:bodyPr>
          <a:lstStyle>
            <a:lvl1pPr marL="0" indent="0" algn="l">
              <a:lnSpc>
                <a:spcPct val="100000"/>
              </a:lnSpc>
              <a:spcBef>
                <a:spcPts val="0"/>
              </a:spcBef>
              <a:buNone/>
              <a:defRPr sz="1800" spc="0" baseline="0">
                <a:solidFill>
                  <a:schemeClr val="tx1"/>
                </a:solidFill>
                <a:latin typeface="+mj-lt"/>
              </a:defRPr>
            </a:lvl1pPr>
          </a:lstStyle>
          <a:p>
            <a:pPr lvl="0"/>
            <a:r>
              <a:rPr lang="en-US" dirty="0"/>
              <a:t>Name</a:t>
            </a:r>
          </a:p>
        </p:txBody>
      </p:sp>
      <p:sp>
        <p:nvSpPr>
          <p:cNvPr id="21" name="Text Placeholder 28">
            <a:extLst>
              <a:ext uri="{FF2B5EF4-FFF2-40B4-BE49-F238E27FC236}">
                <a16:creationId xmlns:a16="http://schemas.microsoft.com/office/drawing/2014/main" id="{C1ACEAC1-C62C-4024-9525-268AB724274D}"/>
              </a:ext>
            </a:extLst>
          </p:cNvPr>
          <p:cNvSpPr>
            <a:spLocks noGrp="1"/>
          </p:cNvSpPr>
          <p:nvPr>
            <p:ph type="body" sz="quarter" idx="24" hasCustomPrompt="1"/>
          </p:nvPr>
        </p:nvSpPr>
        <p:spPr>
          <a:xfrm>
            <a:off x="9028350" y="4951788"/>
            <a:ext cx="2560320" cy="347662"/>
          </a:xfrm>
        </p:spPr>
        <p:txBody>
          <a:bodyPr lIns="146304" tIns="0" rIns="0" bIns="0">
            <a:noAutofit/>
          </a:bodyPr>
          <a:lstStyle>
            <a:lvl1pPr marL="0" indent="0" algn="l">
              <a:lnSpc>
                <a:spcPct val="100000"/>
              </a:lnSpc>
              <a:spcBef>
                <a:spcPts val="0"/>
              </a:spcBef>
              <a:buNone/>
              <a:defRPr sz="1600" b="0" spc="0" baseline="0">
                <a:solidFill>
                  <a:schemeClr val="tx1"/>
                </a:solidFill>
              </a:defRPr>
            </a:lvl1pPr>
          </a:lstStyle>
          <a:p>
            <a:pPr lvl="0"/>
            <a:r>
              <a:rPr lang="en-US" dirty="0"/>
              <a:t>Title</a:t>
            </a:r>
          </a:p>
        </p:txBody>
      </p:sp>
    </p:spTree>
    <p:extLst>
      <p:ext uri="{BB962C8B-B14F-4D97-AF65-F5344CB8AC3E}">
        <p14:creationId xmlns:p14="http://schemas.microsoft.com/office/powerpoint/2010/main" val="1327585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9AD7E45-24A5-4020-858E-57CFA0955730}"/>
              </a:ext>
            </a:extLst>
          </p:cNvPr>
          <p:cNvSpPr>
            <a:spLocks noGrp="1"/>
          </p:cNvSpPr>
          <p:nvPr>
            <p:ph type="ctrTitle"/>
          </p:nvPr>
        </p:nvSpPr>
        <p:spPr>
          <a:xfrm>
            <a:off x="581191" y="1020431"/>
            <a:ext cx="10993549" cy="1475013"/>
          </a:xfrm>
        </p:spPr>
        <p:txBody>
          <a:bodyPr/>
          <a:lstStyle/>
          <a:p>
            <a:r>
              <a:rPr lang="en-US"/>
              <a:t>Click to edit Master title style</a:t>
            </a:r>
            <a:endParaRPr lang="en-US" dirty="0"/>
          </a:p>
        </p:txBody>
      </p:sp>
      <p:sp>
        <p:nvSpPr>
          <p:cNvPr id="6" name="Subtitle 2">
            <a:extLst>
              <a:ext uri="{FF2B5EF4-FFF2-40B4-BE49-F238E27FC236}">
                <a16:creationId xmlns:a16="http://schemas.microsoft.com/office/drawing/2014/main" id="{9C213B6D-04F4-4E9D-AD86-E50884CB4CB3}"/>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52DB8B62-62C2-4723-85AF-F5D87B489A63}"/>
              </a:ext>
            </a:extLst>
          </p:cNvPr>
          <p:cNvSpPr>
            <a:spLocks noGrp="1"/>
          </p:cNvSpPr>
          <p:nvPr>
            <p:ph type="pic" sz="quarter" idx="13"/>
          </p:nvPr>
        </p:nvSpPr>
        <p:spPr>
          <a:xfrm>
            <a:off x="448056" y="3081528"/>
            <a:ext cx="5486400" cy="3310128"/>
          </a:xfrm>
          <a:solidFill>
            <a:schemeClr val="accent2"/>
          </a:solidFill>
        </p:spPr>
        <p:txBody>
          <a:bodyPr/>
          <a:lstStyle/>
          <a:p>
            <a:r>
              <a:rPr lang="en-US"/>
              <a:t>Click icon to add picture</a:t>
            </a:r>
            <a:endParaRPr lang="en-US" dirty="0"/>
          </a:p>
        </p:txBody>
      </p:sp>
      <p:sp>
        <p:nvSpPr>
          <p:cNvPr id="11" name="Picture Placeholder 9">
            <a:extLst>
              <a:ext uri="{FF2B5EF4-FFF2-40B4-BE49-F238E27FC236}">
                <a16:creationId xmlns:a16="http://schemas.microsoft.com/office/drawing/2014/main" id="{D1329640-D9D1-44D4-8E40-04E753A2B826}"/>
              </a:ext>
            </a:extLst>
          </p:cNvPr>
          <p:cNvSpPr>
            <a:spLocks noGrp="1"/>
          </p:cNvSpPr>
          <p:nvPr>
            <p:ph type="pic" sz="quarter" idx="14"/>
          </p:nvPr>
        </p:nvSpPr>
        <p:spPr>
          <a:xfrm>
            <a:off x="6254496" y="3081528"/>
            <a:ext cx="5486400" cy="3310128"/>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a:t>20XX</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7857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15" name="SmartArt Placeholder 14">
            <a:extLst>
              <a:ext uri="{FF2B5EF4-FFF2-40B4-BE49-F238E27FC236}">
                <a16:creationId xmlns:a16="http://schemas.microsoft.com/office/drawing/2014/main" id="{1A07AFA2-B97F-4965-B3E3-0399F8696B92}"/>
              </a:ext>
            </a:extLst>
          </p:cNvPr>
          <p:cNvSpPr>
            <a:spLocks noGrp="1"/>
          </p:cNvSpPr>
          <p:nvPr>
            <p:ph type="dgm" sz="quarter" idx="13"/>
          </p:nvPr>
        </p:nvSpPr>
        <p:spPr>
          <a:xfrm>
            <a:off x="576263" y="2290762"/>
            <a:ext cx="2286000" cy="2514600"/>
          </a:xfrm>
          <a:solidFill>
            <a:schemeClr val="accent2"/>
          </a:solidFill>
        </p:spPr>
        <p:txBody>
          <a:bodyPr/>
          <a:lstStyle/>
          <a:p>
            <a:r>
              <a:rPr lang="en-US"/>
              <a:t>Click icon to add SmartArt graphic</a:t>
            </a:r>
            <a:endParaRPr lang="en-US" dirty="0"/>
          </a:p>
        </p:txBody>
      </p:sp>
      <p:sp>
        <p:nvSpPr>
          <p:cNvPr id="16" name="SmartArt Placeholder 14">
            <a:extLst>
              <a:ext uri="{FF2B5EF4-FFF2-40B4-BE49-F238E27FC236}">
                <a16:creationId xmlns:a16="http://schemas.microsoft.com/office/drawing/2014/main" id="{FBD83F25-25EA-4FCB-9180-B7567885BE7A}"/>
              </a:ext>
            </a:extLst>
          </p:cNvPr>
          <p:cNvSpPr>
            <a:spLocks noGrp="1"/>
          </p:cNvSpPr>
          <p:nvPr>
            <p:ph type="dgm" sz="quarter" idx="14"/>
          </p:nvPr>
        </p:nvSpPr>
        <p:spPr>
          <a:xfrm>
            <a:off x="3486759" y="2290762"/>
            <a:ext cx="2286000" cy="2514600"/>
          </a:xfrm>
          <a:solidFill>
            <a:schemeClr val="accent2"/>
          </a:solidFill>
        </p:spPr>
        <p:txBody>
          <a:bodyPr/>
          <a:lstStyle/>
          <a:p>
            <a:r>
              <a:rPr lang="en-US"/>
              <a:t>Click icon to add SmartArt graphic</a:t>
            </a:r>
            <a:endParaRPr lang="en-US" dirty="0"/>
          </a:p>
        </p:txBody>
      </p:sp>
      <p:sp>
        <p:nvSpPr>
          <p:cNvPr id="17" name="SmartArt Placeholder 14">
            <a:extLst>
              <a:ext uri="{FF2B5EF4-FFF2-40B4-BE49-F238E27FC236}">
                <a16:creationId xmlns:a16="http://schemas.microsoft.com/office/drawing/2014/main" id="{C19AF1FD-578A-4AC1-8006-BF395C098188}"/>
              </a:ext>
            </a:extLst>
          </p:cNvPr>
          <p:cNvSpPr>
            <a:spLocks noGrp="1"/>
          </p:cNvSpPr>
          <p:nvPr>
            <p:ph type="dgm" sz="quarter" idx="15"/>
          </p:nvPr>
        </p:nvSpPr>
        <p:spPr>
          <a:xfrm>
            <a:off x="6397255" y="2290762"/>
            <a:ext cx="2286000" cy="2514600"/>
          </a:xfrm>
          <a:solidFill>
            <a:schemeClr val="accent2"/>
          </a:solidFill>
        </p:spPr>
        <p:txBody>
          <a:bodyPr/>
          <a:lstStyle/>
          <a:p>
            <a:r>
              <a:rPr lang="en-US"/>
              <a:t>Click icon to add SmartArt graphic</a:t>
            </a:r>
            <a:endParaRPr lang="en-US" dirty="0"/>
          </a:p>
        </p:txBody>
      </p:sp>
      <p:sp>
        <p:nvSpPr>
          <p:cNvPr id="18" name="SmartArt Placeholder 14">
            <a:extLst>
              <a:ext uri="{FF2B5EF4-FFF2-40B4-BE49-F238E27FC236}">
                <a16:creationId xmlns:a16="http://schemas.microsoft.com/office/drawing/2014/main" id="{A30FAB41-D651-4537-9674-A090F9541E38}"/>
              </a:ext>
            </a:extLst>
          </p:cNvPr>
          <p:cNvSpPr>
            <a:spLocks noGrp="1"/>
          </p:cNvSpPr>
          <p:nvPr>
            <p:ph type="dgm" sz="quarter" idx="16"/>
          </p:nvPr>
        </p:nvSpPr>
        <p:spPr>
          <a:xfrm>
            <a:off x="9307750" y="2290762"/>
            <a:ext cx="2286000" cy="2514600"/>
          </a:xfrm>
          <a:solidFill>
            <a:schemeClr val="accent2"/>
          </a:solidFill>
        </p:spPr>
        <p:txBody>
          <a:bodyPr/>
          <a:lstStyle/>
          <a:p>
            <a:r>
              <a:rPr lang="en-US"/>
              <a:t>Click icon to add SmartArt graphic</a:t>
            </a:r>
            <a:endParaRPr lang="en-US" dirty="0"/>
          </a:p>
        </p:txBody>
      </p:sp>
      <p:sp>
        <p:nvSpPr>
          <p:cNvPr id="20" name="Text Placeholder 19">
            <a:extLst>
              <a:ext uri="{FF2B5EF4-FFF2-40B4-BE49-F238E27FC236}">
                <a16:creationId xmlns:a16="http://schemas.microsoft.com/office/drawing/2014/main" id="{6FF70985-87A5-4813-BB21-CD79732947F5}"/>
              </a:ext>
            </a:extLst>
          </p:cNvPr>
          <p:cNvSpPr>
            <a:spLocks noGrp="1"/>
          </p:cNvSpPr>
          <p:nvPr>
            <p:ph type="body" sz="quarter" idx="17" hasCustomPrompt="1"/>
          </p:nvPr>
        </p:nvSpPr>
        <p:spPr>
          <a:xfrm>
            <a:off x="576263"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2" name="Text Placeholder 21">
            <a:extLst>
              <a:ext uri="{FF2B5EF4-FFF2-40B4-BE49-F238E27FC236}">
                <a16:creationId xmlns:a16="http://schemas.microsoft.com/office/drawing/2014/main" id="{8F30C930-1919-4A13-98BD-6CB6119CC11A}"/>
              </a:ext>
            </a:extLst>
          </p:cNvPr>
          <p:cNvSpPr>
            <a:spLocks noGrp="1"/>
          </p:cNvSpPr>
          <p:nvPr>
            <p:ph type="body" sz="quarter" idx="18" hasCustomPrompt="1"/>
          </p:nvPr>
        </p:nvSpPr>
        <p:spPr>
          <a:xfrm>
            <a:off x="575894"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3" name="Text Placeholder 19">
            <a:extLst>
              <a:ext uri="{FF2B5EF4-FFF2-40B4-BE49-F238E27FC236}">
                <a16:creationId xmlns:a16="http://schemas.microsoft.com/office/drawing/2014/main" id="{6E4126AC-7681-4156-8274-2A6414894394}"/>
              </a:ext>
            </a:extLst>
          </p:cNvPr>
          <p:cNvSpPr>
            <a:spLocks noGrp="1"/>
          </p:cNvSpPr>
          <p:nvPr>
            <p:ph type="body" sz="quarter" idx="19" hasCustomPrompt="1"/>
          </p:nvPr>
        </p:nvSpPr>
        <p:spPr>
          <a:xfrm>
            <a:off x="3487128"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4" name="Text Placeholder 21">
            <a:extLst>
              <a:ext uri="{FF2B5EF4-FFF2-40B4-BE49-F238E27FC236}">
                <a16:creationId xmlns:a16="http://schemas.microsoft.com/office/drawing/2014/main" id="{D03485ED-1755-41FA-942B-ED95B3913DBF}"/>
              </a:ext>
            </a:extLst>
          </p:cNvPr>
          <p:cNvSpPr>
            <a:spLocks noGrp="1"/>
          </p:cNvSpPr>
          <p:nvPr>
            <p:ph type="body" sz="quarter" idx="20" hasCustomPrompt="1"/>
          </p:nvPr>
        </p:nvSpPr>
        <p:spPr>
          <a:xfrm>
            <a:off x="3486759"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5" name="Text Placeholder 19">
            <a:extLst>
              <a:ext uri="{FF2B5EF4-FFF2-40B4-BE49-F238E27FC236}">
                <a16:creationId xmlns:a16="http://schemas.microsoft.com/office/drawing/2014/main" id="{42AFEFC9-586E-4B97-AD51-F02AC6AC6A60}"/>
              </a:ext>
            </a:extLst>
          </p:cNvPr>
          <p:cNvSpPr>
            <a:spLocks noGrp="1"/>
          </p:cNvSpPr>
          <p:nvPr>
            <p:ph type="body" sz="quarter" idx="21" hasCustomPrompt="1"/>
          </p:nvPr>
        </p:nvSpPr>
        <p:spPr>
          <a:xfrm>
            <a:off x="6397624"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6" name="Text Placeholder 21">
            <a:extLst>
              <a:ext uri="{FF2B5EF4-FFF2-40B4-BE49-F238E27FC236}">
                <a16:creationId xmlns:a16="http://schemas.microsoft.com/office/drawing/2014/main" id="{E94B1769-BE23-4EBA-A0DA-9A01476DAC50}"/>
              </a:ext>
            </a:extLst>
          </p:cNvPr>
          <p:cNvSpPr>
            <a:spLocks noGrp="1"/>
          </p:cNvSpPr>
          <p:nvPr>
            <p:ph type="body" sz="quarter" idx="22" hasCustomPrompt="1"/>
          </p:nvPr>
        </p:nvSpPr>
        <p:spPr>
          <a:xfrm>
            <a:off x="6397255"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7" name="Text Placeholder 19">
            <a:extLst>
              <a:ext uri="{FF2B5EF4-FFF2-40B4-BE49-F238E27FC236}">
                <a16:creationId xmlns:a16="http://schemas.microsoft.com/office/drawing/2014/main" id="{9A7362AB-6137-4C5C-9219-392C3875AD9B}"/>
              </a:ext>
            </a:extLst>
          </p:cNvPr>
          <p:cNvSpPr>
            <a:spLocks noGrp="1"/>
          </p:cNvSpPr>
          <p:nvPr>
            <p:ph type="body" sz="quarter" idx="23" hasCustomPrompt="1"/>
          </p:nvPr>
        </p:nvSpPr>
        <p:spPr>
          <a:xfrm>
            <a:off x="9308119" y="4957131"/>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8" name="Text Placeholder 21">
            <a:extLst>
              <a:ext uri="{FF2B5EF4-FFF2-40B4-BE49-F238E27FC236}">
                <a16:creationId xmlns:a16="http://schemas.microsoft.com/office/drawing/2014/main" id="{DA6F45F2-E17A-4027-AAA9-B9B703C26A2F}"/>
              </a:ext>
            </a:extLst>
          </p:cNvPr>
          <p:cNvSpPr>
            <a:spLocks noGrp="1"/>
          </p:cNvSpPr>
          <p:nvPr>
            <p:ph type="body" sz="quarter" idx="24" hasCustomPrompt="1"/>
          </p:nvPr>
        </p:nvSpPr>
        <p:spPr>
          <a:xfrm>
            <a:off x="9307750" y="5461004"/>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4" name="Footer Placeholder 3"/>
          <p:cNvSpPr>
            <a:spLocks noGrp="1"/>
          </p:cNvSpPr>
          <p:nvPr>
            <p:ph type="ftr" sz="quarter" idx="11"/>
          </p:nvPr>
        </p:nvSpPr>
        <p:spPr/>
        <p:txBody>
          <a:bodyPr/>
          <a:lstStyle/>
          <a:p>
            <a:r>
              <a:rPr lang="en-US" dirty="0"/>
              <a:t>Sample Footer Text</a:t>
            </a:r>
          </a:p>
        </p:txBody>
      </p:sp>
      <p:sp>
        <p:nvSpPr>
          <p:cNvPr id="3" name="Date Placeholder 2"/>
          <p:cNvSpPr>
            <a:spLocks noGrp="1"/>
          </p:cNvSpPr>
          <p:nvPr>
            <p:ph type="dt" sz="half" idx="10"/>
          </p:nvPr>
        </p:nvSpPr>
        <p:spPr/>
        <p:txBody>
          <a:bodyPr/>
          <a:lstStyle/>
          <a:p>
            <a:r>
              <a:rPr lang="en-US"/>
              <a:t>20XX</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263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a:t>20XX</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4280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A78C165-B12A-4B46-AC7E-8E730F42CBBA}"/>
              </a:ext>
            </a:extLst>
          </p:cNvPr>
          <p:cNvCxnSpPr>
            <a:cxnSpLocks/>
          </p:cNvCxnSpPr>
          <p:nvPr userDrawn="1"/>
        </p:nvCxnSpPr>
        <p:spPr>
          <a:xfrm>
            <a:off x="4241830" y="495574"/>
            <a:ext cx="3703320" cy="0"/>
          </a:xfrm>
          <a:prstGeom prst="line">
            <a:avLst/>
          </a:prstGeom>
          <a:ln w="82550" cap="flat">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15F2DE1-F272-49DD-84C1-C2FB82B723E3}"/>
              </a:ext>
            </a:extLst>
          </p:cNvPr>
          <p:cNvCxnSpPr>
            <a:cxnSpLocks/>
          </p:cNvCxnSpPr>
          <p:nvPr userDrawn="1"/>
        </p:nvCxnSpPr>
        <p:spPr>
          <a:xfrm>
            <a:off x="8042147" y="495574"/>
            <a:ext cx="3703320" cy="0"/>
          </a:xfrm>
          <a:prstGeom prst="line">
            <a:avLst/>
          </a:prstGeom>
          <a:ln w="82550" cap="flat">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20BB053-86D6-405E-A719-7B6EF23E7207}"/>
              </a:ext>
            </a:extLst>
          </p:cNvPr>
          <p:cNvCxnSpPr>
            <a:cxnSpLocks/>
          </p:cNvCxnSpPr>
          <p:nvPr userDrawn="1"/>
        </p:nvCxnSpPr>
        <p:spPr>
          <a:xfrm>
            <a:off x="437009" y="495574"/>
            <a:ext cx="3703320" cy="0"/>
          </a:xfrm>
          <a:prstGeom prst="line">
            <a:avLst/>
          </a:prstGeom>
          <a:ln w="82550" cap="flat">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a:t>20XX</a:t>
            </a:r>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dirty="0"/>
              <a:t>Sample Footer Text</a:t>
            </a:r>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17929212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7" r:id="rId3"/>
    <p:sldLayoutId id="2147483780" r:id="rId4"/>
    <p:sldLayoutId id="2147483764" r:id="rId5"/>
    <p:sldLayoutId id="2147483785" r:id="rId6"/>
    <p:sldLayoutId id="2147483783" r:id="rId7"/>
    <p:sldLayoutId id="2147483784" r:id="rId8"/>
    <p:sldLayoutId id="2147483767" r:id="rId9"/>
    <p:sldLayoutId id="2147483782" r:id="rId10"/>
    <p:sldLayoutId id="2147483778" r:id="rId11"/>
    <p:sldLayoutId id="2147483779" r:id="rId12"/>
    <p:sldLayoutId id="2147483765" r:id="rId13"/>
    <p:sldLayoutId id="2147483766" r:id="rId14"/>
    <p:sldLayoutId id="2147483769" r:id="rId15"/>
    <p:sldLayoutId id="2147483770" r:id="rId16"/>
    <p:sldLayoutId id="2147483771" r:id="rId17"/>
    <p:sldLayoutId id="2147483786" r:id="rId18"/>
  </p:sldLayoutIdLst>
  <p:hf hd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8.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8.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11.xml"/><Relationship Id="rId5" Type="http://schemas.openxmlformats.org/officeDocument/2006/relationships/image" Target="../media/image33.jpeg"/><Relationship Id="rId4" Type="http://schemas.openxmlformats.org/officeDocument/2006/relationships/image" Target="../media/image32.jpeg"/></Relationships>
</file>

<file path=ppt/slides/_rels/slide1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alphiree/cardiovascular-diseases-risk-prediction-dataset" TargetMode="Externa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59453A-78E9-42AE-AE23-C9D218CBC378}"/>
              </a:ext>
            </a:extLst>
          </p:cNvPr>
          <p:cNvSpPr>
            <a:spLocks noGrp="1"/>
          </p:cNvSpPr>
          <p:nvPr>
            <p:ph type="ctrTitle"/>
          </p:nvPr>
        </p:nvSpPr>
        <p:spPr>
          <a:xfrm>
            <a:off x="581191" y="704088"/>
            <a:ext cx="10993549" cy="1499616"/>
          </a:xfrm>
        </p:spPr>
        <p:txBody>
          <a:bodyPr/>
          <a:lstStyle/>
          <a:p>
            <a:r>
              <a:rPr lang="en-US" dirty="0"/>
              <a:t>Predicting likelihood of Cardiovascular disease</a:t>
            </a:r>
          </a:p>
        </p:txBody>
      </p:sp>
      <p:sp>
        <p:nvSpPr>
          <p:cNvPr id="5" name="Subtitle 4">
            <a:extLst>
              <a:ext uri="{FF2B5EF4-FFF2-40B4-BE49-F238E27FC236}">
                <a16:creationId xmlns:a16="http://schemas.microsoft.com/office/drawing/2014/main" id="{639AF166-E191-409C-98AE-C2A47C576895}"/>
              </a:ext>
            </a:extLst>
          </p:cNvPr>
          <p:cNvSpPr>
            <a:spLocks noGrp="1"/>
          </p:cNvSpPr>
          <p:nvPr>
            <p:ph type="subTitle" idx="1"/>
          </p:nvPr>
        </p:nvSpPr>
        <p:spPr>
          <a:xfrm>
            <a:off x="581194" y="2495445"/>
            <a:ext cx="10993546" cy="468233"/>
          </a:xfrm>
        </p:spPr>
        <p:txBody>
          <a:bodyPr/>
          <a:lstStyle/>
          <a:p>
            <a:r>
              <a:rPr lang="en-US" dirty="0"/>
              <a:t>Richard Thomas, Charlie Smoot, Nick Brannum, Jesse Eng</a:t>
            </a:r>
          </a:p>
        </p:txBody>
      </p:sp>
      <p:pic>
        <p:nvPicPr>
          <p:cNvPr id="8" name="Picture Placeholder 7" descr="Medical equipment with a stethoscope">
            <a:extLst>
              <a:ext uri="{FF2B5EF4-FFF2-40B4-BE49-F238E27FC236}">
                <a16:creationId xmlns:a16="http://schemas.microsoft.com/office/drawing/2014/main" id="{D9011B7D-CD6B-49C3-8163-9672E7B5EB9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48056" y="3081528"/>
            <a:ext cx="11265408" cy="3310128"/>
          </a:xfrm>
        </p:spPr>
      </p:pic>
    </p:spTree>
    <p:extLst>
      <p:ext uri="{BB962C8B-B14F-4D97-AF65-F5344CB8AC3E}">
        <p14:creationId xmlns:p14="http://schemas.microsoft.com/office/powerpoint/2010/main" val="103975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70EEF-F54B-5E82-25A1-3DE70B36296E}"/>
              </a:ext>
            </a:extLst>
          </p:cNvPr>
          <p:cNvSpPr>
            <a:spLocks noGrp="1"/>
          </p:cNvSpPr>
          <p:nvPr>
            <p:ph type="title"/>
          </p:nvPr>
        </p:nvSpPr>
        <p:spPr>
          <a:xfrm>
            <a:off x="262015" y="-123012"/>
            <a:ext cx="11029616" cy="1189554"/>
          </a:xfrm>
        </p:spPr>
        <p:txBody>
          <a:bodyPr/>
          <a:lstStyle/>
          <a:p>
            <a:r>
              <a:rPr lang="en-US" dirty="0"/>
              <a:t>XGBoost</a:t>
            </a:r>
          </a:p>
        </p:txBody>
      </p:sp>
      <p:sp>
        <p:nvSpPr>
          <p:cNvPr id="4" name="Slide Number Placeholder 3">
            <a:extLst>
              <a:ext uri="{FF2B5EF4-FFF2-40B4-BE49-F238E27FC236}">
                <a16:creationId xmlns:a16="http://schemas.microsoft.com/office/drawing/2014/main" id="{0079310C-7897-B481-15C9-B5C3C963A077}"/>
              </a:ext>
            </a:extLst>
          </p:cNvPr>
          <p:cNvSpPr>
            <a:spLocks noGrp="1"/>
          </p:cNvSpPr>
          <p:nvPr>
            <p:ph type="sldNum" sz="quarter" idx="12"/>
          </p:nvPr>
        </p:nvSpPr>
        <p:spPr/>
        <p:txBody>
          <a:bodyPr/>
          <a:lstStyle/>
          <a:p>
            <a:fld id="{E875B8B1-E23A-46A5-B5BB-B0FEA9C01615}" type="slidenum">
              <a:rPr lang="en-US" smtClean="0"/>
              <a:t>10</a:t>
            </a:fld>
            <a:endParaRPr lang="en-US"/>
          </a:p>
        </p:txBody>
      </p:sp>
      <p:pic>
        <p:nvPicPr>
          <p:cNvPr id="5" name="Picture 4" descr="A screenshot of a computer program&#10;&#10;Description automatically generated">
            <a:extLst>
              <a:ext uri="{FF2B5EF4-FFF2-40B4-BE49-F238E27FC236}">
                <a16:creationId xmlns:a16="http://schemas.microsoft.com/office/drawing/2014/main" id="{DA5DEB72-F87C-8611-81EF-F0C1BF7A8501}"/>
              </a:ext>
            </a:extLst>
          </p:cNvPr>
          <p:cNvPicPr>
            <a:picLocks noChangeAspect="1"/>
          </p:cNvPicPr>
          <p:nvPr/>
        </p:nvPicPr>
        <p:blipFill>
          <a:blip r:embed="rId2"/>
          <a:stretch>
            <a:fillRect/>
          </a:stretch>
        </p:blipFill>
        <p:spPr>
          <a:xfrm>
            <a:off x="6590605" y="741922"/>
            <a:ext cx="5339380" cy="6047117"/>
          </a:xfrm>
          <a:prstGeom prst="rect">
            <a:avLst/>
          </a:prstGeom>
        </p:spPr>
      </p:pic>
      <p:pic>
        <p:nvPicPr>
          <p:cNvPr id="6" name="Picture 5" descr="A screen shot of a computer program&#10;&#10;Description automatically generated">
            <a:extLst>
              <a:ext uri="{FF2B5EF4-FFF2-40B4-BE49-F238E27FC236}">
                <a16:creationId xmlns:a16="http://schemas.microsoft.com/office/drawing/2014/main" id="{24FAEB93-F9A6-C116-6B82-4EB6241AC246}"/>
              </a:ext>
            </a:extLst>
          </p:cNvPr>
          <p:cNvPicPr>
            <a:picLocks noChangeAspect="1"/>
          </p:cNvPicPr>
          <p:nvPr/>
        </p:nvPicPr>
        <p:blipFill>
          <a:blip r:embed="rId3"/>
          <a:stretch>
            <a:fillRect/>
          </a:stretch>
        </p:blipFill>
        <p:spPr>
          <a:xfrm>
            <a:off x="262015" y="4178300"/>
            <a:ext cx="5461000" cy="2679700"/>
          </a:xfrm>
          <a:prstGeom prst="rect">
            <a:avLst/>
          </a:prstGeom>
        </p:spPr>
      </p:pic>
      <p:sp>
        <p:nvSpPr>
          <p:cNvPr id="7" name="TextBox 6">
            <a:extLst>
              <a:ext uri="{FF2B5EF4-FFF2-40B4-BE49-F238E27FC236}">
                <a16:creationId xmlns:a16="http://schemas.microsoft.com/office/drawing/2014/main" id="{6BC52537-7786-DF71-4DEF-EC0C792EFE34}"/>
              </a:ext>
            </a:extLst>
          </p:cNvPr>
          <p:cNvSpPr txBox="1"/>
          <p:nvPr/>
        </p:nvSpPr>
        <p:spPr>
          <a:xfrm>
            <a:off x="238638" y="1319842"/>
            <a:ext cx="5857362" cy="2031325"/>
          </a:xfrm>
          <a:prstGeom prst="rect">
            <a:avLst/>
          </a:prstGeom>
          <a:noFill/>
        </p:spPr>
        <p:txBody>
          <a:bodyPr wrap="square" rtlCol="0">
            <a:spAutoFit/>
          </a:bodyPr>
          <a:lstStyle/>
          <a:p>
            <a:r>
              <a:rPr lang="en-US" sz="1800" dirty="0"/>
              <a:t>Our data had significant more samples for no heart disease, so we tested using this model to accommodate. This model allows us to set parameters including sample percentage, max tree depth, and scale weight. The scale weight of 4 is to accommodate the imbalance of positive and negative heart disease samples, or 0 and 1 for the binary classification. The following parameters gave the highest f1-score output.</a:t>
            </a:r>
          </a:p>
        </p:txBody>
      </p:sp>
    </p:spTree>
    <p:extLst>
      <p:ext uri="{BB962C8B-B14F-4D97-AF65-F5344CB8AC3E}">
        <p14:creationId xmlns:p14="http://schemas.microsoft.com/office/powerpoint/2010/main" val="1585174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4928B-A37B-471B-1B5A-DD59C4C0C0CA}"/>
              </a:ext>
            </a:extLst>
          </p:cNvPr>
          <p:cNvSpPr>
            <a:spLocks noGrp="1"/>
          </p:cNvSpPr>
          <p:nvPr>
            <p:ph type="title"/>
          </p:nvPr>
        </p:nvSpPr>
        <p:spPr>
          <a:xfrm>
            <a:off x="210256" y="-79880"/>
            <a:ext cx="11029616" cy="1189554"/>
          </a:xfrm>
        </p:spPr>
        <p:txBody>
          <a:bodyPr/>
          <a:lstStyle/>
          <a:p>
            <a:r>
              <a:rPr lang="en-US" dirty="0"/>
              <a:t>ROC Graphs</a:t>
            </a:r>
          </a:p>
        </p:txBody>
      </p:sp>
      <p:sp>
        <p:nvSpPr>
          <p:cNvPr id="4" name="Slide Number Placeholder 3">
            <a:extLst>
              <a:ext uri="{FF2B5EF4-FFF2-40B4-BE49-F238E27FC236}">
                <a16:creationId xmlns:a16="http://schemas.microsoft.com/office/drawing/2014/main" id="{5CA90BBC-CCC5-0756-F6B5-BEE7BA8BF46A}"/>
              </a:ext>
            </a:extLst>
          </p:cNvPr>
          <p:cNvSpPr>
            <a:spLocks noGrp="1"/>
          </p:cNvSpPr>
          <p:nvPr>
            <p:ph type="sldNum" sz="quarter" idx="12"/>
          </p:nvPr>
        </p:nvSpPr>
        <p:spPr/>
        <p:txBody>
          <a:bodyPr/>
          <a:lstStyle/>
          <a:p>
            <a:fld id="{E875B8B1-E23A-46A5-B5BB-B0FEA9C01615}" type="slidenum">
              <a:rPr lang="en-US" smtClean="0"/>
              <a:t>11</a:t>
            </a:fld>
            <a:endParaRPr lang="en-US"/>
          </a:p>
        </p:txBody>
      </p:sp>
      <p:pic>
        <p:nvPicPr>
          <p:cNvPr id="6" name="Picture 5">
            <a:extLst>
              <a:ext uri="{FF2B5EF4-FFF2-40B4-BE49-F238E27FC236}">
                <a16:creationId xmlns:a16="http://schemas.microsoft.com/office/drawing/2014/main" id="{8E240DDA-D717-A39D-A188-4BE5FC53ED48}"/>
              </a:ext>
            </a:extLst>
          </p:cNvPr>
          <p:cNvPicPr>
            <a:picLocks noChangeAspect="1"/>
          </p:cNvPicPr>
          <p:nvPr/>
        </p:nvPicPr>
        <p:blipFill>
          <a:blip r:embed="rId2"/>
          <a:stretch>
            <a:fillRect/>
          </a:stretch>
        </p:blipFill>
        <p:spPr>
          <a:xfrm>
            <a:off x="7828011" y="2477416"/>
            <a:ext cx="3411861" cy="2731303"/>
          </a:xfrm>
          <a:prstGeom prst="rect">
            <a:avLst/>
          </a:prstGeom>
        </p:spPr>
      </p:pic>
      <p:pic>
        <p:nvPicPr>
          <p:cNvPr id="8" name="Picture 7">
            <a:extLst>
              <a:ext uri="{FF2B5EF4-FFF2-40B4-BE49-F238E27FC236}">
                <a16:creationId xmlns:a16="http://schemas.microsoft.com/office/drawing/2014/main" id="{C2D305A7-A2CB-E327-76FC-42A5B27E9619}"/>
              </a:ext>
            </a:extLst>
          </p:cNvPr>
          <p:cNvPicPr>
            <a:picLocks noChangeAspect="1"/>
          </p:cNvPicPr>
          <p:nvPr/>
        </p:nvPicPr>
        <p:blipFill>
          <a:blip r:embed="rId3"/>
          <a:stretch>
            <a:fillRect/>
          </a:stretch>
        </p:blipFill>
        <p:spPr>
          <a:xfrm>
            <a:off x="4316423" y="2477416"/>
            <a:ext cx="3417760" cy="2731303"/>
          </a:xfrm>
          <a:prstGeom prst="rect">
            <a:avLst/>
          </a:prstGeom>
        </p:spPr>
      </p:pic>
      <p:pic>
        <p:nvPicPr>
          <p:cNvPr id="10" name="Picture 9">
            <a:extLst>
              <a:ext uri="{FF2B5EF4-FFF2-40B4-BE49-F238E27FC236}">
                <a16:creationId xmlns:a16="http://schemas.microsoft.com/office/drawing/2014/main" id="{1223C544-EEDD-62F6-F907-5C74B68D9528}"/>
              </a:ext>
            </a:extLst>
          </p:cNvPr>
          <p:cNvPicPr>
            <a:picLocks noChangeAspect="1"/>
          </p:cNvPicPr>
          <p:nvPr/>
        </p:nvPicPr>
        <p:blipFill>
          <a:blip r:embed="rId4"/>
          <a:stretch>
            <a:fillRect/>
          </a:stretch>
        </p:blipFill>
        <p:spPr>
          <a:xfrm>
            <a:off x="783877" y="2477416"/>
            <a:ext cx="3438718" cy="2731303"/>
          </a:xfrm>
          <a:prstGeom prst="rect">
            <a:avLst/>
          </a:prstGeom>
        </p:spPr>
      </p:pic>
      <p:sp>
        <p:nvSpPr>
          <p:cNvPr id="11" name="TextBox 10">
            <a:extLst>
              <a:ext uri="{FF2B5EF4-FFF2-40B4-BE49-F238E27FC236}">
                <a16:creationId xmlns:a16="http://schemas.microsoft.com/office/drawing/2014/main" id="{390DD01B-9331-1A92-77E5-59F8BA098E88}"/>
              </a:ext>
            </a:extLst>
          </p:cNvPr>
          <p:cNvSpPr txBox="1"/>
          <p:nvPr/>
        </p:nvSpPr>
        <p:spPr>
          <a:xfrm>
            <a:off x="534837" y="1216325"/>
            <a:ext cx="10092906" cy="923330"/>
          </a:xfrm>
          <a:prstGeom prst="rect">
            <a:avLst/>
          </a:prstGeom>
          <a:noFill/>
        </p:spPr>
        <p:txBody>
          <a:bodyPr wrap="square" rtlCol="0">
            <a:spAutoFit/>
          </a:bodyPr>
          <a:lstStyle/>
          <a:p>
            <a:r>
              <a:rPr lang="en-US" dirty="0"/>
              <a:t>ROC graphs helped us to evaluate the effectiveness of binary classifier models</a:t>
            </a:r>
          </a:p>
          <a:p>
            <a:pPr marL="285750" indent="-285750">
              <a:buFont typeface="Arial" panose="020B0604020202020204" pitchFamily="34" charset="0"/>
              <a:buChar char="•"/>
            </a:pPr>
            <a:r>
              <a:rPr lang="en-US" dirty="0"/>
              <a:t>The goal of each machine learning model is to have as high of a true positive rate as possible</a:t>
            </a:r>
          </a:p>
          <a:p>
            <a:pPr marL="285750" indent="-285750">
              <a:buFont typeface="Arial" panose="020B0604020202020204" pitchFamily="34" charset="0"/>
              <a:buChar char="•"/>
            </a:pPr>
            <a:r>
              <a:rPr lang="en-US" dirty="0" err="1"/>
              <a:t>Xgboost</a:t>
            </a:r>
            <a:r>
              <a:rPr lang="en-US" dirty="0"/>
              <a:t> proved to be our best model</a:t>
            </a:r>
          </a:p>
        </p:txBody>
      </p:sp>
    </p:spTree>
    <p:extLst>
      <p:ext uri="{BB962C8B-B14F-4D97-AF65-F5344CB8AC3E}">
        <p14:creationId xmlns:p14="http://schemas.microsoft.com/office/powerpoint/2010/main" val="397071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FDDF4-5E5F-4266-BD01-618D384D0E9F}"/>
              </a:ext>
            </a:extLst>
          </p:cNvPr>
          <p:cNvSpPr>
            <a:spLocks noGrp="1"/>
          </p:cNvSpPr>
          <p:nvPr>
            <p:ph type="ctrTitle"/>
          </p:nvPr>
        </p:nvSpPr>
        <p:spPr>
          <a:xfrm>
            <a:off x="581191" y="1020431"/>
            <a:ext cx="10993549" cy="1475013"/>
          </a:xfrm>
        </p:spPr>
        <p:txBody>
          <a:bodyPr anchor="ctr" anchorCtr="0"/>
          <a:lstStyle/>
          <a:p>
            <a:r>
              <a:rPr lang="en-US" dirty="0"/>
              <a:t>Deploying the machine learning model</a:t>
            </a:r>
          </a:p>
        </p:txBody>
      </p:sp>
      <p:pic>
        <p:nvPicPr>
          <p:cNvPr id="7" name="Picture Placeholder 6" descr="A doctor with his arms crossed&#10;">
            <a:extLst>
              <a:ext uri="{FF2B5EF4-FFF2-40B4-BE49-F238E27FC236}">
                <a16:creationId xmlns:a16="http://schemas.microsoft.com/office/drawing/2014/main" id="{23EFDF58-67CE-479D-9BFD-FE6D788538C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48056" y="3081528"/>
            <a:ext cx="5486400" cy="3310128"/>
          </a:xfrm>
        </p:spPr>
      </p:pic>
      <p:pic>
        <p:nvPicPr>
          <p:cNvPr id="9" name="Picture Placeholder 8" descr="A person smiling for the camera">
            <a:extLst>
              <a:ext uri="{FF2B5EF4-FFF2-40B4-BE49-F238E27FC236}">
                <a16:creationId xmlns:a16="http://schemas.microsoft.com/office/drawing/2014/main" id="{4FD4795F-3513-4012-91EE-FA9A56FDF96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254496" y="3081528"/>
            <a:ext cx="5486400" cy="3310128"/>
          </a:xfrm>
        </p:spPr>
      </p:pic>
      <p:sp>
        <p:nvSpPr>
          <p:cNvPr id="12" name="Slide Number Placeholder 11">
            <a:extLst>
              <a:ext uri="{FF2B5EF4-FFF2-40B4-BE49-F238E27FC236}">
                <a16:creationId xmlns:a16="http://schemas.microsoft.com/office/drawing/2014/main" id="{4A36D853-EA47-4D86-90A0-8A1FAEE00B97}"/>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12</a:t>
            </a:fld>
            <a:endParaRPr lang="en-US" dirty="0"/>
          </a:p>
        </p:txBody>
      </p:sp>
    </p:spTree>
    <p:extLst>
      <p:ext uri="{BB962C8B-B14F-4D97-AF65-F5344CB8AC3E}">
        <p14:creationId xmlns:p14="http://schemas.microsoft.com/office/powerpoint/2010/main" val="2809739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AB999-2E53-B2C3-8441-FAF5ED5C98B5}"/>
              </a:ext>
            </a:extLst>
          </p:cNvPr>
          <p:cNvSpPr>
            <a:spLocks noGrp="1"/>
          </p:cNvSpPr>
          <p:nvPr>
            <p:ph type="title"/>
          </p:nvPr>
        </p:nvSpPr>
        <p:spPr>
          <a:xfrm>
            <a:off x="103517" y="-316564"/>
            <a:ext cx="10515600" cy="1325563"/>
          </a:xfrm>
        </p:spPr>
        <p:txBody>
          <a:bodyPr/>
          <a:lstStyle/>
          <a:p>
            <a:r>
              <a:rPr lang="en-US" dirty="0"/>
              <a:t>Deploying the model with a python flask api</a:t>
            </a:r>
          </a:p>
        </p:txBody>
      </p:sp>
      <p:pic>
        <p:nvPicPr>
          <p:cNvPr id="9" name="Picture 8">
            <a:extLst>
              <a:ext uri="{FF2B5EF4-FFF2-40B4-BE49-F238E27FC236}">
                <a16:creationId xmlns:a16="http://schemas.microsoft.com/office/drawing/2014/main" id="{3ECA454C-90EF-1978-45A6-BE1883CA6EFB}"/>
              </a:ext>
            </a:extLst>
          </p:cNvPr>
          <p:cNvPicPr>
            <a:picLocks noChangeAspect="1"/>
          </p:cNvPicPr>
          <p:nvPr/>
        </p:nvPicPr>
        <p:blipFill>
          <a:blip r:embed="rId2"/>
          <a:stretch>
            <a:fillRect/>
          </a:stretch>
        </p:blipFill>
        <p:spPr>
          <a:xfrm>
            <a:off x="3990562" y="1751161"/>
            <a:ext cx="2741510" cy="4960189"/>
          </a:xfrm>
          <a:prstGeom prst="rect">
            <a:avLst/>
          </a:prstGeom>
        </p:spPr>
      </p:pic>
      <p:sp>
        <p:nvSpPr>
          <p:cNvPr id="11" name="TextBox 10">
            <a:extLst>
              <a:ext uri="{FF2B5EF4-FFF2-40B4-BE49-F238E27FC236}">
                <a16:creationId xmlns:a16="http://schemas.microsoft.com/office/drawing/2014/main" id="{A2DC9898-2CF4-BEFF-4859-39270030DCDA}"/>
              </a:ext>
            </a:extLst>
          </p:cNvPr>
          <p:cNvSpPr txBox="1"/>
          <p:nvPr/>
        </p:nvSpPr>
        <p:spPr>
          <a:xfrm>
            <a:off x="4791973" y="1376569"/>
            <a:ext cx="1017917" cy="369332"/>
          </a:xfrm>
          <a:prstGeom prst="rect">
            <a:avLst/>
          </a:prstGeom>
          <a:noFill/>
        </p:spPr>
        <p:txBody>
          <a:bodyPr wrap="square" rtlCol="0">
            <a:spAutoFit/>
          </a:bodyPr>
          <a:lstStyle/>
          <a:p>
            <a:r>
              <a:rPr lang="en-US" dirty="0"/>
              <a:t>Flask API</a:t>
            </a:r>
          </a:p>
        </p:txBody>
      </p:sp>
      <p:sp>
        <p:nvSpPr>
          <p:cNvPr id="13" name="TextBox 12">
            <a:extLst>
              <a:ext uri="{FF2B5EF4-FFF2-40B4-BE49-F238E27FC236}">
                <a16:creationId xmlns:a16="http://schemas.microsoft.com/office/drawing/2014/main" id="{F98F3D47-B490-E5AD-8EFB-61BF1DD1B55E}"/>
              </a:ext>
            </a:extLst>
          </p:cNvPr>
          <p:cNvSpPr txBox="1"/>
          <p:nvPr/>
        </p:nvSpPr>
        <p:spPr>
          <a:xfrm>
            <a:off x="431320" y="2113471"/>
            <a:ext cx="1552755" cy="923330"/>
          </a:xfrm>
          <a:prstGeom prst="rect">
            <a:avLst/>
          </a:prstGeom>
          <a:noFill/>
          <a:ln w="19050">
            <a:solidFill>
              <a:schemeClr val="tx1"/>
            </a:solidFill>
          </a:ln>
        </p:spPr>
        <p:txBody>
          <a:bodyPr wrap="square" rtlCol="0">
            <a:spAutoFit/>
          </a:bodyPr>
          <a:lstStyle/>
          <a:p>
            <a:pPr algn="ctr"/>
            <a:r>
              <a:rPr lang="en-US" dirty="0"/>
              <a:t>Create ML model in Python</a:t>
            </a:r>
          </a:p>
        </p:txBody>
      </p:sp>
      <p:cxnSp>
        <p:nvCxnSpPr>
          <p:cNvPr id="15" name="Straight Arrow Connector 14">
            <a:extLst>
              <a:ext uri="{FF2B5EF4-FFF2-40B4-BE49-F238E27FC236}">
                <a16:creationId xmlns:a16="http://schemas.microsoft.com/office/drawing/2014/main" id="{0FFB3045-65D7-4ED5-DC0A-6D8A7151EABD}"/>
              </a:ext>
            </a:extLst>
          </p:cNvPr>
          <p:cNvCxnSpPr>
            <a:stCxn id="13" idx="2"/>
          </p:cNvCxnSpPr>
          <p:nvPr/>
        </p:nvCxnSpPr>
        <p:spPr>
          <a:xfrm flipH="1">
            <a:off x="1207697" y="3036801"/>
            <a:ext cx="1" cy="15006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0991903-810B-3838-EC4C-4BA0202E7173}"/>
              </a:ext>
            </a:extLst>
          </p:cNvPr>
          <p:cNvSpPr txBox="1"/>
          <p:nvPr/>
        </p:nvSpPr>
        <p:spPr>
          <a:xfrm>
            <a:off x="431320" y="4537494"/>
            <a:ext cx="1552755" cy="923330"/>
          </a:xfrm>
          <a:prstGeom prst="rect">
            <a:avLst/>
          </a:prstGeom>
          <a:noFill/>
          <a:ln w="19050">
            <a:solidFill>
              <a:schemeClr val="tx1"/>
            </a:solidFill>
          </a:ln>
        </p:spPr>
        <p:txBody>
          <a:bodyPr wrap="square" rtlCol="0">
            <a:spAutoFit/>
          </a:bodyPr>
          <a:lstStyle/>
          <a:p>
            <a:pPr algn="ctr"/>
            <a:r>
              <a:rPr lang="en-US" dirty="0"/>
              <a:t>Save model and scalar as .</a:t>
            </a:r>
            <a:r>
              <a:rPr lang="en-US" dirty="0" err="1"/>
              <a:t>pkl</a:t>
            </a:r>
            <a:r>
              <a:rPr lang="en-US" dirty="0"/>
              <a:t> files</a:t>
            </a:r>
          </a:p>
        </p:txBody>
      </p:sp>
      <p:cxnSp>
        <p:nvCxnSpPr>
          <p:cNvPr id="18" name="Straight Arrow Connector 17">
            <a:extLst>
              <a:ext uri="{FF2B5EF4-FFF2-40B4-BE49-F238E27FC236}">
                <a16:creationId xmlns:a16="http://schemas.microsoft.com/office/drawing/2014/main" id="{0780C09F-73CE-E644-73B3-8DCA32F918C7}"/>
              </a:ext>
            </a:extLst>
          </p:cNvPr>
          <p:cNvCxnSpPr>
            <a:stCxn id="16" idx="3"/>
          </p:cNvCxnSpPr>
          <p:nvPr/>
        </p:nvCxnSpPr>
        <p:spPr>
          <a:xfrm>
            <a:off x="1984075" y="4999159"/>
            <a:ext cx="200648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40CC97F-C869-C4EE-1BFB-A258B9601DB1}"/>
              </a:ext>
            </a:extLst>
          </p:cNvPr>
          <p:cNvSpPr txBox="1"/>
          <p:nvPr/>
        </p:nvSpPr>
        <p:spPr>
          <a:xfrm>
            <a:off x="1984075" y="2866428"/>
            <a:ext cx="2156604" cy="2031325"/>
          </a:xfrm>
          <a:prstGeom prst="rect">
            <a:avLst/>
          </a:prstGeom>
          <a:noFill/>
        </p:spPr>
        <p:txBody>
          <a:bodyPr wrap="square" rtlCol="0">
            <a:spAutoFit/>
          </a:bodyPr>
          <a:lstStyle/>
          <a:p>
            <a:r>
              <a:rPr lang="en-US" dirty="0"/>
              <a:t>Now flask API doesn’t need to fit the model each time it is accessed. We can use the already created model to run predictions on.</a:t>
            </a:r>
          </a:p>
        </p:txBody>
      </p:sp>
      <p:cxnSp>
        <p:nvCxnSpPr>
          <p:cNvPr id="21" name="Straight Arrow Connector 20">
            <a:extLst>
              <a:ext uri="{FF2B5EF4-FFF2-40B4-BE49-F238E27FC236}">
                <a16:creationId xmlns:a16="http://schemas.microsoft.com/office/drawing/2014/main" id="{541DF8E8-CACE-F07D-90B7-3907DAE2B131}"/>
              </a:ext>
            </a:extLst>
          </p:cNvPr>
          <p:cNvCxnSpPr/>
          <p:nvPr/>
        </p:nvCxnSpPr>
        <p:spPr>
          <a:xfrm>
            <a:off x="6768313" y="4986417"/>
            <a:ext cx="139401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AB23D72C-A8A0-6DE6-63E3-D0B95FA2337D}"/>
              </a:ext>
            </a:extLst>
          </p:cNvPr>
          <p:cNvPicPr>
            <a:picLocks noChangeAspect="1"/>
          </p:cNvPicPr>
          <p:nvPr/>
        </p:nvPicPr>
        <p:blipFill>
          <a:blip r:embed="rId3"/>
          <a:stretch>
            <a:fillRect/>
          </a:stretch>
        </p:blipFill>
        <p:spPr>
          <a:xfrm>
            <a:off x="8312133" y="3787147"/>
            <a:ext cx="3791584" cy="2997832"/>
          </a:xfrm>
          <a:prstGeom prst="rect">
            <a:avLst/>
          </a:prstGeom>
        </p:spPr>
      </p:pic>
      <p:sp>
        <p:nvSpPr>
          <p:cNvPr id="24" name="TextBox 23">
            <a:extLst>
              <a:ext uri="{FF2B5EF4-FFF2-40B4-BE49-F238E27FC236}">
                <a16:creationId xmlns:a16="http://schemas.microsoft.com/office/drawing/2014/main" id="{C5AF7E41-164C-CAA2-90ED-B7063D58F56E}"/>
              </a:ext>
            </a:extLst>
          </p:cNvPr>
          <p:cNvSpPr txBox="1"/>
          <p:nvPr/>
        </p:nvSpPr>
        <p:spPr>
          <a:xfrm>
            <a:off x="10806553" y="3429000"/>
            <a:ext cx="1690778" cy="369332"/>
          </a:xfrm>
          <a:prstGeom prst="rect">
            <a:avLst/>
          </a:prstGeom>
          <a:noFill/>
        </p:spPr>
        <p:txBody>
          <a:bodyPr wrap="square" rtlCol="0">
            <a:spAutoFit/>
          </a:bodyPr>
          <a:lstStyle/>
          <a:p>
            <a:r>
              <a:rPr lang="en-US" dirty="0"/>
              <a:t>results.js</a:t>
            </a:r>
          </a:p>
        </p:txBody>
      </p:sp>
      <p:sp>
        <p:nvSpPr>
          <p:cNvPr id="25" name="TextBox 24">
            <a:extLst>
              <a:ext uri="{FF2B5EF4-FFF2-40B4-BE49-F238E27FC236}">
                <a16:creationId xmlns:a16="http://schemas.microsoft.com/office/drawing/2014/main" id="{A65E4D15-23B6-D83E-D9D3-54F27867AFB1}"/>
              </a:ext>
            </a:extLst>
          </p:cNvPr>
          <p:cNvSpPr txBox="1"/>
          <p:nvPr/>
        </p:nvSpPr>
        <p:spPr>
          <a:xfrm>
            <a:off x="6732072" y="4530672"/>
            <a:ext cx="1466491" cy="369332"/>
          </a:xfrm>
          <a:prstGeom prst="rect">
            <a:avLst/>
          </a:prstGeom>
          <a:noFill/>
        </p:spPr>
        <p:txBody>
          <a:bodyPr wrap="square" rtlCol="0">
            <a:spAutoFit/>
          </a:bodyPr>
          <a:lstStyle/>
          <a:p>
            <a:r>
              <a:rPr lang="en-US" dirty="0"/>
              <a:t>POST API call</a:t>
            </a:r>
          </a:p>
        </p:txBody>
      </p:sp>
      <p:cxnSp>
        <p:nvCxnSpPr>
          <p:cNvPr id="29" name="Straight Arrow Connector 28">
            <a:extLst>
              <a:ext uri="{FF2B5EF4-FFF2-40B4-BE49-F238E27FC236}">
                <a16:creationId xmlns:a16="http://schemas.microsoft.com/office/drawing/2014/main" id="{5D5E2F94-EDB3-124A-CA73-A43DDAD2D79B}"/>
              </a:ext>
            </a:extLst>
          </p:cNvPr>
          <p:cNvCxnSpPr>
            <a:cxnSpLocks/>
          </p:cNvCxnSpPr>
          <p:nvPr/>
        </p:nvCxnSpPr>
        <p:spPr>
          <a:xfrm>
            <a:off x="9471804" y="3105509"/>
            <a:ext cx="0" cy="59681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8FB2EA27-C742-C621-92C0-332454C4A439}"/>
              </a:ext>
            </a:extLst>
          </p:cNvPr>
          <p:cNvPicPr>
            <a:picLocks noChangeAspect="1"/>
          </p:cNvPicPr>
          <p:nvPr/>
        </p:nvPicPr>
        <p:blipFill>
          <a:blip r:embed="rId4"/>
          <a:stretch>
            <a:fillRect/>
          </a:stretch>
        </p:blipFill>
        <p:spPr>
          <a:xfrm>
            <a:off x="7291667" y="1205083"/>
            <a:ext cx="4680615" cy="2016648"/>
          </a:xfrm>
          <a:prstGeom prst="rect">
            <a:avLst/>
          </a:prstGeom>
        </p:spPr>
      </p:pic>
      <p:sp>
        <p:nvSpPr>
          <p:cNvPr id="31" name="TextBox 30">
            <a:extLst>
              <a:ext uri="{FF2B5EF4-FFF2-40B4-BE49-F238E27FC236}">
                <a16:creationId xmlns:a16="http://schemas.microsoft.com/office/drawing/2014/main" id="{35448BEF-0713-BE82-1B87-2457C4383473}"/>
              </a:ext>
            </a:extLst>
          </p:cNvPr>
          <p:cNvSpPr txBox="1"/>
          <p:nvPr/>
        </p:nvSpPr>
        <p:spPr>
          <a:xfrm>
            <a:off x="8704053" y="978004"/>
            <a:ext cx="2405923" cy="369332"/>
          </a:xfrm>
          <a:prstGeom prst="rect">
            <a:avLst/>
          </a:prstGeom>
          <a:noFill/>
        </p:spPr>
        <p:txBody>
          <a:bodyPr wrap="square" rtlCol="0">
            <a:spAutoFit/>
          </a:bodyPr>
          <a:lstStyle/>
          <a:p>
            <a:r>
              <a:rPr lang="en-US" dirty="0"/>
              <a:t>HTML based survey</a:t>
            </a:r>
          </a:p>
        </p:txBody>
      </p:sp>
    </p:spTree>
    <p:extLst>
      <p:ext uri="{BB962C8B-B14F-4D97-AF65-F5344CB8AC3E}">
        <p14:creationId xmlns:p14="http://schemas.microsoft.com/office/powerpoint/2010/main" val="3075527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6DC73-6AE0-CB2B-A9EE-145B7F37087F}"/>
              </a:ext>
            </a:extLst>
          </p:cNvPr>
          <p:cNvSpPr>
            <a:spLocks noGrp="1"/>
          </p:cNvSpPr>
          <p:nvPr>
            <p:ph type="title"/>
          </p:nvPr>
        </p:nvSpPr>
        <p:spPr/>
        <p:txBody>
          <a:bodyPr>
            <a:noAutofit/>
          </a:bodyPr>
          <a:lstStyle/>
          <a:p>
            <a:r>
              <a:rPr lang="en-US" sz="14500" dirty="0"/>
              <a:t>Live demo</a:t>
            </a:r>
          </a:p>
        </p:txBody>
      </p:sp>
    </p:spTree>
    <p:extLst>
      <p:ext uri="{BB962C8B-B14F-4D97-AF65-F5344CB8AC3E}">
        <p14:creationId xmlns:p14="http://schemas.microsoft.com/office/powerpoint/2010/main" val="2831006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92F8-8CA0-4216-808E-BCF1E34D38DA}"/>
              </a:ext>
            </a:extLst>
          </p:cNvPr>
          <p:cNvSpPr>
            <a:spLocks noGrp="1"/>
          </p:cNvSpPr>
          <p:nvPr>
            <p:ph type="title"/>
          </p:nvPr>
        </p:nvSpPr>
        <p:spPr>
          <a:xfrm>
            <a:off x="581192" y="3986411"/>
            <a:ext cx="3568661" cy="1872388"/>
          </a:xfrm>
        </p:spPr>
        <p:txBody>
          <a:bodyPr/>
          <a:lstStyle/>
          <a:p>
            <a:r>
              <a:rPr lang="en-US" dirty="0"/>
              <a:t>Summary</a:t>
            </a:r>
          </a:p>
        </p:txBody>
      </p:sp>
      <p:pic>
        <p:nvPicPr>
          <p:cNvPr id="9" name="Picture Placeholder 8" descr="A person smiling for the camera&#10;">
            <a:extLst>
              <a:ext uri="{FF2B5EF4-FFF2-40B4-BE49-F238E27FC236}">
                <a16:creationId xmlns:a16="http://schemas.microsoft.com/office/drawing/2014/main" id="{0C4F09C2-CDF0-42F2-ACBE-48A7C5A3018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48056" y="768096"/>
            <a:ext cx="2578608" cy="2816352"/>
          </a:xfrm>
        </p:spPr>
      </p:pic>
      <p:pic>
        <p:nvPicPr>
          <p:cNvPr id="11" name="Picture Placeholder 10" descr="Two people looking at a paper&#10;">
            <a:extLst>
              <a:ext uri="{FF2B5EF4-FFF2-40B4-BE49-F238E27FC236}">
                <a16:creationId xmlns:a16="http://schemas.microsoft.com/office/drawing/2014/main" id="{CCB647CF-2AAB-45DF-86A9-63D8063F12EC}"/>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3352800" y="768096"/>
            <a:ext cx="2578608" cy="2816352"/>
          </a:xfrm>
        </p:spPr>
      </p:pic>
      <p:pic>
        <p:nvPicPr>
          <p:cNvPr id="13" name="Picture Placeholder 12" descr="A doctor with his arms crossed&#10;">
            <a:extLst>
              <a:ext uri="{FF2B5EF4-FFF2-40B4-BE49-F238E27FC236}">
                <a16:creationId xmlns:a16="http://schemas.microsoft.com/office/drawing/2014/main" id="{FEE47F26-5CCA-4F67-A13A-A48D1F2E9CA5}"/>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257544" y="768096"/>
            <a:ext cx="2578608" cy="2816352"/>
          </a:xfrm>
        </p:spPr>
      </p:pic>
      <p:pic>
        <p:nvPicPr>
          <p:cNvPr id="15" name="Picture Placeholder 14" descr="A picture containing a nurse and child">
            <a:extLst>
              <a:ext uri="{FF2B5EF4-FFF2-40B4-BE49-F238E27FC236}">
                <a16:creationId xmlns:a16="http://schemas.microsoft.com/office/drawing/2014/main" id="{75C485B9-17CC-4622-BC83-361CFF6D527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9162288" y="768096"/>
            <a:ext cx="2578608" cy="2816352"/>
          </a:xfrm>
        </p:spPr>
      </p:pic>
      <p:sp>
        <p:nvSpPr>
          <p:cNvPr id="3" name="Content Placeholder 2">
            <a:extLst>
              <a:ext uri="{FF2B5EF4-FFF2-40B4-BE49-F238E27FC236}">
                <a16:creationId xmlns:a16="http://schemas.microsoft.com/office/drawing/2014/main" id="{5DB065D3-BB45-4A0E-A1BC-1FAA24968BA8}"/>
              </a:ext>
            </a:extLst>
          </p:cNvPr>
          <p:cNvSpPr>
            <a:spLocks noGrp="1"/>
          </p:cNvSpPr>
          <p:nvPr>
            <p:ph idx="1"/>
          </p:nvPr>
        </p:nvSpPr>
        <p:spPr>
          <a:xfrm>
            <a:off x="2708499" y="3986411"/>
            <a:ext cx="8229795" cy="2354956"/>
          </a:xfrm>
        </p:spPr>
        <p:txBody>
          <a:bodyPr anchor="t">
            <a:normAutofit/>
          </a:bodyPr>
          <a:lstStyle/>
          <a:p>
            <a:r>
              <a:rPr lang="en-US" sz="1400" dirty="0"/>
              <a:t>Overall, we were unable to find a satisfactory machine learning model to predict heart disease.</a:t>
            </a:r>
          </a:p>
          <a:p>
            <a:pPr marL="285750" indent="-285750">
              <a:buFont typeface="Arial" panose="020B0604020202020204" pitchFamily="34" charset="0"/>
              <a:buChar char="•"/>
            </a:pPr>
            <a:r>
              <a:rPr lang="en-US" sz="1400" dirty="0"/>
              <a:t>Even though the models give very high accuracy, the problem is that the models are really bad at predicting if people are high risk for heart disease (</a:t>
            </a:r>
            <a:r>
              <a:rPr lang="en-US" sz="1400" dirty="0" err="1"/>
              <a:t>ie</a:t>
            </a:r>
            <a:r>
              <a:rPr lang="en-US" sz="1400" dirty="0"/>
              <a:t> high false negative rate)</a:t>
            </a:r>
          </a:p>
          <a:p>
            <a:pPr marL="915750" lvl="1" indent="-285750">
              <a:buFont typeface="Arial" panose="020B0604020202020204" pitchFamily="34" charset="0"/>
              <a:buChar char="•"/>
            </a:pPr>
            <a:r>
              <a:rPr lang="en-US" sz="1200" dirty="0"/>
              <a:t>This elaborates the difficulty of using machine learning for predicting health issues and how important it is to have models with high precision not just high accuracy when it comes to making medical diagnoses.</a:t>
            </a:r>
          </a:p>
          <a:p>
            <a:pPr marL="285750" indent="-285750">
              <a:buFont typeface="Arial" panose="020B0604020202020204" pitchFamily="34" charset="0"/>
              <a:buChar char="•"/>
            </a:pPr>
            <a:r>
              <a:rPr lang="en-US" sz="1400" dirty="0"/>
              <a:t>Due to this data being unbalanced with not enough entries of people with cardiovascular disease, we would like to find additional data of people with this disease to help balance the data better and increase our accuracy</a:t>
            </a:r>
          </a:p>
          <a:p>
            <a:pPr marL="285750" indent="-285750">
              <a:buFont typeface="Arial" panose="020B0604020202020204" pitchFamily="34" charset="0"/>
              <a:buChar char="•"/>
            </a:pPr>
            <a:endParaRPr lang="en-US" sz="1400" dirty="0"/>
          </a:p>
        </p:txBody>
      </p:sp>
      <p:sp>
        <p:nvSpPr>
          <p:cNvPr id="18" name="Slide Number Placeholder 17">
            <a:extLst>
              <a:ext uri="{FF2B5EF4-FFF2-40B4-BE49-F238E27FC236}">
                <a16:creationId xmlns:a16="http://schemas.microsoft.com/office/drawing/2014/main" id="{F063B0D3-5484-4E9A-B4AE-2957B71E5027}"/>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15</a:t>
            </a:fld>
            <a:endParaRPr lang="en-US" dirty="0"/>
          </a:p>
        </p:txBody>
      </p:sp>
    </p:spTree>
    <p:extLst>
      <p:ext uri="{BB962C8B-B14F-4D97-AF65-F5344CB8AC3E}">
        <p14:creationId xmlns:p14="http://schemas.microsoft.com/office/powerpoint/2010/main" val="275256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0FB38-0113-4F80-BBD4-A9C97FF40720}"/>
              </a:ext>
            </a:extLst>
          </p:cNvPr>
          <p:cNvSpPr>
            <a:spLocks noGrp="1"/>
          </p:cNvSpPr>
          <p:nvPr>
            <p:ph type="title"/>
          </p:nvPr>
        </p:nvSpPr>
        <p:spPr>
          <a:xfrm>
            <a:off x="609906" y="702156"/>
            <a:ext cx="3568661" cy="1188720"/>
          </a:xfrm>
        </p:spPr>
        <p:txBody>
          <a:bodyPr/>
          <a:lstStyle/>
          <a:p>
            <a:r>
              <a:rPr lang="en-US" dirty="0"/>
              <a:t>Questions?</a:t>
            </a:r>
          </a:p>
        </p:txBody>
      </p:sp>
      <p:sp>
        <p:nvSpPr>
          <p:cNvPr id="8" name="Footer Placeholder 7">
            <a:extLst>
              <a:ext uri="{FF2B5EF4-FFF2-40B4-BE49-F238E27FC236}">
                <a16:creationId xmlns:a16="http://schemas.microsoft.com/office/drawing/2014/main" id="{D3E3ABAA-EBF5-4FC5-BEEE-FBA5A228E046}"/>
              </a:ext>
            </a:extLst>
          </p:cNvPr>
          <p:cNvSpPr>
            <a:spLocks noGrp="1"/>
          </p:cNvSpPr>
          <p:nvPr>
            <p:ph type="ftr" sz="quarter" idx="11"/>
          </p:nvPr>
        </p:nvSpPr>
        <p:spPr>
          <a:xfrm>
            <a:off x="581192" y="6423914"/>
            <a:ext cx="6917210" cy="365125"/>
          </a:xfrm>
        </p:spPr>
        <p:txBody>
          <a:bodyPr/>
          <a:lstStyle/>
          <a:p>
            <a:r>
              <a:rPr lang="en-US" dirty="0"/>
              <a:t>Sample Footer Text</a:t>
            </a:r>
          </a:p>
        </p:txBody>
      </p:sp>
      <p:pic>
        <p:nvPicPr>
          <p:cNvPr id="6" name="Picture Placeholder 5" descr="A doctor talking to a patient&#10;">
            <a:extLst>
              <a:ext uri="{FF2B5EF4-FFF2-40B4-BE49-F238E27FC236}">
                <a16:creationId xmlns:a16="http://schemas.microsoft.com/office/drawing/2014/main" id="{AC4A1F6E-E065-4C87-B012-9FBDEC8C1E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657344" y="0"/>
            <a:ext cx="7534656" cy="6858000"/>
          </a:xfrm>
        </p:spPr>
      </p:pic>
      <p:sp>
        <p:nvSpPr>
          <p:cNvPr id="4" name="Slide Number Placeholder 3">
            <a:extLst>
              <a:ext uri="{FF2B5EF4-FFF2-40B4-BE49-F238E27FC236}">
                <a16:creationId xmlns:a16="http://schemas.microsoft.com/office/drawing/2014/main" id="{5947942D-0E12-44A9-B67B-FD75E0E41F25}"/>
              </a:ext>
            </a:extLst>
          </p:cNvPr>
          <p:cNvSpPr>
            <a:spLocks noGrp="1"/>
          </p:cNvSpPr>
          <p:nvPr>
            <p:ph type="sldNum" sz="quarter" idx="12"/>
          </p:nvPr>
        </p:nvSpPr>
        <p:spPr/>
        <p:txBody>
          <a:bodyPr/>
          <a:lstStyle/>
          <a:p>
            <a:fld id="{3A98EE3D-8CD1-4C3F-BD1C-C98C9596463C}" type="slidenum">
              <a:rPr lang="en-US" smtClean="0"/>
              <a:t>16</a:t>
            </a:fld>
            <a:endParaRPr lang="en-US" dirty="0"/>
          </a:p>
        </p:txBody>
      </p:sp>
    </p:spTree>
    <p:extLst>
      <p:ext uri="{BB962C8B-B14F-4D97-AF65-F5344CB8AC3E}">
        <p14:creationId xmlns:p14="http://schemas.microsoft.com/office/powerpoint/2010/main" val="226161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271D-D3EB-4A78-9929-4B8E740B50B4}"/>
              </a:ext>
            </a:extLst>
          </p:cNvPr>
          <p:cNvSpPr>
            <a:spLocks noGrp="1"/>
          </p:cNvSpPr>
          <p:nvPr>
            <p:ph type="title"/>
          </p:nvPr>
        </p:nvSpPr>
        <p:spPr>
          <a:xfrm>
            <a:off x="581192" y="730730"/>
            <a:ext cx="3475915" cy="1478341"/>
          </a:xfrm>
        </p:spPr>
        <p:txBody>
          <a:bodyPr/>
          <a:lstStyle/>
          <a:p>
            <a:r>
              <a:rPr lang="en-US" dirty="0"/>
              <a:t>Introduction</a:t>
            </a:r>
          </a:p>
        </p:txBody>
      </p:sp>
      <p:sp>
        <p:nvSpPr>
          <p:cNvPr id="3" name="Content Placeholder 2">
            <a:extLst>
              <a:ext uri="{FF2B5EF4-FFF2-40B4-BE49-F238E27FC236}">
                <a16:creationId xmlns:a16="http://schemas.microsoft.com/office/drawing/2014/main" id="{F210F1C6-68F4-48F7-97E9-343EE7513674}"/>
              </a:ext>
            </a:extLst>
          </p:cNvPr>
          <p:cNvSpPr>
            <a:spLocks noGrp="1"/>
          </p:cNvSpPr>
          <p:nvPr>
            <p:ph idx="1"/>
          </p:nvPr>
        </p:nvSpPr>
        <p:spPr>
          <a:xfrm>
            <a:off x="581192" y="2180496"/>
            <a:ext cx="3475915" cy="3678303"/>
          </a:xfrm>
        </p:spPr>
        <p:txBody>
          <a:bodyPr/>
          <a:lstStyle/>
          <a:p>
            <a:r>
              <a:rPr lang="en-US" dirty="0"/>
              <a:t>For our final project we chose to build a machine learning model that can predict whether someone is high risk for cardiovascular disease or not. To build this model we utilized data that was collected on over 200,000 individuals from a list of health-related survey questions. Finally, we deployed our machine learning model to a website so that anyone can fill out the survey questions for themselves and get their prediction.</a:t>
            </a:r>
          </a:p>
        </p:txBody>
      </p:sp>
      <p:pic>
        <p:nvPicPr>
          <p:cNvPr id="20" name="Picture Placeholder 19" descr="doctor talking to patient&#10;">
            <a:extLst>
              <a:ext uri="{FF2B5EF4-FFF2-40B4-BE49-F238E27FC236}">
                <a16:creationId xmlns:a16="http://schemas.microsoft.com/office/drawing/2014/main" id="{3121C450-AE4D-4EF5-BCE8-1DC9F3D770B7}"/>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a:prstGeom prst="rect">
            <a:avLst/>
          </a:prstGeom>
        </p:spPr>
      </p:pic>
      <p:pic>
        <p:nvPicPr>
          <p:cNvPr id="10" name="Picture Placeholder 9" descr="A doctor with his arms crossed">
            <a:extLst>
              <a:ext uri="{FF2B5EF4-FFF2-40B4-BE49-F238E27FC236}">
                <a16:creationId xmlns:a16="http://schemas.microsoft.com/office/drawing/2014/main" id="{24A8453A-33BC-42B9-9F32-A38E7F1AC274}"/>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4242816" y="4234252"/>
            <a:ext cx="3703320" cy="2139696"/>
          </a:xfrm>
        </p:spPr>
      </p:pic>
      <p:pic>
        <p:nvPicPr>
          <p:cNvPr id="12" name="Picture Placeholder 11" descr="A smiling doctor with a stethoscope and patient">
            <a:extLst>
              <a:ext uri="{FF2B5EF4-FFF2-40B4-BE49-F238E27FC236}">
                <a16:creationId xmlns:a16="http://schemas.microsoft.com/office/drawing/2014/main" id="{F2F92A19-D60A-4D6C-8103-E5036EBC089B}"/>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8046720" y="4233672"/>
            <a:ext cx="3703320" cy="2139696"/>
          </a:xfrm>
        </p:spPr>
      </p:pic>
      <p:sp>
        <p:nvSpPr>
          <p:cNvPr id="15" name="Slide Number Placeholder 14">
            <a:extLst>
              <a:ext uri="{FF2B5EF4-FFF2-40B4-BE49-F238E27FC236}">
                <a16:creationId xmlns:a16="http://schemas.microsoft.com/office/drawing/2014/main" id="{7E05EE0A-8EAF-4145-9C58-570DD87753E3}"/>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2</a:t>
            </a:fld>
            <a:endParaRPr lang="en-US" dirty="0"/>
          </a:p>
        </p:txBody>
      </p:sp>
    </p:spTree>
    <p:extLst>
      <p:ext uri="{BB962C8B-B14F-4D97-AF65-F5344CB8AC3E}">
        <p14:creationId xmlns:p14="http://schemas.microsoft.com/office/powerpoint/2010/main" val="3980136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AB999-2E53-B2C3-8441-FAF5ED5C98B5}"/>
              </a:ext>
            </a:extLst>
          </p:cNvPr>
          <p:cNvSpPr>
            <a:spLocks noGrp="1"/>
          </p:cNvSpPr>
          <p:nvPr>
            <p:ph type="title"/>
          </p:nvPr>
        </p:nvSpPr>
        <p:spPr>
          <a:xfrm>
            <a:off x="103517" y="-316564"/>
            <a:ext cx="10515600" cy="1325563"/>
          </a:xfrm>
        </p:spPr>
        <p:txBody>
          <a:bodyPr/>
          <a:lstStyle/>
          <a:p>
            <a:r>
              <a:rPr lang="en-US" dirty="0"/>
              <a:t>Explanation of data used</a:t>
            </a:r>
          </a:p>
        </p:txBody>
      </p:sp>
      <p:graphicFrame>
        <p:nvGraphicFramePr>
          <p:cNvPr id="9" name="Table 8">
            <a:extLst>
              <a:ext uri="{FF2B5EF4-FFF2-40B4-BE49-F238E27FC236}">
                <a16:creationId xmlns:a16="http://schemas.microsoft.com/office/drawing/2014/main" id="{34412210-C64E-0381-FE74-668C427E50E2}"/>
              </a:ext>
            </a:extLst>
          </p:cNvPr>
          <p:cNvGraphicFramePr>
            <a:graphicFrameLocks noGrp="1"/>
          </p:cNvGraphicFramePr>
          <p:nvPr>
            <p:extLst>
              <p:ext uri="{D42A27DB-BD31-4B8C-83A1-F6EECF244321}">
                <p14:modId xmlns:p14="http://schemas.microsoft.com/office/powerpoint/2010/main" val="3302289141"/>
              </p:ext>
            </p:extLst>
          </p:nvPr>
        </p:nvGraphicFramePr>
        <p:xfrm>
          <a:off x="238183" y="1215601"/>
          <a:ext cx="4411456" cy="4993260"/>
        </p:xfrm>
        <a:graphic>
          <a:graphicData uri="http://schemas.openxmlformats.org/drawingml/2006/table">
            <a:tbl>
              <a:tblPr firstRow="1" bandRow="1">
                <a:tableStyleId>{5C22544A-7EE6-4342-B048-85BDC9FD1C3A}</a:tableStyleId>
              </a:tblPr>
              <a:tblGrid>
                <a:gridCol w="3229636">
                  <a:extLst>
                    <a:ext uri="{9D8B030D-6E8A-4147-A177-3AD203B41FA5}">
                      <a16:colId xmlns:a16="http://schemas.microsoft.com/office/drawing/2014/main" val="79678565"/>
                    </a:ext>
                  </a:extLst>
                </a:gridCol>
                <a:gridCol w="1181820">
                  <a:extLst>
                    <a:ext uri="{9D8B030D-6E8A-4147-A177-3AD203B41FA5}">
                      <a16:colId xmlns:a16="http://schemas.microsoft.com/office/drawing/2014/main" val="729977000"/>
                    </a:ext>
                  </a:extLst>
                </a:gridCol>
              </a:tblGrid>
              <a:tr h="272372">
                <a:tc>
                  <a:txBody>
                    <a:bodyPr/>
                    <a:lstStyle/>
                    <a:p>
                      <a:r>
                        <a:rPr lang="en-US" sz="1200" dirty="0"/>
                        <a:t>Features</a:t>
                      </a:r>
                    </a:p>
                  </a:txBody>
                  <a:tcPr/>
                </a:tc>
                <a:tc>
                  <a:txBody>
                    <a:bodyPr/>
                    <a:lstStyle/>
                    <a:p>
                      <a:r>
                        <a:rPr lang="en-US" sz="1200" dirty="0"/>
                        <a:t>Target</a:t>
                      </a:r>
                    </a:p>
                  </a:txBody>
                  <a:tcPr/>
                </a:tc>
                <a:extLst>
                  <a:ext uri="{0D108BD9-81ED-4DB2-BD59-A6C34878D82A}">
                    <a16:rowId xmlns:a16="http://schemas.microsoft.com/office/drawing/2014/main" val="307298484"/>
                  </a:ext>
                </a:extLst>
              </a:tr>
              <a:tr h="291350">
                <a:tc>
                  <a:txBody>
                    <a:bodyPr/>
                    <a:lstStyle/>
                    <a:p>
                      <a:r>
                        <a:rPr lang="en-US" sz="1200" dirty="0"/>
                        <a:t>Exercise (Boolean)</a:t>
                      </a:r>
                    </a:p>
                  </a:txBody>
                  <a:tcPr/>
                </a:tc>
                <a:tc rowSpan="17">
                  <a:txBody>
                    <a:bodyPr/>
                    <a:lstStyle/>
                    <a:p>
                      <a:r>
                        <a:rPr lang="en-US" sz="1200" dirty="0"/>
                        <a:t>Heart Disease (Boolean)</a:t>
                      </a:r>
                    </a:p>
                  </a:txBody>
                  <a:tcPr/>
                </a:tc>
                <a:extLst>
                  <a:ext uri="{0D108BD9-81ED-4DB2-BD59-A6C34878D82A}">
                    <a16:rowId xmlns:a16="http://schemas.microsoft.com/office/drawing/2014/main" val="616637245"/>
                  </a:ext>
                </a:extLst>
              </a:tr>
              <a:tr h="267419">
                <a:tc>
                  <a:txBody>
                    <a:bodyPr/>
                    <a:lstStyle/>
                    <a:p>
                      <a:r>
                        <a:rPr lang="en-US" sz="1200" dirty="0"/>
                        <a:t>Skin Cancer (Boolean)</a:t>
                      </a:r>
                    </a:p>
                  </a:txBody>
                  <a:tcPr/>
                </a:tc>
                <a:tc vMerge="1">
                  <a:txBody>
                    <a:bodyPr/>
                    <a:lstStyle/>
                    <a:p>
                      <a:endParaRPr lang="en-US" sz="1200" dirty="0"/>
                    </a:p>
                  </a:txBody>
                  <a:tcPr/>
                </a:tc>
                <a:extLst>
                  <a:ext uri="{0D108BD9-81ED-4DB2-BD59-A6C34878D82A}">
                    <a16:rowId xmlns:a16="http://schemas.microsoft.com/office/drawing/2014/main" val="1249114512"/>
                  </a:ext>
                </a:extLst>
              </a:tr>
              <a:tr h="243265">
                <a:tc>
                  <a:txBody>
                    <a:bodyPr/>
                    <a:lstStyle/>
                    <a:p>
                      <a:r>
                        <a:rPr lang="en-US" sz="1200" dirty="0"/>
                        <a:t>Other Cancer (Boolean)</a:t>
                      </a:r>
                    </a:p>
                  </a:txBody>
                  <a:tcPr/>
                </a:tc>
                <a:tc vMerge="1">
                  <a:txBody>
                    <a:bodyPr/>
                    <a:lstStyle/>
                    <a:p>
                      <a:endParaRPr lang="en-US" sz="1200" dirty="0"/>
                    </a:p>
                  </a:txBody>
                  <a:tcPr/>
                </a:tc>
                <a:extLst>
                  <a:ext uri="{0D108BD9-81ED-4DB2-BD59-A6C34878D82A}">
                    <a16:rowId xmlns:a16="http://schemas.microsoft.com/office/drawing/2014/main" val="498692508"/>
                  </a:ext>
                </a:extLst>
              </a:tr>
              <a:tr h="236364">
                <a:tc>
                  <a:txBody>
                    <a:bodyPr/>
                    <a:lstStyle/>
                    <a:p>
                      <a:r>
                        <a:rPr lang="en-US" sz="1200" dirty="0"/>
                        <a:t>Depression (Boolean)</a:t>
                      </a:r>
                    </a:p>
                  </a:txBody>
                  <a:tcPr/>
                </a:tc>
                <a:tc vMerge="1">
                  <a:txBody>
                    <a:bodyPr/>
                    <a:lstStyle/>
                    <a:p>
                      <a:endParaRPr lang="en-US" sz="1200" dirty="0"/>
                    </a:p>
                  </a:txBody>
                  <a:tcPr/>
                </a:tc>
                <a:extLst>
                  <a:ext uri="{0D108BD9-81ED-4DB2-BD59-A6C34878D82A}">
                    <a16:rowId xmlns:a16="http://schemas.microsoft.com/office/drawing/2014/main" val="1376233197"/>
                  </a:ext>
                </a:extLst>
              </a:tr>
              <a:tr h="272594">
                <a:tc>
                  <a:txBody>
                    <a:bodyPr/>
                    <a:lstStyle/>
                    <a:p>
                      <a:r>
                        <a:rPr lang="en-US" sz="1200" dirty="0"/>
                        <a:t>Diabetes (Boolean)</a:t>
                      </a:r>
                    </a:p>
                  </a:txBody>
                  <a:tcPr/>
                </a:tc>
                <a:tc vMerge="1">
                  <a:txBody>
                    <a:bodyPr/>
                    <a:lstStyle/>
                    <a:p>
                      <a:endParaRPr lang="en-US" sz="1200" dirty="0"/>
                    </a:p>
                  </a:txBody>
                  <a:tcPr/>
                </a:tc>
                <a:extLst>
                  <a:ext uri="{0D108BD9-81ED-4DB2-BD59-A6C34878D82A}">
                    <a16:rowId xmlns:a16="http://schemas.microsoft.com/office/drawing/2014/main" val="1774429202"/>
                  </a:ext>
                </a:extLst>
              </a:tr>
              <a:tr h="274320">
                <a:tc>
                  <a:txBody>
                    <a:bodyPr/>
                    <a:lstStyle/>
                    <a:p>
                      <a:r>
                        <a:rPr lang="en-US" sz="1200" dirty="0"/>
                        <a:t>Arthritis (Boolean)</a:t>
                      </a:r>
                    </a:p>
                  </a:txBody>
                  <a:tcPr/>
                </a:tc>
                <a:tc vMerge="1">
                  <a:txBody>
                    <a:bodyPr/>
                    <a:lstStyle/>
                    <a:p>
                      <a:endParaRPr lang="en-US" sz="1200" dirty="0"/>
                    </a:p>
                  </a:txBody>
                  <a:tcPr/>
                </a:tc>
                <a:extLst>
                  <a:ext uri="{0D108BD9-81ED-4DB2-BD59-A6C34878D82A}">
                    <a16:rowId xmlns:a16="http://schemas.microsoft.com/office/drawing/2014/main" val="4019473469"/>
                  </a:ext>
                </a:extLst>
              </a:tr>
              <a:tr h="276045">
                <a:tc>
                  <a:txBody>
                    <a:bodyPr/>
                    <a:lstStyle/>
                    <a:p>
                      <a:r>
                        <a:rPr lang="en-US" sz="1200" dirty="0"/>
                        <a:t>Sex (Categorical)</a:t>
                      </a:r>
                    </a:p>
                  </a:txBody>
                  <a:tcPr/>
                </a:tc>
                <a:tc vMerge="1">
                  <a:txBody>
                    <a:bodyPr/>
                    <a:lstStyle/>
                    <a:p>
                      <a:endParaRPr lang="en-US" sz="1200" dirty="0"/>
                    </a:p>
                  </a:txBody>
                  <a:tcPr/>
                </a:tc>
                <a:extLst>
                  <a:ext uri="{0D108BD9-81ED-4DB2-BD59-A6C34878D82A}">
                    <a16:rowId xmlns:a16="http://schemas.microsoft.com/office/drawing/2014/main" val="1707488286"/>
                  </a:ext>
                </a:extLst>
              </a:tr>
              <a:tr h="284672">
                <a:tc>
                  <a:txBody>
                    <a:bodyPr/>
                    <a:lstStyle/>
                    <a:p>
                      <a:r>
                        <a:rPr lang="en-US" sz="1200" dirty="0"/>
                        <a:t>Age (Categorical)</a:t>
                      </a:r>
                    </a:p>
                  </a:txBody>
                  <a:tcPr/>
                </a:tc>
                <a:tc vMerge="1">
                  <a:txBody>
                    <a:bodyPr/>
                    <a:lstStyle/>
                    <a:p>
                      <a:endParaRPr lang="en-US" sz="1200" dirty="0"/>
                    </a:p>
                  </a:txBody>
                  <a:tcPr/>
                </a:tc>
                <a:extLst>
                  <a:ext uri="{0D108BD9-81ED-4DB2-BD59-A6C34878D82A}">
                    <a16:rowId xmlns:a16="http://schemas.microsoft.com/office/drawing/2014/main" val="1324448525"/>
                  </a:ext>
                </a:extLst>
              </a:tr>
              <a:tr h="250166">
                <a:tc>
                  <a:txBody>
                    <a:bodyPr/>
                    <a:lstStyle/>
                    <a:p>
                      <a:r>
                        <a:rPr lang="en-US" sz="1200" dirty="0"/>
                        <a:t>Height (integer)</a:t>
                      </a:r>
                    </a:p>
                  </a:txBody>
                  <a:tcPr/>
                </a:tc>
                <a:tc vMerge="1">
                  <a:txBody>
                    <a:bodyPr/>
                    <a:lstStyle/>
                    <a:p>
                      <a:endParaRPr lang="en-US" sz="1200" dirty="0"/>
                    </a:p>
                  </a:txBody>
                  <a:tcPr/>
                </a:tc>
                <a:extLst>
                  <a:ext uri="{0D108BD9-81ED-4DB2-BD59-A6C34878D82A}">
                    <a16:rowId xmlns:a16="http://schemas.microsoft.com/office/drawing/2014/main" val="1480100909"/>
                  </a:ext>
                </a:extLst>
              </a:tr>
              <a:tr h="251891">
                <a:tc>
                  <a:txBody>
                    <a:bodyPr/>
                    <a:lstStyle/>
                    <a:p>
                      <a:r>
                        <a:rPr lang="en-US" sz="1200" dirty="0"/>
                        <a:t>Weight (float)</a:t>
                      </a:r>
                    </a:p>
                  </a:txBody>
                  <a:tcPr/>
                </a:tc>
                <a:tc vMerge="1">
                  <a:txBody>
                    <a:bodyPr/>
                    <a:lstStyle/>
                    <a:p>
                      <a:endParaRPr lang="en-US" sz="1200" dirty="0"/>
                    </a:p>
                  </a:txBody>
                  <a:tcPr/>
                </a:tc>
                <a:extLst>
                  <a:ext uri="{0D108BD9-81ED-4DB2-BD59-A6C34878D82A}">
                    <a16:rowId xmlns:a16="http://schemas.microsoft.com/office/drawing/2014/main" val="2483933711"/>
                  </a:ext>
                </a:extLst>
              </a:tr>
              <a:tr h="266208">
                <a:tc>
                  <a:txBody>
                    <a:bodyPr/>
                    <a:lstStyle/>
                    <a:p>
                      <a:r>
                        <a:rPr lang="en-US" sz="1200" dirty="0"/>
                        <a:t>BMI (float)</a:t>
                      </a:r>
                    </a:p>
                  </a:txBody>
                  <a:tcPr/>
                </a:tc>
                <a:tc vMerge="1">
                  <a:txBody>
                    <a:bodyPr/>
                    <a:lstStyle/>
                    <a:p>
                      <a:endParaRPr lang="en-US" sz="1200" dirty="0"/>
                    </a:p>
                  </a:txBody>
                  <a:tcPr/>
                </a:tc>
                <a:extLst>
                  <a:ext uri="{0D108BD9-81ED-4DB2-BD59-A6C34878D82A}">
                    <a16:rowId xmlns:a16="http://schemas.microsoft.com/office/drawing/2014/main" val="928561637"/>
                  </a:ext>
                </a:extLst>
              </a:tr>
              <a:tr h="267933">
                <a:tc>
                  <a:txBody>
                    <a:bodyPr/>
                    <a:lstStyle/>
                    <a:p>
                      <a:r>
                        <a:rPr lang="en-US" sz="1200" dirty="0"/>
                        <a:t>Smoking History (Boolean)</a:t>
                      </a:r>
                    </a:p>
                  </a:txBody>
                  <a:tcPr/>
                </a:tc>
                <a:tc vMerge="1">
                  <a:txBody>
                    <a:bodyPr/>
                    <a:lstStyle/>
                    <a:p>
                      <a:endParaRPr lang="en-US" sz="1200" dirty="0"/>
                    </a:p>
                  </a:txBody>
                  <a:tcPr/>
                </a:tc>
                <a:extLst>
                  <a:ext uri="{0D108BD9-81ED-4DB2-BD59-A6C34878D82A}">
                    <a16:rowId xmlns:a16="http://schemas.microsoft.com/office/drawing/2014/main" val="3403201524"/>
                  </a:ext>
                </a:extLst>
              </a:tr>
              <a:tr h="261032">
                <a:tc>
                  <a:txBody>
                    <a:bodyPr/>
                    <a:lstStyle/>
                    <a:p>
                      <a:r>
                        <a:rPr lang="en-US" sz="1200" dirty="0"/>
                        <a:t>Alcohol Consumption Monthly (integer)</a:t>
                      </a:r>
                    </a:p>
                  </a:txBody>
                  <a:tcPr/>
                </a:tc>
                <a:tc vMerge="1">
                  <a:txBody>
                    <a:bodyPr/>
                    <a:lstStyle/>
                    <a:p>
                      <a:endParaRPr lang="en-US" sz="1200" dirty="0"/>
                    </a:p>
                  </a:txBody>
                  <a:tcPr/>
                </a:tc>
                <a:extLst>
                  <a:ext uri="{0D108BD9-81ED-4DB2-BD59-A6C34878D82A}">
                    <a16:rowId xmlns:a16="http://schemas.microsoft.com/office/drawing/2014/main" val="1475393623"/>
                  </a:ext>
                </a:extLst>
              </a:tr>
              <a:tr h="262757">
                <a:tc>
                  <a:txBody>
                    <a:bodyPr/>
                    <a:lstStyle/>
                    <a:p>
                      <a:r>
                        <a:rPr lang="en-US" sz="1200" dirty="0"/>
                        <a:t>Fruit Consumption Monthly (integer)</a:t>
                      </a:r>
                    </a:p>
                  </a:txBody>
                  <a:tcPr/>
                </a:tc>
                <a:tc vMerge="1">
                  <a:txBody>
                    <a:bodyPr/>
                    <a:lstStyle/>
                    <a:p>
                      <a:endParaRPr lang="en-US" sz="1200" dirty="0"/>
                    </a:p>
                  </a:txBody>
                  <a:tcPr/>
                </a:tc>
                <a:extLst>
                  <a:ext uri="{0D108BD9-81ED-4DB2-BD59-A6C34878D82A}">
                    <a16:rowId xmlns:a16="http://schemas.microsoft.com/office/drawing/2014/main" val="301741097"/>
                  </a:ext>
                </a:extLst>
              </a:tr>
              <a:tr h="273109">
                <a:tc>
                  <a:txBody>
                    <a:bodyPr/>
                    <a:lstStyle/>
                    <a:p>
                      <a:r>
                        <a:rPr lang="en-US" sz="1200" dirty="0"/>
                        <a:t>Fruit Consumption Monthly (integer)</a:t>
                      </a:r>
                    </a:p>
                  </a:txBody>
                  <a:tcPr/>
                </a:tc>
                <a:tc vMerge="1">
                  <a:txBody>
                    <a:bodyPr/>
                    <a:lstStyle/>
                    <a:p>
                      <a:endParaRPr lang="en-US" sz="1200" dirty="0"/>
                    </a:p>
                  </a:txBody>
                  <a:tcPr/>
                </a:tc>
                <a:extLst>
                  <a:ext uri="{0D108BD9-81ED-4DB2-BD59-A6C34878D82A}">
                    <a16:rowId xmlns:a16="http://schemas.microsoft.com/office/drawing/2014/main" val="1723401747"/>
                  </a:ext>
                </a:extLst>
              </a:tr>
              <a:tr h="300713">
                <a:tc>
                  <a:txBody>
                    <a:bodyPr/>
                    <a:lstStyle/>
                    <a:p>
                      <a:r>
                        <a:rPr lang="en-US" sz="1200" dirty="0"/>
                        <a:t>Green Vegetable Consumption Monthly (integer)</a:t>
                      </a:r>
                    </a:p>
                  </a:txBody>
                  <a:tcPr/>
                </a:tc>
                <a:tc vMerge="1">
                  <a:txBody>
                    <a:bodyPr/>
                    <a:lstStyle/>
                    <a:p>
                      <a:endParaRPr lang="en-US" sz="1200" dirty="0"/>
                    </a:p>
                  </a:txBody>
                  <a:tcPr/>
                </a:tc>
                <a:extLst>
                  <a:ext uri="{0D108BD9-81ED-4DB2-BD59-A6C34878D82A}">
                    <a16:rowId xmlns:a16="http://schemas.microsoft.com/office/drawing/2014/main" val="3519723068"/>
                  </a:ext>
                </a:extLst>
              </a:tr>
              <a:tr h="258792">
                <a:tc>
                  <a:txBody>
                    <a:bodyPr/>
                    <a:lstStyle/>
                    <a:p>
                      <a:r>
                        <a:rPr lang="en-US" sz="1200" dirty="0"/>
                        <a:t>Fried Potato Consumption Monthly (integer)</a:t>
                      </a:r>
                    </a:p>
                  </a:txBody>
                  <a:tcPr/>
                </a:tc>
                <a:tc vMerge="1">
                  <a:txBody>
                    <a:bodyPr/>
                    <a:lstStyle/>
                    <a:p>
                      <a:endParaRPr lang="en-US" sz="1200" dirty="0"/>
                    </a:p>
                  </a:txBody>
                  <a:tcPr/>
                </a:tc>
                <a:extLst>
                  <a:ext uri="{0D108BD9-81ED-4DB2-BD59-A6C34878D82A}">
                    <a16:rowId xmlns:a16="http://schemas.microsoft.com/office/drawing/2014/main" val="1844818671"/>
                  </a:ext>
                </a:extLst>
              </a:tr>
            </a:tbl>
          </a:graphicData>
        </a:graphic>
      </p:graphicFrame>
      <p:sp>
        <p:nvSpPr>
          <p:cNvPr id="11" name="TextBox 10">
            <a:extLst>
              <a:ext uri="{FF2B5EF4-FFF2-40B4-BE49-F238E27FC236}">
                <a16:creationId xmlns:a16="http://schemas.microsoft.com/office/drawing/2014/main" id="{5EE5EBDA-CC52-3A9D-57BF-073DB142B67A}"/>
              </a:ext>
            </a:extLst>
          </p:cNvPr>
          <p:cNvSpPr txBox="1"/>
          <p:nvPr/>
        </p:nvSpPr>
        <p:spPr>
          <a:xfrm>
            <a:off x="5106838" y="1215601"/>
            <a:ext cx="6038490" cy="4247317"/>
          </a:xfrm>
          <a:prstGeom prst="rect">
            <a:avLst/>
          </a:prstGeom>
          <a:noFill/>
        </p:spPr>
        <p:txBody>
          <a:bodyPr wrap="square" rtlCol="0">
            <a:spAutoFit/>
          </a:bodyPr>
          <a:lstStyle/>
          <a:p>
            <a:pPr algn="l" fontAlgn="base"/>
            <a:r>
              <a:rPr lang="en-US" b="1" i="0" dirty="0">
                <a:solidFill>
                  <a:srgbClr val="202124"/>
                </a:solidFill>
                <a:effectLst/>
                <a:latin typeface="Inter"/>
              </a:rPr>
              <a:t>BRFSS Dataset</a:t>
            </a:r>
          </a:p>
          <a:p>
            <a:pPr algn="l" fontAlgn="base"/>
            <a:r>
              <a:rPr lang="en-US" b="0" i="0" dirty="0">
                <a:solidFill>
                  <a:srgbClr val="3C4043"/>
                </a:solidFill>
                <a:effectLst/>
                <a:latin typeface="Inter"/>
              </a:rPr>
              <a:t>The Behavioral Risk Factor Surveillance System (BRFSS) is the nation’s premier system of health-related telephone surveys that collect state data about U.S. residents regarding their health-related risk behaviors, chronic health conditions, and use of preventive services.</a:t>
            </a:r>
          </a:p>
          <a:p>
            <a:pPr algn="l" fontAlgn="base"/>
            <a:endParaRPr lang="en-US" dirty="0">
              <a:solidFill>
                <a:srgbClr val="3C4043"/>
              </a:solidFill>
              <a:latin typeface="Inter"/>
            </a:endParaRPr>
          </a:p>
          <a:p>
            <a:pPr algn="l" fontAlgn="base"/>
            <a:r>
              <a:rPr lang="en-US" b="1" dirty="0">
                <a:solidFill>
                  <a:srgbClr val="3C4043"/>
                </a:solidFill>
                <a:latin typeface="Inter"/>
              </a:rPr>
              <a:t>Pros of this dataset</a:t>
            </a:r>
          </a:p>
          <a:p>
            <a:pPr marL="285750" indent="-285750" algn="l" fontAlgn="base">
              <a:buFont typeface="Arial" panose="020B0604020202020204" pitchFamily="34" charset="0"/>
              <a:buChar char="•"/>
            </a:pPr>
            <a:r>
              <a:rPr lang="en-US" i="0" dirty="0">
                <a:solidFill>
                  <a:srgbClr val="3C4043"/>
                </a:solidFill>
                <a:effectLst/>
                <a:latin typeface="Inter"/>
              </a:rPr>
              <a:t>Lots of features (17)</a:t>
            </a:r>
          </a:p>
          <a:p>
            <a:pPr marL="285750" indent="-285750" algn="l" fontAlgn="base">
              <a:buFont typeface="Arial" panose="020B0604020202020204" pitchFamily="34" charset="0"/>
              <a:buChar char="•"/>
            </a:pPr>
            <a:r>
              <a:rPr lang="en-US" dirty="0">
                <a:solidFill>
                  <a:srgbClr val="3C4043"/>
                </a:solidFill>
                <a:latin typeface="Inter"/>
              </a:rPr>
              <a:t>Lots of rows (224,484)</a:t>
            </a:r>
          </a:p>
          <a:p>
            <a:pPr marL="285750" indent="-285750" algn="l" fontAlgn="base">
              <a:buFont typeface="Arial" panose="020B0604020202020204" pitchFamily="34" charset="0"/>
              <a:buChar char="•"/>
            </a:pPr>
            <a:r>
              <a:rPr lang="en-US" i="0" dirty="0">
                <a:solidFill>
                  <a:srgbClr val="3C4043"/>
                </a:solidFill>
                <a:effectLst/>
                <a:latin typeface="Inter"/>
              </a:rPr>
              <a:t>Overall, the dat</a:t>
            </a:r>
            <a:r>
              <a:rPr lang="en-US" dirty="0">
                <a:solidFill>
                  <a:srgbClr val="3C4043"/>
                </a:solidFill>
                <a:latin typeface="Inter"/>
              </a:rPr>
              <a:t>a was very clean and easy to work with</a:t>
            </a:r>
          </a:p>
          <a:p>
            <a:pPr marL="285750" indent="-285750" algn="l" fontAlgn="base">
              <a:buFont typeface="Arial" panose="020B0604020202020204" pitchFamily="34" charset="0"/>
              <a:buChar char="•"/>
            </a:pPr>
            <a:endParaRPr lang="en-US" i="0" dirty="0">
              <a:solidFill>
                <a:srgbClr val="3C4043"/>
              </a:solidFill>
              <a:effectLst/>
              <a:latin typeface="Inter"/>
            </a:endParaRPr>
          </a:p>
          <a:p>
            <a:pPr algn="l" fontAlgn="base"/>
            <a:r>
              <a:rPr lang="en-US" b="1" i="0" dirty="0">
                <a:solidFill>
                  <a:srgbClr val="3C4043"/>
                </a:solidFill>
                <a:effectLst/>
                <a:latin typeface="Inter"/>
              </a:rPr>
              <a:t>Cons of this dataset</a:t>
            </a:r>
          </a:p>
          <a:p>
            <a:pPr marL="285750" indent="-285750" algn="l" fontAlgn="base">
              <a:buFont typeface="Arial" panose="020B0604020202020204" pitchFamily="34" charset="0"/>
              <a:buChar char="•"/>
            </a:pPr>
            <a:r>
              <a:rPr lang="en-US" dirty="0">
                <a:solidFill>
                  <a:srgbClr val="3C4043"/>
                </a:solidFill>
                <a:latin typeface="Inter"/>
              </a:rPr>
              <a:t>Large data imbalance with the target column (206,371 rows with no heart disease and 18,113 rows with heart disease)</a:t>
            </a:r>
            <a:endParaRPr lang="en-US" i="0" dirty="0">
              <a:solidFill>
                <a:srgbClr val="3C4043"/>
              </a:solidFill>
              <a:effectLst/>
              <a:latin typeface="Inter"/>
            </a:endParaRPr>
          </a:p>
        </p:txBody>
      </p:sp>
      <p:sp>
        <p:nvSpPr>
          <p:cNvPr id="13" name="TextBox 12">
            <a:extLst>
              <a:ext uri="{FF2B5EF4-FFF2-40B4-BE49-F238E27FC236}">
                <a16:creationId xmlns:a16="http://schemas.microsoft.com/office/drawing/2014/main" id="{F5D4A962-23D4-6748-B677-4CCA04FABBF8}"/>
              </a:ext>
            </a:extLst>
          </p:cNvPr>
          <p:cNvSpPr txBox="1"/>
          <p:nvPr/>
        </p:nvSpPr>
        <p:spPr>
          <a:xfrm>
            <a:off x="5128404" y="6426375"/>
            <a:ext cx="7013275" cy="276999"/>
          </a:xfrm>
          <a:prstGeom prst="rect">
            <a:avLst/>
          </a:prstGeom>
          <a:noFill/>
        </p:spPr>
        <p:txBody>
          <a:bodyPr wrap="square" rtlCol="0">
            <a:spAutoFit/>
          </a:bodyPr>
          <a:lstStyle/>
          <a:p>
            <a:r>
              <a:rPr lang="en-US" sz="1200" b="1" dirty="0"/>
              <a:t>Link to dataset: </a:t>
            </a:r>
            <a:r>
              <a:rPr lang="en-US" sz="1200" dirty="0">
                <a:hlinkClick r:id="rId2"/>
              </a:rPr>
              <a:t>https://www.kaggle.com/datasets/alphiree/cardiovascular-diseases-risk-prediction-dataset</a:t>
            </a:r>
            <a:endParaRPr lang="en-US" sz="1200" dirty="0"/>
          </a:p>
        </p:txBody>
      </p:sp>
    </p:spTree>
    <p:extLst>
      <p:ext uri="{BB962C8B-B14F-4D97-AF65-F5344CB8AC3E}">
        <p14:creationId xmlns:p14="http://schemas.microsoft.com/office/powerpoint/2010/main" val="87142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10192-0342-AC1D-8264-1048910C8C5E}"/>
              </a:ext>
            </a:extLst>
          </p:cNvPr>
          <p:cNvSpPr>
            <a:spLocks noGrp="1"/>
          </p:cNvSpPr>
          <p:nvPr>
            <p:ph type="title"/>
          </p:nvPr>
        </p:nvSpPr>
        <p:spPr>
          <a:xfrm>
            <a:off x="296520" y="-105759"/>
            <a:ext cx="11029616" cy="1189554"/>
          </a:xfrm>
        </p:spPr>
        <p:txBody>
          <a:bodyPr/>
          <a:lstStyle/>
          <a:p>
            <a:r>
              <a:rPr lang="en-US" dirty="0"/>
              <a:t>Preprocessing data</a:t>
            </a:r>
          </a:p>
        </p:txBody>
      </p:sp>
      <p:sp>
        <p:nvSpPr>
          <p:cNvPr id="4" name="Slide Number Placeholder 3">
            <a:extLst>
              <a:ext uri="{FF2B5EF4-FFF2-40B4-BE49-F238E27FC236}">
                <a16:creationId xmlns:a16="http://schemas.microsoft.com/office/drawing/2014/main" id="{54D54E85-45BC-6F87-3E33-E6B49B543092}"/>
              </a:ext>
            </a:extLst>
          </p:cNvPr>
          <p:cNvSpPr>
            <a:spLocks noGrp="1"/>
          </p:cNvSpPr>
          <p:nvPr>
            <p:ph type="sldNum" sz="quarter" idx="12"/>
          </p:nvPr>
        </p:nvSpPr>
        <p:spPr/>
        <p:txBody>
          <a:bodyPr/>
          <a:lstStyle/>
          <a:p>
            <a:fld id="{E875B8B1-E23A-46A5-B5BB-B0FEA9C01615}" type="slidenum">
              <a:rPr lang="en-US" smtClean="0"/>
              <a:t>4</a:t>
            </a:fld>
            <a:endParaRPr lang="en-US"/>
          </a:p>
        </p:txBody>
      </p:sp>
      <p:sp>
        <p:nvSpPr>
          <p:cNvPr id="5" name="TextBox 4">
            <a:extLst>
              <a:ext uri="{FF2B5EF4-FFF2-40B4-BE49-F238E27FC236}">
                <a16:creationId xmlns:a16="http://schemas.microsoft.com/office/drawing/2014/main" id="{0A30D580-3778-4712-C787-5CEFAFE90091}"/>
              </a:ext>
            </a:extLst>
          </p:cNvPr>
          <p:cNvSpPr txBox="1"/>
          <p:nvPr/>
        </p:nvSpPr>
        <p:spPr>
          <a:xfrm>
            <a:off x="296520" y="1083795"/>
            <a:ext cx="11478537" cy="5355312"/>
          </a:xfrm>
          <a:prstGeom prst="rect">
            <a:avLst/>
          </a:prstGeom>
          <a:noFill/>
        </p:spPr>
        <p:txBody>
          <a:bodyPr wrap="square" rtlCol="0">
            <a:spAutoFit/>
          </a:bodyPr>
          <a:lstStyle/>
          <a:p>
            <a:r>
              <a:rPr lang="en-US" b="1" dirty="0"/>
              <a:t>One hot encoding</a:t>
            </a:r>
          </a:p>
          <a:p>
            <a:pPr marL="285750" indent="-285750">
              <a:buFont typeface="Arial" panose="020B0604020202020204" pitchFamily="34" charset="0"/>
              <a:buChar char="•"/>
            </a:pPr>
            <a:r>
              <a:rPr lang="en-US" dirty="0"/>
              <a:t>Turn “yes” entries into a “1” and “no” entries into a “0”</a:t>
            </a:r>
          </a:p>
          <a:p>
            <a:pPr marL="285750" indent="-285750">
              <a:buFont typeface="Arial" panose="020B0604020202020204" pitchFamily="34" charset="0"/>
              <a:buChar char="•"/>
            </a:pPr>
            <a:r>
              <a:rPr lang="en-US" dirty="0"/>
              <a:t>Convert sex column into 2 separate Male and Female columns</a:t>
            </a:r>
          </a:p>
          <a:p>
            <a:pPr marL="285750" indent="-285750">
              <a:buFont typeface="Arial" panose="020B0604020202020204" pitchFamily="34" charset="0"/>
              <a:buChar char="•"/>
            </a:pPr>
            <a:r>
              <a:rPr lang="en-US" dirty="0"/>
              <a:t>Convert age column into 13 separate columns (One for each age bracket)</a:t>
            </a:r>
          </a:p>
          <a:p>
            <a:endParaRPr lang="en-US" b="1" dirty="0"/>
          </a:p>
          <a:p>
            <a:r>
              <a:rPr lang="en-US" b="1" dirty="0"/>
              <a:t>Split into train and test</a:t>
            </a:r>
          </a:p>
          <a:p>
            <a:pPr marL="285750" indent="-285750">
              <a:buFont typeface="Arial" panose="020B0604020202020204" pitchFamily="34" charset="0"/>
              <a:buChar char="•"/>
            </a:pPr>
            <a:r>
              <a:rPr lang="en-US" dirty="0"/>
              <a:t>Utilized </a:t>
            </a:r>
            <a:r>
              <a:rPr lang="en-US" dirty="0" err="1"/>
              <a:t>SciKitLearn</a:t>
            </a:r>
            <a:r>
              <a:rPr lang="en-US" dirty="0"/>
              <a:t> </a:t>
            </a:r>
            <a:r>
              <a:rPr lang="en-US" dirty="0" err="1"/>
              <a:t>train_test_split</a:t>
            </a:r>
            <a:r>
              <a:rPr lang="en-US" dirty="0"/>
              <a:t> to properly divide the data into a training set and test set. (Used default setting of 75% train data and 25% test)</a:t>
            </a:r>
          </a:p>
          <a:p>
            <a:endParaRPr lang="en-US" dirty="0"/>
          </a:p>
          <a:p>
            <a:r>
              <a:rPr lang="en-US" b="1" dirty="0"/>
              <a:t>Scaling the data</a:t>
            </a:r>
          </a:p>
          <a:p>
            <a:pPr marL="285750" indent="-285750">
              <a:buFont typeface="Arial" panose="020B0604020202020204" pitchFamily="34" charset="0"/>
              <a:buChar char="•"/>
            </a:pPr>
            <a:r>
              <a:rPr lang="en-US" dirty="0"/>
              <a:t>Utilized </a:t>
            </a:r>
            <a:r>
              <a:rPr lang="en-US" dirty="0" err="1"/>
              <a:t>SciKitLearn</a:t>
            </a:r>
            <a:r>
              <a:rPr lang="en-US" dirty="0"/>
              <a:t> </a:t>
            </a:r>
            <a:r>
              <a:rPr lang="en-US" dirty="0" err="1"/>
              <a:t>StandardScaler</a:t>
            </a:r>
            <a:r>
              <a:rPr lang="en-US" dirty="0"/>
              <a:t> to properly scale each column due to having numeric columns alongside one hot encoded columns</a:t>
            </a:r>
          </a:p>
          <a:p>
            <a:pPr marL="285750" indent="-285750">
              <a:buFont typeface="Arial" panose="020B0604020202020204" pitchFamily="34" charset="0"/>
              <a:buChar char="•"/>
            </a:pPr>
            <a:endParaRPr lang="en-US" dirty="0"/>
          </a:p>
          <a:p>
            <a:r>
              <a:rPr lang="en-US" b="1" dirty="0"/>
              <a:t>Oversampling</a:t>
            </a:r>
          </a:p>
          <a:p>
            <a:pPr marL="285750" indent="-285750">
              <a:buFont typeface="Arial" panose="020B0604020202020204" pitchFamily="34" charset="0"/>
              <a:buChar char="•"/>
            </a:pPr>
            <a:r>
              <a:rPr lang="en-US" dirty="0"/>
              <a:t>First, we tried using the Random </a:t>
            </a:r>
            <a:r>
              <a:rPr lang="en-US" dirty="0" err="1"/>
              <a:t>Oversampler</a:t>
            </a:r>
            <a:r>
              <a:rPr lang="en-US" dirty="0"/>
              <a:t> from </a:t>
            </a:r>
            <a:r>
              <a:rPr lang="en-US" dirty="0" err="1"/>
              <a:t>imblearn</a:t>
            </a:r>
            <a:r>
              <a:rPr lang="en-US" dirty="0"/>
              <a:t> to oversample the “1”s in the target column</a:t>
            </a:r>
          </a:p>
          <a:p>
            <a:pPr marL="285750" indent="-285750">
              <a:buFont typeface="Arial" panose="020B0604020202020204" pitchFamily="34" charset="0"/>
              <a:buChar char="•"/>
            </a:pPr>
            <a:r>
              <a:rPr lang="en-US" dirty="0"/>
              <a:t>Next, we also utilized SMOTE from </a:t>
            </a:r>
            <a:r>
              <a:rPr lang="en-US" dirty="0" err="1"/>
              <a:t>imblearn</a:t>
            </a:r>
            <a:r>
              <a:rPr lang="en-US" dirty="0"/>
              <a:t> because the random </a:t>
            </a:r>
            <a:r>
              <a:rPr lang="en-US" dirty="0" err="1"/>
              <a:t>oversampler</a:t>
            </a:r>
            <a:r>
              <a:rPr lang="en-US" dirty="0"/>
              <a:t> was not producing the results we liked so we used SMOTE to try and increase precision of the model. </a:t>
            </a:r>
          </a:p>
          <a:p>
            <a:pPr marL="285750" indent="-285750">
              <a:buFont typeface="Arial" panose="020B0604020202020204" pitchFamily="34" charset="0"/>
              <a:buChar char="•"/>
            </a:pPr>
            <a:endParaRPr lang="en-US" dirty="0"/>
          </a:p>
          <a:p>
            <a:endParaRPr lang="en-US" b="1" dirty="0"/>
          </a:p>
        </p:txBody>
      </p:sp>
    </p:spTree>
    <p:extLst>
      <p:ext uri="{BB962C8B-B14F-4D97-AF65-F5344CB8AC3E}">
        <p14:creationId xmlns:p14="http://schemas.microsoft.com/office/powerpoint/2010/main" val="249257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B4489-FC73-422D-B916-0D61046F5294}"/>
              </a:ext>
            </a:extLst>
          </p:cNvPr>
          <p:cNvSpPr>
            <a:spLocks noGrp="1"/>
          </p:cNvSpPr>
          <p:nvPr>
            <p:ph type="ctrTitle"/>
          </p:nvPr>
        </p:nvSpPr>
        <p:spPr>
          <a:xfrm>
            <a:off x="581191" y="4322102"/>
            <a:ext cx="10993549" cy="1153609"/>
          </a:xfrm>
        </p:spPr>
        <p:txBody>
          <a:bodyPr>
            <a:normAutofit/>
          </a:bodyPr>
          <a:lstStyle/>
          <a:p>
            <a:r>
              <a:rPr lang="en-US" dirty="0"/>
              <a:t>Iterating on machine learning models</a:t>
            </a:r>
          </a:p>
        </p:txBody>
      </p:sp>
      <p:pic>
        <p:nvPicPr>
          <p:cNvPr id="6" name="Picture Placeholder 5" descr="A smiling doctor with a stethoscope and a child and mom">
            <a:extLst>
              <a:ext uri="{FF2B5EF4-FFF2-40B4-BE49-F238E27FC236}">
                <a16:creationId xmlns:a16="http://schemas.microsoft.com/office/drawing/2014/main" id="{2E4C2C15-C217-4490-A3A7-E98F49FDF079}"/>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49580" y="603504"/>
            <a:ext cx="11292840" cy="3557016"/>
          </a:xfrm>
        </p:spPr>
      </p:pic>
    </p:spTree>
    <p:extLst>
      <p:ext uri="{BB962C8B-B14F-4D97-AF65-F5344CB8AC3E}">
        <p14:creationId xmlns:p14="http://schemas.microsoft.com/office/powerpoint/2010/main" val="1721841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AB999-2E53-B2C3-8441-FAF5ED5C98B5}"/>
              </a:ext>
            </a:extLst>
          </p:cNvPr>
          <p:cNvSpPr>
            <a:spLocks noGrp="1"/>
          </p:cNvSpPr>
          <p:nvPr>
            <p:ph type="title"/>
          </p:nvPr>
        </p:nvSpPr>
        <p:spPr>
          <a:xfrm>
            <a:off x="103517" y="-316564"/>
            <a:ext cx="10515600" cy="1325563"/>
          </a:xfrm>
        </p:spPr>
        <p:txBody>
          <a:bodyPr/>
          <a:lstStyle/>
          <a:p>
            <a:r>
              <a:rPr lang="en-US" dirty="0"/>
              <a:t>Random Forest </a:t>
            </a:r>
          </a:p>
        </p:txBody>
      </p:sp>
      <p:pic>
        <p:nvPicPr>
          <p:cNvPr id="4" name="Picture 3">
            <a:extLst>
              <a:ext uri="{FF2B5EF4-FFF2-40B4-BE49-F238E27FC236}">
                <a16:creationId xmlns:a16="http://schemas.microsoft.com/office/drawing/2014/main" id="{335D96C5-1E07-988B-34C7-2C353D907E18}"/>
              </a:ext>
            </a:extLst>
          </p:cNvPr>
          <p:cNvPicPr>
            <a:picLocks noChangeAspect="1"/>
          </p:cNvPicPr>
          <p:nvPr/>
        </p:nvPicPr>
        <p:blipFill>
          <a:blip r:embed="rId2"/>
          <a:stretch>
            <a:fillRect/>
          </a:stretch>
        </p:blipFill>
        <p:spPr>
          <a:xfrm>
            <a:off x="3920320" y="1700705"/>
            <a:ext cx="3168072" cy="2492313"/>
          </a:xfrm>
          <a:prstGeom prst="rect">
            <a:avLst/>
          </a:prstGeom>
        </p:spPr>
      </p:pic>
      <p:sp>
        <p:nvSpPr>
          <p:cNvPr id="5" name="TextBox 4">
            <a:extLst>
              <a:ext uri="{FF2B5EF4-FFF2-40B4-BE49-F238E27FC236}">
                <a16:creationId xmlns:a16="http://schemas.microsoft.com/office/drawing/2014/main" id="{BDD1D2D0-3077-B3A4-AD7F-265ED2661155}"/>
              </a:ext>
            </a:extLst>
          </p:cNvPr>
          <p:cNvSpPr txBox="1"/>
          <p:nvPr/>
        </p:nvSpPr>
        <p:spPr>
          <a:xfrm>
            <a:off x="8590416" y="1316186"/>
            <a:ext cx="3080886" cy="369332"/>
          </a:xfrm>
          <a:prstGeom prst="rect">
            <a:avLst/>
          </a:prstGeom>
          <a:noFill/>
        </p:spPr>
        <p:txBody>
          <a:bodyPr wrap="square" rtlCol="0">
            <a:spAutoFit/>
          </a:bodyPr>
          <a:lstStyle/>
          <a:p>
            <a:r>
              <a:rPr lang="en-US" b="1" dirty="0"/>
              <a:t>With random oversample</a:t>
            </a:r>
          </a:p>
        </p:txBody>
      </p:sp>
      <p:sp>
        <p:nvSpPr>
          <p:cNvPr id="6" name="TextBox 5">
            <a:extLst>
              <a:ext uri="{FF2B5EF4-FFF2-40B4-BE49-F238E27FC236}">
                <a16:creationId xmlns:a16="http://schemas.microsoft.com/office/drawing/2014/main" id="{2304254D-F8CD-2504-025B-4E360ACE0923}"/>
              </a:ext>
            </a:extLst>
          </p:cNvPr>
          <p:cNvSpPr txBox="1"/>
          <p:nvPr/>
        </p:nvSpPr>
        <p:spPr>
          <a:xfrm>
            <a:off x="3920320" y="1316187"/>
            <a:ext cx="3685768" cy="369332"/>
          </a:xfrm>
          <a:prstGeom prst="rect">
            <a:avLst/>
          </a:prstGeom>
          <a:noFill/>
        </p:spPr>
        <p:txBody>
          <a:bodyPr wrap="square" rtlCol="0">
            <a:spAutoFit/>
          </a:bodyPr>
          <a:lstStyle/>
          <a:p>
            <a:r>
              <a:rPr lang="en-US" b="1" dirty="0"/>
              <a:t>Without random oversample</a:t>
            </a:r>
          </a:p>
        </p:txBody>
      </p:sp>
      <p:pic>
        <p:nvPicPr>
          <p:cNvPr id="8" name="Picture 7">
            <a:extLst>
              <a:ext uri="{FF2B5EF4-FFF2-40B4-BE49-F238E27FC236}">
                <a16:creationId xmlns:a16="http://schemas.microsoft.com/office/drawing/2014/main" id="{9B5DE77A-0576-9F74-DAA3-85BE428BF6C6}"/>
              </a:ext>
            </a:extLst>
          </p:cNvPr>
          <p:cNvPicPr>
            <a:picLocks noChangeAspect="1"/>
          </p:cNvPicPr>
          <p:nvPr/>
        </p:nvPicPr>
        <p:blipFill>
          <a:blip r:embed="rId3"/>
          <a:stretch>
            <a:fillRect/>
          </a:stretch>
        </p:blipFill>
        <p:spPr>
          <a:xfrm>
            <a:off x="3163018" y="4326310"/>
            <a:ext cx="4443070" cy="2492312"/>
          </a:xfrm>
          <a:prstGeom prst="rect">
            <a:avLst/>
          </a:prstGeom>
        </p:spPr>
      </p:pic>
      <p:pic>
        <p:nvPicPr>
          <p:cNvPr id="10" name="Picture 9">
            <a:extLst>
              <a:ext uri="{FF2B5EF4-FFF2-40B4-BE49-F238E27FC236}">
                <a16:creationId xmlns:a16="http://schemas.microsoft.com/office/drawing/2014/main" id="{F5E570D3-A8B0-5A4A-89DA-B2E11DE1DE5F}"/>
              </a:ext>
            </a:extLst>
          </p:cNvPr>
          <p:cNvPicPr>
            <a:picLocks noChangeAspect="1"/>
          </p:cNvPicPr>
          <p:nvPr/>
        </p:nvPicPr>
        <p:blipFill>
          <a:blip r:embed="rId4"/>
          <a:stretch>
            <a:fillRect/>
          </a:stretch>
        </p:blipFill>
        <p:spPr>
          <a:xfrm>
            <a:off x="8397432" y="1700706"/>
            <a:ext cx="3205451" cy="2492312"/>
          </a:xfrm>
          <a:prstGeom prst="rect">
            <a:avLst/>
          </a:prstGeom>
        </p:spPr>
      </p:pic>
      <p:pic>
        <p:nvPicPr>
          <p:cNvPr id="12" name="Picture 11">
            <a:extLst>
              <a:ext uri="{FF2B5EF4-FFF2-40B4-BE49-F238E27FC236}">
                <a16:creationId xmlns:a16="http://schemas.microsoft.com/office/drawing/2014/main" id="{2994B4D6-73AC-1D0E-FA24-6C34EDD1E49E}"/>
              </a:ext>
            </a:extLst>
          </p:cNvPr>
          <p:cNvPicPr>
            <a:picLocks noChangeAspect="1"/>
          </p:cNvPicPr>
          <p:nvPr/>
        </p:nvPicPr>
        <p:blipFill>
          <a:blip r:embed="rId5"/>
          <a:stretch>
            <a:fillRect/>
          </a:stretch>
        </p:blipFill>
        <p:spPr>
          <a:xfrm>
            <a:off x="7677509" y="4326310"/>
            <a:ext cx="4469781" cy="2492312"/>
          </a:xfrm>
          <a:prstGeom prst="rect">
            <a:avLst/>
          </a:prstGeom>
        </p:spPr>
      </p:pic>
      <p:sp>
        <p:nvSpPr>
          <p:cNvPr id="3" name="TextBox 2">
            <a:extLst>
              <a:ext uri="{FF2B5EF4-FFF2-40B4-BE49-F238E27FC236}">
                <a16:creationId xmlns:a16="http://schemas.microsoft.com/office/drawing/2014/main" id="{66B68225-2C9B-E9B2-54AD-AF8E6A28620B}"/>
              </a:ext>
            </a:extLst>
          </p:cNvPr>
          <p:cNvSpPr txBox="1"/>
          <p:nvPr/>
        </p:nvSpPr>
        <p:spPr>
          <a:xfrm>
            <a:off x="3316588" y="536563"/>
            <a:ext cx="8579000" cy="646331"/>
          </a:xfrm>
          <a:prstGeom prst="rect">
            <a:avLst/>
          </a:prstGeom>
          <a:noFill/>
        </p:spPr>
        <p:txBody>
          <a:bodyPr wrap="square" rtlCol="0">
            <a:spAutoFit/>
          </a:bodyPr>
          <a:lstStyle/>
          <a:p>
            <a:r>
              <a:rPr lang="en-US" dirty="0"/>
              <a:t>The first model we attempted was the random forest model because we were interested in being able to see the ranking of feature importance's that this model can produce.</a:t>
            </a:r>
          </a:p>
        </p:txBody>
      </p:sp>
      <p:sp>
        <p:nvSpPr>
          <p:cNvPr id="9" name="Rectangle 8">
            <a:extLst>
              <a:ext uri="{FF2B5EF4-FFF2-40B4-BE49-F238E27FC236}">
                <a16:creationId xmlns:a16="http://schemas.microsoft.com/office/drawing/2014/main" id="{ECC2133D-8399-856F-D634-817D4D85454E}"/>
              </a:ext>
            </a:extLst>
          </p:cNvPr>
          <p:cNvSpPr/>
          <p:nvPr/>
        </p:nvSpPr>
        <p:spPr>
          <a:xfrm>
            <a:off x="7677509" y="1316186"/>
            <a:ext cx="4514491" cy="554181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F4045DE-0A92-F6E6-7976-D4682C4B9C1F}"/>
              </a:ext>
            </a:extLst>
          </p:cNvPr>
          <p:cNvSpPr/>
          <p:nvPr/>
        </p:nvSpPr>
        <p:spPr>
          <a:xfrm>
            <a:off x="3163018" y="1316186"/>
            <a:ext cx="4514491" cy="554181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889318D-BEE4-FA7F-DE82-106957D79B30}"/>
              </a:ext>
            </a:extLst>
          </p:cNvPr>
          <p:cNvSpPr txBox="1"/>
          <p:nvPr/>
        </p:nvSpPr>
        <p:spPr>
          <a:xfrm>
            <a:off x="58806" y="1474681"/>
            <a:ext cx="3059502" cy="4862870"/>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first pass on the random forest model gave a high accuracy of 92%; however, the recall on “1”s in the test dataset was low at .02</a:t>
            </a:r>
          </a:p>
          <a:p>
            <a:pPr marL="742950" lvl="1" indent="-285750">
              <a:buFont typeface="Arial" panose="020B0604020202020204" pitchFamily="34" charset="0"/>
              <a:buChar char="•"/>
            </a:pPr>
            <a:r>
              <a:rPr lang="en-US" sz="1600" dirty="0"/>
              <a:t>Utilizing the random oversample to reconcile the low recall on “1”s only improved it by .05 while decreasing overall accuracy by 1%</a:t>
            </a:r>
          </a:p>
          <a:p>
            <a:pPr marL="285750" indent="-285750">
              <a:buFont typeface="Arial" panose="020B0604020202020204" pitchFamily="34" charset="0"/>
              <a:buChar char="•"/>
            </a:pPr>
            <a:r>
              <a:rPr lang="en-US" sz="1600" dirty="0"/>
              <a:t>The interesting learning from this model was that it was able to show which features were most important for predicting cardiovascular disease</a:t>
            </a:r>
          </a:p>
          <a:p>
            <a:pPr marL="742950" lvl="1" indent="-285750">
              <a:buFont typeface="Arial" panose="020B0604020202020204" pitchFamily="34" charset="0"/>
              <a:buChar char="•"/>
            </a:pPr>
            <a:r>
              <a:rPr lang="en-US" sz="1600" dirty="0"/>
              <a:t>BMI is the highest</a:t>
            </a:r>
          </a:p>
          <a:p>
            <a:pPr marL="742950" lvl="1" indent="-285750">
              <a:buFont typeface="Arial" panose="020B0604020202020204" pitchFamily="34" charset="0"/>
              <a:buChar char="•"/>
            </a:pPr>
            <a:r>
              <a:rPr lang="en-US" sz="1600" dirty="0"/>
              <a:t>Age importance increases by age group</a:t>
            </a:r>
          </a:p>
        </p:txBody>
      </p:sp>
    </p:spTree>
    <p:extLst>
      <p:ext uri="{BB962C8B-B14F-4D97-AF65-F5344CB8AC3E}">
        <p14:creationId xmlns:p14="http://schemas.microsoft.com/office/powerpoint/2010/main" val="3926347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798EB-4CAE-4269-A109-3AA6C6E091C6}"/>
              </a:ext>
            </a:extLst>
          </p:cNvPr>
          <p:cNvSpPr>
            <a:spLocks noGrp="1"/>
          </p:cNvSpPr>
          <p:nvPr>
            <p:ph type="title"/>
          </p:nvPr>
        </p:nvSpPr>
        <p:spPr>
          <a:xfrm>
            <a:off x="54939" y="-174771"/>
            <a:ext cx="11029616" cy="1189554"/>
          </a:xfrm>
        </p:spPr>
        <p:txBody>
          <a:bodyPr/>
          <a:lstStyle/>
          <a:p>
            <a:r>
              <a:rPr lang="en-US" dirty="0"/>
              <a:t>K nearest neighbor</a:t>
            </a:r>
          </a:p>
        </p:txBody>
      </p:sp>
      <p:sp>
        <p:nvSpPr>
          <p:cNvPr id="3" name="Footer Placeholder 2">
            <a:extLst>
              <a:ext uri="{FF2B5EF4-FFF2-40B4-BE49-F238E27FC236}">
                <a16:creationId xmlns:a16="http://schemas.microsoft.com/office/drawing/2014/main" id="{8D5B7619-F46D-CAC6-8404-BB24991203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97724F-9269-B724-20F8-1ACE54ADD29F}"/>
              </a:ext>
            </a:extLst>
          </p:cNvPr>
          <p:cNvSpPr>
            <a:spLocks noGrp="1"/>
          </p:cNvSpPr>
          <p:nvPr>
            <p:ph type="sldNum" sz="quarter" idx="12"/>
          </p:nvPr>
        </p:nvSpPr>
        <p:spPr/>
        <p:txBody>
          <a:bodyPr/>
          <a:lstStyle/>
          <a:p>
            <a:fld id="{E875B8B1-E23A-46A5-B5BB-B0FEA9C01615}" type="slidenum">
              <a:rPr lang="en-US" smtClean="0"/>
              <a:t>7</a:t>
            </a:fld>
            <a:endParaRPr lang="en-US"/>
          </a:p>
        </p:txBody>
      </p:sp>
      <p:sp>
        <p:nvSpPr>
          <p:cNvPr id="5" name="Rectangle 4">
            <a:extLst>
              <a:ext uri="{FF2B5EF4-FFF2-40B4-BE49-F238E27FC236}">
                <a16:creationId xmlns:a16="http://schemas.microsoft.com/office/drawing/2014/main" id="{A1808783-6A1F-40EC-F2A6-D7D405B7BDB9}"/>
              </a:ext>
            </a:extLst>
          </p:cNvPr>
          <p:cNvSpPr/>
          <p:nvPr/>
        </p:nvSpPr>
        <p:spPr>
          <a:xfrm>
            <a:off x="8008188" y="2210848"/>
            <a:ext cx="4123427" cy="33852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9C9C43D-9067-29F7-8C1D-6CBE23C3251A}"/>
              </a:ext>
            </a:extLst>
          </p:cNvPr>
          <p:cNvSpPr/>
          <p:nvPr/>
        </p:nvSpPr>
        <p:spPr>
          <a:xfrm>
            <a:off x="4080294" y="2210849"/>
            <a:ext cx="3927894" cy="33852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ABE3E04-96DC-26E0-C15A-FDD5CC00A6DE}"/>
              </a:ext>
            </a:extLst>
          </p:cNvPr>
          <p:cNvSpPr txBox="1"/>
          <p:nvPr/>
        </p:nvSpPr>
        <p:spPr>
          <a:xfrm>
            <a:off x="8530031" y="2210848"/>
            <a:ext cx="3080886" cy="369332"/>
          </a:xfrm>
          <a:prstGeom prst="rect">
            <a:avLst/>
          </a:prstGeom>
          <a:noFill/>
        </p:spPr>
        <p:txBody>
          <a:bodyPr wrap="square" rtlCol="0">
            <a:spAutoFit/>
          </a:bodyPr>
          <a:lstStyle/>
          <a:p>
            <a:r>
              <a:rPr lang="en-US" b="1" dirty="0"/>
              <a:t>With random oversample</a:t>
            </a:r>
          </a:p>
        </p:txBody>
      </p:sp>
      <p:sp>
        <p:nvSpPr>
          <p:cNvPr id="8" name="TextBox 7">
            <a:extLst>
              <a:ext uri="{FF2B5EF4-FFF2-40B4-BE49-F238E27FC236}">
                <a16:creationId xmlns:a16="http://schemas.microsoft.com/office/drawing/2014/main" id="{DD10BEC6-1E0B-494B-251C-D16959583B4D}"/>
              </a:ext>
            </a:extLst>
          </p:cNvPr>
          <p:cNvSpPr txBox="1"/>
          <p:nvPr/>
        </p:nvSpPr>
        <p:spPr>
          <a:xfrm>
            <a:off x="4296542" y="2237608"/>
            <a:ext cx="3685768" cy="369332"/>
          </a:xfrm>
          <a:prstGeom prst="rect">
            <a:avLst/>
          </a:prstGeom>
          <a:noFill/>
        </p:spPr>
        <p:txBody>
          <a:bodyPr wrap="square" rtlCol="0">
            <a:spAutoFit/>
          </a:bodyPr>
          <a:lstStyle/>
          <a:p>
            <a:r>
              <a:rPr lang="en-US" b="1" dirty="0"/>
              <a:t>Without random oversample</a:t>
            </a:r>
          </a:p>
        </p:txBody>
      </p:sp>
      <p:pic>
        <p:nvPicPr>
          <p:cNvPr id="10" name="Picture 9">
            <a:extLst>
              <a:ext uri="{FF2B5EF4-FFF2-40B4-BE49-F238E27FC236}">
                <a16:creationId xmlns:a16="http://schemas.microsoft.com/office/drawing/2014/main" id="{2CD6CA46-FDE1-ADD5-A6BE-548837C37590}"/>
              </a:ext>
            </a:extLst>
          </p:cNvPr>
          <p:cNvPicPr>
            <a:picLocks noChangeAspect="1"/>
          </p:cNvPicPr>
          <p:nvPr/>
        </p:nvPicPr>
        <p:blipFill>
          <a:blip r:embed="rId2"/>
          <a:stretch>
            <a:fillRect/>
          </a:stretch>
        </p:blipFill>
        <p:spPr>
          <a:xfrm>
            <a:off x="4411636" y="2648143"/>
            <a:ext cx="3235751" cy="2333318"/>
          </a:xfrm>
          <a:prstGeom prst="rect">
            <a:avLst/>
          </a:prstGeom>
        </p:spPr>
      </p:pic>
      <p:pic>
        <p:nvPicPr>
          <p:cNvPr id="12" name="Picture 11">
            <a:extLst>
              <a:ext uri="{FF2B5EF4-FFF2-40B4-BE49-F238E27FC236}">
                <a16:creationId xmlns:a16="http://schemas.microsoft.com/office/drawing/2014/main" id="{FAE33807-315F-E94A-6FA2-49D8531694A7}"/>
              </a:ext>
            </a:extLst>
          </p:cNvPr>
          <p:cNvPicPr>
            <a:picLocks noChangeAspect="1"/>
          </p:cNvPicPr>
          <p:nvPr/>
        </p:nvPicPr>
        <p:blipFill>
          <a:blip r:embed="rId3"/>
          <a:stretch>
            <a:fillRect/>
          </a:stretch>
        </p:blipFill>
        <p:spPr>
          <a:xfrm>
            <a:off x="8211557" y="2580180"/>
            <a:ext cx="3250553" cy="2333318"/>
          </a:xfrm>
          <a:prstGeom prst="rect">
            <a:avLst/>
          </a:prstGeom>
        </p:spPr>
      </p:pic>
      <p:sp>
        <p:nvSpPr>
          <p:cNvPr id="13" name="TextBox 12">
            <a:extLst>
              <a:ext uri="{FF2B5EF4-FFF2-40B4-BE49-F238E27FC236}">
                <a16:creationId xmlns:a16="http://schemas.microsoft.com/office/drawing/2014/main" id="{1F07CFD5-1024-B8DE-B0B3-ACA7698FE625}"/>
              </a:ext>
            </a:extLst>
          </p:cNvPr>
          <p:cNvSpPr txBox="1"/>
          <p:nvPr/>
        </p:nvSpPr>
        <p:spPr>
          <a:xfrm>
            <a:off x="7042" y="1158765"/>
            <a:ext cx="8579000" cy="369332"/>
          </a:xfrm>
          <a:prstGeom prst="rect">
            <a:avLst/>
          </a:prstGeom>
          <a:noFill/>
        </p:spPr>
        <p:txBody>
          <a:bodyPr wrap="square" rtlCol="0">
            <a:spAutoFit/>
          </a:bodyPr>
          <a:lstStyle/>
          <a:p>
            <a:r>
              <a:rPr lang="en-US" dirty="0"/>
              <a:t>The second model we attempted was the K-nearest neighbor model</a:t>
            </a:r>
          </a:p>
        </p:txBody>
      </p:sp>
      <p:sp>
        <p:nvSpPr>
          <p:cNvPr id="14" name="TextBox 13">
            <a:extLst>
              <a:ext uri="{FF2B5EF4-FFF2-40B4-BE49-F238E27FC236}">
                <a16:creationId xmlns:a16="http://schemas.microsoft.com/office/drawing/2014/main" id="{9B5302A4-5CDD-097E-3DD3-77F3A715515D}"/>
              </a:ext>
            </a:extLst>
          </p:cNvPr>
          <p:cNvSpPr txBox="1"/>
          <p:nvPr/>
        </p:nvSpPr>
        <p:spPr>
          <a:xfrm>
            <a:off x="54939" y="2237608"/>
            <a:ext cx="3900312"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The first pass on this model without oversampling yielded a similar performing model to the random forest with an overall accuracy of 91% and recall on “1”s of .08</a:t>
            </a:r>
          </a:p>
          <a:p>
            <a:pPr marL="742950" lvl="1" indent="-285750">
              <a:buFont typeface="Arial" panose="020B0604020202020204" pitchFamily="34" charset="0"/>
              <a:buChar char="•"/>
            </a:pPr>
            <a:r>
              <a:rPr lang="en-US" dirty="0"/>
              <a:t>When we introduced oversampling the model accuracy dropped to 79% but the recall on “1”s increased from .08 to .43</a:t>
            </a:r>
          </a:p>
        </p:txBody>
      </p:sp>
    </p:spTree>
    <p:extLst>
      <p:ext uri="{BB962C8B-B14F-4D97-AF65-F5344CB8AC3E}">
        <p14:creationId xmlns:p14="http://schemas.microsoft.com/office/powerpoint/2010/main" val="3961405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FAB23-20B5-D55F-EBFF-089DEA1B6686}"/>
              </a:ext>
            </a:extLst>
          </p:cNvPr>
          <p:cNvSpPr>
            <a:spLocks noGrp="1"/>
          </p:cNvSpPr>
          <p:nvPr>
            <p:ph type="title"/>
          </p:nvPr>
        </p:nvSpPr>
        <p:spPr>
          <a:xfrm>
            <a:off x="54939" y="-148891"/>
            <a:ext cx="11029616" cy="1189554"/>
          </a:xfrm>
        </p:spPr>
        <p:txBody>
          <a:bodyPr/>
          <a:lstStyle/>
          <a:p>
            <a:r>
              <a:rPr lang="en-US" dirty="0"/>
              <a:t>Decision tree</a:t>
            </a:r>
          </a:p>
        </p:txBody>
      </p:sp>
      <p:sp>
        <p:nvSpPr>
          <p:cNvPr id="4" name="Slide Number Placeholder 3">
            <a:extLst>
              <a:ext uri="{FF2B5EF4-FFF2-40B4-BE49-F238E27FC236}">
                <a16:creationId xmlns:a16="http://schemas.microsoft.com/office/drawing/2014/main" id="{BBFFDC3D-C6B9-4D04-0002-968272C31817}"/>
              </a:ext>
            </a:extLst>
          </p:cNvPr>
          <p:cNvSpPr>
            <a:spLocks noGrp="1"/>
          </p:cNvSpPr>
          <p:nvPr>
            <p:ph type="sldNum" sz="quarter" idx="12"/>
          </p:nvPr>
        </p:nvSpPr>
        <p:spPr/>
        <p:txBody>
          <a:bodyPr/>
          <a:lstStyle/>
          <a:p>
            <a:fld id="{E875B8B1-E23A-46A5-B5BB-B0FEA9C01615}" type="slidenum">
              <a:rPr lang="en-US" smtClean="0"/>
              <a:t>8</a:t>
            </a:fld>
            <a:endParaRPr lang="en-US"/>
          </a:p>
        </p:txBody>
      </p:sp>
      <p:pic>
        <p:nvPicPr>
          <p:cNvPr id="6" name="Picture 5">
            <a:extLst>
              <a:ext uri="{FF2B5EF4-FFF2-40B4-BE49-F238E27FC236}">
                <a16:creationId xmlns:a16="http://schemas.microsoft.com/office/drawing/2014/main" id="{55954F2E-053F-1AFF-254A-9539FA7817E9}"/>
              </a:ext>
            </a:extLst>
          </p:cNvPr>
          <p:cNvPicPr>
            <a:picLocks noChangeAspect="1"/>
          </p:cNvPicPr>
          <p:nvPr/>
        </p:nvPicPr>
        <p:blipFill>
          <a:blip r:embed="rId2"/>
          <a:stretch>
            <a:fillRect/>
          </a:stretch>
        </p:blipFill>
        <p:spPr>
          <a:xfrm>
            <a:off x="4834229" y="2313227"/>
            <a:ext cx="3127079" cy="2301346"/>
          </a:xfrm>
          <a:prstGeom prst="rect">
            <a:avLst/>
          </a:prstGeom>
        </p:spPr>
      </p:pic>
      <p:sp>
        <p:nvSpPr>
          <p:cNvPr id="7" name="Rectangle 6">
            <a:extLst>
              <a:ext uri="{FF2B5EF4-FFF2-40B4-BE49-F238E27FC236}">
                <a16:creationId xmlns:a16="http://schemas.microsoft.com/office/drawing/2014/main" id="{BB062E10-A878-2356-DEB5-8B51A9551D6B}"/>
              </a:ext>
            </a:extLst>
          </p:cNvPr>
          <p:cNvSpPr/>
          <p:nvPr/>
        </p:nvSpPr>
        <p:spPr>
          <a:xfrm>
            <a:off x="8268499" y="1876903"/>
            <a:ext cx="3828610" cy="491213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5625A24-1F33-8E59-D0D0-95F4745EB4E2}"/>
              </a:ext>
            </a:extLst>
          </p:cNvPr>
          <p:cNvSpPr/>
          <p:nvPr/>
        </p:nvSpPr>
        <p:spPr>
          <a:xfrm>
            <a:off x="4548923" y="1876903"/>
            <a:ext cx="3709431" cy="491213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8DA2EAC-CC65-A7F8-23F2-0CF18A59E50C}"/>
              </a:ext>
            </a:extLst>
          </p:cNvPr>
          <p:cNvSpPr txBox="1"/>
          <p:nvPr/>
        </p:nvSpPr>
        <p:spPr>
          <a:xfrm>
            <a:off x="8495525" y="1876903"/>
            <a:ext cx="3080886" cy="369332"/>
          </a:xfrm>
          <a:prstGeom prst="rect">
            <a:avLst/>
          </a:prstGeom>
          <a:noFill/>
        </p:spPr>
        <p:txBody>
          <a:bodyPr wrap="square" rtlCol="0">
            <a:spAutoFit/>
          </a:bodyPr>
          <a:lstStyle/>
          <a:p>
            <a:r>
              <a:rPr lang="en-US" b="1" dirty="0"/>
              <a:t>With random oversample</a:t>
            </a:r>
          </a:p>
        </p:txBody>
      </p:sp>
      <p:sp>
        <p:nvSpPr>
          <p:cNvPr id="10" name="TextBox 9">
            <a:extLst>
              <a:ext uri="{FF2B5EF4-FFF2-40B4-BE49-F238E27FC236}">
                <a16:creationId xmlns:a16="http://schemas.microsoft.com/office/drawing/2014/main" id="{D2339A44-BE3A-BC89-74F6-6D49D4FDE283}"/>
              </a:ext>
            </a:extLst>
          </p:cNvPr>
          <p:cNvSpPr txBox="1"/>
          <p:nvPr/>
        </p:nvSpPr>
        <p:spPr>
          <a:xfrm>
            <a:off x="4679340" y="1910399"/>
            <a:ext cx="3685768" cy="369332"/>
          </a:xfrm>
          <a:prstGeom prst="rect">
            <a:avLst/>
          </a:prstGeom>
          <a:noFill/>
        </p:spPr>
        <p:txBody>
          <a:bodyPr wrap="square" rtlCol="0">
            <a:spAutoFit/>
          </a:bodyPr>
          <a:lstStyle/>
          <a:p>
            <a:r>
              <a:rPr lang="en-US" b="1" dirty="0"/>
              <a:t>Without random oversample</a:t>
            </a:r>
          </a:p>
        </p:txBody>
      </p:sp>
      <p:pic>
        <p:nvPicPr>
          <p:cNvPr id="12" name="Picture 11">
            <a:extLst>
              <a:ext uri="{FF2B5EF4-FFF2-40B4-BE49-F238E27FC236}">
                <a16:creationId xmlns:a16="http://schemas.microsoft.com/office/drawing/2014/main" id="{12AEDC68-0DAB-9BCE-D37D-1F6910E0DC9A}"/>
              </a:ext>
            </a:extLst>
          </p:cNvPr>
          <p:cNvPicPr>
            <a:picLocks noChangeAspect="1"/>
          </p:cNvPicPr>
          <p:nvPr/>
        </p:nvPicPr>
        <p:blipFill>
          <a:blip r:embed="rId3"/>
          <a:stretch>
            <a:fillRect/>
          </a:stretch>
        </p:blipFill>
        <p:spPr>
          <a:xfrm>
            <a:off x="8495525" y="2246235"/>
            <a:ext cx="3294393" cy="2301346"/>
          </a:xfrm>
          <a:prstGeom prst="rect">
            <a:avLst/>
          </a:prstGeom>
        </p:spPr>
      </p:pic>
      <p:sp>
        <p:nvSpPr>
          <p:cNvPr id="13" name="TextBox 12">
            <a:extLst>
              <a:ext uri="{FF2B5EF4-FFF2-40B4-BE49-F238E27FC236}">
                <a16:creationId xmlns:a16="http://schemas.microsoft.com/office/drawing/2014/main" id="{55DBF5E2-1076-01F6-74E1-CA8FD99FAE30}"/>
              </a:ext>
            </a:extLst>
          </p:cNvPr>
          <p:cNvSpPr txBox="1"/>
          <p:nvPr/>
        </p:nvSpPr>
        <p:spPr>
          <a:xfrm>
            <a:off x="210215" y="1752510"/>
            <a:ext cx="3900312"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The first pass on this model without oversampling yielded an accuracy of 86% and recall of 0.22 for “1”s</a:t>
            </a:r>
          </a:p>
          <a:p>
            <a:pPr marL="742950" lvl="1" indent="-285750">
              <a:buFont typeface="Arial" panose="020B0604020202020204" pitchFamily="34" charset="0"/>
              <a:buChar char="•"/>
            </a:pPr>
            <a:r>
              <a:rPr lang="en-US" dirty="0"/>
              <a:t>When we introduced oversampling the model accuracy increased to 87% but the recall got worse (from 0.22 to 0.18)</a:t>
            </a:r>
          </a:p>
          <a:p>
            <a:pPr marL="285750" indent="-285750">
              <a:buFont typeface="Arial" panose="020B0604020202020204" pitchFamily="34" charset="0"/>
              <a:buChar char="•"/>
            </a:pPr>
            <a:r>
              <a:rPr lang="en-US" dirty="0"/>
              <a:t>This model also was able to output the feature importance's which aligned well to the random forest model.</a:t>
            </a:r>
          </a:p>
        </p:txBody>
      </p:sp>
      <p:pic>
        <p:nvPicPr>
          <p:cNvPr id="16" name="Picture 15">
            <a:extLst>
              <a:ext uri="{FF2B5EF4-FFF2-40B4-BE49-F238E27FC236}">
                <a16:creationId xmlns:a16="http://schemas.microsoft.com/office/drawing/2014/main" id="{4F2582B7-1F55-7916-4A44-326DF3EF2FE6}"/>
              </a:ext>
            </a:extLst>
          </p:cNvPr>
          <p:cNvPicPr>
            <a:picLocks noChangeAspect="1"/>
          </p:cNvPicPr>
          <p:nvPr/>
        </p:nvPicPr>
        <p:blipFill>
          <a:blip r:embed="rId4"/>
          <a:stretch>
            <a:fillRect/>
          </a:stretch>
        </p:blipFill>
        <p:spPr>
          <a:xfrm>
            <a:off x="4679340" y="4726716"/>
            <a:ext cx="3410410" cy="1912504"/>
          </a:xfrm>
          <a:prstGeom prst="rect">
            <a:avLst/>
          </a:prstGeom>
        </p:spPr>
      </p:pic>
      <p:pic>
        <p:nvPicPr>
          <p:cNvPr id="18" name="Picture 17">
            <a:extLst>
              <a:ext uri="{FF2B5EF4-FFF2-40B4-BE49-F238E27FC236}">
                <a16:creationId xmlns:a16="http://schemas.microsoft.com/office/drawing/2014/main" id="{2F1D1EF6-F242-31A9-2018-20A7D000D620}"/>
              </a:ext>
            </a:extLst>
          </p:cNvPr>
          <p:cNvPicPr>
            <a:picLocks noChangeAspect="1"/>
          </p:cNvPicPr>
          <p:nvPr/>
        </p:nvPicPr>
        <p:blipFill>
          <a:blip r:embed="rId5"/>
          <a:stretch>
            <a:fillRect/>
          </a:stretch>
        </p:blipFill>
        <p:spPr>
          <a:xfrm>
            <a:off x="8320811" y="4646611"/>
            <a:ext cx="3643820" cy="2043397"/>
          </a:xfrm>
          <a:prstGeom prst="rect">
            <a:avLst/>
          </a:prstGeom>
        </p:spPr>
      </p:pic>
    </p:spTree>
    <p:extLst>
      <p:ext uri="{BB962C8B-B14F-4D97-AF65-F5344CB8AC3E}">
        <p14:creationId xmlns:p14="http://schemas.microsoft.com/office/powerpoint/2010/main" val="610405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A9B26-E98F-65C4-DA43-8FF8258DB170}"/>
              </a:ext>
            </a:extLst>
          </p:cNvPr>
          <p:cNvSpPr>
            <a:spLocks noGrp="1"/>
          </p:cNvSpPr>
          <p:nvPr>
            <p:ph type="title"/>
          </p:nvPr>
        </p:nvSpPr>
        <p:spPr>
          <a:xfrm>
            <a:off x="54939" y="-209276"/>
            <a:ext cx="11029616" cy="1189554"/>
          </a:xfrm>
        </p:spPr>
        <p:txBody>
          <a:bodyPr/>
          <a:lstStyle/>
          <a:p>
            <a:r>
              <a:rPr lang="en-US" dirty="0"/>
              <a:t>Neural network</a:t>
            </a:r>
          </a:p>
        </p:txBody>
      </p:sp>
      <p:sp>
        <p:nvSpPr>
          <p:cNvPr id="4" name="Slide Number Placeholder 3">
            <a:extLst>
              <a:ext uri="{FF2B5EF4-FFF2-40B4-BE49-F238E27FC236}">
                <a16:creationId xmlns:a16="http://schemas.microsoft.com/office/drawing/2014/main" id="{20B17923-1A78-3830-EB89-914D53995523}"/>
              </a:ext>
            </a:extLst>
          </p:cNvPr>
          <p:cNvSpPr>
            <a:spLocks noGrp="1"/>
          </p:cNvSpPr>
          <p:nvPr>
            <p:ph type="sldNum" sz="quarter" idx="12"/>
          </p:nvPr>
        </p:nvSpPr>
        <p:spPr/>
        <p:txBody>
          <a:bodyPr/>
          <a:lstStyle/>
          <a:p>
            <a:fld id="{E875B8B1-E23A-46A5-B5BB-B0FEA9C01615}" type="slidenum">
              <a:rPr lang="en-US" smtClean="0"/>
              <a:t>9</a:t>
            </a:fld>
            <a:endParaRPr lang="en-US"/>
          </a:p>
        </p:txBody>
      </p:sp>
      <p:sp>
        <p:nvSpPr>
          <p:cNvPr id="5" name="Rectangle 4">
            <a:extLst>
              <a:ext uri="{FF2B5EF4-FFF2-40B4-BE49-F238E27FC236}">
                <a16:creationId xmlns:a16="http://schemas.microsoft.com/office/drawing/2014/main" id="{225EDFEE-50DC-C486-9C29-87717CF1A86F}"/>
              </a:ext>
            </a:extLst>
          </p:cNvPr>
          <p:cNvSpPr/>
          <p:nvPr/>
        </p:nvSpPr>
        <p:spPr>
          <a:xfrm>
            <a:off x="8445259" y="1551151"/>
            <a:ext cx="3634597" cy="44649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41EED27-A6E4-8B98-26EA-B41AAC5AA23A}"/>
              </a:ext>
            </a:extLst>
          </p:cNvPr>
          <p:cNvSpPr/>
          <p:nvPr/>
        </p:nvSpPr>
        <p:spPr>
          <a:xfrm>
            <a:off x="4408098" y="1551152"/>
            <a:ext cx="4037161" cy="44649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E01D589-A1F0-C5B1-A4B6-5225A90163C4}"/>
              </a:ext>
            </a:extLst>
          </p:cNvPr>
          <p:cNvSpPr txBox="1"/>
          <p:nvPr/>
        </p:nvSpPr>
        <p:spPr>
          <a:xfrm>
            <a:off x="9111114" y="1539490"/>
            <a:ext cx="3080886" cy="369332"/>
          </a:xfrm>
          <a:prstGeom prst="rect">
            <a:avLst/>
          </a:prstGeom>
          <a:noFill/>
        </p:spPr>
        <p:txBody>
          <a:bodyPr wrap="square" rtlCol="0">
            <a:spAutoFit/>
          </a:bodyPr>
          <a:lstStyle/>
          <a:p>
            <a:r>
              <a:rPr lang="en-US" b="1" dirty="0"/>
              <a:t>With SMOTE</a:t>
            </a:r>
          </a:p>
        </p:txBody>
      </p:sp>
      <p:sp>
        <p:nvSpPr>
          <p:cNvPr id="8" name="TextBox 7">
            <a:extLst>
              <a:ext uri="{FF2B5EF4-FFF2-40B4-BE49-F238E27FC236}">
                <a16:creationId xmlns:a16="http://schemas.microsoft.com/office/drawing/2014/main" id="{C6DF11AF-4054-917C-E2E4-32FE24413DFC}"/>
              </a:ext>
            </a:extLst>
          </p:cNvPr>
          <p:cNvSpPr txBox="1"/>
          <p:nvPr/>
        </p:nvSpPr>
        <p:spPr>
          <a:xfrm>
            <a:off x="4503849" y="1567088"/>
            <a:ext cx="3685768" cy="369332"/>
          </a:xfrm>
          <a:prstGeom prst="rect">
            <a:avLst/>
          </a:prstGeom>
          <a:noFill/>
        </p:spPr>
        <p:txBody>
          <a:bodyPr wrap="square" rtlCol="0">
            <a:spAutoFit/>
          </a:bodyPr>
          <a:lstStyle/>
          <a:p>
            <a:r>
              <a:rPr lang="en-US" b="1" dirty="0"/>
              <a:t>Without random oversample</a:t>
            </a:r>
          </a:p>
        </p:txBody>
      </p:sp>
      <p:pic>
        <p:nvPicPr>
          <p:cNvPr id="15" name="Picture 14">
            <a:extLst>
              <a:ext uri="{FF2B5EF4-FFF2-40B4-BE49-F238E27FC236}">
                <a16:creationId xmlns:a16="http://schemas.microsoft.com/office/drawing/2014/main" id="{5386270A-524B-EFBC-C421-AAA420E600D8}"/>
              </a:ext>
            </a:extLst>
          </p:cNvPr>
          <p:cNvPicPr>
            <a:picLocks noChangeAspect="1"/>
          </p:cNvPicPr>
          <p:nvPr/>
        </p:nvPicPr>
        <p:blipFill>
          <a:blip r:embed="rId2"/>
          <a:stretch>
            <a:fillRect/>
          </a:stretch>
        </p:blipFill>
        <p:spPr>
          <a:xfrm>
            <a:off x="4924796" y="2012556"/>
            <a:ext cx="2721848" cy="1425463"/>
          </a:xfrm>
          <a:prstGeom prst="rect">
            <a:avLst/>
          </a:prstGeom>
        </p:spPr>
      </p:pic>
      <p:pic>
        <p:nvPicPr>
          <p:cNvPr id="17" name="Picture 16">
            <a:extLst>
              <a:ext uri="{FF2B5EF4-FFF2-40B4-BE49-F238E27FC236}">
                <a16:creationId xmlns:a16="http://schemas.microsoft.com/office/drawing/2014/main" id="{30D49DA0-AF65-3EEE-BE24-BC30F0FC8A9F}"/>
              </a:ext>
            </a:extLst>
          </p:cNvPr>
          <p:cNvPicPr>
            <a:picLocks noChangeAspect="1"/>
          </p:cNvPicPr>
          <p:nvPr/>
        </p:nvPicPr>
        <p:blipFill>
          <a:blip r:embed="rId3"/>
          <a:stretch>
            <a:fillRect/>
          </a:stretch>
        </p:blipFill>
        <p:spPr>
          <a:xfrm>
            <a:off x="4837674" y="3571047"/>
            <a:ext cx="3172260" cy="2307099"/>
          </a:xfrm>
          <a:prstGeom prst="rect">
            <a:avLst/>
          </a:prstGeom>
        </p:spPr>
      </p:pic>
      <p:pic>
        <p:nvPicPr>
          <p:cNvPr id="24" name="Picture 23">
            <a:extLst>
              <a:ext uri="{FF2B5EF4-FFF2-40B4-BE49-F238E27FC236}">
                <a16:creationId xmlns:a16="http://schemas.microsoft.com/office/drawing/2014/main" id="{28EB399F-C559-4727-26AE-AA3035BF9FF2}"/>
              </a:ext>
            </a:extLst>
          </p:cNvPr>
          <p:cNvPicPr>
            <a:picLocks noChangeAspect="1"/>
          </p:cNvPicPr>
          <p:nvPr/>
        </p:nvPicPr>
        <p:blipFill>
          <a:blip r:embed="rId4"/>
          <a:stretch>
            <a:fillRect/>
          </a:stretch>
        </p:blipFill>
        <p:spPr>
          <a:xfrm>
            <a:off x="8753276" y="1928058"/>
            <a:ext cx="2745390" cy="1594460"/>
          </a:xfrm>
          <a:prstGeom prst="rect">
            <a:avLst/>
          </a:prstGeom>
        </p:spPr>
      </p:pic>
      <p:pic>
        <p:nvPicPr>
          <p:cNvPr id="26" name="Picture 25">
            <a:extLst>
              <a:ext uri="{FF2B5EF4-FFF2-40B4-BE49-F238E27FC236}">
                <a16:creationId xmlns:a16="http://schemas.microsoft.com/office/drawing/2014/main" id="{8EE3BA51-58D7-7B13-4C23-EA36E124452F}"/>
              </a:ext>
            </a:extLst>
          </p:cNvPr>
          <p:cNvPicPr>
            <a:picLocks noChangeAspect="1"/>
          </p:cNvPicPr>
          <p:nvPr/>
        </p:nvPicPr>
        <p:blipFill>
          <a:blip r:embed="rId5"/>
          <a:stretch>
            <a:fillRect/>
          </a:stretch>
        </p:blipFill>
        <p:spPr>
          <a:xfrm>
            <a:off x="8679058" y="3644251"/>
            <a:ext cx="3147412" cy="2233895"/>
          </a:xfrm>
          <a:prstGeom prst="rect">
            <a:avLst/>
          </a:prstGeom>
        </p:spPr>
      </p:pic>
      <p:sp>
        <p:nvSpPr>
          <p:cNvPr id="27" name="TextBox 26">
            <a:extLst>
              <a:ext uri="{FF2B5EF4-FFF2-40B4-BE49-F238E27FC236}">
                <a16:creationId xmlns:a16="http://schemas.microsoft.com/office/drawing/2014/main" id="{F94671DC-E18B-DB4B-45D2-BB87AA070A84}"/>
              </a:ext>
            </a:extLst>
          </p:cNvPr>
          <p:cNvSpPr txBox="1"/>
          <p:nvPr/>
        </p:nvSpPr>
        <p:spPr>
          <a:xfrm>
            <a:off x="210215" y="1752510"/>
            <a:ext cx="3900312" cy="4247317"/>
          </a:xfrm>
          <a:prstGeom prst="rect">
            <a:avLst/>
          </a:prstGeom>
          <a:noFill/>
        </p:spPr>
        <p:txBody>
          <a:bodyPr wrap="square" rtlCol="0">
            <a:spAutoFit/>
          </a:bodyPr>
          <a:lstStyle/>
          <a:p>
            <a:pPr marL="285750" indent="-285750">
              <a:buFont typeface="Arial" panose="020B0604020202020204" pitchFamily="34" charset="0"/>
              <a:buChar char="•"/>
            </a:pPr>
            <a:r>
              <a:rPr lang="en-US" dirty="0"/>
              <a:t>The first pass on the neural network without SMOTE gave an overall accuracy of 92% and a recall for “1”s of .05 </a:t>
            </a:r>
          </a:p>
          <a:p>
            <a:pPr marL="742950" lvl="1" indent="-285750">
              <a:buFont typeface="Arial" panose="020B0604020202020204" pitchFamily="34" charset="0"/>
              <a:buChar char="•"/>
            </a:pPr>
            <a:r>
              <a:rPr lang="en-US" dirty="0"/>
              <a:t>This model utilized 2 hidden layers with 90 and 75 neurons respectively</a:t>
            </a:r>
          </a:p>
          <a:p>
            <a:pPr marL="285750" indent="-285750">
              <a:buFont typeface="Arial" panose="020B0604020202020204" pitchFamily="34" charset="0"/>
              <a:buChar char="•"/>
            </a:pPr>
            <a:r>
              <a:rPr lang="en-US" dirty="0"/>
              <a:t>The second pass on the neural network utilized SMOTE which lowered the overall accuracy to 88% but increased our recall from .05 to .17.</a:t>
            </a:r>
          </a:p>
          <a:p>
            <a:pPr marL="742950" lvl="1" indent="-285750">
              <a:buFont typeface="Arial" panose="020B0604020202020204" pitchFamily="34" charset="0"/>
              <a:buChar char="•"/>
            </a:pPr>
            <a:r>
              <a:rPr lang="en-US" dirty="0"/>
              <a:t>This model utilized 3 hidden layers with 100,40, and 90 neurons respectively</a:t>
            </a:r>
          </a:p>
        </p:txBody>
      </p:sp>
      <p:sp>
        <p:nvSpPr>
          <p:cNvPr id="28" name="TextBox 27">
            <a:extLst>
              <a:ext uri="{FF2B5EF4-FFF2-40B4-BE49-F238E27FC236}">
                <a16:creationId xmlns:a16="http://schemas.microsoft.com/office/drawing/2014/main" id="{1E965987-8DED-973E-568C-F3BBC82BA8FA}"/>
              </a:ext>
            </a:extLst>
          </p:cNvPr>
          <p:cNvSpPr txBox="1"/>
          <p:nvPr/>
        </p:nvSpPr>
        <p:spPr>
          <a:xfrm>
            <a:off x="310582" y="910571"/>
            <a:ext cx="11029615" cy="646331"/>
          </a:xfrm>
          <a:prstGeom prst="rect">
            <a:avLst/>
          </a:prstGeom>
          <a:noFill/>
        </p:spPr>
        <p:txBody>
          <a:bodyPr wrap="square" rtlCol="0">
            <a:spAutoFit/>
          </a:bodyPr>
          <a:lstStyle/>
          <a:p>
            <a:r>
              <a:rPr lang="en-US" dirty="0"/>
              <a:t>Lastly, we decided to create a neural network since the traditional machine learning models were not giving us satisfactory results.</a:t>
            </a:r>
          </a:p>
        </p:txBody>
      </p:sp>
    </p:spTree>
    <p:extLst>
      <p:ext uri="{BB962C8B-B14F-4D97-AF65-F5344CB8AC3E}">
        <p14:creationId xmlns:p14="http://schemas.microsoft.com/office/powerpoint/2010/main" val="2819929637"/>
      </p:ext>
    </p:extLst>
  </p:cSld>
  <p:clrMapOvr>
    <a:masterClrMapping/>
  </p:clrMapOvr>
</p:sld>
</file>

<file path=ppt/theme/theme1.xml><?xml version="1.0" encoding="utf-8"?>
<a:theme xmlns:a="http://schemas.openxmlformats.org/drawingml/2006/main" name="DividendVTI">
  <a:themeElements>
    <a:clrScheme name="Custom 10">
      <a:dk1>
        <a:sysClr val="windowText" lastClr="000000"/>
      </a:dk1>
      <a:lt1>
        <a:sysClr val="window" lastClr="FFFFFF"/>
      </a:lt1>
      <a:dk2>
        <a:srgbClr val="3D3D3D"/>
      </a:dk2>
      <a:lt2>
        <a:srgbClr val="EBEBEB"/>
      </a:lt2>
      <a:accent1>
        <a:srgbClr val="ED8428"/>
      </a:accent1>
      <a:accent2>
        <a:srgbClr val="E6C46D"/>
      </a:accent2>
      <a:accent3>
        <a:srgbClr val="465359"/>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design" id="{9B7A93B0-7E75-4B33-9362-9C4D614AECA1}" vid="{3CF9A9D3-49E8-47CC-B06C-73362BD111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CCEB89B-922A-4F66-97DB-EDD8F270360B}">
  <ds:schemaRefs>
    <ds:schemaRef ds:uri="http://schemas.microsoft.com/sharepoint/v3/contenttype/forms"/>
  </ds:schemaRefs>
</ds:datastoreItem>
</file>

<file path=customXml/itemProps2.xml><?xml version="1.0" encoding="utf-8"?>
<ds:datastoreItem xmlns:ds="http://schemas.openxmlformats.org/officeDocument/2006/customXml" ds:itemID="{88D7F1A9-0188-45A8-AAB7-D8B3257A9F5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AB925AF-1C2C-47DC-A961-4D6FA16128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{8AF784A2-3C26-4982-A3B7-A0E34E8F37D2}tf45205285_win32</Template>
  <TotalTime>2897</TotalTime>
  <Words>1183</Words>
  <Application>Microsoft Office PowerPoint</Application>
  <PresentationFormat>Widescreen</PresentationFormat>
  <Paragraphs>114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Gill Sans MT</vt:lpstr>
      <vt:lpstr>Inter</vt:lpstr>
      <vt:lpstr>Wingdings 2</vt:lpstr>
      <vt:lpstr>DividendVTI</vt:lpstr>
      <vt:lpstr>Predicting likelihood of Cardiovascular disease</vt:lpstr>
      <vt:lpstr>Introduction</vt:lpstr>
      <vt:lpstr>Explanation of data used</vt:lpstr>
      <vt:lpstr>Preprocessing data</vt:lpstr>
      <vt:lpstr>Iterating on machine learning models</vt:lpstr>
      <vt:lpstr>Random Forest </vt:lpstr>
      <vt:lpstr>K nearest neighbor</vt:lpstr>
      <vt:lpstr>Decision tree</vt:lpstr>
      <vt:lpstr>Neural network</vt:lpstr>
      <vt:lpstr>XGBoost</vt:lpstr>
      <vt:lpstr>ROC Graphs</vt:lpstr>
      <vt:lpstr>Deploying the machine learning model</vt:lpstr>
      <vt:lpstr>Deploying the model with a python flask api</vt:lpstr>
      <vt:lpstr>Live demo</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likelihood of Cardiovascular disease</dc:title>
  <dc:creator>Charlie Smoot</dc:creator>
  <cp:lastModifiedBy>Charlie Smoot</cp:lastModifiedBy>
  <cp:revision>15</cp:revision>
  <dcterms:created xsi:type="dcterms:W3CDTF">2023-11-28T02:24:07Z</dcterms:created>
  <dcterms:modified xsi:type="dcterms:W3CDTF">2023-11-30T02:41:24Z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