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8"/>
    <p:restoredTop sz="94640"/>
  </p:normalViewPr>
  <p:slideViewPr>
    <p:cSldViewPr snapToGrid="0" snapToObjects="1" showGuides="1">
      <p:cViewPr varScale="1">
        <p:scale>
          <a:sx n="76" d="100"/>
          <a:sy n="76" d="100"/>
        </p:scale>
        <p:origin x="22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D1EB-685B-BE44-909A-DB78EB93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5429B-2B5D-8A4B-905E-7E2F4C8B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CEBF-79FB-714C-BBE6-CC6D69F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A416-7895-A54E-809F-05FF94C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03C1-FE5F-7148-B859-0D868199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6A2C-A82C-8848-8DE9-9C5040D5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246E9-8179-F345-9D5E-D4A0806FC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67E0-5093-E545-9B55-959B5258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B046-B144-6647-BE70-2F39CD46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E522-CE2B-8E4E-9A1A-FEA62F9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57092-B6F4-FA48-8EAA-9E70E6E52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0D668-7455-B441-818C-DAC3E627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ECD9-3D7E-4040-A638-B8763DD5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309C-68A9-B542-A29F-FF7F502E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65EE-CD69-4F46-BA24-67598677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0326-EEFE-054A-8E5E-864815E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265B-7CA8-644A-AFB1-17DAF328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75A5-DB02-254F-9BED-939D1553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BDF1-F03B-6A4A-BE87-51DDC0E4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D6D8-C60B-E845-B3EA-1190F020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E0F8-3D4B-3945-B72D-3CF8EF02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1BA5-7046-194F-98F0-07FC4804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C8D1-C1C5-B64E-ADC7-BFBFCB74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C58C-CCD3-8B4A-8FA5-9FB8A96C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CE68-7353-764D-9561-67CA7074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B7A5-C95E-F94A-9675-E97FD569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6524-E221-D246-8F51-011AF439C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F91C8-04DA-8241-B89A-3976E2AB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CD74F-CF9D-A847-825B-1F8AD667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3A35-5E91-C64B-BAC6-1D74902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A9D2-5ED8-7543-8B13-934CFF47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2B40-E96D-B547-A13B-FBDDB5BB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357-315A-C042-A6DA-6306C205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EDFC-E4FF-4B4A-BECA-7A6FD1D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D63F8-7A07-DD44-9B1E-A23C3FBFF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52382-F493-3840-ABFF-E630D04C3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A92D-BABA-C249-9911-1C416FCA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FD5EC-FB20-2247-858F-F75F28C2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63A0F-FA02-7F4E-920B-568B1C85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303-97D9-454A-872F-49A226C9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F2623-9F70-5D41-91C8-10C980E1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C2B33-6A08-E043-9295-C8C96B3B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CD4F-4901-124E-86B1-B2F5706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964D-66C4-A54A-AFFA-98F206ED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7443E-F8A3-0B4F-994F-F8857F21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42C7-BC0B-BB42-95DB-0C4A0C6D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0CB6-E4FD-A445-B375-3FCEB395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358C-C3F3-094A-8309-ECB97ECE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A784-C036-AB4F-A552-3AB919F1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D3C4-4B0B-4B45-998B-D2ED5E4D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6286-AE33-8243-AB18-FF849BA3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EC1E-0CF7-3640-8B7E-8765AF1A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FA22-D41C-CD4C-83B8-1865F26B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BE47E-38E7-574F-B686-A30DAC4B8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607D-C02A-3846-A85F-4E48EEC3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F09F-A9D3-8642-95BD-245C6473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2A0E-C3BB-3E45-BED9-718B3228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FF062-6F9A-B245-974B-3377D82F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99EF2-6A62-BD49-B259-7F753946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7D49-CEFD-CB43-903D-BC94F31C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2973-6143-C844-BEA8-F542C2C2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D96A-1224-A641-84D3-A4D334BE84F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E37D-FADE-7647-8F43-691CF1BB6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3179-E38D-084D-B86F-710951F3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F147-B6F8-7C4B-AD9C-F2D1467F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F863FC-9FC9-994F-AC4B-CFC7C9CE1D43}"/>
              </a:ext>
            </a:extLst>
          </p:cNvPr>
          <p:cNvSpPr/>
          <p:nvPr/>
        </p:nvSpPr>
        <p:spPr>
          <a:xfrm>
            <a:off x="4828152" y="1798456"/>
            <a:ext cx="2997201" cy="3344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D6F1B-5F9C-9242-85B0-1D795ADFF924}"/>
              </a:ext>
            </a:extLst>
          </p:cNvPr>
          <p:cNvSpPr txBox="1"/>
          <p:nvPr/>
        </p:nvSpPr>
        <p:spPr>
          <a:xfrm>
            <a:off x="5147731" y="2621752"/>
            <a:ext cx="186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True DRC Population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-Based on sampling weights from DHS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A6321-8096-6146-9E5F-27A063A72CE0}"/>
              </a:ext>
            </a:extLst>
          </p:cNvPr>
          <p:cNvSpPr txBox="1"/>
          <p:nvPr/>
        </p:nvSpPr>
        <p:spPr>
          <a:xfrm>
            <a:off x="474133" y="389467"/>
            <a:ext cx="635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 1 – Easy SRS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7F761D-9691-B14E-B1A0-E805B332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91932"/>
              </p:ext>
            </p:extLst>
          </p:nvPr>
        </p:nvGraphicFramePr>
        <p:xfrm>
          <a:off x="7628386" y="4413548"/>
          <a:ext cx="4368800" cy="217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150979232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982958872"/>
                    </a:ext>
                  </a:extLst>
                </a:gridCol>
              </a:tblGrid>
              <a:tr h="7253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798293"/>
                  </a:ext>
                </a:extLst>
              </a:tr>
              <a:tr h="7253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Easy 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wasted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785119"/>
                  </a:ext>
                </a:extLst>
              </a:tr>
              <a:tr h="7253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Easy Explain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185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813FDE-6FD4-4146-8DCC-6AA3F056A382}"/>
                  </a:ext>
                </a:extLst>
              </p:cNvPr>
              <p:cNvSpPr txBox="1"/>
              <p:nvPr/>
            </p:nvSpPr>
            <p:spPr>
              <a:xfrm>
                <a:off x="2413733" y="3625665"/>
                <a:ext cx="224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Weights =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𝐷𝐻𝑆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813FDE-6FD4-4146-8DCC-6AA3F056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33" y="3625665"/>
                <a:ext cx="2240896" cy="584775"/>
              </a:xfrm>
              <a:prstGeom prst="rect">
                <a:avLst/>
              </a:prstGeom>
              <a:blipFill>
                <a:blip r:embed="rId2"/>
                <a:stretch>
                  <a:fillRect l="-168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4ECDC7B2-2510-2B4C-A9DE-75AA9F092F0E}"/>
              </a:ext>
            </a:extLst>
          </p:cNvPr>
          <p:cNvSpPr/>
          <p:nvPr/>
        </p:nvSpPr>
        <p:spPr>
          <a:xfrm>
            <a:off x="287982" y="2900380"/>
            <a:ext cx="1983971" cy="1450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A5629D-C7CD-D647-AE8E-94B24E83CC5B}"/>
              </a:ext>
            </a:extLst>
          </p:cNvPr>
          <p:cNvSpPr/>
          <p:nvPr/>
        </p:nvSpPr>
        <p:spPr>
          <a:xfrm>
            <a:off x="1865436" y="3318083"/>
            <a:ext cx="230602" cy="2571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49199-BCA8-7245-A1F0-99DAAC550463}"/>
              </a:ext>
            </a:extLst>
          </p:cNvPr>
          <p:cNvSpPr txBox="1"/>
          <p:nvPr/>
        </p:nvSpPr>
        <p:spPr>
          <a:xfrm>
            <a:off x="287982" y="5118649"/>
            <a:ext cx="519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random sample blinded to case status. Will only get ~3% of the vivax cases (since </a:t>
            </a:r>
            <a:r>
              <a:rPr lang="en-US" dirty="0" err="1"/>
              <a:t>pv</a:t>
            </a:r>
            <a:r>
              <a:rPr lang="en-US" dirty="0"/>
              <a:t> prevalence is 3%) even though we will have data on all ~500 cases.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94E80A-6CD0-7645-BEBB-46938FD5BECD}"/>
              </a:ext>
            </a:extLst>
          </p:cNvPr>
          <p:cNvCxnSpPr>
            <a:endCxn id="4" idx="2"/>
          </p:cNvCxnSpPr>
          <p:nvPr/>
        </p:nvCxnSpPr>
        <p:spPr>
          <a:xfrm>
            <a:off x="2271953" y="3470699"/>
            <a:ext cx="25561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6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F863FC-9FC9-994F-AC4B-CFC7C9CE1D43}"/>
              </a:ext>
            </a:extLst>
          </p:cNvPr>
          <p:cNvSpPr/>
          <p:nvPr/>
        </p:nvSpPr>
        <p:spPr>
          <a:xfrm>
            <a:off x="4401202" y="1743221"/>
            <a:ext cx="2997201" cy="3344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D6F1B-5F9C-9242-85B0-1D795ADFF924}"/>
              </a:ext>
            </a:extLst>
          </p:cNvPr>
          <p:cNvSpPr txBox="1"/>
          <p:nvPr/>
        </p:nvSpPr>
        <p:spPr>
          <a:xfrm>
            <a:off x="4961466" y="2621752"/>
            <a:ext cx="186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True DRC Population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-Based on sampling weights from DHS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A655C8-4C11-6E4E-BA96-478B9A33A7F1}"/>
              </a:ext>
            </a:extLst>
          </p:cNvPr>
          <p:cNvSpPr/>
          <p:nvPr/>
        </p:nvSpPr>
        <p:spPr>
          <a:xfrm>
            <a:off x="497532" y="2181628"/>
            <a:ext cx="1064030" cy="9809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Cases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03279-EAB5-DC49-8EBB-A9501FC62C9F}"/>
              </a:ext>
            </a:extLst>
          </p:cNvPr>
          <p:cNvSpPr/>
          <p:nvPr/>
        </p:nvSpPr>
        <p:spPr>
          <a:xfrm>
            <a:off x="186265" y="3619731"/>
            <a:ext cx="1983971" cy="14505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SRS of </a:t>
            </a:r>
          </a:p>
          <a:p>
            <a:pPr algn="ctr"/>
            <a:r>
              <a:rPr lang="en-US" dirty="0"/>
              <a:t>Non-Cases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A6321-8096-6146-9E5F-27A063A72CE0}"/>
              </a:ext>
            </a:extLst>
          </p:cNvPr>
          <p:cNvSpPr txBox="1"/>
          <p:nvPr/>
        </p:nvSpPr>
        <p:spPr>
          <a:xfrm>
            <a:off x="474133" y="389467"/>
            <a:ext cx="895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 2 – Sampling Fractions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7F761D-9691-B14E-B1A0-E805B332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37529"/>
              </p:ext>
            </p:extLst>
          </p:nvPr>
        </p:nvGraphicFramePr>
        <p:xfrm>
          <a:off x="7264401" y="4209364"/>
          <a:ext cx="4368800" cy="217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150979232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982958872"/>
                    </a:ext>
                  </a:extLst>
                </a:gridCol>
              </a:tblGrid>
              <a:tr h="7253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798293"/>
                  </a:ext>
                </a:extLst>
              </a:tr>
              <a:tr h="7253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All data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Harder 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785119"/>
                  </a:ext>
                </a:extLst>
              </a:tr>
              <a:tr h="72531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Harder to explain to non-epidemiologists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185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FBF51F-3416-3048-81B9-A8C24028201A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561562" y="2672079"/>
            <a:ext cx="2839640" cy="743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12229-A139-AE4D-B1A3-25C89C60D62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170236" y="3470700"/>
            <a:ext cx="2240896" cy="87431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83843A-5544-3840-91F1-8ECAFE999068}"/>
                  </a:ext>
                </a:extLst>
              </p:cNvPr>
              <p:cNvSpPr txBox="1"/>
              <p:nvPr/>
            </p:nvSpPr>
            <p:spPr>
              <a:xfrm>
                <a:off x="2170236" y="4413548"/>
                <a:ext cx="2240896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Fraction =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𝑐𝑎𝑠𝑒𝑠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𝑠𝑒𝑙𝑒𝑐𝑡𝑒𝑑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𝑐𝑎𝑠𝑒𝑠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83843A-5544-3840-91F1-8ECAFE99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36" y="4413548"/>
                <a:ext cx="2240896" cy="824969"/>
              </a:xfrm>
              <a:prstGeom prst="rect">
                <a:avLst/>
              </a:prstGeom>
              <a:blipFill>
                <a:blip r:embed="rId2"/>
                <a:stretch>
                  <a:fillRect l="-1695" t="-4688" r="-169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813FDE-6FD4-4146-8DCC-6AA3F056A382}"/>
                  </a:ext>
                </a:extLst>
              </p:cNvPr>
              <p:cNvSpPr txBox="1"/>
              <p:nvPr/>
            </p:nvSpPr>
            <p:spPr>
              <a:xfrm>
                <a:off x="1930323" y="2074231"/>
                <a:ext cx="224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Fraction =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813FDE-6FD4-4146-8DCC-6AA3F056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23" y="2074231"/>
                <a:ext cx="2240896" cy="584775"/>
              </a:xfrm>
              <a:prstGeom prst="rect">
                <a:avLst/>
              </a:prstGeom>
              <a:blipFill>
                <a:blip r:embed="rId3"/>
                <a:stretch>
                  <a:fillRect l="-2260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28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2018-07-16T16:38:06Z</dcterms:created>
  <dcterms:modified xsi:type="dcterms:W3CDTF">2018-07-18T18:41:37Z</dcterms:modified>
</cp:coreProperties>
</file>