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8" r:id="rId3"/>
    <p:sldId id="260" r:id="rId4"/>
    <p:sldId id="257" r:id="rId5"/>
    <p:sldId id="261" r:id="rId6"/>
    <p:sldId id="259" r:id="rId7"/>
    <p:sldId id="256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94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755-C257-9D46-A334-E69AB628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A2FC1-3BEA-A54F-9F5C-A823DC09C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517F-8E0B-9045-B218-B321446E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D182-5CEF-094D-8058-9EDE02C9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9590-B386-C04C-9D27-5861CF9E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61B0-E011-DA49-A6C0-0D560F8D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02666-E3DE-0344-A59C-852AB230B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5560-23C4-F146-968D-D1D7C668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F5C8-AAF3-8446-BD59-1807B0DE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60E5-F329-534D-9029-F06376D5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612F0-879C-A64C-9F7A-502B357E7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EF6B-5155-7F47-963D-691F0990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D8B3-89D5-A040-AED1-8F5EE1AB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D647-3338-E842-925F-058E860B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F518-83F2-3B47-BF1F-1D838054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3FB2-007B-C14E-8B43-29D8EF66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66A8-0552-594C-9FB5-64EE302C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964A-2418-FC4B-8EB1-47E43E31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CBF-3F5F-AC46-974B-9051BAF5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C57A-B405-F540-9016-AD1FEFE2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0E26-3827-7046-9950-4A54B449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87E6F-3AAC-0A4B-9177-C5432D51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8849-2ECE-A143-AAE4-1336E4E3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B5BE-FB05-AE46-9023-5DCA383E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395D-26C6-FA4A-B70C-E9E9861F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BB39-D5F3-AB4D-8B20-148713D8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FC6E-0485-C14C-9BF4-EF53528AA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E2362-4200-A048-AAB9-EDB8D4D6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FEA4-53E2-4944-A43E-0A824A5E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4140A-8DD3-E942-82B7-1539150F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408FE-8272-6240-B470-4D6DF4D3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6D68-7C78-3044-A739-F04BC196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347D-67C2-D34E-8C5A-31FCCEDE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6B070-843E-EE46-9E0A-73BC331C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34B30-6879-FB4E-AD2E-B52D9F100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735AB-A35F-BE4D-8401-01E032C8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80EB6-A5C5-E341-B25C-419E2C63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749D4-7E40-FA49-BC7A-2D2B3338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74FDA-1DD4-7143-B268-ADCFC96E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7DD-3D72-8644-8006-C846C383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5CC9-2E82-1B49-85CB-7505AC1F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72D9A-69BA-6441-B17A-4486530E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7A153-CEF2-0748-9816-D58317EC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CD6A9-CA0D-0749-979D-93E4CF8A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11FF2-D496-3042-B08B-C1554BE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B39B-A862-8944-954B-09CC2545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E262-10D4-A247-BEB6-B31BCA68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D3C9-0E97-6043-8C96-EBC95E63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900A8-C6F6-774F-90FE-FEBABE688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52B7E-0346-074C-AAB5-06B4189D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FD01-AE98-2945-9E6E-14766485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F7982-5B79-D043-AB4F-6443B6CA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2719-B05F-0A43-9867-28D8E85C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04878-8B78-7D44-AB9E-D0EB103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E869-0B9A-A74E-8418-FAFE5043E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4432-7EEE-E34F-8D95-757EAFD9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2FF55-62F2-D147-B76B-D7762233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BBDEF-0A7A-CD4D-9EE9-69D3724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DA923-4125-1945-BAD1-5E20C3F3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F32D2-49AB-C241-AF70-93362320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51AA-653E-F549-B0AF-8EC198987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7DC0-6940-734B-A6C2-B309D8DD1E68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806E-0747-E540-A928-5C787C66C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D78-F236-4049-ACD4-0A41DA6CA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600200" y="1382485"/>
            <a:ext cx="82459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b="1" dirty="0"/>
              <a:t>SIMULATION MODEL FRAMEWORKS</a:t>
            </a:r>
          </a:p>
        </p:txBody>
      </p:sp>
    </p:spTree>
    <p:extLst>
      <p:ext uri="{BB962C8B-B14F-4D97-AF65-F5344CB8AC3E}">
        <p14:creationId xmlns:p14="http://schemas.microsoft.com/office/powerpoint/2010/main" val="175474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A052BC-7667-F248-A5E8-AB688D4C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88913"/>
              </p:ext>
            </p:extLst>
          </p:nvPr>
        </p:nvGraphicFramePr>
        <p:xfrm>
          <a:off x="359229" y="278790"/>
          <a:ext cx="11397342" cy="194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671">
                  <a:extLst>
                    <a:ext uri="{9D8B030D-6E8A-4147-A177-3AD203B41FA5}">
                      <a16:colId xmlns:a16="http://schemas.microsoft.com/office/drawing/2014/main" val="429940152"/>
                    </a:ext>
                  </a:extLst>
                </a:gridCol>
                <a:gridCol w="5698671">
                  <a:extLst>
                    <a:ext uri="{9D8B030D-6E8A-4147-A177-3AD203B41FA5}">
                      <a16:colId xmlns:a16="http://schemas.microsoft.com/office/drawing/2014/main" val="654027297"/>
                    </a:ext>
                  </a:extLst>
                </a:gridCol>
              </a:tblGrid>
              <a:tr h="484927">
                <a:tc>
                  <a:txBody>
                    <a:bodyPr/>
                    <a:lstStyle/>
                    <a:p>
                      <a:r>
                        <a:rPr lang="en-US" dirty="0" err="1"/>
                        <a:t>hmmIBD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7142"/>
                  </a:ext>
                </a:extLst>
              </a:tr>
              <a:tr h="1195712">
                <a:tc>
                  <a:txBody>
                    <a:bodyPr/>
                    <a:lstStyle/>
                    <a:p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Return 1 child chimeric progeny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If new breakpoint &lt; POS, then cross back over (e.g. “re-start”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1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984BD6-6B2D-C34C-A080-6806DEE8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383973"/>
            <a:ext cx="5722526" cy="3151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D226E-DEC2-B240-994B-26755C2EA0FB}"/>
              </a:ext>
            </a:extLst>
          </p:cNvPr>
          <p:cNvSpPr txBox="1"/>
          <p:nvPr/>
        </p:nvSpPr>
        <p:spPr>
          <a:xfrm>
            <a:off x="1289957" y="6139543"/>
            <a:ext cx="827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Both only allow one recombination event per generation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14D5A-4F0D-CA44-91FB-08C781ACA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78" y="2334985"/>
            <a:ext cx="5301407" cy="30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0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7068458" y="1217385"/>
            <a:ext cx="4601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hmmIBD</a:t>
            </a:r>
            <a:r>
              <a:rPr lang="en-US" sz="2200" b="1" dirty="0"/>
              <a:t>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Simulate 2 parental genotypes based on PLAF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Make child from Parent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Always comparing child with parent…</a:t>
            </a:r>
          </a:p>
          <a:p>
            <a:endParaRPr lang="en-US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3004458" y="304800"/>
            <a:ext cx="608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hmmIBD</a:t>
            </a:r>
            <a:r>
              <a:rPr lang="en-US" sz="4400" b="1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296B66-25CF-A045-A0C5-60521468BCC0}"/>
              </a:ext>
            </a:extLst>
          </p:cNvPr>
          <p:cNvSpPr/>
          <p:nvPr/>
        </p:nvSpPr>
        <p:spPr>
          <a:xfrm>
            <a:off x="694872" y="1293583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8CAC77-E971-A246-BBD9-FBCA76256875}"/>
              </a:ext>
            </a:extLst>
          </p:cNvPr>
          <p:cNvSpPr/>
          <p:nvPr/>
        </p:nvSpPr>
        <p:spPr>
          <a:xfrm>
            <a:off x="1551215" y="1291166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DA4815-643D-3A4F-B359-434EAEEFEB0B}"/>
              </a:ext>
            </a:extLst>
          </p:cNvPr>
          <p:cNvGrpSpPr/>
          <p:nvPr/>
        </p:nvGrpSpPr>
        <p:grpSpPr>
          <a:xfrm>
            <a:off x="1103376" y="2797623"/>
            <a:ext cx="145141" cy="740228"/>
            <a:chOff x="1103376" y="2781294"/>
            <a:chExt cx="145141" cy="7402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F46AB3-C786-B740-A7B8-E7E652A7D114}"/>
                </a:ext>
              </a:extLst>
            </p:cNvPr>
            <p:cNvSpPr/>
            <p:nvPr/>
          </p:nvSpPr>
          <p:spPr>
            <a:xfrm>
              <a:off x="1108529" y="2781294"/>
              <a:ext cx="130628" cy="7402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55502C-5C0C-6B47-BA1B-A61DFF9ACD0D}"/>
                </a:ext>
              </a:extLst>
            </p:cNvPr>
            <p:cNvSpPr/>
            <p:nvPr/>
          </p:nvSpPr>
          <p:spPr>
            <a:xfrm>
              <a:off x="1103376" y="2980106"/>
              <a:ext cx="145141" cy="324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61665C-8891-C041-9F69-6D17E7E43D7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825500" y="1661280"/>
            <a:ext cx="725715" cy="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76D15C-BADD-4D49-8EDA-950C608FA0CF}"/>
              </a:ext>
            </a:extLst>
          </p:cNvPr>
          <p:cNvCxnSpPr>
            <a:cxnSpLocks/>
          </p:cNvCxnSpPr>
          <p:nvPr/>
        </p:nvCxnSpPr>
        <p:spPr>
          <a:xfrm>
            <a:off x="1152071" y="1656443"/>
            <a:ext cx="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B2D574-80DC-9A49-993E-775DAA2FEBB4}"/>
              </a:ext>
            </a:extLst>
          </p:cNvPr>
          <p:cNvSpPr txBox="1"/>
          <p:nvPr/>
        </p:nvSpPr>
        <p:spPr>
          <a:xfrm>
            <a:off x="1210129" y="2164443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k and f (rho/d)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8B271E-1295-A245-B751-97BE64F10AC7}"/>
              </a:ext>
            </a:extLst>
          </p:cNvPr>
          <p:cNvCxnSpPr/>
          <p:nvPr/>
        </p:nvCxnSpPr>
        <p:spPr>
          <a:xfrm>
            <a:off x="1159329" y="3771900"/>
            <a:ext cx="0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BB9BD2-B7BD-D842-AE55-DEEFA37BD85C}"/>
              </a:ext>
            </a:extLst>
          </p:cNvPr>
          <p:cNvSpPr txBox="1"/>
          <p:nvPr/>
        </p:nvSpPr>
        <p:spPr>
          <a:xfrm>
            <a:off x="1313544" y="4227286"/>
            <a:ext cx="248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compare</a:t>
            </a:r>
          </a:p>
          <a:p>
            <a:endParaRPr lang="en-US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13660C-7841-2047-931A-53CEA0C4F5C0}"/>
              </a:ext>
            </a:extLst>
          </p:cNvPr>
          <p:cNvGrpSpPr/>
          <p:nvPr/>
        </p:nvGrpSpPr>
        <p:grpSpPr>
          <a:xfrm>
            <a:off x="472150" y="4899173"/>
            <a:ext cx="145141" cy="740228"/>
            <a:chOff x="1103521" y="2781294"/>
            <a:chExt cx="145141" cy="7402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43469B-3C7F-2D42-AB02-72D91ED1CC62}"/>
                </a:ext>
              </a:extLst>
            </p:cNvPr>
            <p:cNvSpPr/>
            <p:nvPr/>
          </p:nvSpPr>
          <p:spPr>
            <a:xfrm>
              <a:off x="1108529" y="2781294"/>
              <a:ext cx="130628" cy="7402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A1EAA9-3929-FA4F-8158-133E7653B596}"/>
                </a:ext>
              </a:extLst>
            </p:cNvPr>
            <p:cNvSpPr/>
            <p:nvPr/>
          </p:nvSpPr>
          <p:spPr>
            <a:xfrm>
              <a:off x="1103521" y="2980106"/>
              <a:ext cx="145141" cy="324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44F141-2564-754F-BA66-73E653D9F1AA}"/>
              </a:ext>
            </a:extLst>
          </p:cNvPr>
          <p:cNvGrpSpPr/>
          <p:nvPr/>
        </p:nvGrpSpPr>
        <p:grpSpPr>
          <a:xfrm>
            <a:off x="1968501" y="4899173"/>
            <a:ext cx="156462" cy="740228"/>
            <a:chOff x="1108529" y="2781294"/>
            <a:chExt cx="156462" cy="7402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4D52FE-2E78-B344-8A91-455300E2F527}"/>
                </a:ext>
              </a:extLst>
            </p:cNvPr>
            <p:cNvSpPr/>
            <p:nvPr/>
          </p:nvSpPr>
          <p:spPr>
            <a:xfrm>
              <a:off x="1108529" y="2781294"/>
              <a:ext cx="130628" cy="7402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72C79C-EB7B-1745-BCA1-5B2EC62746F9}"/>
                </a:ext>
              </a:extLst>
            </p:cNvPr>
            <p:cNvSpPr/>
            <p:nvPr/>
          </p:nvSpPr>
          <p:spPr>
            <a:xfrm>
              <a:off x="1119850" y="2980106"/>
              <a:ext cx="145141" cy="324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01F7C62-9F03-CA4D-90A5-0331F6CC7171}"/>
              </a:ext>
            </a:extLst>
          </p:cNvPr>
          <p:cNvSpPr/>
          <p:nvPr/>
        </p:nvSpPr>
        <p:spPr>
          <a:xfrm>
            <a:off x="1670957" y="4899173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0FE358-E3EE-A74F-BBB0-5DFC88545122}"/>
              </a:ext>
            </a:extLst>
          </p:cNvPr>
          <p:cNvSpPr txBox="1"/>
          <p:nvPr/>
        </p:nvSpPr>
        <p:spPr>
          <a:xfrm>
            <a:off x="943430" y="5084621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C4238-96F0-C644-8023-BF8A7E81DEDC}"/>
              </a:ext>
            </a:extLst>
          </p:cNvPr>
          <p:cNvSpPr/>
          <p:nvPr/>
        </p:nvSpPr>
        <p:spPr>
          <a:xfrm>
            <a:off x="781957" y="4899173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CA8BB37-327D-224E-9F6F-9A437B84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34" y="3575956"/>
            <a:ext cx="6888451" cy="28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8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7051525" y="1790099"/>
            <a:ext cx="4601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Always an outgroup crossing in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Here “K” is constant?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E.g. loci don’t have differing recombination history based on the pairwise comparison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 No Inbreeding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B2C4-3230-6C41-85F7-03F2AAD3E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" t="1423" r="1137" b="6174"/>
          <a:stretch/>
        </p:blipFill>
        <p:spPr>
          <a:xfrm>
            <a:off x="333678" y="2024743"/>
            <a:ext cx="6312050" cy="39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6865258" y="1146632"/>
            <a:ext cx="46010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Always an outgroup crossing in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Here K is constant?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is the model framework that </a:t>
            </a:r>
            <a:r>
              <a:rPr lang="en-US" sz="2200" dirty="0" err="1"/>
              <a:t>polyIBD</a:t>
            </a:r>
            <a:r>
              <a:rPr lang="en-US" sz="2200" dirty="0"/>
              <a:t> is </a:t>
            </a:r>
            <a:r>
              <a:rPr lang="en-US" sz="2200" i="1" u="sng" dirty="0"/>
              <a:t>almost</a:t>
            </a:r>
            <a:r>
              <a:rPr lang="en-US" sz="2200" dirty="0"/>
              <a:t> valid under b/c there is never overlapping haplotypes from previous generations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E.g. loci don’t have differing recombination history based on the pairwise comparison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 No Inbreeding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6C360-3D6A-0943-A469-EB2AA436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387"/>
            <a:ext cx="6711043" cy="39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6865258" y="2567218"/>
            <a:ext cx="46010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Flip coin (user specifies prob of inbreeding) for whether you breed with an outgroup or you breed with one of your K \in {k_0, … k_i-1} relatives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–Inbreeding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B2C4-3230-6C41-85F7-03F2AAD3E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75" t="1423" r="6845" b="44676"/>
          <a:stretch/>
        </p:blipFill>
        <p:spPr>
          <a:xfrm>
            <a:off x="707962" y="1714500"/>
            <a:ext cx="5284624" cy="321672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647CD3D-2A90-D544-8895-06992D86F2A5}"/>
              </a:ext>
            </a:extLst>
          </p:cNvPr>
          <p:cNvSpPr/>
          <p:nvPr/>
        </p:nvSpPr>
        <p:spPr>
          <a:xfrm>
            <a:off x="898071" y="5486400"/>
            <a:ext cx="979714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831AEC-6984-8546-BF57-755E7C67079E}"/>
              </a:ext>
            </a:extLst>
          </p:cNvPr>
          <p:cNvCxnSpPr/>
          <p:nvPr/>
        </p:nvCxnSpPr>
        <p:spPr>
          <a:xfrm>
            <a:off x="2449286" y="3510643"/>
            <a:ext cx="55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D2A9C8-EA8A-F645-80D3-BB14909A589B}"/>
              </a:ext>
            </a:extLst>
          </p:cNvPr>
          <p:cNvCxnSpPr>
            <a:cxnSpLocks/>
          </p:cNvCxnSpPr>
          <p:nvPr/>
        </p:nvCxnSpPr>
        <p:spPr>
          <a:xfrm flipH="1" flipV="1">
            <a:off x="2601686" y="3069771"/>
            <a:ext cx="402771" cy="44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0E849-82CE-1A42-829A-809D8B2780EF}"/>
              </a:ext>
            </a:extLst>
          </p:cNvPr>
          <p:cNvSpPr/>
          <p:nvPr/>
        </p:nvSpPr>
        <p:spPr>
          <a:xfrm>
            <a:off x="1094015" y="3216729"/>
            <a:ext cx="832757" cy="424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775024-B10C-034A-9E51-79BED4956C02}"/>
              </a:ext>
            </a:extLst>
          </p:cNvPr>
          <p:cNvCxnSpPr>
            <a:cxnSpLocks/>
          </p:cNvCxnSpPr>
          <p:nvPr/>
        </p:nvCxnSpPr>
        <p:spPr>
          <a:xfrm flipV="1">
            <a:off x="2220686" y="2743201"/>
            <a:ext cx="718458" cy="173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2E1033-8B48-724A-AC21-D29929EE47B6}"/>
              </a:ext>
            </a:extLst>
          </p:cNvPr>
          <p:cNvCxnSpPr>
            <a:cxnSpLocks/>
          </p:cNvCxnSpPr>
          <p:nvPr/>
        </p:nvCxnSpPr>
        <p:spPr>
          <a:xfrm flipH="1" flipV="1">
            <a:off x="1845130" y="4310743"/>
            <a:ext cx="391884" cy="13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51067E2-31B1-6343-A923-03288D1BFF99}"/>
              </a:ext>
            </a:extLst>
          </p:cNvPr>
          <p:cNvSpPr/>
          <p:nvPr/>
        </p:nvSpPr>
        <p:spPr>
          <a:xfrm>
            <a:off x="511630" y="4098471"/>
            <a:ext cx="832757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6865258" y="2159003"/>
            <a:ext cx="4601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Outgroup in relative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sort of gets at the “f” in our </a:t>
            </a:r>
            <a:r>
              <a:rPr lang="en-US" sz="2200" dirty="0" err="1"/>
              <a:t>hmmIBD</a:t>
            </a:r>
            <a:r>
              <a:rPr lang="en-US" sz="2200" dirty="0"/>
              <a:t>/</a:t>
            </a:r>
            <a:r>
              <a:rPr lang="en-US" sz="2200" dirty="0" err="1"/>
              <a:t>polyIBD</a:t>
            </a:r>
            <a:r>
              <a:rPr lang="en-US" sz="2200" dirty="0"/>
              <a:t> switch rate?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More valid?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 Inbreeding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6D118E-C12E-5948-B470-98116722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" y="1420586"/>
            <a:ext cx="6792686" cy="47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3004458" y="304800"/>
            <a:ext cx="608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“Wright Fisher”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D0CDF-FD17-7840-B6D5-9EFA5A7D3B8C}"/>
              </a:ext>
            </a:extLst>
          </p:cNvPr>
          <p:cNvSpPr/>
          <p:nvPr/>
        </p:nvSpPr>
        <p:spPr>
          <a:xfrm>
            <a:off x="674915" y="1596569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C72AE-B2C7-1D40-A1D5-623D297B22E2}"/>
              </a:ext>
            </a:extLst>
          </p:cNvPr>
          <p:cNvSpPr/>
          <p:nvPr/>
        </p:nvSpPr>
        <p:spPr>
          <a:xfrm>
            <a:off x="674915" y="2494036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60E9F-5B46-F34A-8FCE-B7B98C22FD28}"/>
              </a:ext>
            </a:extLst>
          </p:cNvPr>
          <p:cNvSpPr/>
          <p:nvPr/>
        </p:nvSpPr>
        <p:spPr>
          <a:xfrm>
            <a:off x="674915" y="3391503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5406D-6E53-2348-851C-7ACC67542965}"/>
              </a:ext>
            </a:extLst>
          </p:cNvPr>
          <p:cNvSpPr/>
          <p:nvPr/>
        </p:nvSpPr>
        <p:spPr>
          <a:xfrm>
            <a:off x="674915" y="4288969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F7DF7-5607-024A-9C10-3F107243E22E}"/>
              </a:ext>
            </a:extLst>
          </p:cNvPr>
          <p:cNvSpPr/>
          <p:nvPr/>
        </p:nvSpPr>
        <p:spPr>
          <a:xfrm>
            <a:off x="1756229" y="1647369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3183C-5EA1-0547-A393-9AB123DD67D3}"/>
              </a:ext>
            </a:extLst>
          </p:cNvPr>
          <p:cNvSpPr/>
          <p:nvPr/>
        </p:nvSpPr>
        <p:spPr>
          <a:xfrm>
            <a:off x="1756230" y="1951538"/>
            <a:ext cx="127802" cy="448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65EDC-2A55-5F44-88AD-02195DB6F966}"/>
              </a:ext>
            </a:extLst>
          </p:cNvPr>
          <p:cNvSpPr/>
          <p:nvPr/>
        </p:nvSpPr>
        <p:spPr>
          <a:xfrm>
            <a:off x="1770744" y="2544836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4A15C-5BE8-1E44-89C8-BB1102C1F68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05543" y="2177143"/>
            <a:ext cx="486228" cy="68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242520-B3DD-FA4A-915B-2739BD5454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05543" y="1966683"/>
            <a:ext cx="486228" cy="2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DBCDF6-DA60-B744-8E3A-6BB85FBBE04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05543" y="2864150"/>
            <a:ext cx="486228" cy="31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03580E-FF97-714F-9910-16EFA3BF606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5543" y="3207657"/>
            <a:ext cx="500743" cy="55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A97FA0-8784-764A-8D42-A29448CDA220}"/>
              </a:ext>
            </a:extLst>
          </p:cNvPr>
          <p:cNvCxnSpPr>
            <a:cxnSpLocks/>
          </p:cNvCxnSpPr>
          <p:nvPr/>
        </p:nvCxnSpPr>
        <p:spPr>
          <a:xfrm flipV="1">
            <a:off x="1291771" y="2032000"/>
            <a:ext cx="420915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5DB371-8473-C245-B5F6-53A9ED9BAF5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306286" y="2914950"/>
            <a:ext cx="464458" cy="26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C2DEF6-F701-4740-9C6F-25AF580137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05543" y="3788229"/>
            <a:ext cx="544286" cy="8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E8203C-45A8-0941-9FB6-93A641AABD6D}"/>
              </a:ext>
            </a:extLst>
          </p:cNvPr>
          <p:cNvCxnSpPr>
            <a:cxnSpLocks/>
          </p:cNvCxnSpPr>
          <p:nvPr/>
        </p:nvCxnSpPr>
        <p:spPr>
          <a:xfrm>
            <a:off x="841829" y="2075543"/>
            <a:ext cx="5080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842BA5-27D3-5F42-BF18-D3B0D1563F6B}"/>
              </a:ext>
            </a:extLst>
          </p:cNvPr>
          <p:cNvCxnSpPr>
            <a:cxnSpLocks/>
          </p:cNvCxnSpPr>
          <p:nvPr/>
        </p:nvCxnSpPr>
        <p:spPr>
          <a:xfrm>
            <a:off x="1393371" y="3802743"/>
            <a:ext cx="24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61C296-8E13-A748-9FEB-A2AEDA847A34}"/>
              </a:ext>
            </a:extLst>
          </p:cNvPr>
          <p:cNvSpPr/>
          <p:nvPr/>
        </p:nvSpPr>
        <p:spPr>
          <a:xfrm>
            <a:off x="1756230" y="3413275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DE09A0-2B08-E944-B4F6-C104530DF8F8}"/>
              </a:ext>
            </a:extLst>
          </p:cNvPr>
          <p:cNvSpPr/>
          <p:nvPr/>
        </p:nvSpPr>
        <p:spPr>
          <a:xfrm>
            <a:off x="1758044" y="3413124"/>
            <a:ext cx="130628" cy="48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3772CC-2D8F-EF49-B0E7-545E5CE9AA22}"/>
              </a:ext>
            </a:extLst>
          </p:cNvPr>
          <p:cNvSpPr/>
          <p:nvPr/>
        </p:nvSpPr>
        <p:spPr>
          <a:xfrm>
            <a:off x="1770744" y="4356703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8DB8EC-207D-C847-8070-C43E4913CFF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05543" y="3761617"/>
            <a:ext cx="500743" cy="76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19B2A7-550B-B948-A03D-4248634970D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05543" y="4499429"/>
            <a:ext cx="515257" cy="1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69806-1F16-3647-ABBB-3FCCB59EEC0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291771" y="4528457"/>
            <a:ext cx="478973" cy="19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CDC332-9E90-704E-8C1B-34594ED3EF05}"/>
              </a:ext>
            </a:extLst>
          </p:cNvPr>
          <p:cNvCxnSpPr>
            <a:cxnSpLocks/>
          </p:cNvCxnSpPr>
          <p:nvPr/>
        </p:nvCxnSpPr>
        <p:spPr>
          <a:xfrm>
            <a:off x="1930400" y="2017486"/>
            <a:ext cx="88537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3D6A-363B-CB45-9C4E-9AF17AADCEEE}"/>
              </a:ext>
            </a:extLst>
          </p:cNvPr>
          <p:cNvCxnSpPr>
            <a:cxnSpLocks/>
          </p:cNvCxnSpPr>
          <p:nvPr/>
        </p:nvCxnSpPr>
        <p:spPr>
          <a:xfrm flipV="1">
            <a:off x="1959429" y="2931886"/>
            <a:ext cx="914400" cy="89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77278D-ECCA-AC4C-9A1F-044CA3BB0F51}"/>
              </a:ext>
            </a:extLst>
          </p:cNvPr>
          <p:cNvCxnSpPr>
            <a:cxnSpLocks/>
          </p:cNvCxnSpPr>
          <p:nvPr/>
        </p:nvCxnSpPr>
        <p:spPr>
          <a:xfrm>
            <a:off x="2786743" y="2873828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3BBAD12-28C0-7741-8014-79FDA985EE24}"/>
              </a:ext>
            </a:extLst>
          </p:cNvPr>
          <p:cNvSpPr/>
          <p:nvPr/>
        </p:nvSpPr>
        <p:spPr>
          <a:xfrm>
            <a:off x="3650344" y="2462592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E03198-7103-7F41-B54F-4A969B437EDE}"/>
              </a:ext>
            </a:extLst>
          </p:cNvPr>
          <p:cNvSpPr/>
          <p:nvPr/>
        </p:nvSpPr>
        <p:spPr>
          <a:xfrm>
            <a:off x="3652158" y="2462441"/>
            <a:ext cx="130628" cy="48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4B1986D-E56F-4D4F-B3CF-969AD2A25873}"/>
              </a:ext>
            </a:extLst>
          </p:cNvPr>
          <p:cNvSpPr/>
          <p:nvPr/>
        </p:nvSpPr>
        <p:spPr>
          <a:xfrm>
            <a:off x="3650344" y="2597425"/>
            <a:ext cx="127802" cy="448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61B272-3EA7-4B40-8D28-65D2A698F214}"/>
              </a:ext>
            </a:extLst>
          </p:cNvPr>
          <p:cNvCxnSpPr>
            <a:cxnSpLocks/>
          </p:cNvCxnSpPr>
          <p:nvPr/>
        </p:nvCxnSpPr>
        <p:spPr>
          <a:xfrm flipV="1">
            <a:off x="1937658" y="2075543"/>
            <a:ext cx="791028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C72637-2D26-AE46-BFB5-7936BDFF83EA}"/>
              </a:ext>
            </a:extLst>
          </p:cNvPr>
          <p:cNvCxnSpPr>
            <a:cxnSpLocks/>
          </p:cNvCxnSpPr>
          <p:nvPr/>
        </p:nvCxnSpPr>
        <p:spPr>
          <a:xfrm>
            <a:off x="1973943" y="1901371"/>
            <a:ext cx="754743" cy="1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FD088F-94F5-334D-8E75-A9971B306D9E}"/>
              </a:ext>
            </a:extLst>
          </p:cNvPr>
          <p:cNvCxnSpPr>
            <a:cxnSpLocks/>
          </p:cNvCxnSpPr>
          <p:nvPr/>
        </p:nvCxnSpPr>
        <p:spPr>
          <a:xfrm>
            <a:off x="2750457" y="2024742"/>
            <a:ext cx="747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6B9111-0C38-0F46-A226-E643265B164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01372" y="2914950"/>
            <a:ext cx="449942" cy="170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DCCA10-6FBE-E84B-A93B-AFF7C9A2C54A}"/>
              </a:ext>
            </a:extLst>
          </p:cNvPr>
          <p:cNvCxnSpPr>
            <a:cxnSpLocks/>
          </p:cNvCxnSpPr>
          <p:nvPr/>
        </p:nvCxnSpPr>
        <p:spPr>
          <a:xfrm flipV="1">
            <a:off x="1973943" y="4615543"/>
            <a:ext cx="377371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EF4A15-C02A-1846-BAC8-99C4A8BEE38B}"/>
              </a:ext>
            </a:extLst>
          </p:cNvPr>
          <p:cNvCxnSpPr>
            <a:cxnSpLocks/>
          </p:cNvCxnSpPr>
          <p:nvPr/>
        </p:nvCxnSpPr>
        <p:spPr>
          <a:xfrm>
            <a:off x="2380343" y="4644572"/>
            <a:ext cx="104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2762C4B-1BC4-CB47-8D06-87E64E645DE8}"/>
              </a:ext>
            </a:extLst>
          </p:cNvPr>
          <p:cNvSpPr/>
          <p:nvPr/>
        </p:nvSpPr>
        <p:spPr>
          <a:xfrm>
            <a:off x="3679373" y="4320417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E1882E-60B5-7D4D-A6AF-CE7CCDB95A50}"/>
              </a:ext>
            </a:extLst>
          </p:cNvPr>
          <p:cNvSpPr/>
          <p:nvPr/>
        </p:nvSpPr>
        <p:spPr>
          <a:xfrm>
            <a:off x="3681187" y="4320266"/>
            <a:ext cx="130628" cy="48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9FF8CC-6838-8A4B-90B5-B2010D7BCEA8}"/>
              </a:ext>
            </a:extLst>
          </p:cNvPr>
          <p:cNvCxnSpPr>
            <a:cxnSpLocks/>
          </p:cNvCxnSpPr>
          <p:nvPr/>
        </p:nvCxnSpPr>
        <p:spPr>
          <a:xfrm>
            <a:off x="1894114" y="2823030"/>
            <a:ext cx="892629" cy="93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6E4155-5F99-4D4F-9987-10AED9781A88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1823358" y="3788229"/>
            <a:ext cx="919842" cy="10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A36B930-56AC-114E-A9C3-2135B74B4976}"/>
              </a:ext>
            </a:extLst>
          </p:cNvPr>
          <p:cNvCxnSpPr>
            <a:cxnSpLocks/>
          </p:cNvCxnSpPr>
          <p:nvPr/>
        </p:nvCxnSpPr>
        <p:spPr>
          <a:xfrm>
            <a:off x="2686958" y="3773710"/>
            <a:ext cx="781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09C7F81-C46B-5B44-BCEB-FF6404CD5916}"/>
              </a:ext>
            </a:extLst>
          </p:cNvPr>
          <p:cNvSpPr/>
          <p:nvPr/>
        </p:nvSpPr>
        <p:spPr>
          <a:xfrm>
            <a:off x="3664858" y="3437464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E1CAA88-A09D-F843-9DA2-DC0379C1B9A8}"/>
              </a:ext>
            </a:extLst>
          </p:cNvPr>
          <p:cNvSpPr/>
          <p:nvPr/>
        </p:nvSpPr>
        <p:spPr>
          <a:xfrm>
            <a:off x="3666672" y="3434896"/>
            <a:ext cx="121557" cy="2952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3C88E8C-0772-464E-AAF9-3612FA511FEB}"/>
              </a:ext>
            </a:extLst>
          </p:cNvPr>
          <p:cNvSpPr/>
          <p:nvPr/>
        </p:nvSpPr>
        <p:spPr>
          <a:xfrm>
            <a:off x="3679373" y="4063999"/>
            <a:ext cx="94341" cy="111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542F24-887D-E146-AEAA-78C6C3CCAA0A}"/>
              </a:ext>
            </a:extLst>
          </p:cNvPr>
          <p:cNvSpPr/>
          <p:nvPr/>
        </p:nvSpPr>
        <p:spPr>
          <a:xfrm>
            <a:off x="3635830" y="1712686"/>
            <a:ext cx="123370" cy="6362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E5C120-853B-E448-808D-045F5B895106}"/>
              </a:ext>
            </a:extLst>
          </p:cNvPr>
          <p:cNvSpPr txBox="1"/>
          <p:nvPr/>
        </p:nvSpPr>
        <p:spPr>
          <a:xfrm>
            <a:off x="5834744" y="1422406"/>
            <a:ext cx="58347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“WF”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We start with a population of size 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Choose two individuals (could be same haplotype)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Mating happens (i.e. zygote is formed)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One of the haploid meiotic products (from the tetraploid) is randomly selected*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is the model framework for the (neutral) ARG?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*Might be nice to keep all tetraploids around – results in a geometric series </a:t>
            </a:r>
          </a:p>
        </p:txBody>
      </p:sp>
    </p:spTree>
    <p:extLst>
      <p:ext uri="{BB962C8B-B14F-4D97-AF65-F5344CB8AC3E}">
        <p14:creationId xmlns:p14="http://schemas.microsoft.com/office/powerpoint/2010/main" val="2944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600200" y="1382485"/>
            <a:ext cx="8245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b="1" dirty="0"/>
              <a:t>Simulating </a:t>
            </a:r>
          </a:p>
          <a:p>
            <a:pPr algn="ctr"/>
            <a:r>
              <a:rPr lang="en-US" sz="7700" b="1" dirty="0"/>
              <a:t>Recombination</a:t>
            </a:r>
          </a:p>
        </p:txBody>
      </p:sp>
    </p:spTree>
    <p:extLst>
      <p:ext uri="{BB962C8B-B14F-4D97-AF65-F5344CB8AC3E}">
        <p14:creationId xmlns:p14="http://schemas.microsoft.com/office/powerpoint/2010/main" val="25224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A052BC-7667-F248-A5E8-AB688D4C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79271"/>
              </p:ext>
            </p:extLst>
          </p:nvPr>
        </p:nvGraphicFramePr>
        <p:xfrm>
          <a:off x="359229" y="278790"/>
          <a:ext cx="11397342" cy="233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671">
                  <a:extLst>
                    <a:ext uri="{9D8B030D-6E8A-4147-A177-3AD203B41FA5}">
                      <a16:colId xmlns:a16="http://schemas.microsoft.com/office/drawing/2014/main" val="429940152"/>
                    </a:ext>
                  </a:extLst>
                </a:gridCol>
                <a:gridCol w="5698671">
                  <a:extLst>
                    <a:ext uri="{9D8B030D-6E8A-4147-A177-3AD203B41FA5}">
                      <a16:colId xmlns:a16="http://schemas.microsoft.com/office/drawing/2014/main" val="654027297"/>
                    </a:ext>
                  </a:extLst>
                </a:gridCol>
              </a:tblGrid>
              <a:tr h="674938">
                <a:tc>
                  <a:txBody>
                    <a:bodyPr/>
                    <a:lstStyle/>
                    <a:p>
                      <a:r>
                        <a:rPr lang="en-US" dirty="0" err="1"/>
                        <a:t>hmmIBD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7142"/>
                  </a:ext>
                </a:extLst>
              </a:tr>
              <a:tr h="1664234">
                <a:tc>
                  <a:txBody>
                    <a:bodyPr/>
                    <a:lstStyle/>
                    <a:p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Return 1 child chimeric progeny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ym typeface="Wingdings" pitchFamily="2" charset="2"/>
                        </a:rPr>
                        <a:t>  </a:t>
                      </a:r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If new breakpoint &lt; POS, then cross back over (e.g. “re-start”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1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8E7D782-451A-C04F-9C7A-CE491C79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5" y="2708034"/>
            <a:ext cx="3687536" cy="180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31B92-E123-DE4C-A1DF-37EE668C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22" y="3201307"/>
            <a:ext cx="5026478" cy="2433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726F2A-79BC-3448-97E4-9EDE5EF22DCB}"/>
              </a:ext>
            </a:extLst>
          </p:cNvPr>
          <p:cNvSpPr txBox="1"/>
          <p:nvPr/>
        </p:nvSpPr>
        <p:spPr>
          <a:xfrm>
            <a:off x="261257" y="613954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back Cross Over!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D1F1E-A18D-2540-A37F-56CB5180B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439" y="4294413"/>
            <a:ext cx="3818075" cy="15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423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2019-08-28T11:29:55Z</dcterms:created>
  <dcterms:modified xsi:type="dcterms:W3CDTF">2019-08-30T08:46:34Z</dcterms:modified>
</cp:coreProperties>
</file>