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8" r:id="rId3"/>
    <p:sldId id="260" r:id="rId4"/>
    <p:sldId id="257" r:id="rId5"/>
    <p:sldId id="261" r:id="rId6"/>
    <p:sldId id="259" r:id="rId7"/>
    <p:sldId id="256" r:id="rId8"/>
    <p:sldId id="267" r:id="rId9"/>
    <p:sldId id="268" r:id="rId10"/>
    <p:sldId id="269" r:id="rId11"/>
    <p:sldId id="270" r:id="rId12"/>
    <p:sldId id="271" r:id="rId13"/>
    <p:sldId id="27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9437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9"/>
    <p:restoredTop sz="94666"/>
  </p:normalViewPr>
  <p:slideViewPr>
    <p:cSldViewPr snapToGrid="0" snapToObjects="1">
      <p:cViewPr>
        <p:scale>
          <a:sx n="193" d="100"/>
          <a:sy n="193" d="100"/>
        </p:scale>
        <p:origin x="144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755-C257-9D46-A334-E69AB6283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A2FC1-3BEA-A54F-9F5C-A823DC09C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517F-8E0B-9045-B218-B321446E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D182-5CEF-094D-8058-9EDE02C9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9590-B386-C04C-9D27-5861CF9E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61B0-E011-DA49-A6C0-0D560F8D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2666-E3DE-0344-A59C-852AB230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C5560-23C4-F146-968D-D1D7C668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2F5C8-AAF3-8446-BD59-1807B0DE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360E5-F329-534D-9029-F06376D5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612F0-879C-A64C-9F7A-502B357E7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EF6B-5155-7F47-963D-691F0990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AD8B3-89D5-A040-AED1-8F5EE1AB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D647-3338-E842-925F-058E860B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F518-83F2-3B47-BF1F-1D838054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3FB2-007B-C14E-8B43-29D8EF66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66A8-0552-594C-9FB5-64EE302C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964A-2418-FC4B-8EB1-47E43E31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44CBF-3F5F-AC46-974B-9051BAF5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C57A-B405-F540-9016-AD1FEFE2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0E26-3827-7046-9950-4A54B449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87E6F-3AAC-0A4B-9177-C5432D51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8849-2ECE-A143-AAE4-1336E4E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B5BE-FB05-AE46-9023-5DCA383E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395D-26C6-FA4A-B70C-E9E9861F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4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B39-D5F3-AB4D-8B20-148713D8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FC6E-0485-C14C-9BF4-EF53528AA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E2362-4200-A048-AAB9-EDB8D4D6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CFEA4-53E2-4944-A43E-0A824A5E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140A-8DD3-E942-82B7-1539150F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408FE-8272-6240-B470-4D6DF4D3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6D68-7C78-3044-A739-F04BC196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347D-67C2-D34E-8C5A-31FCCEDE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B070-843E-EE46-9E0A-73BC331C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4B30-6879-FB4E-AD2E-B52D9F100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735AB-A35F-BE4D-8401-01E032C8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80EB6-A5C5-E341-B25C-419E2C63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749D4-7E40-FA49-BC7A-2D2B3338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74FDA-1DD4-7143-B268-ADCFC96E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7DD-3D72-8644-8006-C846C383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5CC9-2E82-1B49-85CB-7505AC1F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2D9A-69BA-6441-B17A-4486530E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A153-CEF2-0748-9816-D58317EC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7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CD6A9-CA0D-0749-979D-93E4CF8A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11FF2-D496-3042-B08B-C1554BE2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B39B-A862-8944-954B-09CC2545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E262-10D4-A247-BEB6-B31BCA68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D3C9-0E97-6043-8C96-EBC95E63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00A8-C6F6-774F-90FE-FEBABE688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52B7E-0346-074C-AAB5-06B4189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FD01-AE98-2945-9E6E-14766485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F7982-5B79-D043-AB4F-6443B6CA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719-B05F-0A43-9867-28D8E85C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04878-8B78-7D44-AB9E-D0EB103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E869-0B9A-A74E-8418-FAFE5043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4432-7EEE-E34F-8D95-757EAFD9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2FF55-62F2-D147-B76B-D7762233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BDEF-0A7A-CD4D-9EE9-69D3724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A923-4125-1945-BAD1-5E20C3F3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32D2-49AB-C241-AF70-93362320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51AA-653E-F549-B0AF-8EC19898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7DC0-6940-734B-A6C2-B309D8DD1E68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806E-0747-E540-A928-5C787C66C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D78-F236-4049-ACD4-0A41DA6CA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B2AB-093C-2845-AD0D-4993CCD17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SIMULATION MODEL FRAMEWORKS</a:t>
            </a:r>
          </a:p>
        </p:txBody>
      </p:sp>
    </p:spTree>
    <p:extLst>
      <p:ext uri="{BB962C8B-B14F-4D97-AF65-F5344CB8AC3E}">
        <p14:creationId xmlns:p14="http://schemas.microsoft.com/office/powerpoint/2010/main" val="175474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4EEEAD-336E-964E-9F29-677840332169}"/>
              </a:ext>
            </a:extLst>
          </p:cNvPr>
          <p:cNvSpPr/>
          <p:nvPr/>
        </p:nvSpPr>
        <p:spPr>
          <a:xfrm>
            <a:off x="6236677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29B338-2EAE-564E-8D71-1CE632AEB536}"/>
              </a:ext>
            </a:extLst>
          </p:cNvPr>
          <p:cNvSpPr/>
          <p:nvPr/>
        </p:nvSpPr>
        <p:spPr>
          <a:xfrm>
            <a:off x="662351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E77829-0071-304D-AE86-7A49D87F953A}"/>
              </a:ext>
            </a:extLst>
          </p:cNvPr>
          <p:cNvSpPr/>
          <p:nvPr/>
        </p:nvSpPr>
        <p:spPr>
          <a:xfrm>
            <a:off x="2063259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05203C3-8CB0-194A-ACE3-1B16A36FEF9F}"/>
              </a:ext>
            </a:extLst>
          </p:cNvPr>
          <p:cNvSpPr/>
          <p:nvPr/>
        </p:nvSpPr>
        <p:spPr>
          <a:xfrm>
            <a:off x="4865075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6B8DD5-BBDF-7B4F-8993-543338FF6DCE}"/>
              </a:ext>
            </a:extLst>
          </p:cNvPr>
          <p:cNvSpPr/>
          <p:nvPr/>
        </p:nvSpPr>
        <p:spPr>
          <a:xfrm>
            <a:off x="624839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7" idx="0"/>
          </p:cNvCxnSpPr>
          <p:nvPr/>
        </p:nvCxnSpPr>
        <p:spPr>
          <a:xfrm>
            <a:off x="1116623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AFAC25-D1E9-7943-B423-D410342AA1A9}"/>
              </a:ext>
            </a:extLst>
          </p:cNvPr>
          <p:cNvCxnSpPr>
            <a:cxnSpLocks/>
            <a:stCxn id="51" idx="4"/>
            <a:endCxn id="58" idx="0"/>
          </p:cNvCxnSpPr>
          <p:nvPr/>
        </p:nvCxnSpPr>
        <p:spPr>
          <a:xfrm>
            <a:off x="2517531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389DA9-2048-504E-99E0-A8A679EBFF79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6720254" y="1263160"/>
            <a:ext cx="11720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E7E5E5D-6BEB-7449-9DBC-E06D55C016DF}"/>
              </a:ext>
            </a:extLst>
          </p:cNvPr>
          <p:cNvSpPr txBox="1"/>
          <p:nvPr/>
        </p:nvSpPr>
        <p:spPr>
          <a:xfrm>
            <a:off x="778294" y="1562448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998584" y="52753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2475693" y="51255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7220BF-F89D-4A46-9E3F-ADFAD0ECB8BE}"/>
              </a:ext>
            </a:extLst>
          </p:cNvPr>
          <p:cNvGrpSpPr/>
          <p:nvPr/>
        </p:nvGrpSpPr>
        <p:grpSpPr>
          <a:xfrm>
            <a:off x="968173" y="2691679"/>
            <a:ext cx="152335" cy="545123"/>
            <a:chOff x="907848" y="2707554"/>
            <a:chExt cx="152335" cy="545123"/>
          </a:xfrm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FA77AB0-8C9A-AE42-91E7-54392D6B3472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D83A975-5144-3C46-8F15-AB6BE61B6F76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Freeform 96">
            <a:extLst>
              <a:ext uri="{FF2B5EF4-FFF2-40B4-BE49-F238E27FC236}">
                <a16:creationId xmlns:a16="http://schemas.microsoft.com/office/drawing/2014/main" id="{6120AE5A-2DB7-3C47-BC73-DE015156BC04}"/>
              </a:ext>
            </a:extLst>
          </p:cNvPr>
          <p:cNvSpPr/>
          <p:nvPr/>
        </p:nvSpPr>
        <p:spPr>
          <a:xfrm>
            <a:off x="1342578" y="265514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B5C436-E3B8-0F42-8128-B65CA13B4CCF}"/>
              </a:ext>
            </a:extLst>
          </p:cNvPr>
          <p:cNvGrpSpPr/>
          <p:nvPr/>
        </p:nvGrpSpPr>
        <p:grpSpPr>
          <a:xfrm>
            <a:off x="1148258" y="2666077"/>
            <a:ext cx="155292" cy="553384"/>
            <a:chOff x="1259383" y="2666077"/>
            <a:chExt cx="155292" cy="553384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41DB9AC6-B1E6-1E4C-8C71-03B9FD408B5A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F551A69-6CC5-9245-A577-8036D99DBB6A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8915400" y="1123468"/>
            <a:ext cx="3276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Seed Initial Infections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 = parasite haplotype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Nc = parasite consensus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COI = mean number of infections per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Lamba</a:t>
            </a:r>
            <a:r>
              <a:rPr lang="en-US" dirty="0"/>
              <a:t> ~ EIR (for cases)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C86D7D-814A-D84E-998D-0B99694CC2B0}"/>
              </a:ext>
            </a:extLst>
          </p:cNvPr>
          <p:cNvCxnSpPr>
            <a:cxnSpLocks/>
            <a:stCxn id="51" idx="4"/>
            <a:endCxn id="57" idx="0"/>
          </p:cNvCxnSpPr>
          <p:nvPr/>
        </p:nvCxnSpPr>
        <p:spPr>
          <a:xfrm flipH="1">
            <a:off x="1145928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8B6CA-D847-5341-B73D-E83EA46C9752}"/>
              </a:ext>
            </a:extLst>
          </p:cNvPr>
          <p:cNvCxnSpPr>
            <a:cxnSpLocks/>
            <a:stCxn id="54" idx="4"/>
            <a:endCxn id="60" idx="0"/>
          </p:cNvCxnSpPr>
          <p:nvPr/>
        </p:nvCxnSpPr>
        <p:spPr>
          <a:xfrm>
            <a:off x="5319347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ADE33E-F2F9-CA44-9601-2BE190E5409D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3918439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D425255F-65FA-BD49-8609-680DEEBAC126}"/>
              </a:ext>
            </a:extLst>
          </p:cNvPr>
          <p:cNvSpPr/>
          <p:nvPr/>
        </p:nvSpPr>
        <p:spPr>
          <a:xfrm>
            <a:off x="802828" y="269959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304416-5AD5-0141-BBEF-D12ACE44F514}"/>
              </a:ext>
            </a:extLst>
          </p:cNvPr>
          <p:cNvSpPr/>
          <p:nvPr/>
        </p:nvSpPr>
        <p:spPr>
          <a:xfrm>
            <a:off x="662354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1D7638-8DF3-AA47-99CE-4084BAD2346D}"/>
              </a:ext>
            </a:extLst>
          </p:cNvPr>
          <p:cNvSpPr/>
          <p:nvPr/>
        </p:nvSpPr>
        <p:spPr>
          <a:xfrm>
            <a:off x="2028092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E3BA06-91E5-DF47-88D9-BCE7B7E64DC5}"/>
              </a:ext>
            </a:extLst>
          </p:cNvPr>
          <p:cNvSpPr/>
          <p:nvPr/>
        </p:nvSpPr>
        <p:spPr>
          <a:xfrm>
            <a:off x="3429000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B8E3F23-476E-2844-B45B-26A715CE4DF8}"/>
              </a:ext>
            </a:extLst>
          </p:cNvPr>
          <p:cNvSpPr/>
          <p:nvPr/>
        </p:nvSpPr>
        <p:spPr>
          <a:xfrm>
            <a:off x="4829908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8B0623-DD87-6247-9F1E-698BFAB02738}"/>
              </a:ext>
            </a:extLst>
          </p:cNvPr>
          <p:cNvSpPr/>
          <p:nvPr/>
        </p:nvSpPr>
        <p:spPr>
          <a:xfrm>
            <a:off x="6230815" y="4352191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CAF01CE-37E1-9643-9D40-578260DEECC8}"/>
              </a:ext>
            </a:extLst>
          </p:cNvPr>
          <p:cNvCxnSpPr>
            <a:cxnSpLocks/>
            <a:stCxn id="57" idx="4"/>
            <a:endCxn id="71" idx="0"/>
          </p:cNvCxnSpPr>
          <p:nvPr/>
        </p:nvCxnSpPr>
        <p:spPr>
          <a:xfrm>
            <a:off x="1145928" y="3402623"/>
            <a:ext cx="3" cy="94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229DF1B-1FA7-2F4E-BCC0-73DE93621D7A}"/>
              </a:ext>
            </a:extLst>
          </p:cNvPr>
          <p:cNvCxnSpPr>
            <a:cxnSpLocks/>
            <a:stCxn id="58" idx="4"/>
            <a:endCxn id="71" idx="0"/>
          </p:cNvCxnSpPr>
          <p:nvPr/>
        </p:nvCxnSpPr>
        <p:spPr>
          <a:xfrm flipH="1">
            <a:off x="1145931" y="3402623"/>
            <a:ext cx="1400905" cy="949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95">
            <a:extLst>
              <a:ext uri="{FF2B5EF4-FFF2-40B4-BE49-F238E27FC236}">
                <a16:creationId xmlns:a16="http://schemas.microsoft.com/office/drawing/2014/main" id="{AED99E54-ABC1-574D-A605-83242BC9BEF8}"/>
              </a:ext>
            </a:extLst>
          </p:cNvPr>
          <p:cNvSpPr/>
          <p:nvPr/>
        </p:nvSpPr>
        <p:spPr>
          <a:xfrm>
            <a:off x="2472108" y="2649745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03C1879-E898-7D41-A5F2-4E07E857BFD8}"/>
              </a:ext>
            </a:extLst>
          </p:cNvPr>
          <p:cNvSpPr/>
          <p:nvPr/>
        </p:nvSpPr>
        <p:spPr>
          <a:xfrm>
            <a:off x="3855432" y="56890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ln>
            <a:solidFill>
              <a:srgbClr val="76D6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B10392-8048-8A4D-9C5D-0FCF7F70BCE5}"/>
              </a:ext>
            </a:extLst>
          </p:cNvPr>
          <p:cNvSpPr/>
          <p:nvPr/>
        </p:nvSpPr>
        <p:spPr>
          <a:xfrm>
            <a:off x="5273925" y="527870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4DF636C2-2FF4-FE45-9200-AE84D457741F}"/>
              </a:ext>
            </a:extLst>
          </p:cNvPr>
          <p:cNvSpPr/>
          <p:nvPr/>
        </p:nvSpPr>
        <p:spPr>
          <a:xfrm>
            <a:off x="6639663" y="539593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94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C5B32F4-E161-4747-99D2-E204FF425EAB}"/>
              </a:ext>
            </a:extLst>
          </p:cNvPr>
          <p:cNvSpPr/>
          <p:nvPr/>
        </p:nvSpPr>
        <p:spPr>
          <a:xfrm>
            <a:off x="1183864" y="449026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DEF3FA-B7BB-F941-B1EC-BE207EBF8A6C}"/>
              </a:ext>
            </a:extLst>
          </p:cNvPr>
          <p:cNvGrpSpPr/>
          <p:nvPr/>
        </p:nvGrpSpPr>
        <p:grpSpPr>
          <a:xfrm>
            <a:off x="1009635" y="4501428"/>
            <a:ext cx="152335" cy="545123"/>
            <a:chOff x="907848" y="2707554"/>
            <a:chExt cx="152335" cy="54512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557BB07-A9AB-504E-B85A-C1C214B19E71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328EF0-480C-5A42-ACC8-8F49400E3D3B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D63005-1239-B04A-9956-331EE769BC8F}"/>
              </a:ext>
            </a:extLst>
          </p:cNvPr>
          <p:cNvGrpSpPr/>
          <p:nvPr/>
        </p:nvGrpSpPr>
        <p:grpSpPr>
          <a:xfrm>
            <a:off x="843458" y="4509443"/>
            <a:ext cx="155292" cy="553384"/>
            <a:chOff x="1259383" y="2666077"/>
            <a:chExt cx="155292" cy="553384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CDC4EA9-208F-064A-8325-D7BD692A06D8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8B80393-225D-044A-8F88-5A43163D6AE1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Freeform 111">
            <a:extLst>
              <a:ext uri="{FF2B5EF4-FFF2-40B4-BE49-F238E27FC236}">
                <a16:creationId xmlns:a16="http://schemas.microsoft.com/office/drawing/2014/main" id="{582D610B-7693-3049-925C-4FA5C35B67D6}"/>
              </a:ext>
            </a:extLst>
          </p:cNvPr>
          <p:cNvSpPr/>
          <p:nvPr/>
        </p:nvSpPr>
        <p:spPr>
          <a:xfrm>
            <a:off x="1366519" y="4491389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C40D50-5C5C-DB48-8FB9-52540E1BB53D}"/>
              </a:ext>
            </a:extLst>
          </p:cNvPr>
          <p:cNvSpPr txBox="1"/>
          <p:nvPr/>
        </p:nvSpPr>
        <p:spPr>
          <a:xfrm>
            <a:off x="1588477" y="1492506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705BD1-962C-2047-AF11-5776EA83E455}"/>
              </a:ext>
            </a:extLst>
          </p:cNvPr>
          <p:cNvSpPr txBox="1"/>
          <p:nvPr/>
        </p:nvSpPr>
        <p:spPr>
          <a:xfrm>
            <a:off x="8475784" y="4747847"/>
            <a:ext cx="3270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Here </a:t>
            </a:r>
            <a:r>
              <a:rPr lang="en-US" dirty="0" err="1"/>
              <a:t>Ѡ</a:t>
            </a:r>
            <a:r>
              <a:rPr lang="en-US" dirty="0"/>
              <a:t>, zygote count, is not relevant because the same 4 HMP are always produced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011FAD-78C0-7241-A5D2-844FB51E04FD}"/>
              </a:ext>
            </a:extLst>
          </p:cNvPr>
          <p:cNvSpPr txBox="1"/>
          <p:nvPr/>
        </p:nvSpPr>
        <p:spPr>
          <a:xfrm>
            <a:off x="1547446" y="2461846"/>
            <a:ext cx="21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3703CA-C2D2-8B42-9550-EDB0D3A97578}"/>
              </a:ext>
            </a:extLst>
          </p:cNvPr>
          <p:cNvSpPr txBox="1"/>
          <p:nvPr/>
        </p:nvSpPr>
        <p:spPr>
          <a:xfrm>
            <a:off x="1709880" y="3876662"/>
            <a:ext cx="3389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P.superinxn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022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 137">
            <a:extLst>
              <a:ext uri="{FF2B5EF4-FFF2-40B4-BE49-F238E27FC236}">
                <a16:creationId xmlns:a16="http://schemas.microsoft.com/office/drawing/2014/main" id="{FFCEF881-17DD-3B4C-94F8-BBFA84EDDACC}"/>
              </a:ext>
            </a:extLst>
          </p:cNvPr>
          <p:cNvSpPr/>
          <p:nvPr/>
        </p:nvSpPr>
        <p:spPr>
          <a:xfrm>
            <a:off x="422030" y="2368059"/>
            <a:ext cx="4284785" cy="3944817"/>
          </a:xfrm>
          <a:prstGeom prst="ellips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8915400" y="1123468"/>
            <a:ext cx="3276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Note, MOI = 3, but strain prop not 3 (based on previous infxn)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 mosquito phase, our HMP != 4 anymore… they are 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304416-5AD5-0141-BBEF-D12ACE44F514}"/>
              </a:ext>
            </a:extLst>
          </p:cNvPr>
          <p:cNvSpPr/>
          <p:nvPr/>
        </p:nvSpPr>
        <p:spPr>
          <a:xfrm>
            <a:off x="662354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01D7638-8DF3-AA47-99CE-4084BAD2346D}"/>
              </a:ext>
            </a:extLst>
          </p:cNvPr>
          <p:cNvSpPr/>
          <p:nvPr/>
        </p:nvSpPr>
        <p:spPr>
          <a:xfrm>
            <a:off x="2028092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E3BA06-91E5-DF47-88D9-BCE7B7E64DC5}"/>
              </a:ext>
            </a:extLst>
          </p:cNvPr>
          <p:cNvSpPr/>
          <p:nvPr/>
        </p:nvSpPr>
        <p:spPr>
          <a:xfrm>
            <a:off x="3429000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B8E3F23-476E-2844-B45B-26A715CE4DF8}"/>
              </a:ext>
            </a:extLst>
          </p:cNvPr>
          <p:cNvSpPr/>
          <p:nvPr/>
        </p:nvSpPr>
        <p:spPr>
          <a:xfrm>
            <a:off x="4829908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18B0623-DD87-6247-9F1E-698BFAB02738}"/>
              </a:ext>
            </a:extLst>
          </p:cNvPr>
          <p:cNvSpPr/>
          <p:nvPr/>
        </p:nvSpPr>
        <p:spPr>
          <a:xfrm>
            <a:off x="6230815" y="677006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C5B32F4-E161-4747-99D2-E204FF425EAB}"/>
              </a:ext>
            </a:extLst>
          </p:cNvPr>
          <p:cNvSpPr/>
          <p:nvPr/>
        </p:nvSpPr>
        <p:spPr>
          <a:xfrm>
            <a:off x="1183864" y="815083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DEF3FA-B7BB-F941-B1EC-BE207EBF8A6C}"/>
              </a:ext>
            </a:extLst>
          </p:cNvPr>
          <p:cNvGrpSpPr/>
          <p:nvPr/>
        </p:nvGrpSpPr>
        <p:grpSpPr>
          <a:xfrm>
            <a:off x="1009635" y="826243"/>
            <a:ext cx="152335" cy="545123"/>
            <a:chOff x="907848" y="2707554"/>
            <a:chExt cx="152335" cy="545123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557BB07-A9AB-504E-B85A-C1C214B19E71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328EF0-480C-5A42-ACC8-8F49400E3D3B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1D63005-1239-B04A-9956-331EE769BC8F}"/>
              </a:ext>
            </a:extLst>
          </p:cNvPr>
          <p:cNvGrpSpPr/>
          <p:nvPr/>
        </p:nvGrpSpPr>
        <p:grpSpPr>
          <a:xfrm>
            <a:off x="843458" y="834258"/>
            <a:ext cx="155292" cy="553384"/>
            <a:chOff x="1259383" y="2666077"/>
            <a:chExt cx="155292" cy="553384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5CDC4EA9-208F-064A-8325-D7BD692A06D8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8B80393-225D-044A-8F88-5A43163D6AE1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" name="Freeform 111">
            <a:extLst>
              <a:ext uri="{FF2B5EF4-FFF2-40B4-BE49-F238E27FC236}">
                <a16:creationId xmlns:a16="http://schemas.microsoft.com/office/drawing/2014/main" id="{582D610B-7693-3049-925C-4FA5C35B67D6}"/>
              </a:ext>
            </a:extLst>
          </p:cNvPr>
          <p:cNvSpPr/>
          <p:nvPr/>
        </p:nvSpPr>
        <p:spPr>
          <a:xfrm>
            <a:off x="1366519" y="816204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3531A6-414F-6140-8182-AFC90E994326}"/>
              </a:ext>
            </a:extLst>
          </p:cNvPr>
          <p:cNvCxnSpPr>
            <a:cxnSpLocks/>
            <a:stCxn id="71" idx="4"/>
            <a:endCxn id="138" idx="0"/>
          </p:cNvCxnSpPr>
          <p:nvPr/>
        </p:nvCxnSpPr>
        <p:spPr>
          <a:xfrm>
            <a:off x="1145931" y="1556237"/>
            <a:ext cx="1418492" cy="81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25812D51-3E97-1945-A6C8-F62B9850DF2A}"/>
              </a:ext>
            </a:extLst>
          </p:cNvPr>
          <p:cNvSpPr/>
          <p:nvPr/>
        </p:nvSpPr>
        <p:spPr>
          <a:xfrm>
            <a:off x="2737036" y="2834909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9C963E-49A4-0D45-98E3-64FD3515CEC6}"/>
              </a:ext>
            </a:extLst>
          </p:cNvPr>
          <p:cNvGrpSpPr/>
          <p:nvPr/>
        </p:nvGrpSpPr>
        <p:grpSpPr>
          <a:xfrm>
            <a:off x="1722304" y="3029437"/>
            <a:ext cx="152335" cy="545123"/>
            <a:chOff x="907848" y="2707554"/>
            <a:chExt cx="152335" cy="545123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A028082-C800-454F-9A6A-0ED611CBF5DA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BA5EBEA-50E6-C343-BFE4-9784C88ED7A5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EBD0CE-077E-7D4B-98B4-D661AF24BCD3}"/>
              </a:ext>
            </a:extLst>
          </p:cNvPr>
          <p:cNvGrpSpPr/>
          <p:nvPr/>
        </p:nvGrpSpPr>
        <p:grpSpPr>
          <a:xfrm>
            <a:off x="1297135" y="3042737"/>
            <a:ext cx="155292" cy="553384"/>
            <a:chOff x="1259383" y="2666077"/>
            <a:chExt cx="155292" cy="553384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3F06BE-A600-6444-8B6D-F80B3C18AC5B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BBD6D97-2C01-6B40-A3B7-69A99E537233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7070D27-A524-8248-9141-BBE35CC331EC}"/>
              </a:ext>
            </a:extLst>
          </p:cNvPr>
          <p:cNvGrpSpPr/>
          <p:nvPr/>
        </p:nvGrpSpPr>
        <p:grpSpPr>
          <a:xfrm>
            <a:off x="2459468" y="2822419"/>
            <a:ext cx="152335" cy="545123"/>
            <a:chOff x="907848" y="2707554"/>
            <a:chExt cx="152335" cy="545123"/>
          </a:xfrm>
        </p:grpSpPr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A5AA0A20-6BA5-5B4A-A4AE-F2A524FC2EE5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E7C9B8A-B2C7-A340-9F54-C8A50D46DD0C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CA77A9-FCE5-9242-8C43-E5957DC8E5E3}"/>
              </a:ext>
            </a:extLst>
          </p:cNvPr>
          <p:cNvGrpSpPr/>
          <p:nvPr/>
        </p:nvGrpSpPr>
        <p:grpSpPr>
          <a:xfrm>
            <a:off x="3595468" y="3269135"/>
            <a:ext cx="155292" cy="553384"/>
            <a:chOff x="1259383" y="2666077"/>
            <a:chExt cx="155292" cy="553384"/>
          </a:xfrm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3DA11D17-9AAC-C04D-ABD4-B293E07EAF19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39B07A5-1274-FF42-9E2A-43642AD68BEC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48D189C-9E96-6B40-AC63-85A166D6BD1B}"/>
              </a:ext>
            </a:extLst>
          </p:cNvPr>
          <p:cNvGrpSpPr/>
          <p:nvPr/>
        </p:nvGrpSpPr>
        <p:grpSpPr>
          <a:xfrm>
            <a:off x="4030326" y="3291952"/>
            <a:ext cx="152335" cy="545123"/>
            <a:chOff x="907848" y="2707554"/>
            <a:chExt cx="152335" cy="545123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75C6937-A75A-EF42-935D-947A7BD4C272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857BCA24-9D4D-7E4F-AD6D-D6E8177F29AC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D8C736-1584-FC46-B2B1-CF209F09CA0C}"/>
              </a:ext>
            </a:extLst>
          </p:cNvPr>
          <p:cNvCxnSpPr/>
          <p:nvPr/>
        </p:nvCxnSpPr>
        <p:spPr>
          <a:xfrm>
            <a:off x="1600200" y="3446585"/>
            <a:ext cx="0" cy="61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29E2C8A-11BB-5341-9244-F71D6513B17D}"/>
              </a:ext>
            </a:extLst>
          </p:cNvPr>
          <p:cNvCxnSpPr>
            <a:cxnSpLocks/>
          </p:cNvCxnSpPr>
          <p:nvPr/>
        </p:nvCxnSpPr>
        <p:spPr>
          <a:xfrm>
            <a:off x="948647" y="4061717"/>
            <a:ext cx="126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EE38733-1E31-0544-95FD-5C482B1CA1D8}"/>
              </a:ext>
            </a:extLst>
          </p:cNvPr>
          <p:cNvCxnSpPr>
            <a:cxnSpLocks/>
          </p:cNvCxnSpPr>
          <p:nvPr/>
        </p:nvCxnSpPr>
        <p:spPr>
          <a:xfrm>
            <a:off x="948647" y="4061717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9766BC3-256F-4940-A662-131DFEDCE0A5}"/>
              </a:ext>
            </a:extLst>
          </p:cNvPr>
          <p:cNvCxnSpPr>
            <a:cxnSpLocks/>
          </p:cNvCxnSpPr>
          <p:nvPr/>
        </p:nvCxnSpPr>
        <p:spPr>
          <a:xfrm>
            <a:off x="1347627" y="4056580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E326D64-B8F8-164C-B5AA-F1F8BAED62CF}"/>
              </a:ext>
            </a:extLst>
          </p:cNvPr>
          <p:cNvCxnSpPr>
            <a:cxnSpLocks/>
          </p:cNvCxnSpPr>
          <p:nvPr/>
        </p:nvCxnSpPr>
        <p:spPr>
          <a:xfrm>
            <a:off x="1863047" y="4061717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E21AB5-59D8-F143-BA61-C7656DB6EC65}"/>
              </a:ext>
            </a:extLst>
          </p:cNvPr>
          <p:cNvCxnSpPr>
            <a:cxnSpLocks/>
          </p:cNvCxnSpPr>
          <p:nvPr/>
        </p:nvCxnSpPr>
        <p:spPr>
          <a:xfrm>
            <a:off x="2207231" y="4060004"/>
            <a:ext cx="0" cy="18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3F3D41-A853-594D-A35B-AD18D1F6F8D1}"/>
              </a:ext>
            </a:extLst>
          </p:cNvPr>
          <p:cNvSpPr txBox="1"/>
          <p:nvPr/>
        </p:nvSpPr>
        <p:spPr>
          <a:xfrm>
            <a:off x="2547991" y="4157609"/>
            <a:ext cx="1962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Mating event can produce 4 haplotypes --&gt; endomitosis, thousands of sporozoites  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D41A140-5A82-AB4D-9C24-DF01CEDFCF0D}"/>
              </a:ext>
            </a:extLst>
          </p:cNvPr>
          <p:cNvGrpSpPr/>
          <p:nvPr/>
        </p:nvGrpSpPr>
        <p:grpSpPr>
          <a:xfrm>
            <a:off x="939581" y="4408475"/>
            <a:ext cx="155292" cy="553384"/>
            <a:chOff x="1259383" y="2666077"/>
            <a:chExt cx="155292" cy="553384"/>
          </a:xfrm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7ADC0B9-68AA-9F47-94F8-414C0C259EA9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BB97CDB6-2E1C-9542-8E0D-095CBCFB0227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DB76DB-AB7F-4340-85FB-EA06D13DD342}"/>
              </a:ext>
            </a:extLst>
          </p:cNvPr>
          <p:cNvGrpSpPr/>
          <p:nvPr/>
        </p:nvGrpSpPr>
        <p:grpSpPr>
          <a:xfrm>
            <a:off x="2208812" y="4360006"/>
            <a:ext cx="152335" cy="545123"/>
            <a:chOff x="907848" y="2707554"/>
            <a:chExt cx="152335" cy="545123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60A3BEA-3C25-3B41-85CB-0F57F9BCAE26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3B705E42-170C-534B-AEFA-D84B8D2356AE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A6623CE-ABCE-B94A-BC49-6B1769040742}"/>
              </a:ext>
            </a:extLst>
          </p:cNvPr>
          <p:cNvGrpSpPr/>
          <p:nvPr/>
        </p:nvGrpSpPr>
        <p:grpSpPr>
          <a:xfrm>
            <a:off x="1361612" y="4355721"/>
            <a:ext cx="155292" cy="553384"/>
            <a:chOff x="1259383" y="2666077"/>
            <a:chExt cx="155292" cy="553384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B8399FC-8E49-544F-A190-D4AAD9A342FD}"/>
                </a:ext>
              </a:extLst>
            </p:cNvPr>
            <p:cNvSpPr/>
            <p:nvPr/>
          </p:nvSpPr>
          <p:spPr>
            <a:xfrm>
              <a:off x="1264784" y="2674338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B49AA15-284D-A54A-8E2C-8AE41D0F23A2}"/>
                </a:ext>
              </a:extLst>
            </p:cNvPr>
            <p:cNvSpPr/>
            <p:nvPr/>
          </p:nvSpPr>
          <p:spPr>
            <a:xfrm>
              <a:off x="1259383" y="2666077"/>
              <a:ext cx="72617" cy="320400"/>
            </a:xfrm>
            <a:custGeom>
              <a:avLst/>
              <a:gdLst>
                <a:gd name="connsiteX0" fmla="*/ 43817 w 72617"/>
                <a:gd name="connsiteY0" fmla="*/ 0 h 320400"/>
                <a:gd name="connsiteX1" fmla="*/ 617 w 72617"/>
                <a:gd name="connsiteY1" fmla="*/ 147600 h 320400"/>
                <a:gd name="connsiteX2" fmla="*/ 72617 w 72617"/>
                <a:gd name="connsiteY2" fmla="*/ 320400 h 32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7" h="320400">
                  <a:moveTo>
                    <a:pt x="43817" y="0"/>
                  </a:moveTo>
                  <a:cubicBezTo>
                    <a:pt x="19817" y="47100"/>
                    <a:pt x="-4183" y="94200"/>
                    <a:pt x="617" y="147600"/>
                  </a:cubicBezTo>
                  <a:cubicBezTo>
                    <a:pt x="5417" y="201000"/>
                    <a:pt x="39017" y="260700"/>
                    <a:pt x="72617" y="320400"/>
                  </a:cubicBezTo>
                </a:path>
              </a:pathLst>
            </a:cu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4CAFFBD-E15D-3940-BF07-391ED25C4103}"/>
              </a:ext>
            </a:extLst>
          </p:cNvPr>
          <p:cNvGrpSpPr/>
          <p:nvPr/>
        </p:nvGrpSpPr>
        <p:grpSpPr>
          <a:xfrm>
            <a:off x="1804365" y="4377591"/>
            <a:ext cx="152335" cy="545123"/>
            <a:chOff x="907848" y="2707554"/>
            <a:chExt cx="152335" cy="545123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E915A3F-4EDC-A146-9E0B-A724EEA74899}"/>
                </a:ext>
              </a:extLst>
            </p:cNvPr>
            <p:cNvSpPr/>
            <p:nvPr/>
          </p:nvSpPr>
          <p:spPr>
            <a:xfrm>
              <a:off x="910292" y="2707554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F3268C7-9486-1C40-ABFC-FD73A658EE8A}"/>
                </a:ext>
              </a:extLst>
            </p:cNvPr>
            <p:cNvSpPr/>
            <p:nvPr/>
          </p:nvSpPr>
          <p:spPr>
            <a:xfrm>
              <a:off x="907848" y="2708823"/>
              <a:ext cx="113644" cy="354227"/>
            </a:xfrm>
            <a:custGeom>
              <a:avLst/>
              <a:gdLst>
                <a:gd name="connsiteX0" fmla="*/ 47741 w 113644"/>
                <a:gd name="connsiteY0" fmla="*/ 0 h 354227"/>
                <a:gd name="connsiteX1" fmla="*/ 2433 w 113644"/>
                <a:gd name="connsiteY1" fmla="*/ 156519 h 354227"/>
                <a:gd name="connsiteX2" fmla="*/ 113644 w 113644"/>
                <a:gd name="connsiteY2" fmla="*/ 354227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4" h="354227">
                  <a:moveTo>
                    <a:pt x="47741" y="0"/>
                  </a:moveTo>
                  <a:cubicBezTo>
                    <a:pt x="19595" y="48740"/>
                    <a:pt x="-8551" y="97481"/>
                    <a:pt x="2433" y="156519"/>
                  </a:cubicBezTo>
                  <a:cubicBezTo>
                    <a:pt x="13417" y="215557"/>
                    <a:pt x="63530" y="284892"/>
                    <a:pt x="113644" y="354227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4E6BC029-C67C-A640-A9E2-ABB3C7A89572}"/>
              </a:ext>
            </a:extLst>
          </p:cNvPr>
          <p:cNvSpPr/>
          <p:nvPr/>
        </p:nvSpPr>
        <p:spPr>
          <a:xfrm>
            <a:off x="1352242" y="4359275"/>
            <a:ext cx="57458" cy="123825"/>
          </a:xfrm>
          <a:custGeom>
            <a:avLst/>
            <a:gdLst>
              <a:gd name="connsiteX0" fmla="*/ 57458 w 57458"/>
              <a:gd name="connsiteY0" fmla="*/ 0 h 123825"/>
              <a:gd name="connsiteX1" fmla="*/ 3483 w 57458"/>
              <a:gd name="connsiteY1" fmla="*/ 92075 h 123825"/>
              <a:gd name="connsiteX2" fmla="*/ 9833 w 57458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58" h="123825">
                <a:moveTo>
                  <a:pt x="57458" y="0"/>
                </a:moveTo>
                <a:cubicBezTo>
                  <a:pt x="34439" y="35719"/>
                  <a:pt x="11420" y="71438"/>
                  <a:pt x="3483" y="92075"/>
                </a:cubicBezTo>
                <a:cubicBezTo>
                  <a:pt x="-4455" y="112713"/>
                  <a:pt x="2689" y="118269"/>
                  <a:pt x="9833" y="123825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9EA4A637-DF7E-354D-860D-18C2D53A0703}"/>
              </a:ext>
            </a:extLst>
          </p:cNvPr>
          <p:cNvSpPr/>
          <p:nvPr/>
        </p:nvSpPr>
        <p:spPr>
          <a:xfrm>
            <a:off x="1796742" y="4368800"/>
            <a:ext cx="57458" cy="123825"/>
          </a:xfrm>
          <a:custGeom>
            <a:avLst/>
            <a:gdLst>
              <a:gd name="connsiteX0" fmla="*/ 57458 w 57458"/>
              <a:gd name="connsiteY0" fmla="*/ 0 h 123825"/>
              <a:gd name="connsiteX1" fmla="*/ 3483 w 57458"/>
              <a:gd name="connsiteY1" fmla="*/ 92075 h 123825"/>
              <a:gd name="connsiteX2" fmla="*/ 9833 w 57458"/>
              <a:gd name="connsiteY2" fmla="*/ 123825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58" h="123825">
                <a:moveTo>
                  <a:pt x="57458" y="0"/>
                </a:moveTo>
                <a:cubicBezTo>
                  <a:pt x="34439" y="35719"/>
                  <a:pt x="11420" y="71438"/>
                  <a:pt x="3483" y="92075"/>
                </a:cubicBezTo>
                <a:cubicBezTo>
                  <a:pt x="-4455" y="112713"/>
                  <a:pt x="2689" y="118269"/>
                  <a:pt x="9833" y="123825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87EAEF9-8667-5541-BB96-7F1D854362F6}"/>
              </a:ext>
            </a:extLst>
          </p:cNvPr>
          <p:cNvCxnSpPr>
            <a:stCxn id="138" idx="7"/>
            <a:endCxn id="138" idx="6"/>
          </p:cNvCxnSpPr>
          <p:nvPr/>
        </p:nvCxnSpPr>
        <p:spPr>
          <a:xfrm rot="16200000" flipH="1">
            <a:off x="3695717" y="3329370"/>
            <a:ext cx="1394704" cy="627492"/>
          </a:xfrm>
          <a:prstGeom prst="curvedConnector4">
            <a:avLst>
              <a:gd name="adj1" fmla="val -57812"/>
              <a:gd name="adj2" fmla="val 2569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D6B109-8076-BB40-954F-E6BE054FD316}"/>
              </a:ext>
            </a:extLst>
          </p:cNvPr>
          <p:cNvSpPr txBox="1"/>
          <p:nvPr/>
        </p:nvSpPr>
        <p:spPr>
          <a:xfrm>
            <a:off x="5591907" y="2303585"/>
            <a:ext cx="18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Ѡ</a:t>
            </a:r>
            <a:r>
              <a:rPr lang="en-US" dirty="0"/>
              <a:t> = zygote count</a:t>
            </a:r>
          </a:p>
        </p:txBody>
      </p:sp>
    </p:spTree>
    <p:extLst>
      <p:ext uri="{BB962C8B-B14F-4D97-AF65-F5344CB8AC3E}">
        <p14:creationId xmlns:p14="http://schemas.microsoft.com/office/powerpoint/2010/main" val="341753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9" idx="0"/>
          </p:cNvCxnSpPr>
          <p:nvPr/>
        </p:nvCxnSpPr>
        <p:spPr>
          <a:xfrm>
            <a:off x="1116623" y="1263160"/>
            <a:ext cx="2831121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998584" y="52753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2475693" y="51255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519008" y="3854121"/>
            <a:ext cx="61762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 ALSO IMAGINE THIS HAPPENING IN A SETTING OF HIGH EIR…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C86D7D-814A-D84E-998D-0B99694CC2B0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2517531" y="1263160"/>
            <a:ext cx="143021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ADE33E-F2F9-CA44-9601-2BE190E5409D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3918439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03C1879-E898-7D41-A5F2-4E07E857BFD8}"/>
              </a:ext>
            </a:extLst>
          </p:cNvPr>
          <p:cNvSpPr/>
          <p:nvPr/>
        </p:nvSpPr>
        <p:spPr>
          <a:xfrm>
            <a:off x="3855432" y="56890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ln>
            <a:solidFill>
              <a:srgbClr val="76D6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B10392-8048-8A4D-9C5D-0FCF7F70BCE5}"/>
              </a:ext>
            </a:extLst>
          </p:cNvPr>
          <p:cNvSpPr/>
          <p:nvPr/>
        </p:nvSpPr>
        <p:spPr>
          <a:xfrm>
            <a:off x="5273925" y="527870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75847"/>
            <a:ext cx="7156938" cy="643596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383929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2523392"/>
            <a:ext cx="967154" cy="879231"/>
          </a:xfrm>
          <a:prstGeom prst="ellips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9" idx="0"/>
          </p:cNvCxnSpPr>
          <p:nvPr/>
        </p:nvCxnSpPr>
        <p:spPr>
          <a:xfrm>
            <a:off x="1116623" y="1263160"/>
            <a:ext cx="2831121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1263160"/>
            <a:ext cx="137160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998584" y="52753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2475693" y="512558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519008" y="5217972"/>
            <a:ext cx="61762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am missing this….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C86D7D-814A-D84E-998D-0B99694CC2B0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>
            <a:off x="2517531" y="1263160"/>
            <a:ext cx="1430213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ADE33E-F2F9-CA44-9601-2BE190E5409D}"/>
              </a:ext>
            </a:extLst>
          </p:cNvPr>
          <p:cNvCxnSpPr>
            <a:cxnSpLocks/>
            <a:stCxn id="52" idx="4"/>
            <a:endCxn id="59" idx="0"/>
          </p:cNvCxnSpPr>
          <p:nvPr/>
        </p:nvCxnSpPr>
        <p:spPr>
          <a:xfrm>
            <a:off x="3918439" y="1263160"/>
            <a:ext cx="29305" cy="126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37806D-586B-F64F-86AD-FD8053240BFC}"/>
              </a:ext>
            </a:extLst>
          </p:cNvPr>
          <p:cNvSpPr txBox="1"/>
          <p:nvPr/>
        </p:nvSpPr>
        <p:spPr>
          <a:xfrm>
            <a:off x="7666892" y="562708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5368AF-A12E-7F47-8D44-EF1CC1D4E51B}"/>
              </a:ext>
            </a:extLst>
          </p:cNvPr>
          <p:cNvSpPr txBox="1"/>
          <p:nvPr/>
        </p:nvSpPr>
        <p:spPr>
          <a:xfrm>
            <a:off x="7696198" y="2754923"/>
            <a:ext cx="5451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M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03C1879-E898-7D41-A5F2-4E07E857BFD8}"/>
              </a:ext>
            </a:extLst>
          </p:cNvPr>
          <p:cNvSpPr/>
          <p:nvPr/>
        </p:nvSpPr>
        <p:spPr>
          <a:xfrm>
            <a:off x="3855432" y="56890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ln>
            <a:solidFill>
              <a:srgbClr val="76D6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9BB10392-8048-8A4D-9C5D-0FCF7F70BCE5}"/>
              </a:ext>
            </a:extLst>
          </p:cNvPr>
          <p:cNvSpPr/>
          <p:nvPr/>
        </p:nvSpPr>
        <p:spPr>
          <a:xfrm>
            <a:off x="5273925" y="527870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600200" y="1382485"/>
            <a:ext cx="82459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700" b="1" dirty="0"/>
              <a:t>Simulating </a:t>
            </a:r>
          </a:p>
          <a:p>
            <a:pPr algn="ctr"/>
            <a:r>
              <a:rPr lang="en-US" sz="7700" b="1" dirty="0"/>
              <a:t>Recombination</a:t>
            </a:r>
          </a:p>
        </p:txBody>
      </p:sp>
    </p:spTree>
    <p:extLst>
      <p:ext uri="{BB962C8B-B14F-4D97-AF65-F5344CB8AC3E}">
        <p14:creationId xmlns:p14="http://schemas.microsoft.com/office/powerpoint/2010/main" val="252244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052BC-7667-F248-A5E8-AB688D4C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9271"/>
              </p:ext>
            </p:extLst>
          </p:nvPr>
        </p:nvGraphicFramePr>
        <p:xfrm>
          <a:off x="359229" y="278790"/>
          <a:ext cx="11397342" cy="233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1">
                  <a:extLst>
                    <a:ext uri="{9D8B030D-6E8A-4147-A177-3AD203B41FA5}">
                      <a16:colId xmlns:a16="http://schemas.microsoft.com/office/drawing/2014/main" val="429940152"/>
                    </a:ext>
                  </a:extLst>
                </a:gridCol>
                <a:gridCol w="5698671">
                  <a:extLst>
                    <a:ext uri="{9D8B030D-6E8A-4147-A177-3AD203B41FA5}">
                      <a16:colId xmlns:a16="http://schemas.microsoft.com/office/drawing/2014/main" val="654027297"/>
                    </a:ext>
                  </a:extLst>
                </a:gridCol>
              </a:tblGrid>
              <a:tr h="674938">
                <a:tc>
                  <a:txBody>
                    <a:bodyPr/>
                    <a:lstStyle/>
                    <a:p>
                      <a:r>
                        <a:rPr lang="en-US" dirty="0" err="1"/>
                        <a:t>hmmIBD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7142"/>
                  </a:ext>
                </a:extLst>
              </a:tr>
              <a:tr h="1664234"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Return 1 child chimeric progeny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ym typeface="Wingdings" pitchFamily="2" charset="2"/>
                        </a:rPr>
                        <a:t>  </a:t>
                      </a:r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If new breakpoint &lt; POS, then cross back over (e.g. “re-start”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14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8E7D782-451A-C04F-9C7A-CE491C79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" y="2708034"/>
            <a:ext cx="3687536" cy="180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31B92-E123-DE4C-A1DF-37EE668CF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22" y="3201307"/>
            <a:ext cx="5026478" cy="2433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726F2A-79BC-3448-97E4-9EDE5EF22DCB}"/>
              </a:ext>
            </a:extLst>
          </p:cNvPr>
          <p:cNvSpPr txBox="1"/>
          <p:nvPr/>
        </p:nvSpPr>
        <p:spPr>
          <a:xfrm>
            <a:off x="261257" y="6139543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back Cross Over!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D1F1E-A18D-2540-A37F-56CB5180B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439" y="4294413"/>
            <a:ext cx="3818075" cy="15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A052BC-7667-F248-A5E8-AB688D4CF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88913"/>
              </p:ext>
            </p:extLst>
          </p:nvPr>
        </p:nvGraphicFramePr>
        <p:xfrm>
          <a:off x="359229" y="278790"/>
          <a:ext cx="11397342" cy="19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671">
                  <a:extLst>
                    <a:ext uri="{9D8B030D-6E8A-4147-A177-3AD203B41FA5}">
                      <a16:colId xmlns:a16="http://schemas.microsoft.com/office/drawing/2014/main" val="429940152"/>
                    </a:ext>
                  </a:extLst>
                </a:gridCol>
                <a:gridCol w="5698671">
                  <a:extLst>
                    <a:ext uri="{9D8B030D-6E8A-4147-A177-3AD203B41FA5}">
                      <a16:colId xmlns:a16="http://schemas.microsoft.com/office/drawing/2014/main" val="654027297"/>
                    </a:ext>
                  </a:extLst>
                </a:gridCol>
              </a:tblGrid>
              <a:tr h="484927">
                <a:tc>
                  <a:txBody>
                    <a:bodyPr/>
                    <a:lstStyle/>
                    <a:p>
                      <a:r>
                        <a:rPr lang="en-US" dirty="0" err="1"/>
                        <a:t>hmmIBD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57142"/>
                  </a:ext>
                </a:extLst>
              </a:tr>
              <a:tr h="1195712"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Return 1 child chimeric progeny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Breakpoint &lt;- </a:t>
                      </a:r>
                      <a:r>
                        <a:rPr lang="en-US" dirty="0" err="1"/>
                        <a:t>rexp</a:t>
                      </a:r>
                      <a:r>
                        <a:rPr lang="en-US" dirty="0"/>
                        <a:t>(1, rho) </a:t>
                      </a:r>
                    </a:p>
                    <a:p>
                      <a:r>
                        <a:rPr lang="en-US" dirty="0"/>
                        <a:t>Where breakpoint &lt; </a:t>
                      </a:r>
                      <a:r>
                        <a:rPr lang="en-US" dirty="0" err="1"/>
                        <a:t>chrom</a:t>
                      </a:r>
                      <a:endParaRPr lang="en-US" dirty="0"/>
                    </a:p>
                    <a:p>
                      <a:r>
                        <a:rPr lang="en-US" dirty="0"/>
                        <a:t>      make recombination</a:t>
                      </a:r>
                    </a:p>
                    <a:p>
                      <a:r>
                        <a:rPr lang="en-US" dirty="0"/>
                        <a:t>If new breakpoint &lt; POS, then cross back over (e.g. “re-start”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14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B984BD6-6B2D-C34C-A080-6806DEE8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2383973"/>
            <a:ext cx="5722526" cy="3151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5D226E-DEC2-B240-994B-26755C2EA0FB}"/>
              </a:ext>
            </a:extLst>
          </p:cNvPr>
          <p:cNvSpPr txBox="1"/>
          <p:nvPr/>
        </p:nvSpPr>
        <p:spPr>
          <a:xfrm>
            <a:off x="1289957" y="6139543"/>
            <a:ext cx="827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Both only allow one recombination event per generation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14D5A-4F0D-CA44-91FB-08C781ACA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78" y="2334985"/>
            <a:ext cx="5301407" cy="30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7068458" y="1217385"/>
            <a:ext cx="4601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hmmIBD</a:t>
            </a:r>
            <a:r>
              <a:rPr lang="en-US" sz="2200" b="1" dirty="0"/>
              <a:t>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Simulate 2 parental genotypes based on PLAF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Make child from Parent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Always comparing child with parent…</a:t>
            </a:r>
          </a:p>
          <a:p>
            <a:endParaRPr lang="en-US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3004458" y="304800"/>
            <a:ext cx="608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/>
              <a:t>hmmIBD</a:t>
            </a:r>
            <a:r>
              <a:rPr lang="en-US" sz="4400" b="1" dirty="0"/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96B66-25CF-A045-A0C5-60521468BCC0}"/>
              </a:ext>
            </a:extLst>
          </p:cNvPr>
          <p:cNvSpPr/>
          <p:nvPr/>
        </p:nvSpPr>
        <p:spPr>
          <a:xfrm>
            <a:off x="694872" y="1293583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8CAC77-E971-A246-BBD9-FBCA76256875}"/>
              </a:ext>
            </a:extLst>
          </p:cNvPr>
          <p:cNvSpPr/>
          <p:nvPr/>
        </p:nvSpPr>
        <p:spPr>
          <a:xfrm>
            <a:off x="1551215" y="129116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DA4815-643D-3A4F-B359-434EAEEFEB0B}"/>
              </a:ext>
            </a:extLst>
          </p:cNvPr>
          <p:cNvGrpSpPr/>
          <p:nvPr/>
        </p:nvGrpSpPr>
        <p:grpSpPr>
          <a:xfrm>
            <a:off x="1103376" y="2797623"/>
            <a:ext cx="145141" cy="740228"/>
            <a:chOff x="1103376" y="2781294"/>
            <a:chExt cx="145141" cy="74022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F46AB3-C786-B740-A7B8-E7E652A7D114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55502C-5C0C-6B47-BA1B-A61DFF9ACD0D}"/>
                </a:ext>
              </a:extLst>
            </p:cNvPr>
            <p:cNvSpPr/>
            <p:nvPr/>
          </p:nvSpPr>
          <p:spPr>
            <a:xfrm>
              <a:off x="1103376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61665C-8891-C041-9F69-6D17E7E43D7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825500" y="1661280"/>
            <a:ext cx="725715" cy="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76D15C-BADD-4D49-8EDA-950C608FA0CF}"/>
              </a:ext>
            </a:extLst>
          </p:cNvPr>
          <p:cNvCxnSpPr>
            <a:cxnSpLocks/>
          </p:cNvCxnSpPr>
          <p:nvPr/>
        </p:nvCxnSpPr>
        <p:spPr>
          <a:xfrm>
            <a:off x="1152071" y="1656443"/>
            <a:ext cx="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B2D574-80DC-9A49-993E-775DAA2FEBB4}"/>
              </a:ext>
            </a:extLst>
          </p:cNvPr>
          <p:cNvSpPr txBox="1"/>
          <p:nvPr/>
        </p:nvSpPr>
        <p:spPr>
          <a:xfrm>
            <a:off x="1210129" y="2164443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k and f (rho/d)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8B271E-1295-A245-B751-97BE64F10AC7}"/>
              </a:ext>
            </a:extLst>
          </p:cNvPr>
          <p:cNvCxnSpPr/>
          <p:nvPr/>
        </p:nvCxnSpPr>
        <p:spPr>
          <a:xfrm>
            <a:off x="1159329" y="3771900"/>
            <a:ext cx="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BB9BD2-B7BD-D842-AE55-DEEFA37BD85C}"/>
              </a:ext>
            </a:extLst>
          </p:cNvPr>
          <p:cNvSpPr txBox="1"/>
          <p:nvPr/>
        </p:nvSpPr>
        <p:spPr>
          <a:xfrm>
            <a:off x="1313544" y="4227286"/>
            <a:ext cx="24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Now compare</a:t>
            </a:r>
          </a:p>
          <a:p>
            <a:endParaRPr lang="en-US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13660C-7841-2047-931A-53CEA0C4F5C0}"/>
              </a:ext>
            </a:extLst>
          </p:cNvPr>
          <p:cNvGrpSpPr/>
          <p:nvPr/>
        </p:nvGrpSpPr>
        <p:grpSpPr>
          <a:xfrm>
            <a:off x="472150" y="4899173"/>
            <a:ext cx="145141" cy="740228"/>
            <a:chOff x="1103521" y="2781294"/>
            <a:chExt cx="145141" cy="7402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43469B-3C7F-2D42-AB02-72D91ED1CC62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A1EAA9-3929-FA4F-8158-133E7653B596}"/>
                </a:ext>
              </a:extLst>
            </p:cNvPr>
            <p:cNvSpPr/>
            <p:nvPr/>
          </p:nvSpPr>
          <p:spPr>
            <a:xfrm>
              <a:off x="1103521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44F141-2564-754F-BA66-73E653D9F1AA}"/>
              </a:ext>
            </a:extLst>
          </p:cNvPr>
          <p:cNvGrpSpPr/>
          <p:nvPr/>
        </p:nvGrpSpPr>
        <p:grpSpPr>
          <a:xfrm>
            <a:off x="1968501" y="4899173"/>
            <a:ext cx="156462" cy="740228"/>
            <a:chOff x="1108529" y="2781294"/>
            <a:chExt cx="156462" cy="7402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4D52FE-2E78-B344-8A91-455300E2F527}"/>
                </a:ext>
              </a:extLst>
            </p:cNvPr>
            <p:cNvSpPr/>
            <p:nvPr/>
          </p:nvSpPr>
          <p:spPr>
            <a:xfrm>
              <a:off x="1108529" y="2781294"/>
              <a:ext cx="130628" cy="7402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72C79C-EB7B-1745-BCA1-5B2EC62746F9}"/>
                </a:ext>
              </a:extLst>
            </p:cNvPr>
            <p:cNvSpPr/>
            <p:nvPr/>
          </p:nvSpPr>
          <p:spPr>
            <a:xfrm>
              <a:off x="1119850" y="2980106"/>
              <a:ext cx="145141" cy="324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501F7C62-9F03-CA4D-90A5-0331F6CC7171}"/>
              </a:ext>
            </a:extLst>
          </p:cNvPr>
          <p:cNvSpPr/>
          <p:nvPr/>
        </p:nvSpPr>
        <p:spPr>
          <a:xfrm>
            <a:off x="1670957" y="4899173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0FE358-E3EE-A74F-BBB0-5DFC88545122}"/>
              </a:ext>
            </a:extLst>
          </p:cNvPr>
          <p:cNvSpPr txBox="1"/>
          <p:nvPr/>
        </p:nvSpPr>
        <p:spPr>
          <a:xfrm>
            <a:off x="943430" y="5084621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C4238-96F0-C644-8023-BF8A7E81DEDC}"/>
              </a:ext>
            </a:extLst>
          </p:cNvPr>
          <p:cNvSpPr/>
          <p:nvPr/>
        </p:nvSpPr>
        <p:spPr>
          <a:xfrm>
            <a:off x="781957" y="4899173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CA8BB37-327D-224E-9F6F-9A437B84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34" y="3575956"/>
            <a:ext cx="6888451" cy="289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8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7051525" y="1790099"/>
            <a:ext cx="4601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Always an outgroup crossing in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Here “K” is constant?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E.g. loci don’t have differing recombination history based on the pairwise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No Inbreeding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B2C4-3230-6C41-85F7-03F2AAD3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" t="1423" r="1137" b="6174"/>
          <a:stretch/>
        </p:blipFill>
        <p:spPr>
          <a:xfrm>
            <a:off x="333678" y="2024743"/>
            <a:ext cx="6312050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1146632"/>
            <a:ext cx="46010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Always an outgroup crossing in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Here K is constant?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the model framework that </a:t>
            </a:r>
            <a:r>
              <a:rPr lang="en-US" sz="2200" dirty="0" err="1"/>
              <a:t>polyIBD</a:t>
            </a:r>
            <a:r>
              <a:rPr lang="en-US" sz="2200" dirty="0"/>
              <a:t> is </a:t>
            </a:r>
            <a:r>
              <a:rPr lang="en-US" sz="2200" i="1" u="sng" dirty="0"/>
              <a:t>almost</a:t>
            </a:r>
            <a:r>
              <a:rPr lang="en-US" sz="2200" dirty="0"/>
              <a:t> valid under b/c there is never overlapping haplotypes from previous generations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E.g. loci don’t have differing recombination history based on the pairwise comparison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No Inbreeding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6C360-3D6A-0943-A469-EB2AA4367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387"/>
            <a:ext cx="6711043" cy="39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5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2567218"/>
            <a:ext cx="46010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Flip coin (user specifies prob of inbreeding) for whether you breed with an outgroup or you breed with one of your K \in {k_0, … k_i-1} relatives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–Inbreeding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B2C4-3230-6C41-85F7-03F2AAD3E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75" t="1423" r="6845" b="44676"/>
          <a:stretch/>
        </p:blipFill>
        <p:spPr>
          <a:xfrm>
            <a:off x="707962" y="1714500"/>
            <a:ext cx="5284624" cy="32167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47CD3D-2A90-D544-8895-06992D86F2A5}"/>
              </a:ext>
            </a:extLst>
          </p:cNvPr>
          <p:cNvSpPr/>
          <p:nvPr/>
        </p:nvSpPr>
        <p:spPr>
          <a:xfrm>
            <a:off x="898071" y="5486400"/>
            <a:ext cx="979714" cy="8164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831AEC-6984-8546-BF57-755E7C67079E}"/>
              </a:ext>
            </a:extLst>
          </p:cNvPr>
          <p:cNvCxnSpPr/>
          <p:nvPr/>
        </p:nvCxnSpPr>
        <p:spPr>
          <a:xfrm>
            <a:off x="2449286" y="3510643"/>
            <a:ext cx="555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D2A9C8-EA8A-F645-80D3-BB14909A589B}"/>
              </a:ext>
            </a:extLst>
          </p:cNvPr>
          <p:cNvCxnSpPr>
            <a:cxnSpLocks/>
          </p:cNvCxnSpPr>
          <p:nvPr/>
        </p:nvCxnSpPr>
        <p:spPr>
          <a:xfrm flipH="1" flipV="1">
            <a:off x="2601686" y="3069771"/>
            <a:ext cx="402771" cy="44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0E849-82CE-1A42-829A-809D8B2780EF}"/>
              </a:ext>
            </a:extLst>
          </p:cNvPr>
          <p:cNvSpPr/>
          <p:nvPr/>
        </p:nvSpPr>
        <p:spPr>
          <a:xfrm>
            <a:off x="1094015" y="3216729"/>
            <a:ext cx="832757" cy="424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75024-B10C-034A-9E51-79BED4956C02}"/>
              </a:ext>
            </a:extLst>
          </p:cNvPr>
          <p:cNvCxnSpPr>
            <a:cxnSpLocks/>
          </p:cNvCxnSpPr>
          <p:nvPr/>
        </p:nvCxnSpPr>
        <p:spPr>
          <a:xfrm flipV="1">
            <a:off x="2220686" y="2743201"/>
            <a:ext cx="718458" cy="173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2E1033-8B48-724A-AC21-D29929EE47B6}"/>
              </a:ext>
            </a:extLst>
          </p:cNvPr>
          <p:cNvCxnSpPr>
            <a:cxnSpLocks/>
          </p:cNvCxnSpPr>
          <p:nvPr/>
        </p:nvCxnSpPr>
        <p:spPr>
          <a:xfrm flipH="1" flipV="1">
            <a:off x="1845130" y="4310743"/>
            <a:ext cx="391884" cy="130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51067E2-31B1-6343-A923-03288D1BFF99}"/>
              </a:ext>
            </a:extLst>
          </p:cNvPr>
          <p:cNvSpPr/>
          <p:nvPr/>
        </p:nvSpPr>
        <p:spPr>
          <a:xfrm>
            <a:off x="511630" y="4098471"/>
            <a:ext cx="832757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8DE68-4CB8-7C48-949B-5EF6BFA3E515}"/>
              </a:ext>
            </a:extLst>
          </p:cNvPr>
          <p:cNvSpPr txBox="1"/>
          <p:nvPr/>
        </p:nvSpPr>
        <p:spPr>
          <a:xfrm>
            <a:off x="6865258" y="2159003"/>
            <a:ext cx="46010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Pedigree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Outgroup in relative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sort of gets at the “f” in our </a:t>
            </a:r>
            <a:r>
              <a:rPr lang="en-US" sz="2200" dirty="0" err="1"/>
              <a:t>hmmIBD</a:t>
            </a:r>
            <a:r>
              <a:rPr lang="en-US" sz="2200" dirty="0"/>
              <a:t>/</a:t>
            </a:r>
            <a:r>
              <a:rPr lang="en-US" sz="2200" dirty="0" err="1"/>
              <a:t>polyIBD</a:t>
            </a:r>
            <a:r>
              <a:rPr lang="en-US" sz="2200" dirty="0"/>
              <a:t> switch rate?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More valid?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1371600" y="304800"/>
            <a:ext cx="771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PEDIGREE – Inbreeding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6D118E-C12E-5948-B470-981167221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7" y="1420586"/>
            <a:ext cx="6792686" cy="47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6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3004458" y="304800"/>
            <a:ext cx="608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“Wright Fisher”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D0CDF-FD17-7840-B6D5-9EFA5A7D3B8C}"/>
              </a:ext>
            </a:extLst>
          </p:cNvPr>
          <p:cNvSpPr/>
          <p:nvPr/>
        </p:nvSpPr>
        <p:spPr>
          <a:xfrm>
            <a:off x="674915" y="1596569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AC72AE-B2C7-1D40-A1D5-623D297B22E2}"/>
              </a:ext>
            </a:extLst>
          </p:cNvPr>
          <p:cNvSpPr/>
          <p:nvPr/>
        </p:nvSpPr>
        <p:spPr>
          <a:xfrm>
            <a:off x="674915" y="249403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60E9F-5B46-F34A-8FCE-B7B98C22FD28}"/>
              </a:ext>
            </a:extLst>
          </p:cNvPr>
          <p:cNvSpPr/>
          <p:nvPr/>
        </p:nvSpPr>
        <p:spPr>
          <a:xfrm>
            <a:off x="674915" y="3391503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35406D-6E53-2348-851C-7ACC67542965}"/>
              </a:ext>
            </a:extLst>
          </p:cNvPr>
          <p:cNvSpPr/>
          <p:nvPr/>
        </p:nvSpPr>
        <p:spPr>
          <a:xfrm>
            <a:off x="674915" y="4288969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BF7DF7-5607-024A-9C10-3F107243E22E}"/>
              </a:ext>
            </a:extLst>
          </p:cNvPr>
          <p:cNvSpPr/>
          <p:nvPr/>
        </p:nvSpPr>
        <p:spPr>
          <a:xfrm>
            <a:off x="1756229" y="1647369"/>
            <a:ext cx="130628" cy="7402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B3183C-5EA1-0547-A393-9AB123DD67D3}"/>
              </a:ext>
            </a:extLst>
          </p:cNvPr>
          <p:cNvSpPr/>
          <p:nvPr/>
        </p:nvSpPr>
        <p:spPr>
          <a:xfrm>
            <a:off x="1756230" y="1951538"/>
            <a:ext cx="127802" cy="448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165EDC-2A55-5F44-88AD-02195DB6F966}"/>
              </a:ext>
            </a:extLst>
          </p:cNvPr>
          <p:cNvSpPr/>
          <p:nvPr/>
        </p:nvSpPr>
        <p:spPr>
          <a:xfrm>
            <a:off x="1770744" y="2544836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54A15C-5BE8-1E44-89C8-BB1102C1F6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5543" y="2177143"/>
            <a:ext cx="486228" cy="68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242520-B3DD-FA4A-915B-2739BD5454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05543" y="1966683"/>
            <a:ext cx="486228" cy="22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DBCDF6-DA60-B744-8E3A-6BB85FBBE04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5543" y="2864150"/>
            <a:ext cx="486228" cy="31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3580E-FF97-714F-9910-16EFA3BF606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5543" y="3207657"/>
            <a:ext cx="500743" cy="55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A97FA0-8784-764A-8D42-A29448CDA220}"/>
              </a:ext>
            </a:extLst>
          </p:cNvPr>
          <p:cNvCxnSpPr>
            <a:cxnSpLocks/>
          </p:cNvCxnSpPr>
          <p:nvPr/>
        </p:nvCxnSpPr>
        <p:spPr>
          <a:xfrm flipV="1">
            <a:off x="1291771" y="2032000"/>
            <a:ext cx="420915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DB371-8473-C245-B5F6-53A9ED9BAF5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306286" y="2914950"/>
            <a:ext cx="464458" cy="26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C2DEF6-F701-4740-9C6F-25AF5801377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5543" y="3788229"/>
            <a:ext cx="544286" cy="870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E8203C-45A8-0941-9FB6-93A641AABD6D}"/>
              </a:ext>
            </a:extLst>
          </p:cNvPr>
          <p:cNvCxnSpPr>
            <a:cxnSpLocks/>
          </p:cNvCxnSpPr>
          <p:nvPr/>
        </p:nvCxnSpPr>
        <p:spPr>
          <a:xfrm>
            <a:off x="841829" y="2075543"/>
            <a:ext cx="508000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842BA5-27D3-5F42-BF18-D3B0D1563F6B}"/>
              </a:ext>
            </a:extLst>
          </p:cNvPr>
          <p:cNvCxnSpPr>
            <a:cxnSpLocks/>
          </p:cNvCxnSpPr>
          <p:nvPr/>
        </p:nvCxnSpPr>
        <p:spPr>
          <a:xfrm>
            <a:off x="1393371" y="3802743"/>
            <a:ext cx="24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61C296-8E13-A748-9FEB-A2AEDA847A34}"/>
              </a:ext>
            </a:extLst>
          </p:cNvPr>
          <p:cNvSpPr/>
          <p:nvPr/>
        </p:nvSpPr>
        <p:spPr>
          <a:xfrm>
            <a:off x="1756230" y="3413275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DE09A0-2B08-E944-B4F6-C104530DF8F8}"/>
              </a:ext>
            </a:extLst>
          </p:cNvPr>
          <p:cNvSpPr/>
          <p:nvPr/>
        </p:nvSpPr>
        <p:spPr>
          <a:xfrm>
            <a:off x="1758044" y="3413124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3772CC-2D8F-EF49-B0E7-545E5CE9AA22}"/>
              </a:ext>
            </a:extLst>
          </p:cNvPr>
          <p:cNvSpPr/>
          <p:nvPr/>
        </p:nvSpPr>
        <p:spPr>
          <a:xfrm>
            <a:off x="1770744" y="4356703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DB8EC-207D-C847-8070-C43E4913CFF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05543" y="3761617"/>
            <a:ext cx="500743" cy="76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19B2A7-550B-B948-A03D-4248634970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05543" y="4499429"/>
            <a:ext cx="515257" cy="1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69806-1F16-3647-ABBB-3FCCB59EEC0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291771" y="4528457"/>
            <a:ext cx="478973" cy="19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CDC332-9E90-704E-8C1B-34594ED3EF05}"/>
              </a:ext>
            </a:extLst>
          </p:cNvPr>
          <p:cNvCxnSpPr>
            <a:cxnSpLocks/>
          </p:cNvCxnSpPr>
          <p:nvPr/>
        </p:nvCxnSpPr>
        <p:spPr>
          <a:xfrm>
            <a:off x="1930400" y="2017486"/>
            <a:ext cx="88537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BB3D6A-363B-CB45-9C4E-9AF17AADCEEE}"/>
              </a:ext>
            </a:extLst>
          </p:cNvPr>
          <p:cNvCxnSpPr>
            <a:cxnSpLocks/>
          </p:cNvCxnSpPr>
          <p:nvPr/>
        </p:nvCxnSpPr>
        <p:spPr>
          <a:xfrm flipV="1">
            <a:off x="1959429" y="2931886"/>
            <a:ext cx="914400" cy="89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277278D-ECCA-AC4C-9A1F-044CA3BB0F51}"/>
              </a:ext>
            </a:extLst>
          </p:cNvPr>
          <p:cNvCxnSpPr>
            <a:cxnSpLocks/>
          </p:cNvCxnSpPr>
          <p:nvPr/>
        </p:nvCxnSpPr>
        <p:spPr>
          <a:xfrm>
            <a:off x="2786743" y="2873828"/>
            <a:ext cx="81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3BBAD12-28C0-7741-8014-79FDA985EE24}"/>
              </a:ext>
            </a:extLst>
          </p:cNvPr>
          <p:cNvSpPr/>
          <p:nvPr/>
        </p:nvSpPr>
        <p:spPr>
          <a:xfrm>
            <a:off x="3650344" y="2462592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E03198-7103-7F41-B54F-4A969B437EDE}"/>
              </a:ext>
            </a:extLst>
          </p:cNvPr>
          <p:cNvSpPr/>
          <p:nvPr/>
        </p:nvSpPr>
        <p:spPr>
          <a:xfrm>
            <a:off x="3652158" y="2462441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B1986D-E56F-4D4F-B3CF-969AD2A25873}"/>
              </a:ext>
            </a:extLst>
          </p:cNvPr>
          <p:cNvSpPr/>
          <p:nvPr/>
        </p:nvSpPr>
        <p:spPr>
          <a:xfrm>
            <a:off x="3650344" y="2597425"/>
            <a:ext cx="127802" cy="448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61B272-3EA7-4B40-8D28-65D2A698F214}"/>
              </a:ext>
            </a:extLst>
          </p:cNvPr>
          <p:cNvCxnSpPr>
            <a:cxnSpLocks/>
          </p:cNvCxnSpPr>
          <p:nvPr/>
        </p:nvCxnSpPr>
        <p:spPr>
          <a:xfrm flipV="1">
            <a:off x="1937658" y="2075543"/>
            <a:ext cx="791028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C72637-2D26-AE46-BFB5-7936BDFF83EA}"/>
              </a:ext>
            </a:extLst>
          </p:cNvPr>
          <p:cNvCxnSpPr>
            <a:cxnSpLocks/>
          </p:cNvCxnSpPr>
          <p:nvPr/>
        </p:nvCxnSpPr>
        <p:spPr>
          <a:xfrm>
            <a:off x="1973943" y="1901371"/>
            <a:ext cx="754743" cy="1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CFD088F-94F5-334D-8E75-A9971B306D9E}"/>
              </a:ext>
            </a:extLst>
          </p:cNvPr>
          <p:cNvCxnSpPr>
            <a:cxnSpLocks/>
          </p:cNvCxnSpPr>
          <p:nvPr/>
        </p:nvCxnSpPr>
        <p:spPr>
          <a:xfrm>
            <a:off x="2750457" y="2024742"/>
            <a:ext cx="747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6B9111-0C38-0F46-A226-E643265B164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01372" y="2914950"/>
            <a:ext cx="449942" cy="170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DCCA10-6FBE-E84B-A93B-AFF7C9A2C54A}"/>
              </a:ext>
            </a:extLst>
          </p:cNvPr>
          <p:cNvCxnSpPr>
            <a:cxnSpLocks/>
          </p:cNvCxnSpPr>
          <p:nvPr/>
        </p:nvCxnSpPr>
        <p:spPr>
          <a:xfrm flipV="1">
            <a:off x="1973943" y="4615543"/>
            <a:ext cx="377371" cy="1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EF4A15-C02A-1846-BAC8-99C4A8BEE38B}"/>
              </a:ext>
            </a:extLst>
          </p:cNvPr>
          <p:cNvCxnSpPr>
            <a:cxnSpLocks/>
          </p:cNvCxnSpPr>
          <p:nvPr/>
        </p:nvCxnSpPr>
        <p:spPr>
          <a:xfrm>
            <a:off x="2380343" y="4644572"/>
            <a:ext cx="1045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2762C4B-1BC4-CB47-8D06-87E64E645DE8}"/>
              </a:ext>
            </a:extLst>
          </p:cNvPr>
          <p:cNvSpPr/>
          <p:nvPr/>
        </p:nvSpPr>
        <p:spPr>
          <a:xfrm>
            <a:off x="3679373" y="4320417"/>
            <a:ext cx="130628" cy="7402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E1882E-60B5-7D4D-A6AF-CE7CCDB95A50}"/>
              </a:ext>
            </a:extLst>
          </p:cNvPr>
          <p:cNvSpPr/>
          <p:nvPr/>
        </p:nvSpPr>
        <p:spPr>
          <a:xfrm>
            <a:off x="3681187" y="4320266"/>
            <a:ext cx="130628" cy="4839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9FF8CC-6838-8A4B-90B5-B2010D7BCEA8}"/>
              </a:ext>
            </a:extLst>
          </p:cNvPr>
          <p:cNvCxnSpPr>
            <a:cxnSpLocks/>
          </p:cNvCxnSpPr>
          <p:nvPr/>
        </p:nvCxnSpPr>
        <p:spPr>
          <a:xfrm>
            <a:off x="1894114" y="2823030"/>
            <a:ext cx="892629" cy="93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6E4155-5F99-4D4F-9987-10AED9781A88}"/>
              </a:ext>
            </a:extLst>
          </p:cNvPr>
          <p:cNvCxnSpPr>
            <a:cxnSpLocks/>
            <a:stCxn id="48" idx="2"/>
          </p:cNvCxnSpPr>
          <p:nvPr/>
        </p:nvCxnSpPr>
        <p:spPr>
          <a:xfrm flipV="1">
            <a:off x="1823358" y="3788229"/>
            <a:ext cx="919842" cy="10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A36B930-56AC-114E-A9C3-2135B74B4976}"/>
              </a:ext>
            </a:extLst>
          </p:cNvPr>
          <p:cNvCxnSpPr>
            <a:cxnSpLocks/>
          </p:cNvCxnSpPr>
          <p:nvPr/>
        </p:nvCxnSpPr>
        <p:spPr>
          <a:xfrm>
            <a:off x="2686958" y="3773710"/>
            <a:ext cx="781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09C7F81-C46B-5B44-BCEB-FF6404CD5916}"/>
              </a:ext>
            </a:extLst>
          </p:cNvPr>
          <p:cNvSpPr/>
          <p:nvPr/>
        </p:nvSpPr>
        <p:spPr>
          <a:xfrm>
            <a:off x="3664858" y="3437464"/>
            <a:ext cx="130628" cy="74022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1CAA88-A09D-F843-9DA2-DC0379C1B9A8}"/>
              </a:ext>
            </a:extLst>
          </p:cNvPr>
          <p:cNvSpPr/>
          <p:nvPr/>
        </p:nvSpPr>
        <p:spPr>
          <a:xfrm>
            <a:off x="3666672" y="3434896"/>
            <a:ext cx="121557" cy="295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C88E8C-0772-464E-AAF9-3612FA511FEB}"/>
              </a:ext>
            </a:extLst>
          </p:cNvPr>
          <p:cNvSpPr/>
          <p:nvPr/>
        </p:nvSpPr>
        <p:spPr>
          <a:xfrm>
            <a:off x="3679373" y="4063999"/>
            <a:ext cx="94341" cy="1112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42F24-887D-E146-AEAA-78C6C3CCAA0A}"/>
              </a:ext>
            </a:extLst>
          </p:cNvPr>
          <p:cNvSpPr/>
          <p:nvPr/>
        </p:nvSpPr>
        <p:spPr>
          <a:xfrm>
            <a:off x="3635830" y="1712686"/>
            <a:ext cx="123370" cy="6362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E5C120-853B-E448-808D-045F5B895106}"/>
              </a:ext>
            </a:extLst>
          </p:cNvPr>
          <p:cNvSpPr txBox="1"/>
          <p:nvPr/>
        </p:nvSpPr>
        <p:spPr>
          <a:xfrm>
            <a:off x="5834744" y="1422406"/>
            <a:ext cx="583474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“WF” approach assumes: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/>
              <a:t>We start with a population of size 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Choose two individuals (could be same haplotype)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Mating happens (i.e. zygote is formed)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One of the haploid meiotic products (from the tetraploid) is randomly selected*</a:t>
            </a:r>
          </a:p>
          <a:p>
            <a:endParaRPr lang="en-US" sz="2200" b="1" dirty="0"/>
          </a:p>
          <a:p>
            <a:r>
              <a:rPr lang="en-US" sz="2200" b="1" dirty="0"/>
              <a:t>Thoughts: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is the model framework for the (neutral) ARG?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*Might be nice to keep all tetraploids around – results in a geometric series </a:t>
            </a:r>
          </a:p>
        </p:txBody>
      </p:sp>
    </p:spTree>
    <p:extLst>
      <p:ext uri="{BB962C8B-B14F-4D97-AF65-F5344CB8AC3E}">
        <p14:creationId xmlns:p14="http://schemas.microsoft.com/office/powerpoint/2010/main" val="29449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DBF508-065B-0648-91D7-36912F3B8C38}"/>
              </a:ext>
            </a:extLst>
          </p:cNvPr>
          <p:cNvSpPr txBox="1"/>
          <p:nvPr/>
        </p:nvSpPr>
        <p:spPr>
          <a:xfrm>
            <a:off x="2037305" y="128954"/>
            <a:ext cx="8109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“Not really Wright Fisher”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BCC751-B0D1-0441-8625-239F957A3EB0}"/>
              </a:ext>
            </a:extLst>
          </p:cNvPr>
          <p:cNvSpPr/>
          <p:nvPr/>
        </p:nvSpPr>
        <p:spPr>
          <a:xfrm>
            <a:off x="386862" y="1178170"/>
            <a:ext cx="7156938" cy="490610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9624A3-9698-BB4F-B92E-C7F89671E571}"/>
              </a:ext>
            </a:extLst>
          </p:cNvPr>
          <p:cNvSpPr/>
          <p:nvPr/>
        </p:nvSpPr>
        <p:spPr>
          <a:xfrm>
            <a:off x="633046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B7C40A-D186-304A-8280-0DB66B1DE58F}"/>
              </a:ext>
            </a:extLst>
          </p:cNvPr>
          <p:cNvSpPr/>
          <p:nvPr/>
        </p:nvSpPr>
        <p:spPr>
          <a:xfrm>
            <a:off x="2033954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9D6DBF-91DA-AA47-9FC4-C38EC13124DD}"/>
              </a:ext>
            </a:extLst>
          </p:cNvPr>
          <p:cNvSpPr/>
          <p:nvPr/>
        </p:nvSpPr>
        <p:spPr>
          <a:xfrm>
            <a:off x="3434862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A98010-6293-854D-B1C6-702623132ED7}"/>
              </a:ext>
            </a:extLst>
          </p:cNvPr>
          <p:cNvSpPr/>
          <p:nvPr/>
        </p:nvSpPr>
        <p:spPr>
          <a:xfrm>
            <a:off x="4835770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74EEEAD-336E-964E-9F29-677840332169}"/>
              </a:ext>
            </a:extLst>
          </p:cNvPr>
          <p:cNvSpPr/>
          <p:nvPr/>
        </p:nvSpPr>
        <p:spPr>
          <a:xfrm>
            <a:off x="6236677" y="1386252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D29B338-2EAE-564E-8D71-1CE632AEB536}"/>
              </a:ext>
            </a:extLst>
          </p:cNvPr>
          <p:cNvSpPr/>
          <p:nvPr/>
        </p:nvSpPr>
        <p:spPr>
          <a:xfrm>
            <a:off x="662351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4E77829-0071-304D-AE86-7A49D87F953A}"/>
              </a:ext>
            </a:extLst>
          </p:cNvPr>
          <p:cNvSpPr/>
          <p:nvPr/>
        </p:nvSpPr>
        <p:spPr>
          <a:xfrm>
            <a:off x="2063259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E2EF98D-A193-ED47-BD53-1D577EBD2F0A}"/>
              </a:ext>
            </a:extLst>
          </p:cNvPr>
          <p:cNvSpPr/>
          <p:nvPr/>
        </p:nvSpPr>
        <p:spPr>
          <a:xfrm>
            <a:off x="3464167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05203C3-8CB0-194A-ACE3-1B16A36FEF9F}"/>
              </a:ext>
            </a:extLst>
          </p:cNvPr>
          <p:cNvSpPr/>
          <p:nvPr/>
        </p:nvSpPr>
        <p:spPr>
          <a:xfrm>
            <a:off x="4865075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96B8DD5-BBDF-7B4F-8993-543338FF6DCE}"/>
              </a:ext>
            </a:extLst>
          </p:cNvPr>
          <p:cNvSpPr/>
          <p:nvPr/>
        </p:nvSpPr>
        <p:spPr>
          <a:xfrm>
            <a:off x="6265982" y="3525715"/>
            <a:ext cx="967154" cy="879231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A6FB3E-82FF-F341-9590-6D446C7460BC}"/>
              </a:ext>
            </a:extLst>
          </p:cNvPr>
          <p:cNvCxnSpPr>
            <a:stCxn id="3" idx="4"/>
            <a:endCxn id="58" idx="0"/>
          </p:cNvCxnSpPr>
          <p:nvPr/>
        </p:nvCxnSpPr>
        <p:spPr>
          <a:xfrm>
            <a:off x="1116623" y="2265483"/>
            <a:ext cx="1430213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452EFC-D68B-984A-8609-94334E0BF888}"/>
              </a:ext>
            </a:extLst>
          </p:cNvPr>
          <p:cNvCxnSpPr>
            <a:cxnSpLocks/>
            <a:stCxn id="3" idx="4"/>
            <a:endCxn id="57" idx="0"/>
          </p:cNvCxnSpPr>
          <p:nvPr/>
        </p:nvCxnSpPr>
        <p:spPr>
          <a:xfrm>
            <a:off x="1116623" y="2265483"/>
            <a:ext cx="29305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AFAC25-D1E9-7943-B423-D410342AA1A9}"/>
              </a:ext>
            </a:extLst>
          </p:cNvPr>
          <p:cNvCxnSpPr>
            <a:cxnSpLocks/>
            <a:stCxn id="51" idx="4"/>
            <a:endCxn id="60" idx="0"/>
          </p:cNvCxnSpPr>
          <p:nvPr/>
        </p:nvCxnSpPr>
        <p:spPr>
          <a:xfrm>
            <a:off x="2517531" y="2265483"/>
            <a:ext cx="2831121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087549A-CA18-C54C-9ED8-87CC9859F580}"/>
              </a:ext>
            </a:extLst>
          </p:cNvPr>
          <p:cNvCxnSpPr>
            <a:cxnSpLocks/>
            <a:stCxn id="54" idx="4"/>
            <a:endCxn id="59" idx="0"/>
          </p:cNvCxnSpPr>
          <p:nvPr/>
        </p:nvCxnSpPr>
        <p:spPr>
          <a:xfrm flipH="1">
            <a:off x="3947744" y="2265483"/>
            <a:ext cx="1371603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389DA9-2048-504E-99E0-A8A679EBFF79}"/>
              </a:ext>
            </a:extLst>
          </p:cNvPr>
          <p:cNvCxnSpPr>
            <a:cxnSpLocks/>
            <a:stCxn id="55" idx="4"/>
            <a:endCxn id="62" idx="0"/>
          </p:cNvCxnSpPr>
          <p:nvPr/>
        </p:nvCxnSpPr>
        <p:spPr>
          <a:xfrm>
            <a:off x="6720254" y="2265483"/>
            <a:ext cx="29305" cy="1260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15E2C0-D37C-6041-A21C-C2CA5A621D07}"/>
              </a:ext>
            </a:extLst>
          </p:cNvPr>
          <p:cNvSpPr txBox="1"/>
          <p:nvPr/>
        </p:nvSpPr>
        <p:spPr>
          <a:xfrm>
            <a:off x="1723293" y="2514600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7E5E5D-6BEB-7449-9DBC-E06D55C016DF}"/>
              </a:ext>
            </a:extLst>
          </p:cNvPr>
          <p:cNvSpPr txBox="1"/>
          <p:nvPr/>
        </p:nvSpPr>
        <p:spPr>
          <a:xfrm>
            <a:off x="838201" y="2614247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054915-879E-0442-B0E2-01ACC947C3E8}"/>
              </a:ext>
            </a:extLst>
          </p:cNvPr>
          <p:cNvSpPr txBox="1"/>
          <p:nvPr/>
        </p:nvSpPr>
        <p:spPr>
          <a:xfrm>
            <a:off x="3563817" y="2438400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95BA21-48E1-B646-8A2C-A68417D16673}"/>
              </a:ext>
            </a:extLst>
          </p:cNvPr>
          <p:cNvSpPr txBox="1"/>
          <p:nvPr/>
        </p:nvSpPr>
        <p:spPr>
          <a:xfrm>
            <a:off x="4718540" y="2590800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503F39D-B8BA-A648-8EFC-078676E79388}"/>
              </a:ext>
            </a:extLst>
          </p:cNvPr>
          <p:cNvSpPr txBox="1"/>
          <p:nvPr/>
        </p:nvSpPr>
        <p:spPr>
          <a:xfrm>
            <a:off x="6682156" y="2584938"/>
            <a:ext cx="281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λ</a:t>
            </a:r>
            <a:endParaRPr lang="en-US" sz="2200" b="1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34F8C44-A4E9-7541-B2F9-19D112C3AC45}"/>
              </a:ext>
            </a:extLst>
          </p:cNvPr>
          <p:cNvSpPr/>
          <p:nvPr/>
        </p:nvSpPr>
        <p:spPr>
          <a:xfrm>
            <a:off x="820784" y="152986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36F5EC7-BC8A-6740-B247-0E14DF1F1B19}"/>
              </a:ext>
            </a:extLst>
          </p:cNvPr>
          <p:cNvSpPr/>
          <p:nvPr/>
        </p:nvSpPr>
        <p:spPr>
          <a:xfrm>
            <a:off x="1078693" y="1506414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243CD9-6145-DA4B-B953-07F6711D38FB}"/>
              </a:ext>
            </a:extLst>
          </p:cNvPr>
          <p:cNvGrpSpPr/>
          <p:nvPr/>
        </p:nvGrpSpPr>
        <p:grpSpPr>
          <a:xfrm>
            <a:off x="2479600" y="3681045"/>
            <a:ext cx="149891" cy="553118"/>
            <a:chOff x="2479600" y="3681045"/>
            <a:chExt cx="149891" cy="553118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540D10D-440A-EA4A-8E01-B1C62CFAA9FB}"/>
                </a:ext>
              </a:extLst>
            </p:cNvPr>
            <p:cNvSpPr/>
            <p:nvPr/>
          </p:nvSpPr>
          <p:spPr>
            <a:xfrm>
              <a:off x="2479600" y="3681045"/>
              <a:ext cx="149891" cy="545123"/>
            </a:xfrm>
            <a:custGeom>
              <a:avLst/>
              <a:gdLst>
                <a:gd name="connsiteX0" fmla="*/ 40862 w 149891"/>
                <a:gd name="connsiteY0" fmla="*/ 0 h 545123"/>
                <a:gd name="connsiteX1" fmla="*/ 5693 w 149891"/>
                <a:gd name="connsiteY1" fmla="*/ 211015 h 545123"/>
                <a:gd name="connsiteX2" fmla="*/ 146370 w 149891"/>
                <a:gd name="connsiteY2" fmla="*/ 422031 h 545123"/>
                <a:gd name="connsiteX3" fmla="*/ 93616 w 149891"/>
                <a:gd name="connsiteY3" fmla="*/ 545123 h 54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891" h="545123">
                  <a:moveTo>
                    <a:pt x="40862" y="0"/>
                  </a:moveTo>
                  <a:cubicBezTo>
                    <a:pt x="14485" y="70338"/>
                    <a:pt x="-11892" y="140676"/>
                    <a:pt x="5693" y="211015"/>
                  </a:cubicBezTo>
                  <a:cubicBezTo>
                    <a:pt x="23278" y="281354"/>
                    <a:pt x="131716" y="366346"/>
                    <a:pt x="146370" y="422031"/>
                  </a:cubicBezTo>
                  <a:cubicBezTo>
                    <a:pt x="161024" y="477716"/>
                    <a:pt x="127320" y="511419"/>
                    <a:pt x="93616" y="545123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CFAB0BA-C997-C444-9BF7-8CBAB85AA1D9}"/>
                </a:ext>
              </a:extLst>
            </p:cNvPr>
            <p:cNvSpPr/>
            <p:nvPr/>
          </p:nvSpPr>
          <p:spPr>
            <a:xfrm>
              <a:off x="2497781" y="3938888"/>
              <a:ext cx="127131" cy="295275"/>
            </a:xfrm>
            <a:custGeom>
              <a:avLst/>
              <a:gdLst>
                <a:gd name="connsiteX0" fmla="*/ 0 w 127131"/>
                <a:gd name="connsiteY0" fmla="*/ 0 h 295275"/>
                <a:gd name="connsiteX1" fmla="*/ 123825 w 127131"/>
                <a:gd name="connsiteY1" fmla="*/ 149225 h 295275"/>
                <a:gd name="connsiteX2" fmla="*/ 79375 w 127131"/>
                <a:gd name="connsiteY2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131" h="295275">
                  <a:moveTo>
                    <a:pt x="0" y="0"/>
                  </a:moveTo>
                  <a:cubicBezTo>
                    <a:pt x="55298" y="50006"/>
                    <a:pt x="110596" y="100013"/>
                    <a:pt x="123825" y="149225"/>
                  </a:cubicBezTo>
                  <a:cubicBezTo>
                    <a:pt x="137054" y="198438"/>
                    <a:pt x="108214" y="246856"/>
                    <a:pt x="79375" y="295275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Freeform 94">
            <a:extLst>
              <a:ext uri="{FF2B5EF4-FFF2-40B4-BE49-F238E27FC236}">
                <a16:creationId xmlns:a16="http://schemas.microsoft.com/office/drawing/2014/main" id="{FFA77AB0-8C9A-AE42-91E7-54392D6B3472}"/>
              </a:ext>
            </a:extLst>
          </p:cNvPr>
          <p:cNvSpPr/>
          <p:nvPr/>
        </p:nvSpPr>
        <p:spPr>
          <a:xfrm>
            <a:off x="910292" y="3709877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ED83A975-5144-3C46-8F15-AB6BE61B6F76}"/>
              </a:ext>
            </a:extLst>
          </p:cNvPr>
          <p:cNvSpPr/>
          <p:nvPr/>
        </p:nvSpPr>
        <p:spPr>
          <a:xfrm>
            <a:off x="907848" y="3711146"/>
            <a:ext cx="113644" cy="354227"/>
          </a:xfrm>
          <a:custGeom>
            <a:avLst/>
            <a:gdLst>
              <a:gd name="connsiteX0" fmla="*/ 47741 w 113644"/>
              <a:gd name="connsiteY0" fmla="*/ 0 h 354227"/>
              <a:gd name="connsiteX1" fmla="*/ 2433 w 113644"/>
              <a:gd name="connsiteY1" fmla="*/ 156519 h 354227"/>
              <a:gd name="connsiteX2" fmla="*/ 113644 w 113644"/>
              <a:gd name="connsiteY2" fmla="*/ 354227 h 35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644" h="354227">
                <a:moveTo>
                  <a:pt x="47741" y="0"/>
                </a:moveTo>
                <a:cubicBezTo>
                  <a:pt x="19595" y="48740"/>
                  <a:pt x="-8551" y="97481"/>
                  <a:pt x="2433" y="156519"/>
                </a:cubicBezTo>
                <a:cubicBezTo>
                  <a:pt x="13417" y="215557"/>
                  <a:pt x="63530" y="284892"/>
                  <a:pt x="113644" y="3542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6120AE5A-2DB7-3C47-BC73-DE015156BC04}"/>
              </a:ext>
            </a:extLst>
          </p:cNvPr>
          <p:cNvSpPr/>
          <p:nvPr/>
        </p:nvSpPr>
        <p:spPr>
          <a:xfrm>
            <a:off x="1094293" y="3689214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41DB9AC6-B1E6-1E4C-8C71-03B9FD408B5A}"/>
              </a:ext>
            </a:extLst>
          </p:cNvPr>
          <p:cNvSpPr/>
          <p:nvPr/>
        </p:nvSpPr>
        <p:spPr>
          <a:xfrm>
            <a:off x="1264784" y="3676661"/>
            <a:ext cx="149891" cy="545123"/>
          </a:xfrm>
          <a:custGeom>
            <a:avLst/>
            <a:gdLst>
              <a:gd name="connsiteX0" fmla="*/ 40862 w 149891"/>
              <a:gd name="connsiteY0" fmla="*/ 0 h 545123"/>
              <a:gd name="connsiteX1" fmla="*/ 5693 w 149891"/>
              <a:gd name="connsiteY1" fmla="*/ 211015 h 545123"/>
              <a:gd name="connsiteX2" fmla="*/ 146370 w 149891"/>
              <a:gd name="connsiteY2" fmla="*/ 422031 h 545123"/>
              <a:gd name="connsiteX3" fmla="*/ 93616 w 149891"/>
              <a:gd name="connsiteY3" fmla="*/ 545123 h 54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91" h="545123">
                <a:moveTo>
                  <a:pt x="40862" y="0"/>
                </a:moveTo>
                <a:cubicBezTo>
                  <a:pt x="14485" y="70338"/>
                  <a:pt x="-11892" y="140676"/>
                  <a:pt x="5693" y="211015"/>
                </a:cubicBezTo>
                <a:cubicBezTo>
                  <a:pt x="23278" y="281354"/>
                  <a:pt x="131716" y="366346"/>
                  <a:pt x="146370" y="422031"/>
                </a:cubicBezTo>
                <a:cubicBezTo>
                  <a:pt x="161024" y="477716"/>
                  <a:pt x="127320" y="511419"/>
                  <a:pt x="93616" y="545123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F551A69-6CC5-9245-A577-8036D99DBB6A}"/>
              </a:ext>
            </a:extLst>
          </p:cNvPr>
          <p:cNvSpPr/>
          <p:nvPr/>
        </p:nvSpPr>
        <p:spPr>
          <a:xfrm>
            <a:off x="1259383" y="3668400"/>
            <a:ext cx="72617" cy="320400"/>
          </a:xfrm>
          <a:custGeom>
            <a:avLst/>
            <a:gdLst>
              <a:gd name="connsiteX0" fmla="*/ 43817 w 72617"/>
              <a:gd name="connsiteY0" fmla="*/ 0 h 320400"/>
              <a:gd name="connsiteX1" fmla="*/ 617 w 72617"/>
              <a:gd name="connsiteY1" fmla="*/ 147600 h 320400"/>
              <a:gd name="connsiteX2" fmla="*/ 72617 w 72617"/>
              <a:gd name="connsiteY2" fmla="*/ 320400 h 32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7" h="320400">
                <a:moveTo>
                  <a:pt x="43817" y="0"/>
                </a:moveTo>
                <a:cubicBezTo>
                  <a:pt x="19817" y="47100"/>
                  <a:pt x="-4183" y="94200"/>
                  <a:pt x="617" y="147600"/>
                </a:cubicBezTo>
                <a:cubicBezTo>
                  <a:pt x="5417" y="201000"/>
                  <a:pt x="39017" y="260700"/>
                  <a:pt x="72617" y="32040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B687CA-E01B-A241-A72D-1BA1D019D788}"/>
              </a:ext>
            </a:extLst>
          </p:cNvPr>
          <p:cNvSpPr txBox="1"/>
          <p:nvPr/>
        </p:nvSpPr>
        <p:spPr>
          <a:xfrm>
            <a:off x="3604847" y="4589587"/>
            <a:ext cx="12309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r>
              <a:rPr lang="en-US" sz="2600" b="1" dirty="0"/>
              <a:t>.</a:t>
            </a:r>
          </a:p>
          <a:p>
            <a:endParaRPr lang="en-US" sz="2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8124092" y="1422406"/>
            <a:ext cx="3545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Seed Initial Infections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 = parasite haplotype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Nc = parasite consensus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COI = mean number of infections per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Lamba</a:t>
            </a:r>
            <a:r>
              <a:rPr lang="en-US" dirty="0"/>
              <a:t> ~ EIR (for cases)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0000"/>
                </a:solidFill>
              </a:rPr>
              <a:t>Note, when MOI is 2, only 4 Haplotype Meiotic Products 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5C567554-BBB1-DF49-B013-2E4E4F8884C2}"/>
              </a:ext>
            </a:extLst>
          </p:cNvPr>
          <p:cNvSpPr txBox="1"/>
          <p:nvPr/>
        </p:nvSpPr>
        <p:spPr>
          <a:xfrm>
            <a:off x="439615" y="1422406"/>
            <a:ext cx="1122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MOI &gt; 2, oocyst count matters…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E4D4C-4F03-F544-A75E-48CD1A38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9" y="1966062"/>
            <a:ext cx="5076608" cy="390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41D84-4566-6541-A348-BB026CDD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67" y="1230923"/>
            <a:ext cx="4225556" cy="51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609</Words>
  <Application>Microsoft Macintosh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45</cp:revision>
  <dcterms:created xsi:type="dcterms:W3CDTF">2019-08-28T11:29:55Z</dcterms:created>
  <dcterms:modified xsi:type="dcterms:W3CDTF">2019-09-14T09:51:32Z</dcterms:modified>
</cp:coreProperties>
</file>