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Serif"/>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Serif-bold.fntdata"/><Relationship Id="rId12" Type="http://schemas.openxmlformats.org/officeDocument/2006/relationships/slide" Target="slides/slide7.xml"/><Relationship Id="rId34" Type="http://schemas.openxmlformats.org/officeDocument/2006/relationships/font" Target="fonts/RobotoSerif-regular.fntdata"/><Relationship Id="rId15" Type="http://schemas.openxmlformats.org/officeDocument/2006/relationships/slide" Target="slides/slide10.xml"/><Relationship Id="rId37" Type="http://schemas.openxmlformats.org/officeDocument/2006/relationships/font" Target="fonts/RobotoSerif-boldItalic.fntdata"/><Relationship Id="rId14" Type="http://schemas.openxmlformats.org/officeDocument/2006/relationships/slide" Target="slides/slide9.xml"/><Relationship Id="rId36" Type="http://schemas.openxmlformats.org/officeDocument/2006/relationships/font" Target="fonts/RobotoSerif-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3439b179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3439b179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3439b179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3439b179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3439b179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53439b179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3439b179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3439b179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3439b179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3439b179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3439b179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3439b179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3439b179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3439b179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3439b179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3439b179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3439b179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3439b179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3439b179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3439b179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0a65766be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0a65766be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3439b179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3439b179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3439b179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3439b179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3439b179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3439b179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3439b179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3439b179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53439b179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53439b179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53439b179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53439b179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3439b179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53439b179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3439b179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3439b179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53439b179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53439b179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0a65766be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0a65766be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341b8ed0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341b8ed0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3439b179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53439b179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3439b179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3439b179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3439b179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3439b179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3439b179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3439b179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3439b179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3439b179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rot="-10338237">
            <a:off x="-958418" y="-30088"/>
            <a:ext cx="403232" cy="1233273"/>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5" name="Google Shape;55;p13"/>
          <p:cNvSpPr txBox="1"/>
          <p:nvPr>
            <p:ph idx="1" type="subTitle"/>
          </p:nvPr>
        </p:nvSpPr>
        <p:spPr>
          <a:xfrm>
            <a:off x="311700" y="1933600"/>
            <a:ext cx="8520600" cy="76248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935"/>
              <a:buNone/>
            </a:pPr>
            <a:r>
              <a:rPr b="1" lang="en" sz="2880">
                <a:latin typeface="Roboto Serif"/>
                <a:ea typeface="Roboto Serif"/>
                <a:cs typeface="Roboto Serif"/>
                <a:sym typeface="Roboto Serif"/>
              </a:rPr>
              <a:t>ENHANCING PRODUCT AUTHENTICATION AND COMBATING COUNTERFEITING IN RETAIL USING BLOCKCHAIN TECHNOLOGY</a:t>
            </a:r>
            <a:endParaRPr b="1" sz="2880">
              <a:latin typeface="Roboto Serif"/>
              <a:ea typeface="Roboto Serif"/>
              <a:cs typeface="Roboto Serif"/>
              <a:sym typeface="Roboto Serif"/>
            </a:endParaRPr>
          </a:p>
          <a:p>
            <a:pPr indent="0" lvl="0" marL="0" rtl="0" algn="ctr">
              <a:lnSpc>
                <a:spcPct val="80000"/>
              </a:lnSpc>
              <a:spcBef>
                <a:spcPts val="0"/>
              </a:spcBef>
              <a:spcAft>
                <a:spcPts val="0"/>
              </a:spcAft>
              <a:buSzPts val="935"/>
              <a:buNone/>
            </a:pPr>
            <a:r>
              <a:t/>
            </a:r>
            <a:endParaRPr b="1" sz="2880">
              <a:latin typeface="Roboto Serif"/>
              <a:ea typeface="Roboto Serif"/>
              <a:cs typeface="Roboto Serif"/>
              <a:sym typeface="Roboto Serif"/>
            </a:endParaRPr>
          </a:p>
          <a:p>
            <a:pPr indent="0" lvl="0" marL="0" rtl="0" algn="ctr">
              <a:lnSpc>
                <a:spcPct val="80000"/>
              </a:lnSpc>
              <a:spcBef>
                <a:spcPts val="0"/>
              </a:spcBef>
              <a:spcAft>
                <a:spcPts val="0"/>
              </a:spcAft>
              <a:buSzPts val="935"/>
              <a:buNone/>
            </a:pPr>
            <a:r>
              <a:rPr b="1" lang="en" sz="2880">
                <a:latin typeface="Roboto Serif"/>
                <a:ea typeface="Roboto Serif"/>
                <a:cs typeface="Roboto Serif"/>
                <a:sym typeface="Roboto Serif"/>
              </a:rPr>
              <a:t>BY</a:t>
            </a:r>
            <a:endParaRPr b="1" sz="2880">
              <a:latin typeface="Roboto Serif"/>
              <a:ea typeface="Roboto Serif"/>
              <a:cs typeface="Roboto Serif"/>
              <a:sym typeface="Roboto Serif"/>
            </a:endParaRPr>
          </a:p>
          <a:p>
            <a:pPr indent="0" lvl="0" marL="0" rtl="0" algn="ctr">
              <a:lnSpc>
                <a:spcPct val="80000"/>
              </a:lnSpc>
              <a:spcBef>
                <a:spcPts val="0"/>
              </a:spcBef>
              <a:spcAft>
                <a:spcPts val="0"/>
              </a:spcAft>
              <a:buSzPts val="935"/>
              <a:buNone/>
            </a:pPr>
            <a:r>
              <a:rPr b="1" lang="en" sz="2880">
                <a:latin typeface="Roboto Serif"/>
                <a:ea typeface="Roboto Serif"/>
                <a:cs typeface="Roboto Serif"/>
                <a:sym typeface="Roboto Serif"/>
              </a:rPr>
              <a:t>NICHOLAS CHINEDU ANI</a:t>
            </a:r>
            <a:endParaRPr b="1" sz="2880">
              <a:latin typeface="Roboto Serif"/>
              <a:ea typeface="Roboto Serif"/>
              <a:cs typeface="Roboto Serif"/>
              <a:sym typeface="Roboto Serif"/>
            </a:endParaRPr>
          </a:p>
          <a:p>
            <a:pPr indent="0" lvl="0" marL="0" rtl="0" algn="ctr">
              <a:lnSpc>
                <a:spcPct val="80000"/>
              </a:lnSpc>
              <a:spcBef>
                <a:spcPts val="0"/>
              </a:spcBef>
              <a:spcAft>
                <a:spcPts val="0"/>
              </a:spcAft>
              <a:buSzPts val="935"/>
              <a:buNone/>
            </a:pPr>
            <a:r>
              <a:rPr b="1" lang="en" sz="2880">
                <a:latin typeface="Roboto Serif"/>
                <a:ea typeface="Roboto Serif"/>
                <a:cs typeface="Roboto Serif"/>
                <a:sym typeface="Roboto Serif"/>
              </a:rPr>
              <a:t>OBINNA MAXWELL</a:t>
            </a:r>
            <a:endParaRPr b="1" sz="2880">
              <a:latin typeface="Roboto Serif"/>
              <a:ea typeface="Roboto Serif"/>
              <a:cs typeface="Roboto Serif"/>
              <a:sym typeface="Roboto Serif"/>
            </a:endParaRPr>
          </a:p>
          <a:p>
            <a:pPr indent="0" lvl="0" marL="0" rtl="0" algn="ctr">
              <a:lnSpc>
                <a:spcPct val="80000"/>
              </a:lnSpc>
              <a:spcBef>
                <a:spcPts val="0"/>
              </a:spcBef>
              <a:spcAft>
                <a:spcPts val="0"/>
              </a:spcAft>
              <a:buSzPts val="935"/>
              <a:buNone/>
            </a:pPr>
            <a:r>
              <a:rPr b="1" lang="en" sz="2880">
                <a:latin typeface="Roboto Serif"/>
                <a:ea typeface="Roboto Serif"/>
                <a:cs typeface="Roboto Serif"/>
                <a:sym typeface="Roboto Serif"/>
              </a:rPr>
              <a:t>ABDULLAHI MUHAMMAD KUDU</a:t>
            </a:r>
            <a:endParaRPr b="1" sz="2880">
              <a:latin typeface="Roboto Serif"/>
              <a:ea typeface="Roboto Serif"/>
              <a:cs typeface="Roboto Serif"/>
              <a:sym typeface="Roboto Serif"/>
            </a:endParaRPr>
          </a:p>
          <a:p>
            <a:pPr indent="0" lvl="0" marL="0" rtl="0" algn="ctr">
              <a:lnSpc>
                <a:spcPct val="80000"/>
              </a:lnSpc>
              <a:spcBef>
                <a:spcPts val="0"/>
              </a:spcBef>
              <a:spcAft>
                <a:spcPts val="0"/>
              </a:spcAft>
              <a:buSzPts val="935"/>
              <a:buNone/>
            </a:pPr>
            <a:r>
              <a:rPr b="1" lang="en" sz="2880">
                <a:latin typeface="Roboto Serif"/>
                <a:ea typeface="Roboto Serif"/>
                <a:cs typeface="Roboto Serif"/>
                <a:sym typeface="Roboto Serif"/>
              </a:rPr>
              <a:t>Lagos, Nigeria</a:t>
            </a:r>
            <a:endParaRPr b="1" sz="2880">
              <a:latin typeface="Roboto Serif"/>
              <a:ea typeface="Roboto Serif"/>
              <a:cs typeface="Roboto Serif"/>
              <a:sym typeface="Roboto Serif"/>
            </a:endParaRPr>
          </a:p>
          <a:p>
            <a:pPr indent="0" lvl="0" marL="0" rtl="0" algn="ctr">
              <a:lnSpc>
                <a:spcPct val="80000"/>
              </a:lnSpc>
              <a:spcBef>
                <a:spcPts val="0"/>
              </a:spcBef>
              <a:spcAft>
                <a:spcPts val="0"/>
              </a:spcAft>
              <a:buSzPts val="935"/>
              <a:buNone/>
            </a:pPr>
            <a:r>
              <a:t/>
            </a:r>
            <a:endParaRPr b="1" sz="2880">
              <a:latin typeface="Roboto Serif"/>
              <a:ea typeface="Roboto Serif"/>
              <a:cs typeface="Roboto Serif"/>
              <a:sym typeface="Roboto Serif"/>
            </a:endParaRPr>
          </a:p>
          <a:p>
            <a:pPr indent="0" lvl="0" marL="0" rtl="0" algn="ctr">
              <a:lnSpc>
                <a:spcPct val="80000"/>
              </a:lnSpc>
              <a:spcBef>
                <a:spcPts val="0"/>
              </a:spcBef>
              <a:spcAft>
                <a:spcPts val="0"/>
              </a:spcAft>
              <a:buSzPts val="935"/>
              <a:buNone/>
            </a:pPr>
            <a:r>
              <a:t/>
            </a:r>
            <a:endParaRPr b="1" sz="2880">
              <a:latin typeface="Roboto Serif"/>
              <a:ea typeface="Roboto Serif"/>
              <a:cs typeface="Roboto Serif"/>
              <a:sym typeface="Roboto Serif"/>
            </a:endParaRPr>
          </a:p>
          <a:p>
            <a:pPr indent="0" lvl="0" marL="0" rtl="0" algn="ctr">
              <a:lnSpc>
                <a:spcPct val="80000"/>
              </a:lnSpc>
              <a:spcBef>
                <a:spcPts val="0"/>
              </a:spcBef>
              <a:spcAft>
                <a:spcPts val="0"/>
              </a:spcAft>
              <a:buSzPts val="935"/>
              <a:buNone/>
            </a:pPr>
            <a:r>
              <a:t/>
            </a:r>
            <a:endParaRPr b="1" sz="2880">
              <a:latin typeface="Roboto Serif"/>
              <a:ea typeface="Roboto Serif"/>
              <a:cs typeface="Roboto Serif"/>
              <a:sym typeface="Roboto Serif"/>
            </a:endParaRPr>
          </a:p>
          <a:p>
            <a:pPr indent="0" lvl="0" marL="0" rtl="0" algn="ctr">
              <a:lnSpc>
                <a:spcPct val="80000"/>
              </a:lnSpc>
              <a:spcBef>
                <a:spcPts val="0"/>
              </a:spcBef>
              <a:spcAft>
                <a:spcPts val="0"/>
              </a:spcAft>
              <a:buSzPts val="935"/>
              <a:buNone/>
            </a:pPr>
            <a:r>
              <a:t/>
            </a:r>
            <a:endParaRPr b="1" sz="2880">
              <a:latin typeface="Roboto Serif"/>
              <a:ea typeface="Roboto Serif"/>
              <a:cs typeface="Roboto Serif"/>
              <a:sym typeface="Roboto Serif"/>
            </a:endParaRPr>
          </a:p>
          <a:p>
            <a:pPr indent="0" lvl="0" marL="0" rtl="0" algn="ctr">
              <a:lnSpc>
                <a:spcPct val="80000"/>
              </a:lnSpc>
              <a:spcBef>
                <a:spcPts val="0"/>
              </a:spcBef>
              <a:spcAft>
                <a:spcPts val="0"/>
              </a:spcAft>
              <a:buSzPts val="935"/>
              <a:buNone/>
            </a:pPr>
            <a:r>
              <a:t/>
            </a:r>
            <a:endParaRPr b="1" sz="2880">
              <a:latin typeface="Roboto Serif"/>
              <a:ea typeface="Roboto Serif"/>
              <a:cs typeface="Roboto Serif"/>
              <a:sym typeface="Roboto Serif"/>
            </a:endParaRPr>
          </a:p>
        </p:txBody>
      </p:sp>
      <p:pic>
        <p:nvPicPr>
          <p:cNvPr id="56" name="Google Shape;56;p13"/>
          <p:cNvPicPr preferRelativeResize="0"/>
          <p:nvPr/>
        </p:nvPicPr>
        <p:blipFill>
          <a:blip r:embed="rId3">
            <a:alphaModFix/>
          </a:blip>
          <a:stretch>
            <a:fillRect/>
          </a:stretch>
        </p:blipFill>
        <p:spPr>
          <a:xfrm>
            <a:off x="2796175" y="-710625"/>
            <a:ext cx="3066660" cy="2644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11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1200"/>
              </a:spcBef>
              <a:spcAft>
                <a:spcPts val="0"/>
              </a:spcAft>
              <a:buClr>
                <a:schemeClr val="dk1"/>
              </a:buClr>
              <a:buSzPts val="605"/>
              <a:buFont typeface="Arial"/>
              <a:buNone/>
            </a:pPr>
            <a:r>
              <a:rPr b="1" lang="en" sz="1400">
                <a:solidFill>
                  <a:schemeClr val="dk1"/>
                </a:solidFill>
                <a:latin typeface="Verdana"/>
                <a:ea typeface="Verdana"/>
                <a:cs typeface="Verdana"/>
                <a:sym typeface="Verdana"/>
              </a:rPr>
              <a:t>Smart Contracts for Authentication: Smart contracts, self-executing agreements built on the blockchain, can be utilized to automate the authentication process. These contracts can contain predefined conditions and rules that verify the authenticity of a product at each stage of the supply chain. For instance, when a product moves from the manufacturer to a distributor, the smart contract can automatically validate the product's authenticity based on predefined criteria, such as matching the product's unique identifier with the information stored on the blockchain. Any discrepancies or attempts to introduce counterfeit products can trigger immediate alerts, allowing for swift actions to be taken.</a:t>
            </a:r>
            <a:endParaRPr b="1" sz="1400">
              <a:solidFill>
                <a:schemeClr val="dk1"/>
              </a:solidFill>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1200"/>
              </a:spcBef>
              <a:spcAft>
                <a:spcPts val="0"/>
              </a:spcAft>
              <a:buClr>
                <a:schemeClr val="dk1"/>
              </a:buClr>
              <a:buSzPts val="605"/>
              <a:buFont typeface="Arial"/>
              <a:buNone/>
            </a:pPr>
            <a:r>
              <a:rPr b="1" lang="en" sz="1400">
                <a:solidFill>
                  <a:schemeClr val="dk1"/>
                </a:solidFill>
                <a:latin typeface="Verdana"/>
                <a:ea typeface="Verdana"/>
                <a:cs typeface="Verdana"/>
                <a:sym typeface="Verdana"/>
              </a:rPr>
              <a:t>Consumer Engagement and Verification: Blockchain technology enables consumers to actively participate in the authentication process. By using mobile applications or online platforms, consumers can scan product identifiers and access the corresponding blockchain records. This provides them with real-time information about the product's authenticity, including its manufacturing details, certifications, and previous ownership history. Empowering consumers with this information fosters trust and allows them to make informed purchasing decisions, avoiding counterfeit products and supporting legitimate brands.</a:t>
            </a:r>
            <a:endParaRPr b="1" sz="1400">
              <a:solidFill>
                <a:schemeClr val="dk1"/>
              </a:solidFill>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Mission ,Vision, Goals and Objectives </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solidFill>
                  <a:schemeClr val="dk1"/>
                </a:solidFill>
                <a:latin typeface="Verdana"/>
                <a:ea typeface="Verdana"/>
                <a:cs typeface="Verdana"/>
                <a:sym typeface="Verdana"/>
              </a:rPr>
              <a:t>Mission:</a:t>
            </a:r>
            <a:endParaRPr b="1">
              <a:solidFill>
                <a:schemeClr val="dk1"/>
              </a:solidFill>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b="1" lang="en">
                <a:solidFill>
                  <a:schemeClr val="dk1"/>
                </a:solidFill>
                <a:latin typeface="Verdana"/>
                <a:ea typeface="Verdana"/>
                <a:cs typeface="Verdana"/>
                <a:sym typeface="Verdana"/>
              </a:rPr>
              <a:t>To revolutionize the retail industry by providing innovative blockchain-based solutions that enhance product authentication, combat counterfeiting, and foster consumer trust.</a:t>
            </a:r>
            <a:endParaRPr b="1">
              <a:solidFill>
                <a:schemeClr val="dk1"/>
              </a:solidFill>
              <a:latin typeface="Verdana"/>
              <a:ea typeface="Verdana"/>
              <a:cs typeface="Verdana"/>
              <a:sym typeface="Verdana"/>
            </a:endParaRPr>
          </a:p>
          <a:p>
            <a:pPr indent="0" lvl="0" marL="0" rtl="0" algn="l">
              <a:spcBef>
                <a:spcPts val="1200"/>
              </a:spcBef>
              <a:spcAft>
                <a:spcPts val="0"/>
              </a:spcAft>
              <a:buNone/>
            </a:pPr>
            <a:r>
              <a:rPr b="1" lang="en">
                <a:solidFill>
                  <a:schemeClr val="dk1"/>
                </a:solidFill>
                <a:latin typeface="Verdana"/>
                <a:ea typeface="Verdana"/>
                <a:cs typeface="Verdana"/>
                <a:sym typeface="Verdana"/>
              </a:rPr>
              <a:t> Vision:</a:t>
            </a:r>
            <a:endParaRPr b="1">
              <a:solidFill>
                <a:schemeClr val="dk1"/>
              </a:solidFill>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b="1" lang="en">
                <a:solidFill>
                  <a:schemeClr val="dk1"/>
                </a:solidFill>
                <a:latin typeface="Verdana"/>
                <a:ea typeface="Verdana"/>
                <a:cs typeface="Verdana"/>
                <a:sym typeface="Verdana"/>
              </a:rPr>
              <a:t>To create a global ecosystem where counterfeit products are eradicated, consumer safety is prioritized, and legitimate brands thrive through the power of blockchain technology.</a:t>
            </a:r>
            <a:endParaRPr b="1">
              <a:solidFill>
                <a:schemeClr val="dk1"/>
              </a:solidFill>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b="1" lang="en" sz="1400">
                <a:solidFill>
                  <a:schemeClr val="dk1"/>
                </a:solidFill>
                <a:latin typeface="Verdana"/>
                <a:ea typeface="Verdana"/>
                <a:cs typeface="Verdana"/>
                <a:sym typeface="Verdana"/>
              </a:rPr>
              <a:t> </a:t>
            </a:r>
            <a:endParaRPr b="1" sz="1400">
              <a:solidFill>
                <a:schemeClr val="dk1"/>
              </a:solidFill>
              <a:latin typeface="Verdana"/>
              <a:ea typeface="Verdana"/>
              <a:cs typeface="Verdana"/>
              <a:sym typeface="Verdana"/>
            </a:endParaRPr>
          </a:p>
          <a:p>
            <a:pPr indent="0" lvl="0" marL="0" rtl="0" algn="l">
              <a:spcBef>
                <a:spcPts val="1200"/>
              </a:spcBef>
              <a:spcAft>
                <a:spcPts val="12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idx="1" type="body"/>
          </p:nvPr>
        </p:nvSpPr>
        <p:spPr>
          <a:xfrm>
            <a:off x="0" y="908500"/>
            <a:ext cx="8520600" cy="3632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b="1">
              <a:solidFill>
                <a:schemeClr val="dk1"/>
              </a:solidFill>
              <a:latin typeface="Verdana"/>
              <a:ea typeface="Verdana"/>
              <a:cs typeface="Verdana"/>
              <a:sym typeface="Verdana"/>
            </a:endParaRPr>
          </a:p>
          <a:p>
            <a:pPr indent="0" lvl="0" marL="0" rtl="0" algn="l">
              <a:spcBef>
                <a:spcPts val="1200"/>
              </a:spcBef>
              <a:spcAft>
                <a:spcPts val="0"/>
              </a:spcAft>
              <a:buNone/>
            </a:pPr>
            <a:r>
              <a:rPr b="1" lang="en">
                <a:solidFill>
                  <a:schemeClr val="dk1"/>
                </a:solidFill>
                <a:latin typeface="Verdana"/>
                <a:ea typeface="Verdana"/>
                <a:cs typeface="Verdana"/>
                <a:sym typeface="Verdana"/>
              </a:rPr>
              <a:t>Develop and implement a robust blockchain-based product authentication platform:</a:t>
            </a:r>
            <a:endParaRPr b="1">
              <a:solidFill>
                <a:schemeClr val="dk1"/>
              </a:solidFill>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b="1" lang="en">
                <a:solidFill>
                  <a:schemeClr val="dk1"/>
                </a:solidFill>
                <a:latin typeface="Verdana"/>
                <a:ea typeface="Verdana"/>
                <a:cs typeface="Verdana"/>
                <a:sym typeface="Verdana"/>
              </a:rPr>
              <a:t> Build a secure and scalable blockchain infrastructure that can handle the authentication needs of various retailers and manufacturers. This can be </a:t>
            </a:r>
            <a:r>
              <a:rPr b="1" lang="en">
                <a:solidFill>
                  <a:schemeClr val="dk1"/>
                </a:solidFill>
                <a:latin typeface="Verdana"/>
                <a:ea typeface="Verdana"/>
                <a:cs typeface="Verdana"/>
                <a:sym typeface="Verdana"/>
              </a:rPr>
              <a:t>archive</a:t>
            </a:r>
            <a:r>
              <a:rPr b="1" lang="en">
                <a:solidFill>
                  <a:schemeClr val="dk1"/>
                </a:solidFill>
                <a:latin typeface="Verdana"/>
                <a:ea typeface="Verdana"/>
                <a:cs typeface="Verdana"/>
                <a:sym typeface="Verdana"/>
              </a:rPr>
              <a:t> by Collaborating with blockchain experts and developers to design  a decentralized  application or online platform that ensures the integrity of supply chains and verifies product authenticity.</a:t>
            </a:r>
            <a:endParaRPr b="1">
              <a:solidFill>
                <a:schemeClr val="dk1"/>
              </a:solidFill>
              <a:latin typeface="Verdana"/>
              <a:ea typeface="Verdana"/>
              <a:cs typeface="Verdana"/>
              <a:sym typeface="Verdana"/>
            </a:endParaRPr>
          </a:p>
          <a:p>
            <a:pPr indent="0" lvl="0" marL="0" rtl="0" algn="l">
              <a:spcBef>
                <a:spcPts val="1200"/>
              </a:spcBef>
              <a:spcAft>
                <a:spcPts val="1200"/>
              </a:spcAft>
              <a:buNone/>
            </a:pPr>
            <a:r>
              <a:t/>
            </a:r>
            <a:endParaRPr/>
          </a:p>
        </p:txBody>
      </p:sp>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To achieve our goals, we have identified the following objectives:</a:t>
            </a:r>
            <a:endParaRPr b="1"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a:solidFill>
                  <a:schemeClr val="dk1"/>
                </a:solidFill>
                <a:latin typeface="Verdana"/>
                <a:ea typeface="Verdana"/>
                <a:cs typeface="Verdana"/>
                <a:sym typeface="Verdana"/>
              </a:rPr>
              <a:t>Form alliances with key stakeholders, including retailers, manufacturers, industry associations, and regulatory bodies.Engage in partnerships to standardize authentication protocols, promote interoperability, and foster industry-wide adoption of blockchain-based solutions for counterfeiting prevention.</a:t>
            </a:r>
            <a:endParaRPr b="1">
              <a:solidFill>
                <a:schemeClr val="dk1"/>
              </a:solidFill>
              <a:latin typeface="Verdana"/>
              <a:ea typeface="Verdana"/>
              <a:cs typeface="Verdana"/>
              <a:sym typeface="Verdana"/>
            </a:endParaRPr>
          </a:p>
          <a:p>
            <a:pPr indent="0" lvl="0" marL="0" rtl="0" algn="l">
              <a:spcBef>
                <a:spcPts val="1200"/>
              </a:spcBef>
              <a:spcAft>
                <a:spcPts val="0"/>
              </a:spcAft>
              <a:buNone/>
            </a:pPr>
            <a:r>
              <a:t/>
            </a:r>
            <a:endParaRPr b="1">
              <a:solidFill>
                <a:schemeClr val="dk1"/>
              </a:solidFill>
              <a:latin typeface="Verdana"/>
              <a:ea typeface="Verdana"/>
              <a:cs typeface="Verdana"/>
              <a:sym typeface="Verdana"/>
            </a:endParaRPr>
          </a:p>
          <a:p>
            <a:pPr indent="0" lvl="0" marL="0" rtl="0" algn="l">
              <a:spcBef>
                <a:spcPts val="1200"/>
              </a:spcBef>
              <a:spcAft>
                <a:spcPts val="0"/>
              </a:spcAft>
              <a:buNone/>
            </a:pPr>
            <a:r>
              <a:t/>
            </a:r>
            <a:endParaRPr b="1">
              <a:solidFill>
                <a:schemeClr val="dk1"/>
              </a:solidFill>
              <a:latin typeface="Verdana"/>
              <a:ea typeface="Verdana"/>
              <a:cs typeface="Verdana"/>
              <a:sym typeface="Verdana"/>
            </a:endParaRPr>
          </a:p>
          <a:p>
            <a:pPr indent="0" lvl="0" marL="0" rtl="0" algn="l">
              <a:spcBef>
                <a:spcPts val="1200"/>
              </a:spcBef>
              <a:spcAft>
                <a:spcPts val="0"/>
              </a:spcAft>
              <a:buNone/>
            </a:pPr>
            <a:r>
              <a:t/>
            </a:r>
            <a:endParaRPr b="1">
              <a:solidFill>
                <a:schemeClr val="dk1"/>
              </a:solidFill>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Clr>
                <a:schemeClr val="dk1"/>
              </a:buClr>
              <a:buSzPct val="61111"/>
              <a:buFont typeface="Arial"/>
              <a:buNone/>
            </a:pPr>
            <a:r>
              <a:rPr b="1" lang="en" sz="1800">
                <a:latin typeface="Verdana"/>
                <a:ea typeface="Verdana"/>
                <a:cs typeface="Verdana"/>
                <a:sym typeface="Verdana"/>
              </a:rPr>
              <a:t>Establish strategic partnerships and industry collaborations: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Clr>
                <a:schemeClr val="dk1"/>
              </a:buClr>
              <a:buSzPct val="61111"/>
              <a:buFont typeface="Arial"/>
              <a:buNone/>
            </a:pPr>
            <a:r>
              <a:rPr b="1" lang="en" sz="1800">
                <a:latin typeface="Verdana"/>
                <a:ea typeface="Verdana"/>
                <a:cs typeface="Verdana"/>
                <a:sym typeface="Verdana"/>
              </a:rPr>
              <a:t>Educate and empower consumers:</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a:solidFill>
                  <a:schemeClr val="dk1"/>
                </a:solidFill>
                <a:latin typeface="Verdana"/>
                <a:ea typeface="Verdana"/>
                <a:cs typeface="Verdana"/>
                <a:sym typeface="Verdana"/>
              </a:rPr>
              <a:t>Create awareness among consumers about the risks of counterfeit products and the benefits of blockchain-based authentication through developing user-friendly mobile applications called Authentico and online platforms that allow consumers to easily verify product authenticity using blockchain technology. Conduct educational campaigns to inform consumers about the importance of purchasing genuine products and the role they play in combating counterfeiting.</a:t>
            </a:r>
            <a:endParaRPr b="1">
              <a:solidFill>
                <a:schemeClr val="dk1"/>
              </a:solidFill>
              <a:latin typeface="Verdana"/>
              <a:ea typeface="Verdana"/>
              <a:cs typeface="Verdana"/>
              <a:sym typeface="Verdana"/>
            </a:endParaRPr>
          </a:p>
          <a:p>
            <a:pPr indent="0" lvl="0" marL="0" rtl="0" algn="l">
              <a:spcBef>
                <a:spcPts val="1200"/>
              </a:spcBef>
              <a:spcAft>
                <a:spcPts val="0"/>
              </a:spcAft>
              <a:buNone/>
            </a:pPr>
            <a:r>
              <a:t/>
            </a:r>
            <a:endParaRPr b="1">
              <a:solidFill>
                <a:schemeClr val="dk1"/>
              </a:solidFill>
              <a:latin typeface="Verdana"/>
              <a:ea typeface="Verdana"/>
              <a:cs typeface="Verdana"/>
              <a:sym typeface="Verdana"/>
            </a:endParaRPr>
          </a:p>
          <a:p>
            <a:pPr indent="0" lvl="0" marL="0" rtl="0" algn="l">
              <a:spcBef>
                <a:spcPts val="1200"/>
              </a:spcBef>
              <a:spcAft>
                <a:spcPts val="0"/>
              </a:spcAft>
              <a:buNone/>
            </a:pPr>
            <a:r>
              <a:t/>
            </a:r>
            <a:endParaRPr b="1">
              <a:solidFill>
                <a:schemeClr val="dk1"/>
              </a:solidFill>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b="1" lang="en">
                <a:solidFill>
                  <a:schemeClr val="dk1"/>
                </a:solidFill>
                <a:latin typeface="Verdana"/>
                <a:ea typeface="Verdana"/>
                <a:cs typeface="Verdana"/>
                <a:sym typeface="Verdana"/>
              </a:rPr>
              <a:t> </a:t>
            </a:r>
            <a:endParaRPr b="1">
              <a:solidFill>
                <a:schemeClr val="dk1"/>
              </a:solidFill>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Clr>
                <a:schemeClr val="dk1"/>
              </a:buClr>
              <a:buSzPct val="61111"/>
              <a:buFont typeface="Arial"/>
              <a:buNone/>
            </a:pPr>
            <a:r>
              <a:rPr b="1" lang="en" sz="1800">
                <a:latin typeface="Verdana"/>
                <a:ea typeface="Verdana"/>
                <a:cs typeface="Verdana"/>
                <a:sym typeface="Verdana"/>
              </a:rPr>
              <a:t>Continuously innovate and improve:</a:t>
            </a:r>
            <a:endParaRPr/>
          </a:p>
        </p:txBody>
      </p:sp>
      <p:sp>
        <p:nvSpPr>
          <p:cNvPr id="147" name="Google Shape;14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a:solidFill>
                  <a:schemeClr val="dk1"/>
                </a:solidFill>
                <a:latin typeface="Verdana"/>
                <a:ea typeface="Verdana"/>
                <a:cs typeface="Verdana"/>
                <a:sym typeface="Verdana"/>
              </a:rPr>
              <a:t>Stay at the forefront of technological advancements and continuously enhance the capabilities of the blockchain-based product authentication platform. Investing in research and development to explore emerging technologies, such as artificial intelligence and machine learning, to strengthen counterfeit detection mechanisms and improve the overall efficiency and accuracy of product authentication.</a:t>
            </a:r>
            <a:endParaRPr b="1">
              <a:solidFill>
                <a:schemeClr val="dk1"/>
              </a:solidFill>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03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Token Name</a:t>
            </a:r>
            <a:endParaRPr b="1"/>
          </a:p>
        </p:txBody>
      </p:sp>
      <p:sp>
        <p:nvSpPr>
          <p:cNvPr id="153" name="Google Shape;15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200">
                <a:solidFill>
                  <a:schemeClr val="dk1"/>
                </a:solidFill>
                <a:latin typeface="Verdana"/>
                <a:ea typeface="Verdana"/>
                <a:cs typeface="Verdana"/>
                <a:sym typeface="Verdana"/>
              </a:rPr>
              <a:t>The token name for the proposed research is Authentico (AUTH). The reason for </a:t>
            </a:r>
            <a:r>
              <a:rPr b="1" lang="en" sz="1200">
                <a:solidFill>
                  <a:schemeClr val="dk1"/>
                </a:solidFill>
                <a:latin typeface="Verdana"/>
                <a:ea typeface="Verdana"/>
                <a:cs typeface="Verdana"/>
                <a:sym typeface="Verdana"/>
              </a:rPr>
              <a:t>choosing</a:t>
            </a:r>
            <a:r>
              <a:rPr b="1" lang="en" sz="1200">
                <a:solidFill>
                  <a:schemeClr val="dk1"/>
                </a:solidFill>
                <a:latin typeface="Verdana"/>
                <a:ea typeface="Verdana"/>
                <a:cs typeface="Verdana"/>
                <a:sym typeface="Verdana"/>
              </a:rPr>
              <a:t> this name is </a:t>
            </a:r>
            <a:r>
              <a:rPr b="1" lang="en" sz="1200">
                <a:solidFill>
                  <a:schemeClr val="dk1"/>
                </a:solidFill>
                <a:latin typeface="Verdana"/>
                <a:ea typeface="Verdana"/>
                <a:cs typeface="Verdana"/>
                <a:sym typeface="Verdana"/>
              </a:rPr>
              <a:t>because</a:t>
            </a:r>
            <a:r>
              <a:rPr b="1" lang="en" sz="1200">
                <a:solidFill>
                  <a:schemeClr val="dk1"/>
                </a:solidFill>
                <a:latin typeface="Verdana"/>
                <a:ea typeface="Verdana"/>
                <a:cs typeface="Verdana"/>
                <a:sym typeface="Verdana"/>
              </a:rPr>
              <a:t> the name conveys the essence of product authentication and emphasizes the authenticity that the token and the research aim to achieve.</a:t>
            </a:r>
            <a:endParaRPr b="1" sz="1200">
              <a:solidFill>
                <a:schemeClr val="dk1"/>
              </a:solidFill>
              <a:latin typeface="Verdana"/>
              <a:ea typeface="Verdana"/>
              <a:cs typeface="Verdana"/>
              <a:sym typeface="Verdana"/>
            </a:endParaRPr>
          </a:p>
          <a:p>
            <a:pPr indent="0" lvl="0" marL="0" rtl="0" algn="l">
              <a:spcBef>
                <a:spcPts val="1200"/>
              </a:spcBef>
              <a:spcAft>
                <a:spcPts val="0"/>
              </a:spcAft>
              <a:buNone/>
            </a:pPr>
            <a:r>
              <a:t/>
            </a:r>
            <a:endParaRPr b="1" sz="1200">
              <a:solidFill>
                <a:schemeClr val="dk1"/>
              </a:solidFill>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t/>
            </a:r>
            <a:endParaRPr b="1" sz="1200">
              <a:solidFill>
                <a:schemeClr val="dk1"/>
              </a:solidFill>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55000"/>
              <a:buFont typeface="Arial"/>
              <a:buNone/>
            </a:pPr>
            <a:r>
              <a:rPr b="1" lang="en" sz="2000">
                <a:latin typeface="Verdana"/>
                <a:ea typeface="Verdana"/>
                <a:cs typeface="Verdana"/>
                <a:sym typeface="Verdana"/>
              </a:rPr>
              <a:t>Token Ticker</a:t>
            </a:r>
            <a:endParaRPr b="1" sz="2000">
              <a:latin typeface="Verdana"/>
              <a:ea typeface="Verdana"/>
              <a:cs typeface="Verdana"/>
              <a:sym typeface="Verdana"/>
            </a:endParaRPr>
          </a:p>
          <a:p>
            <a:pPr indent="0" lvl="0" marL="0" rtl="0" algn="l">
              <a:spcBef>
                <a:spcPts val="1200"/>
              </a:spcBef>
              <a:spcAft>
                <a:spcPts val="0"/>
              </a:spcAft>
              <a:buNone/>
            </a:pPr>
            <a:r>
              <a:t/>
            </a:r>
            <a:endParaRPr/>
          </a:p>
        </p:txBody>
      </p:sp>
      <p:sp>
        <p:nvSpPr>
          <p:cNvPr id="159" name="Google Shape;15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a:solidFill>
                  <a:schemeClr val="dk1"/>
                </a:solidFill>
                <a:latin typeface="Verdana"/>
                <a:ea typeface="Verdana"/>
                <a:cs typeface="Verdana"/>
                <a:sym typeface="Verdana"/>
              </a:rPr>
              <a:t>AUTH  </a:t>
            </a:r>
            <a:endParaRPr b="1">
              <a:solidFill>
                <a:schemeClr val="dk1"/>
              </a:solidFill>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b="1" lang="en">
                <a:solidFill>
                  <a:schemeClr val="dk1"/>
                </a:solidFill>
                <a:latin typeface="Verdana"/>
                <a:ea typeface="Verdana"/>
                <a:cs typeface="Verdana"/>
                <a:sym typeface="Verdana"/>
              </a:rPr>
              <a:t>We have decided to use this token ticker  {AUTH} in presenting our group capstone project,. The acronym stands for "Authentico". Authentico is a Dapp mobile application that can be used to verify product authenticity.</a:t>
            </a:r>
            <a:endParaRPr b="1">
              <a:solidFill>
                <a:schemeClr val="dk1"/>
              </a:solidFill>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solidFill>
                  <a:schemeClr val="dk1"/>
                </a:solidFill>
                <a:latin typeface="Verdana"/>
                <a:ea typeface="Verdana"/>
                <a:cs typeface="Verdana"/>
                <a:sym typeface="Verdana"/>
              </a:rPr>
              <a:t>The a mximum supply of AUTH is 250, 000, 000, 000 AUTH we decided to have this amouth to enable us meet  </a:t>
            </a:r>
            <a:endParaRPr b="1">
              <a:solidFill>
                <a:schemeClr val="dk1"/>
              </a:solidFill>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b="1" lang="en">
                <a:solidFill>
                  <a:schemeClr val="dk1"/>
                </a:solidFill>
                <a:latin typeface="Verdana"/>
                <a:ea typeface="Verdana"/>
                <a:cs typeface="Verdana"/>
                <a:sym typeface="Verdana"/>
              </a:rPr>
              <a:t>Our intended global  audience. The project's goal is to create a platform to check product authentencity and </a:t>
            </a:r>
            <a:r>
              <a:rPr b="1" lang="en">
                <a:solidFill>
                  <a:schemeClr val="dk1"/>
                </a:solidFill>
                <a:latin typeface="Verdana"/>
                <a:ea typeface="Verdana"/>
                <a:cs typeface="Verdana"/>
                <a:sym typeface="Verdana"/>
              </a:rPr>
              <a:t>combat counterfeiting</a:t>
            </a:r>
            <a:r>
              <a:rPr b="1" lang="en">
                <a:solidFill>
                  <a:schemeClr val="dk1"/>
                </a:solidFill>
                <a:latin typeface="Verdana"/>
                <a:ea typeface="Verdana"/>
                <a:cs typeface="Verdana"/>
                <a:sym typeface="Verdana"/>
              </a:rPr>
              <a:t>. The platform will be able to accomodate millions of retail businesses and consumers who to verify the authencity of one product or the other.</a:t>
            </a:r>
            <a:endParaRPr b="1">
              <a:solidFill>
                <a:schemeClr val="dk1"/>
              </a:solidFill>
              <a:latin typeface="Verdana"/>
              <a:ea typeface="Verdana"/>
              <a:cs typeface="Verdana"/>
              <a:sym typeface="Verdana"/>
            </a:endParaRPr>
          </a:p>
          <a:p>
            <a:pPr indent="0" lvl="0" marL="0" rtl="0" algn="l">
              <a:spcBef>
                <a:spcPts val="1200"/>
              </a:spcBef>
              <a:spcAft>
                <a:spcPts val="0"/>
              </a:spcAft>
              <a:buNone/>
            </a:pPr>
            <a:r>
              <a:t/>
            </a:r>
            <a:endParaRPr b="1">
              <a:solidFill>
                <a:schemeClr val="dk1"/>
              </a:solidFill>
              <a:latin typeface="Verdana"/>
              <a:ea typeface="Verdana"/>
              <a:cs typeface="Verdana"/>
              <a:sym typeface="Verdana"/>
            </a:endParaRPr>
          </a:p>
          <a:p>
            <a:pPr indent="0" lvl="0" marL="0" rtl="0" algn="l">
              <a:spcBef>
                <a:spcPts val="1200"/>
              </a:spcBef>
              <a:spcAft>
                <a:spcPts val="1200"/>
              </a:spcAft>
              <a:buNone/>
            </a:pPr>
            <a:r>
              <a:rPr b="1" lang="en">
                <a:solidFill>
                  <a:schemeClr val="dk1"/>
                </a:solidFill>
                <a:latin typeface="Verdana"/>
                <a:ea typeface="Verdana"/>
                <a:cs typeface="Verdana"/>
                <a:sym typeface="Verdana"/>
              </a:rPr>
              <a:t> </a:t>
            </a:r>
            <a:endParaRPr/>
          </a:p>
        </p:txBody>
      </p:sp>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55000"/>
              <a:buFont typeface="Arial"/>
              <a:buNone/>
            </a:pPr>
            <a:r>
              <a:rPr b="1" lang="en" sz="2000">
                <a:latin typeface="Verdana"/>
                <a:ea typeface="Verdana"/>
                <a:cs typeface="Verdana"/>
                <a:sym typeface="Verdana"/>
              </a:rPr>
              <a:t>Token Maximum Supply:</a:t>
            </a:r>
            <a:endParaRPr b="1" sz="2000">
              <a:latin typeface="Verdana"/>
              <a:ea typeface="Verdana"/>
              <a:cs typeface="Verdana"/>
              <a:sym typeface="Verdana"/>
            </a:endParaRPr>
          </a:p>
          <a:p>
            <a:pPr indent="0" lvl="0" marL="0" rtl="0" algn="l">
              <a:spcBef>
                <a:spcPts val="1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56887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80000"/>
              </a:lnSpc>
              <a:spcBef>
                <a:spcPts val="0"/>
              </a:spcBef>
              <a:spcAft>
                <a:spcPts val="0"/>
              </a:spcAft>
              <a:buClr>
                <a:schemeClr val="dk1"/>
              </a:buClr>
              <a:buSzPct val="45164"/>
              <a:buFont typeface="Arial"/>
              <a:buNone/>
            </a:pPr>
            <a:r>
              <a:rPr b="1" lang="en" sz="2435">
                <a:solidFill>
                  <a:schemeClr val="dk2"/>
                </a:solidFill>
                <a:latin typeface="Roboto Serif"/>
                <a:ea typeface="Roboto Serif"/>
                <a:cs typeface="Roboto Serif"/>
                <a:sym typeface="Roboto Serif"/>
              </a:rPr>
              <a:t>©2023 NICHOLAS CHINEDU ANI</a:t>
            </a:r>
            <a:endParaRPr b="1" sz="2435">
              <a:solidFill>
                <a:schemeClr val="dk2"/>
              </a:solidFill>
              <a:latin typeface="Roboto Serif"/>
              <a:ea typeface="Roboto Serif"/>
              <a:cs typeface="Roboto Serif"/>
              <a:sym typeface="Roboto Serif"/>
            </a:endParaRPr>
          </a:p>
          <a:p>
            <a:pPr indent="0" lvl="0" marL="0" rtl="0" algn="l">
              <a:spcBef>
                <a:spcPts val="0"/>
              </a:spcBef>
              <a:spcAft>
                <a:spcPts val="0"/>
              </a:spcAft>
              <a:buNone/>
            </a:pPr>
            <a:r>
              <a:t/>
            </a:r>
            <a:endParaRPr/>
          </a:p>
        </p:txBody>
      </p:sp>
      <p:sp>
        <p:nvSpPr>
          <p:cNvPr id="62" name="Google Shape;62;p14"/>
          <p:cNvSpPr txBox="1"/>
          <p:nvPr>
            <p:ph idx="1" type="body"/>
          </p:nvPr>
        </p:nvSpPr>
        <p:spPr>
          <a:xfrm>
            <a:off x="147375" y="199375"/>
            <a:ext cx="8996700" cy="4078800"/>
          </a:xfrm>
          <a:prstGeom prst="rect">
            <a:avLst/>
          </a:prstGeom>
        </p:spPr>
        <p:txBody>
          <a:bodyPr anchorCtr="0" anchor="t" bIns="91425" lIns="91425" spcFirstLastPara="1" rIns="91425" wrap="square" tIns="91425">
            <a:normAutofit lnSpcReduction="10000"/>
          </a:bodyPr>
          <a:lstStyle/>
          <a:p>
            <a:pPr indent="0" lvl="0" marL="0" rtl="0" algn="ctr">
              <a:lnSpc>
                <a:spcPct val="80000"/>
              </a:lnSpc>
              <a:spcBef>
                <a:spcPts val="0"/>
              </a:spcBef>
              <a:spcAft>
                <a:spcPts val="0"/>
              </a:spcAft>
              <a:buNone/>
            </a:pPr>
            <a:r>
              <a:rPr b="1" lang="en" sz="2580">
                <a:latin typeface="Roboto Serif"/>
                <a:ea typeface="Roboto Serif"/>
                <a:cs typeface="Roboto Serif"/>
                <a:sym typeface="Roboto Serif"/>
              </a:rPr>
              <a:t>A CAPSTONE PROJECT </a:t>
            </a:r>
            <a:endParaRPr b="1" sz="2580">
              <a:latin typeface="Roboto Serif"/>
              <a:ea typeface="Roboto Serif"/>
              <a:cs typeface="Roboto Serif"/>
              <a:sym typeface="Roboto Serif"/>
            </a:endParaRPr>
          </a:p>
          <a:p>
            <a:pPr indent="0" lvl="0" marL="0" rtl="0" algn="ctr">
              <a:lnSpc>
                <a:spcPct val="80000"/>
              </a:lnSpc>
              <a:spcBef>
                <a:spcPts val="0"/>
              </a:spcBef>
              <a:spcAft>
                <a:spcPts val="0"/>
              </a:spcAft>
              <a:buNone/>
            </a:pPr>
            <a:r>
              <a:rPr b="1" lang="en" sz="2580">
                <a:latin typeface="Roboto Serif"/>
                <a:ea typeface="Roboto Serif"/>
                <a:cs typeface="Roboto Serif"/>
                <a:sym typeface="Roboto Serif"/>
              </a:rPr>
              <a:t>SUBMITTED TO THE FACULTY OF BLOCKCHAIN STUDIES AND ARTIFICIAL INTELLIGENCE</a:t>
            </a:r>
            <a:endParaRPr b="1" sz="2580">
              <a:latin typeface="Roboto Serif"/>
              <a:ea typeface="Roboto Serif"/>
              <a:cs typeface="Roboto Serif"/>
              <a:sym typeface="Roboto Serif"/>
            </a:endParaRPr>
          </a:p>
          <a:p>
            <a:pPr indent="0" lvl="0" marL="0" rtl="0" algn="ctr">
              <a:lnSpc>
                <a:spcPct val="80000"/>
              </a:lnSpc>
              <a:spcBef>
                <a:spcPts val="0"/>
              </a:spcBef>
              <a:spcAft>
                <a:spcPts val="0"/>
              </a:spcAft>
              <a:buNone/>
            </a:pPr>
            <a:r>
              <a:t/>
            </a:r>
            <a:endParaRPr b="1" sz="2580">
              <a:latin typeface="Roboto Serif"/>
              <a:ea typeface="Roboto Serif"/>
              <a:cs typeface="Roboto Serif"/>
              <a:sym typeface="Roboto Serif"/>
            </a:endParaRPr>
          </a:p>
          <a:p>
            <a:pPr indent="0" lvl="0" marL="0" rtl="0" algn="ctr">
              <a:lnSpc>
                <a:spcPct val="80000"/>
              </a:lnSpc>
              <a:spcBef>
                <a:spcPts val="0"/>
              </a:spcBef>
              <a:spcAft>
                <a:spcPts val="0"/>
              </a:spcAft>
              <a:buNone/>
            </a:pPr>
            <a:r>
              <a:rPr b="1" lang="en" sz="2580">
                <a:latin typeface="Roboto Serif"/>
                <a:ea typeface="Roboto Serif"/>
                <a:cs typeface="Roboto Serif"/>
                <a:sym typeface="Roboto Serif"/>
              </a:rPr>
              <a:t>AT THE ALTHASH UNIVERSITY</a:t>
            </a:r>
            <a:endParaRPr b="1" sz="2580">
              <a:latin typeface="Roboto Serif"/>
              <a:ea typeface="Roboto Serif"/>
              <a:cs typeface="Roboto Serif"/>
              <a:sym typeface="Roboto Serif"/>
            </a:endParaRPr>
          </a:p>
          <a:p>
            <a:pPr indent="0" lvl="0" marL="0" rtl="0" algn="ctr">
              <a:lnSpc>
                <a:spcPct val="80000"/>
              </a:lnSpc>
              <a:spcBef>
                <a:spcPts val="0"/>
              </a:spcBef>
              <a:spcAft>
                <a:spcPts val="0"/>
              </a:spcAft>
              <a:buNone/>
            </a:pPr>
            <a:r>
              <a:t/>
            </a:r>
            <a:endParaRPr b="1" sz="2580">
              <a:latin typeface="Roboto Serif"/>
              <a:ea typeface="Roboto Serif"/>
              <a:cs typeface="Roboto Serif"/>
              <a:sym typeface="Roboto Serif"/>
            </a:endParaRPr>
          </a:p>
          <a:p>
            <a:pPr indent="0" lvl="0" marL="0" rtl="0" algn="ctr">
              <a:lnSpc>
                <a:spcPct val="80000"/>
              </a:lnSpc>
              <a:spcBef>
                <a:spcPts val="0"/>
              </a:spcBef>
              <a:spcAft>
                <a:spcPts val="0"/>
              </a:spcAft>
              <a:buNone/>
            </a:pPr>
            <a:r>
              <a:rPr b="1" lang="en" sz="2580">
                <a:latin typeface="Roboto Serif"/>
                <a:ea typeface="Roboto Serif"/>
                <a:cs typeface="Roboto Serif"/>
                <a:sym typeface="Roboto Serif"/>
              </a:rPr>
              <a:t>IN PARTIAL FULFILMENT FOR THE REQUIREMENTS FOR THE COLLEGIATE OF SCIENCE IN BLOCKCHAIN STUDIES DIPLOMA</a:t>
            </a:r>
            <a:endParaRPr b="1" sz="2580">
              <a:latin typeface="Roboto Serif"/>
              <a:ea typeface="Roboto Serif"/>
              <a:cs typeface="Roboto Serif"/>
              <a:sym typeface="Roboto Serif"/>
            </a:endParaRPr>
          </a:p>
          <a:p>
            <a:pPr indent="0" lvl="0" marL="0" rtl="0" algn="ctr">
              <a:lnSpc>
                <a:spcPct val="80000"/>
              </a:lnSpc>
              <a:spcBef>
                <a:spcPts val="0"/>
              </a:spcBef>
              <a:spcAft>
                <a:spcPts val="0"/>
              </a:spcAft>
              <a:buNone/>
            </a:pPr>
            <a:r>
              <a:t/>
            </a:r>
            <a:endParaRPr b="1" sz="2580">
              <a:latin typeface="Roboto Serif"/>
              <a:ea typeface="Roboto Serif"/>
              <a:cs typeface="Roboto Serif"/>
              <a:sym typeface="Roboto Serif"/>
            </a:endParaRPr>
          </a:p>
          <a:p>
            <a:pPr indent="0" lvl="0" marL="0" rtl="0" algn="ctr">
              <a:lnSpc>
                <a:spcPct val="80000"/>
              </a:lnSpc>
              <a:spcBef>
                <a:spcPts val="0"/>
              </a:spcBef>
              <a:spcAft>
                <a:spcPts val="0"/>
              </a:spcAft>
              <a:buNone/>
            </a:pPr>
            <a:r>
              <a:rPr b="1" lang="en" sz="2580">
                <a:latin typeface="Roboto Serif"/>
                <a:ea typeface="Roboto Serif"/>
                <a:cs typeface="Roboto Serif"/>
                <a:sym typeface="Roboto Serif"/>
              </a:rPr>
              <a:t>CHICAGO, ILLINOIS</a:t>
            </a:r>
            <a:endParaRPr b="1" sz="2580">
              <a:latin typeface="Roboto Serif"/>
              <a:ea typeface="Roboto Serif"/>
              <a:cs typeface="Roboto Serif"/>
              <a:sym typeface="Roboto Serif"/>
            </a:endParaRPr>
          </a:p>
          <a:p>
            <a:pPr indent="0" lvl="0" marL="0" rtl="0" algn="ctr">
              <a:lnSpc>
                <a:spcPct val="80000"/>
              </a:lnSpc>
              <a:spcBef>
                <a:spcPts val="0"/>
              </a:spcBef>
              <a:spcAft>
                <a:spcPts val="0"/>
              </a:spcAft>
              <a:buNone/>
            </a:pPr>
            <a:r>
              <a:t/>
            </a:r>
            <a:endParaRPr b="1" sz="2880">
              <a:latin typeface="Roboto Serif"/>
              <a:ea typeface="Roboto Serif"/>
              <a:cs typeface="Roboto Serif"/>
              <a:sym typeface="Roboto Serif"/>
            </a:endParaRPr>
          </a:p>
          <a:p>
            <a:pPr indent="0" lvl="0" marL="0" rtl="0" algn="ctr">
              <a:lnSpc>
                <a:spcPct val="80000"/>
              </a:lnSpc>
              <a:spcBef>
                <a:spcPts val="0"/>
              </a:spcBef>
              <a:spcAft>
                <a:spcPts val="0"/>
              </a:spcAft>
              <a:buClr>
                <a:schemeClr val="dk1"/>
              </a:buClr>
              <a:buSzPts val="935"/>
              <a:buFont typeface="Arial"/>
              <a:buNone/>
            </a:pPr>
            <a:r>
              <a:t/>
            </a:r>
            <a:endParaRPr b="1" sz="2880">
              <a:latin typeface="Roboto Serif"/>
              <a:ea typeface="Roboto Serif"/>
              <a:cs typeface="Roboto Serif"/>
              <a:sym typeface="Roboto Serif"/>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1" name="Google Shape;17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a:solidFill>
                  <a:schemeClr val="dk1"/>
                </a:solidFill>
                <a:latin typeface="Verdana"/>
                <a:ea typeface="Verdana"/>
                <a:cs typeface="Verdana"/>
                <a:sym typeface="Verdana"/>
              </a:rPr>
              <a:t>A  maximum supply of 250,000,000,000 AUTH  will enable us archiev our long term vision of  creating a global ecosystem where counterfeit products are eradicated and consumer safety is prioritized. It will allow more users to participate in the platform, improving its usability and efficiency.</a:t>
            </a:r>
            <a:endParaRPr b="1">
              <a:solidFill>
                <a:schemeClr val="dk1"/>
              </a:solidFill>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Project Budget Allocation</a:t>
            </a:r>
            <a:endParaRPr b="1" sz="2200"/>
          </a:p>
        </p:txBody>
      </p:sp>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a:solidFill>
                  <a:schemeClr val="dk1"/>
                </a:solidFill>
                <a:latin typeface="Verdana"/>
                <a:ea typeface="Verdana"/>
                <a:cs typeface="Verdana"/>
                <a:sym typeface="Verdana"/>
              </a:rPr>
              <a:t> 45% - Project Development</a:t>
            </a:r>
            <a:endParaRPr b="1">
              <a:solidFill>
                <a:schemeClr val="dk1"/>
              </a:solidFill>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b="1" lang="en">
                <a:solidFill>
                  <a:schemeClr val="dk1"/>
                </a:solidFill>
                <a:latin typeface="Verdana"/>
                <a:ea typeface="Verdana"/>
                <a:cs typeface="Verdana"/>
                <a:sym typeface="Verdana"/>
              </a:rPr>
              <a:t>10% - Team Salary</a:t>
            </a:r>
            <a:endParaRPr b="1">
              <a:solidFill>
                <a:schemeClr val="dk1"/>
              </a:solidFill>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b="1" lang="en">
                <a:solidFill>
                  <a:schemeClr val="dk1"/>
                </a:solidFill>
                <a:latin typeface="Verdana"/>
                <a:ea typeface="Verdana"/>
                <a:cs typeface="Verdana"/>
                <a:sym typeface="Verdana"/>
              </a:rPr>
              <a:t>20% - Marketing</a:t>
            </a:r>
            <a:endParaRPr b="1">
              <a:solidFill>
                <a:schemeClr val="dk1"/>
              </a:solidFill>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b="1" lang="en">
                <a:solidFill>
                  <a:schemeClr val="dk1"/>
                </a:solidFill>
                <a:latin typeface="Verdana"/>
                <a:ea typeface="Verdana"/>
                <a:cs typeface="Verdana"/>
                <a:sym typeface="Verdana"/>
              </a:rPr>
              <a:t>25% - Locked for cooperative use and partnering</a:t>
            </a:r>
            <a:endParaRPr b="1">
              <a:solidFill>
                <a:schemeClr val="dk1"/>
              </a:solidFill>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idx="1" type="body"/>
          </p:nvPr>
        </p:nvSpPr>
        <p:spPr>
          <a:xfrm>
            <a:off x="1593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a:solidFill>
                  <a:schemeClr val="dk1"/>
                </a:solidFill>
                <a:latin typeface="Verdana"/>
                <a:ea typeface="Verdana"/>
                <a:cs typeface="Verdana"/>
                <a:sym typeface="Verdana"/>
              </a:rPr>
              <a:t>Project Development (45%):</a:t>
            </a:r>
            <a:endParaRPr b="1">
              <a:solidFill>
                <a:schemeClr val="dk1"/>
              </a:solidFill>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b="1" lang="en">
                <a:solidFill>
                  <a:schemeClr val="dk1"/>
                </a:solidFill>
                <a:latin typeface="Verdana"/>
                <a:ea typeface="Verdana"/>
                <a:cs typeface="Verdana"/>
                <a:sym typeface="Verdana"/>
              </a:rPr>
              <a:t>This portion of the budget will be dedicated to the development of the token project. It covers expenses related to designing, building, and maintaining the technical infrastructure. This includes hiring developers, conducting research, paying for software licenses, and any other costs associated with creating and improving your token platform.</a:t>
            </a:r>
            <a:endParaRPr b="1">
              <a:solidFill>
                <a:schemeClr val="dk1"/>
              </a:solidFill>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b="1" lang="en">
                <a:solidFill>
                  <a:schemeClr val="dk1"/>
                </a:solidFill>
                <a:latin typeface="Verdana"/>
                <a:ea typeface="Verdana"/>
                <a:cs typeface="Verdana"/>
                <a:sym typeface="Verdana"/>
              </a:rPr>
              <a:t> </a:t>
            </a:r>
            <a:endParaRPr b="1">
              <a:solidFill>
                <a:schemeClr val="dk1"/>
              </a:solidFill>
              <a:latin typeface="Verdana"/>
              <a:ea typeface="Verdana"/>
              <a:cs typeface="Verdana"/>
              <a:sym typeface="Verdana"/>
            </a:endParaRPr>
          </a:p>
          <a:p>
            <a:pPr indent="0" lvl="0" marL="0" rtl="0" algn="l">
              <a:spcBef>
                <a:spcPts val="1200"/>
              </a:spcBef>
              <a:spcAft>
                <a:spcPts val="1200"/>
              </a:spcAft>
              <a:buNone/>
            </a:pPr>
            <a:r>
              <a:t/>
            </a:r>
            <a:endParaRPr/>
          </a:p>
        </p:txBody>
      </p:sp>
      <p:sp>
        <p:nvSpPr>
          <p:cNvPr id="183" name="Google Shape;18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10000"/>
          </a:bodyPr>
          <a:lstStyle/>
          <a:p>
            <a:pPr indent="0" lvl="0" marL="0" rtl="0" algn="l">
              <a:spcBef>
                <a:spcPts val="1200"/>
              </a:spcBef>
              <a:spcAft>
                <a:spcPts val="0"/>
              </a:spcAft>
              <a:buClr>
                <a:schemeClr val="dk1"/>
              </a:buClr>
              <a:buSzPts val="275"/>
              <a:buFont typeface="Arial"/>
              <a:buNone/>
            </a:pPr>
            <a:r>
              <a:rPr b="1" lang="en" sz="7200">
                <a:solidFill>
                  <a:schemeClr val="dk1"/>
                </a:solidFill>
                <a:latin typeface="Verdana"/>
                <a:ea typeface="Verdana"/>
                <a:cs typeface="Verdana"/>
                <a:sym typeface="Verdana"/>
              </a:rPr>
              <a:t>Team Salary (10%):</a:t>
            </a:r>
            <a:endParaRPr b="1" sz="7200">
              <a:solidFill>
                <a:schemeClr val="dk1"/>
              </a:solidFill>
              <a:latin typeface="Verdana"/>
              <a:ea typeface="Verdana"/>
              <a:cs typeface="Verdana"/>
              <a:sym typeface="Verdana"/>
            </a:endParaRPr>
          </a:p>
          <a:p>
            <a:pPr indent="0" lvl="0" marL="0" rtl="0" algn="l">
              <a:spcBef>
                <a:spcPts val="1200"/>
              </a:spcBef>
              <a:spcAft>
                <a:spcPts val="0"/>
              </a:spcAft>
              <a:buClr>
                <a:schemeClr val="dk1"/>
              </a:buClr>
              <a:buSzPts val="275"/>
              <a:buFont typeface="Arial"/>
              <a:buNone/>
            </a:pPr>
            <a:r>
              <a:rPr b="1" lang="en" sz="7200">
                <a:solidFill>
                  <a:schemeClr val="dk1"/>
                </a:solidFill>
                <a:latin typeface="Verdana"/>
                <a:ea typeface="Verdana"/>
                <a:cs typeface="Verdana"/>
                <a:sym typeface="Verdana"/>
              </a:rPr>
              <a:t>To ensure the success of the  token creation project, we will allocate a portion of the budget to cover team salaries. This includes compensating the individuals working directly on the project, such as developers, designers, project managers, and other team members. Allocating a percentage of the budget to team salaries helps attract and retain talented professionals and ensures their dedication to the project's success.</a:t>
            </a:r>
            <a:endParaRPr b="1" sz="7200">
              <a:solidFill>
                <a:schemeClr val="dk1"/>
              </a:solidFill>
              <a:latin typeface="Verdana"/>
              <a:ea typeface="Verdana"/>
              <a:cs typeface="Verdana"/>
              <a:sym typeface="Verdana"/>
            </a:endParaRPr>
          </a:p>
          <a:p>
            <a:pPr indent="0" lvl="0" marL="0" rtl="0" algn="l">
              <a:spcBef>
                <a:spcPts val="1200"/>
              </a:spcBef>
              <a:spcAft>
                <a:spcPts val="0"/>
              </a:spcAft>
              <a:buClr>
                <a:schemeClr val="dk1"/>
              </a:buClr>
              <a:buSzPts val="275"/>
              <a:buFont typeface="Arial"/>
              <a:buNone/>
            </a:pPr>
            <a:r>
              <a:rPr b="1" lang="en" sz="7200">
                <a:solidFill>
                  <a:schemeClr val="dk1"/>
                </a:solidFill>
                <a:latin typeface="Verdana"/>
                <a:ea typeface="Verdana"/>
                <a:cs typeface="Verdana"/>
                <a:sym typeface="Verdana"/>
              </a:rPr>
              <a:t> </a:t>
            </a:r>
            <a:endParaRPr b="1" sz="7200">
              <a:solidFill>
                <a:schemeClr val="dk1"/>
              </a:solidFill>
              <a:latin typeface="Verdana"/>
              <a:ea typeface="Verdana"/>
              <a:cs typeface="Verdana"/>
              <a:sym typeface="Verdana"/>
            </a:endParaRPr>
          </a:p>
          <a:p>
            <a:pPr indent="0" lvl="0" marL="0" rtl="0" algn="l">
              <a:spcBef>
                <a:spcPts val="1200"/>
              </a:spcBef>
              <a:spcAft>
                <a:spcPts val="1200"/>
              </a:spcAft>
              <a:buNone/>
            </a:pPr>
            <a:r>
              <a:t/>
            </a:r>
            <a:endParaRPr/>
          </a:p>
        </p:txBody>
      </p:sp>
      <p:sp>
        <p:nvSpPr>
          <p:cNvPr id="189" name="Google Shape;18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Clr>
                <a:schemeClr val="dk1"/>
              </a:buClr>
              <a:buSzPts val="275"/>
              <a:buFont typeface="Arial"/>
              <a:buNone/>
            </a:pPr>
            <a:r>
              <a:rPr b="1" lang="en" sz="7200">
                <a:solidFill>
                  <a:schemeClr val="dk1"/>
                </a:solidFill>
                <a:latin typeface="Verdana"/>
                <a:ea typeface="Verdana"/>
                <a:cs typeface="Verdana"/>
                <a:sym typeface="Verdana"/>
              </a:rPr>
              <a:t>Marketing (20%):</a:t>
            </a:r>
            <a:endParaRPr b="1" sz="7200">
              <a:solidFill>
                <a:schemeClr val="dk1"/>
              </a:solidFill>
              <a:latin typeface="Verdana"/>
              <a:ea typeface="Verdana"/>
              <a:cs typeface="Verdana"/>
              <a:sym typeface="Verdana"/>
            </a:endParaRPr>
          </a:p>
          <a:p>
            <a:pPr indent="0" lvl="0" marL="0" rtl="0" algn="l">
              <a:spcBef>
                <a:spcPts val="1200"/>
              </a:spcBef>
              <a:spcAft>
                <a:spcPts val="0"/>
              </a:spcAft>
              <a:buClr>
                <a:schemeClr val="dk1"/>
              </a:buClr>
              <a:buSzPts val="275"/>
              <a:buFont typeface="Arial"/>
              <a:buNone/>
            </a:pPr>
            <a:r>
              <a:rPr b="1" lang="en" sz="7200">
                <a:solidFill>
                  <a:schemeClr val="dk1"/>
                </a:solidFill>
                <a:latin typeface="Verdana"/>
                <a:ea typeface="Verdana"/>
                <a:cs typeface="Verdana"/>
                <a:sym typeface="Verdana"/>
              </a:rPr>
              <a:t>To raise awareness and promote our team token project, we will allocate a portion of the budget to marketing efforts. This includes activities such as advertising, public relations, content creation, social media management, community building, and attending conferences or events. Effective marketing is crucial for generating interest in your token project and attracting potential users and investors.</a:t>
            </a:r>
            <a:endParaRPr b="1" sz="7200">
              <a:solidFill>
                <a:schemeClr val="dk1"/>
              </a:solidFill>
              <a:latin typeface="Verdana"/>
              <a:ea typeface="Verdana"/>
              <a:cs typeface="Verdana"/>
              <a:sym typeface="Verdana"/>
            </a:endParaRPr>
          </a:p>
          <a:p>
            <a:pPr indent="0" lvl="0" marL="0" rtl="0" algn="l">
              <a:spcBef>
                <a:spcPts val="1200"/>
              </a:spcBef>
              <a:spcAft>
                <a:spcPts val="0"/>
              </a:spcAft>
              <a:buClr>
                <a:schemeClr val="dk1"/>
              </a:buClr>
              <a:buSzPts val="275"/>
              <a:buFont typeface="Arial"/>
              <a:buNone/>
            </a:pPr>
            <a:r>
              <a:rPr b="1" lang="en" sz="7200">
                <a:solidFill>
                  <a:schemeClr val="dk1"/>
                </a:solidFill>
                <a:latin typeface="Verdana"/>
                <a:ea typeface="Verdana"/>
                <a:cs typeface="Verdana"/>
                <a:sym typeface="Verdana"/>
              </a:rPr>
              <a:t> </a:t>
            </a:r>
            <a:endParaRPr b="1" sz="7200">
              <a:solidFill>
                <a:schemeClr val="dk1"/>
              </a:solidFill>
              <a:latin typeface="Verdana"/>
              <a:ea typeface="Verdana"/>
              <a:cs typeface="Verdana"/>
              <a:sym typeface="Verdana"/>
            </a:endParaRPr>
          </a:p>
          <a:p>
            <a:pPr indent="0" lvl="0" marL="0" rtl="0" algn="l">
              <a:spcBef>
                <a:spcPts val="1200"/>
              </a:spcBef>
              <a:spcAft>
                <a:spcPts val="0"/>
              </a:spcAft>
              <a:buNone/>
            </a:pPr>
            <a:r>
              <a:t/>
            </a:r>
            <a:endParaRPr b="1" sz="7200">
              <a:solidFill>
                <a:schemeClr val="dk1"/>
              </a:solidFill>
              <a:latin typeface="Verdana"/>
              <a:ea typeface="Verdana"/>
              <a:cs typeface="Verdana"/>
              <a:sym typeface="Verdana"/>
            </a:endParaRPr>
          </a:p>
          <a:p>
            <a:pPr indent="0" lvl="0" marL="0" rtl="0" algn="l">
              <a:spcBef>
                <a:spcPts val="1200"/>
              </a:spcBef>
              <a:spcAft>
                <a:spcPts val="0"/>
              </a:spcAft>
              <a:buNone/>
            </a:pPr>
            <a:r>
              <a:t/>
            </a:r>
            <a:endParaRPr b="1" sz="7200">
              <a:solidFill>
                <a:schemeClr val="dk1"/>
              </a:solidFill>
              <a:latin typeface="Verdana"/>
              <a:ea typeface="Verdana"/>
              <a:cs typeface="Verdana"/>
              <a:sym typeface="Verdana"/>
            </a:endParaRPr>
          </a:p>
          <a:p>
            <a:pPr indent="0" lvl="0" marL="0" rtl="0" algn="l">
              <a:spcBef>
                <a:spcPts val="1200"/>
              </a:spcBef>
              <a:spcAft>
                <a:spcPts val="1200"/>
              </a:spcAft>
              <a:buNone/>
            </a:pPr>
            <a:r>
              <a:t/>
            </a:r>
            <a:endParaRPr/>
          </a:p>
        </p:txBody>
      </p:sp>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10000"/>
          </a:bodyPr>
          <a:lstStyle/>
          <a:p>
            <a:pPr indent="0" lvl="0" marL="0" rtl="0" algn="l">
              <a:spcBef>
                <a:spcPts val="1200"/>
              </a:spcBef>
              <a:spcAft>
                <a:spcPts val="0"/>
              </a:spcAft>
              <a:buClr>
                <a:schemeClr val="dk1"/>
              </a:buClr>
              <a:buSzPts val="275"/>
              <a:buFont typeface="Arial"/>
              <a:buNone/>
            </a:pPr>
            <a:r>
              <a:rPr b="1" lang="en" sz="7200">
                <a:solidFill>
                  <a:schemeClr val="dk1"/>
                </a:solidFill>
                <a:latin typeface="Verdana"/>
                <a:ea typeface="Verdana"/>
                <a:cs typeface="Verdana"/>
                <a:sym typeface="Verdana"/>
              </a:rPr>
              <a:t>Locked for cooperative use and partnering (25%):</a:t>
            </a:r>
            <a:endParaRPr b="1" sz="7200">
              <a:solidFill>
                <a:schemeClr val="dk1"/>
              </a:solidFill>
              <a:latin typeface="Verdana"/>
              <a:ea typeface="Verdana"/>
              <a:cs typeface="Verdana"/>
              <a:sym typeface="Verdana"/>
            </a:endParaRPr>
          </a:p>
          <a:p>
            <a:pPr indent="0" lvl="0" marL="0" rtl="0" algn="l">
              <a:spcBef>
                <a:spcPts val="1200"/>
              </a:spcBef>
              <a:spcAft>
                <a:spcPts val="0"/>
              </a:spcAft>
              <a:buClr>
                <a:schemeClr val="dk1"/>
              </a:buClr>
              <a:buSzPts val="275"/>
              <a:buFont typeface="Arial"/>
              <a:buNone/>
            </a:pPr>
            <a:r>
              <a:rPr b="1" lang="en" sz="7200">
                <a:solidFill>
                  <a:schemeClr val="dk1"/>
                </a:solidFill>
                <a:latin typeface="Verdana"/>
                <a:ea typeface="Verdana"/>
                <a:cs typeface="Verdana"/>
                <a:sym typeface="Verdana"/>
              </a:rPr>
              <a:t>A percentage of the budget will be set aside for cooperative use and partnering opportunities. This portion of the budget can be used for collaborations, partnerships, strategic investments, or joint ventures that align with the goals of your token project. It allows you to explore opportunities for growth, expand your network, and leverage the expertise and resources of other organizations or individuals.</a:t>
            </a:r>
            <a:endParaRPr b="1" sz="7200">
              <a:solidFill>
                <a:schemeClr val="dk1"/>
              </a:solidFill>
              <a:latin typeface="Verdana"/>
              <a:ea typeface="Verdana"/>
              <a:cs typeface="Verdana"/>
              <a:sym typeface="Verdana"/>
            </a:endParaRPr>
          </a:p>
          <a:p>
            <a:pPr indent="0" lvl="0" marL="0" rtl="0" algn="l">
              <a:spcBef>
                <a:spcPts val="1200"/>
              </a:spcBef>
              <a:spcAft>
                <a:spcPts val="0"/>
              </a:spcAft>
              <a:buClr>
                <a:schemeClr val="dk1"/>
              </a:buClr>
              <a:buSzPts val="275"/>
              <a:buFont typeface="Arial"/>
              <a:buNone/>
            </a:pPr>
            <a:r>
              <a:rPr b="1" lang="en" sz="7200">
                <a:solidFill>
                  <a:schemeClr val="dk1"/>
                </a:solidFill>
                <a:latin typeface="Verdana"/>
                <a:ea typeface="Verdana"/>
                <a:cs typeface="Verdana"/>
                <a:sym typeface="Verdana"/>
              </a:rPr>
              <a:t> </a:t>
            </a:r>
            <a:endParaRPr b="1" sz="7200">
              <a:solidFill>
                <a:schemeClr val="dk1"/>
              </a:solidFill>
              <a:latin typeface="Verdana"/>
              <a:ea typeface="Verdana"/>
              <a:cs typeface="Verdana"/>
              <a:sym typeface="Verdana"/>
            </a:endParaRPr>
          </a:p>
          <a:p>
            <a:pPr indent="0" lvl="0" marL="0" rtl="0" algn="l">
              <a:spcBef>
                <a:spcPts val="1200"/>
              </a:spcBef>
              <a:spcAft>
                <a:spcPts val="1200"/>
              </a:spcAft>
              <a:buNone/>
            </a:pPr>
            <a:r>
              <a:t/>
            </a:r>
            <a:endParaRPr/>
          </a:p>
        </p:txBody>
      </p:sp>
      <p:sp>
        <p:nvSpPr>
          <p:cNvPr id="201" name="Google Shape;20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Token Slogan</a:t>
            </a:r>
            <a:endParaRPr b="1"/>
          </a:p>
        </p:txBody>
      </p:sp>
      <p:sp>
        <p:nvSpPr>
          <p:cNvPr id="207" name="Google Shape;20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200">
                <a:solidFill>
                  <a:schemeClr val="dk1"/>
                </a:solidFill>
                <a:latin typeface="Verdana"/>
                <a:ea typeface="Verdana"/>
                <a:cs typeface="Verdana"/>
                <a:sym typeface="Verdana"/>
              </a:rPr>
              <a:t>"</a:t>
            </a:r>
            <a:r>
              <a:rPr b="1" lang="en">
                <a:solidFill>
                  <a:schemeClr val="dk1"/>
                </a:solidFill>
                <a:latin typeface="Verdana"/>
                <a:ea typeface="Verdana"/>
                <a:cs typeface="Verdana"/>
                <a:sym typeface="Verdana"/>
              </a:rPr>
              <a:t>Verify Authenticity, Shop with Peace of Mind".</a:t>
            </a:r>
            <a:endParaRPr b="1">
              <a:solidFill>
                <a:schemeClr val="dk1"/>
              </a:solidFill>
              <a:latin typeface="Verdana"/>
              <a:ea typeface="Verdana"/>
              <a:cs typeface="Verdana"/>
              <a:sym typeface="Verdana"/>
            </a:endParaRPr>
          </a:p>
          <a:p>
            <a:pPr indent="0" lvl="0" marL="0" rtl="0" algn="l">
              <a:spcBef>
                <a:spcPts val="1200"/>
              </a:spcBef>
              <a:spcAft>
                <a:spcPts val="0"/>
              </a:spcAft>
              <a:buNone/>
            </a:pPr>
            <a:r>
              <a:t/>
            </a:r>
            <a:endParaRPr b="1">
              <a:solidFill>
                <a:schemeClr val="dk1"/>
              </a:solidFill>
              <a:latin typeface="Verdana"/>
              <a:ea typeface="Verdana"/>
              <a:cs typeface="Verdana"/>
              <a:sym typeface="Verdana"/>
            </a:endParaRPr>
          </a:p>
          <a:p>
            <a:pPr indent="0" lvl="0" marL="0" rtl="0" algn="l">
              <a:spcBef>
                <a:spcPts val="1200"/>
              </a:spcBef>
              <a:spcAft>
                <a:spcPts val="0"/>
              </a:spcAft>
              <a:buNone/>
            </a:pPr>
            <a:r>
              <a:rPr b="1" lang="en">
                <a:solidFill>
                  <a:schemeClr val="dk1"/>
                </a:solidFill>
                <a:latin typeface="Verdana"/>
                <a:ea typeface="Verdana"/>
                <a:cs typeface="Verdana"/>
                <a:sym typeface="Verdana"/>
              </a:rPr>
              <a:t>This slogan highlights two main goals of the project: to create a  platform to verify products authentication and consumers well being.</a:t>
            </a:r>
            <a:endParaRPr b="1">
              <a:solidFill>
                <a:schemeClr val="dk1"/>
              </a:solidFill>
              <a:latin typeface="Verdana"/>
              <a:ea typeface="Verdana"/>
              <a:cs typeface="Verdana"/>
              <a:sym typeface="Verdana"/>
            </a:endParaRPr>
          </a:p>
          <a:p>
            <a:pPr indent="0" lvl="0" marL="0" rtl="0" algn="l">
              <a:spcBef>
                <a:spcPts val="1200"/>
              </a:spcBef>
              <a:spcAft>
                <a:spcPts val="1200"/>
              </a:spcAft>
              <a:buClr>
                <a:schemeClr val="dk1"/>
              </a:buClr>
              <a:buSzPts val="1100"/>
              <a:buFont typeface="Arial"/>
              <a:buNone/>
            </a:pPr>
            <a:r>
              <a:t/>
            </a:r>
            <a:endParaRPr b="1">
              <a:solidFill>
                <a:schemeClr val="dk1"/>
              </a:solidFill>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Launch Date</a:t>
            </a:r>
            <a:endParaRPr/>
          </a:p>
        </p:txBody>
      </p:sp>
      <p:sp>
        <p:nvSpPr>
          <p:cNvPr id="213" name="Google Shape;21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Token Logo</a:t>
            </a:r>
            <a:endParaRPr/>
          </a:p>
        </p:txBody>
      </p:sp>
      <p:sp>
        <p:nvSpPr>
          <p:cNvPr id="219" name="Google Shape;21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311700" y="94282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1100"/>
              <a:buFont typeface="Arial"/>
              <a:buNone/>
            </a:pPr>
            <a:r>
              <a:rPr lang="en" sz="1550">
                <a:solidFill>
                  <a:schemeClr val="dk1"/>
                </a:solidFill>
              </a:rPr>
              <a:t>Counterfeiting of products poses a significant global challenge in the retail industry, leading to loss in revenue, compromised brand reputation, and potential harm to consumers. This research aims to explores the application of block chain technology to enhance product authentication and combat counterfeiting in retail operations. By leveraging the unique properties of block chain, such as immutability, transparency, and decentralized consensus, this study investigates how retailers can implement robust systems to verify product authenticity, trace the origin and supply chain history, and protect consumers from counterfeit goods. The research examines various block chain-based anti-counterfeiting measures, including the use of cryptography signatures, smart contracts, and distributed ledger technology, to establish secure and tamper-proof product verification processes. The potential impact of block chain-based solutions on enhancing trust, consumer confidence, and brand reputation in the retail industry is analyzed. Through a combination of theoretical analysis and practical case studies, this research aims to provide valuable insights into the implementation and effectiveness of block chain technology in combating counterfeiting and improving product authentication in the retail sector.</a:t>
            </a:r>
            <a:endParaRPr sz="1550">
              <a:solidFill>
                <a:schemeClr val="dk1"/>
              </a:solidFill>
            </a:endParaRPr>
          </a:p>
          <a:p>
            <a:pPr indent="0" lvl="0" marL="0" rtl="0" algn="l">
              <a:lnSpc>
                <a:spcPct val="105000"/>
              </a:lnSpc>
              <a:spcBef>
                <a:spcPts val="0"/>
              </a:spcBef>
              <a:spcAft>
                <a:spcPts val="1200"/>
              </a:spcAft>
              <a:buNone/>
            </a:pPr>
            <a:r>
              <a:t/>
            </a:r>
            <a:endParaRPr sz="1900"/>
          </a:p>
        </p:txBody>
      </p:sp>
      <p:sp>
        <p:nvSpPr>
          <p:cNvPr id="68" name="Google Shape;68;p15"/>
          <p:cNvSpPr txBox="1"/>
          <p:nvPr>
            <p:ph type="title"/>
          </p:nvPr>
        </p:nvSpPr>
        <p:spPr>
          <a:xfrm>
            <a:off x="213875" y="8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195925" y="163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Capstone Defense Approval Form</a:t>
            </a:r>
            <a:endParaRPr/>
          </a:p>
        </p:txBody>
      </p:sp>
      <p:sp>
        <p:nvSpPr>
          <p:cNvPr id="74" name="Google Shape;74;p16"/>
          <p:cNvSpPr txBox="1"/>
          <p:nvPr>
            <p:ph idx="1" type="body"/>
          </p:nvPr>
        </p:nvSpPr>
        <p:spPr>
          <a:xfrm>
            <a:off x="195925" y="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6"/>
          <p:cNvPicPr preferRelativeResize="0"/>
          <p:nvPr/>
        </p:nvPicPr>
        <p:blipFill rotWithShape="1">
          <a:blip r:embed="rId3">
            <a:alphaModFix/>
          </a:blip>
          <a:srcRect b="-13455" l="0" r="-16550" t="0"/>
          <a:stretch/>
        </p:blipFill>
        <p:spPr>
          <a:xfrm>
            <a:off x="4380525" y="388900"/>
            <a:ext cx="3446000" cy="5633151"/>
          </a:xfrm>
          <a:prstGeom prst="rect">
            <a:avLst/>
          </a:prstGeom>
          <a:noFill/>
          <a:ln cap="flat" cmpd="sng" w="9525">
            <a:solidFill>
              <a:schemeClr val="lt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17937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CODE 499 Waiver Request Form</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pic>
        <p:nvPicPr>
          <p:cNvPr id="81" name="Google Shape;81;p17"/>
          <p:cNvPicPr preferRelativeResize="0"/>
          <p:nvPr/>
        </p:nvPicPr>
        <p:blipFill>
          <a:blip r:embed="rId3">
            <a:alphaModFix/>
          </a:blip>
          <a:stretch>
            <a:fillRect/>
          </a:stretch>
        </p:blipFill>
        <p:spPr>
          <a:xfrm>
            <a:off x="3522518" y="384108"/>
            <a:ext cx="3218894"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212475" y="6397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Clr>
                <a:schemeClr val="dk1"/>
              </a:buClr>
              <a:buSzPts val="440"/>
              <a:buFont typeface="Arial"/>
              <a:buNone/>
            </a:pPr>
            <a:r>
              <a:rPr b="1" lang="en" sz="1400">
                <a:solidFill>
                  <a:schemeClr val="dk1"/>
                </a:solidFill>
                <a:latin typeface="Verdana"/>
                <a:ea typeface="Verdana"/>
                <a:cs typeface="Verdana"/>
                <a:sym typeface="Verdana"/>
              </a:rPr>
              <a:t>Counterfeiting and the sale of counterfeit products is a big global challenge in the retail industry, posing significant problem for businesses, consumers, and governments. Counterfeit products does not only harm the reputation and financial statues of legitimate brands but also jeopardize consumer safety and undermine trust in the marketplace. To combat this escalating problem, innovative solutions are required to enhance product authentication and ensure the integrity of supply chains.</a:t>
            </a:r>
            <a:endParaRPr b="1" sz="1400">
              <a:solidFill>
                <a:schemeClr val="dk1"/>
              </a:solidFill>
              <a:latin typeface="Verdana"/>
              <a:ea typeface="Verdana"/>
              <a:cs typeface="Verdana"/>
              <a:sym typeface="Verdana"/>
            </a:endParaRPr>
          </a:p>
          <a:p>
            <a:pPr indent="0" lvl="0" marL="0" rtl="0" algn="l">
              <a:lnSpc>
                <a:spcPct val="105000"/>
              </a:lnSpc>
              <a:spcBef>
                <a:spcPts val="1200"/>
              </a:spcBef>
              <a:spcAft>
                <a:spcPts val="0"/>
              </a:spcAft>
              <a:buClr>
                <a:schemeClr val="dk1"/>
              </a:buClr>
              <a:buSzPts val="440"/>
              <a:buFont typeface="Arial"/>
              <a:buNone/>
            </a:pPr>
            <a:r>
              <a:rPr b="1" lang="en" sz="1400">
                <a:solidFill>
                  <a:schemeClr val="dk1"/>
                </a:solidFill>
                <a:latin typeface="Verdana"/>
                <a:ea typeface="Verdana"/>
                <a:cs typeface="Verdana"/>
                <a:sym typeface="Verdana"/>
              </a:rPr>
              <a:t> </a:t>
            </a:r>
            <a:endParaRPr b="1" sz="1400">
              <a:solidFill>
                <a:schemeClr val="dk1"/>
              </a:solidFill>
              <a:latin typeface="Verdana"/>
              <a:ea typeface="Verdana"/>
              <a:cs typeface="Verdana"/>
              <a:sym typeface="Verdana"/>
            </a:endParaRPr>
          </a:p>
          <a:p>
            <a:pPr indent="0" lvl="0" marL="0" rtl="0" algn="l">
              <a:lnSpc>
                <a:spcPct val="105000"/>
              </a:lnSpc>
              <a:spcBef>
                <a:spcPts val="1200"/>
              </a:spcBef>
              <a:spcAft>
                <a:spcPts val="0"/>
              </a:spcAft>
              <a:buClr>
                <a:schemeClr val="dk1"/>
              </a:buClr>
              <a:buSzPts val="440"/>
              <a:buFont typeface="Arial"/>
              <a:buNone/>
            </a:pPr>
            <a:r>
              <a:rPr b="1" lang="en" sz="1400">
                <a:solidFill>
                  <a:schemeClr val="dk1"/>
                </a:solidFill>
                <a:latin typeface="Verdana"/>
                <a:ea typeface="Verdana"/>
                <a:cs typeface="Verdana"/>
                <a:sym typeface="Verdana"/>
              </a:rPr>
              <a:t>One such technology that has emerged as a potential game-changer is blockchain. Originally introduced as the underlying technology behind cryptocurrencies like Bitcoin, blockchain has evolved into a versatile tool with a wide range of applications. Its decentralized, transparent, and immutable nature makes it an ideal candidate for combating counterfeiting in the retail sector.</a:t>
            </a:r>
            <a:endParaRPr b="1" sz="1400">
              <a:solidFill>
                <a:schemeClr val="dk1"/>
              </a:solidFill>
              <a:latin typeface="Verdana"/>
              <a:ea typeface="Verdana"/>
              <a:cs typeface="Verdana"/>
              <a:sym typeface="Verdana"/>
            </a:endParaRPr>
          </a:p>
          <a:p>
            <a:pPr indent="0" lvl="0" marL="0" rtl="0" algn="l">
              <a:lnSpc>
                <a:spcPct val="105000"/>
              </a:lnSpc>
              <a:spcBef>
                <a:spcPts val="1200"/>
              </a:spcBef>
              <a:spcAft>
                <a:spcPts val="0"/>
              </a:spcAft>
              <a:buClr>
                <a:schemeClr val="dk1"/>
              </a:buClr>
              <a:buSzPts val="440"/>
              <a:buFont typeface="Arial"/>
              <a:buNone/>
            </a:pPr>
            <a:r>
              <a:rPr b="1" lang="en" sz="1400">
                <a:solidFill>
                  <a:schemeClr val="dk1"/>
                </a:solidFill>
                <a:latin typeface="Verdana"/>
                <a:ea typeface="Verdana"/>
                <a:cs typeface="Verdana"/>
                <a:sym typeface="Verdana"/>
              </a:rPr>
              <a:t> </a:t>
            </a:r>
            <a:endParaRPr b="1" sz="1400">
              <a:solidFill>
                <a:schemeClr val="dk1"/>
              </a:solidFill>
              <a:latin typeface="Verdana"/>
              <a:ea typeface="Verdana"/>
              <a:cs typeface="Verdana"/>
              <a:sym typeface="Verdana"/>
            </a:endParaRPr>
          </a:p>
          <a:p>
            <a:pPr indent="0" lvl="0" marL="0" rtl="0" algn="l">
              <a:lnSpc>
                <a:spcPct val="105000"/>
              </a:lnSpc>
              <a:spcBef>
                <a:spcPts val="1200"/>
              </a:spcBef>
              <a:spcAft>
                <a:spcPts val="0"/>
              </a:spcAft>
              <a:buClr>
                <a:schemeClr val="dk1"/>
              </a:buClr>
              <a:buSzPts val="440"/>
              <a:buFont typeface="Arial"/>
              <a:buNone/>
            </a:pPr>
            <a:r>
              <a:rPr b="1" lang="en" sz="1400">
                <a:solidFill>
                  <a:schemeClr val="dk1"/>
                </a:solidFill>
                <a:latin typeface="Verdana"/>
                <a:ea typeface="Verdana"/>
                <a:cs typeface="Verdana"/>
                <a:sym typeface="Verdana"/>
              </a:rPr>
              <a:t>This research aims to explore how blockchain technology can be leveraged to enhance product authentication and combat counterfeiting in the retail industry. By harnessing the power of blockchain, retailers can establish a robust </a:t>
            </a:r>
            <a:endParaRPr b="1" sz="1400">
              <a:solidFill>
                <a:schemeClr val="dk1"/>
              </a:solidFill>
              <a:latin typeface="Verdana"/>
              <a:ea typeface="Verdana"/>
              <a:cs typeface="Verdana"/>
              <a:sym typeface="Verdana"/>
            </a:endParaRPr>
          </a:p>
          <a:p>
            <a:pPr indent="0" lvl="0" marL="0" rtl="0" algn="l">
              <a:lnSpc>
                <a:spcPct val="105000"/>
              </a:lnSpc>
              <a:spcBef>
                <a:spcPts val="1200"/>
              </a:spcBef>
              <a:spcAft>
                <a:spcPts val="1200"/>
              </a:spcAft>
              <a:buSzPts val="440"/>
              <a:buNone/>
            </a:pPr>
            <a:r>
              <a:t/>
            </a:r>
            <a:endParaRPr sz="1400"/>
          </a:p>
        </p:txBody>
      </p:sp>
      <p:sp>
        <p:nvSpPr>
          <p:cNvPr id="87" name="Google Shape;87;p18"/>
          <p:cNvSpPr txBox="1"/>
          <p:nvPr>
            <p:ph type="title"/>
          </p:nvPr>
        </p:nvSpPr>
        <p:spPr>
          <a:xfrm>
            <a:off x="12977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Introduction</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146325" y="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05000"/>
              </a:lnSpc>
              <a:spcBef>
                <a:spcPts val="1200"/>
              </a:spcBef>
              <a:spcAft>
                <a:spcPts val="0"/>
              </a:spcAft>
              <a:buClr>
                <a:schemeClr val="dk1"/>
              </a:buClr>
              <a:buSzPct val="31428"/>
              <a:buFont typeface="Arial"/>
              <a:buNone/>
            </a:pPr>
            <a:r>
              <a:rPr b="1" lang="en" sz="1400">
                <a:latin typeface="Verdana"/>
                <a:ea typeface="Verdana"/>
                <a:cs typeface="Verdana"/>
                <a:sym typeface="Verdana"/>
              </a:rPr>
              <a:t> and trustworthy system that verifies the authenticity of products throughout the supply chain, from manufacturer to end-consumer.</a:t>
            </a:r>
            <a:endParaRPr b="1" sz="1400">
              <a:latin typeface="Verdana"/>
              <a:ea typeface="Verdana"/>
              <a:cs typeface="Verdana"/>
              <a:sym typeface="Verdana"/>
            </a:endParaRPr>
          </a:p>
          <a:p>
            <a:pPr indent="0" lvl="0" marL="0" rtl="0" algn="l">
              <a:spcBef>
                <a:spcPts val="1200"/>
              </a:spcBef>
              <a:spcAft>
                <a:spcPts val="0"/>
              </a:spcAft>
              <a:buNone/>
            </a:pPr>
            <a:r>
              <a:t/>
            </a:r>
            <a:endParaRPr/>
          </a:p>
        </p:txBody>
      </p:sp>
      <p:sp>
        <p:nvSpPr>
          <p:cNvPr id="93" name="Google Shape;93;p19"/>
          <p:cNvSpPr txBox="1"/>
          <p:nvPr>
            <p:ph idx="1" type="body"/>
          </p:nvPr>
        </p:nvSpPr>
        <p:spPr>
          <a:xfrm>
            <a:off x="80150" y="572700"/>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05000"/>
              </a:lnSpc>
              <a:spcBef>
                <a:spcPts val="1200"/>
              </a:spcBef>
              <a:spcAft>
                <a:spcPts val="0"/>
              </a:spcAft>
              <a:buClr>
                <a:schemeClr val="dk1"/>
              </a:buClr>
              <a:buSzPct val="31428"/>
              <a:buFont typeface="Arial"/>
              <a:buNone/>
            </a:pPr>
            <a:r>
              <a:rPr b="1" lang="en" sz="1400">
                <a:solidFill>
                  <a:schemeClr val="dk1"/>
                </a:solidFill>
                <a:latin typeface="Verdana"/>
                <a:ea typeface="Verdana"/>
                <a:cs typeface="Verdana"/>
                <a:sym typeface="Verdana"/>
              </a:rPr>
              <a:t>The research will look into how the fundamental principles of blockchain can be used in product authentication. It will also investigate various mechanisms and protocols employed within blockchain systems to validate and record product information securely. By exploring real-world case studies and industry initiatives.</a:t>
            </a:r>
            <a:endParaRPr b="1" sz="1400">
              <a:solidFill>
                <a:schemeClr val="dk1"/>
              </a:solidFill>
              <a:latin typeface="Verdana"/>
              <a:ea typeface="Verdana"/>
              <a:cs typeface="Verdana"/>
              <a:sym typeface="Verdana"/>
            </a:endParaRPr>
          </a:p>
          <a:p>
            <a:pPr indent="0" lvl="0" marL="0" rtl="0" algn="l">
              <a:lnSpc>
                <a:spcPct val="105000"/>
              </a:lnSpc>
              <a:spcBef>
                <a:spcPts val="1200"/>
              </a:spcBef>
              <a:spcAft>
                <a:spcPts val="0"/>
              </a:spcAft>
              <a:buClr>
                <a:schemeClr val="dk1"/>
              </a:buClr>
              <a:buSzPct val="31428"/>
              <a:buFont typeface="Arial"/>
              <a:buNone/>
            </a:pPr>
            <a:r>
              <a:rPr b="1" lang="en" sz="1400">
                <a:solidFill>
                  <a:schemeClr val="dk1"/>
                </a:solidFill>
                <a:latin typeface="Verdana"/>
                <a:ea typeface="Verdana"/>
                <a:cs typeface="Verdana"/>
                <a:sym typeface="Verdana"/>
              </a:rPr>
              <a:t> </a:t>
            </a:r>
            <a:endParaRPr b="1" sz="1400">
              <a:solidFill>
                <a:schemeClr val="dk1"/>
              </a:solidFill>
              <a:latin typeface="Verdana"/>
              <a:ea typeface="Verdana"/>
              <a:cs typeface="Verdana"/>
              <a:sym typeface="Verdana"/>
            </a:endParaRPr>
          </a:p>
          <a:p>
            <a:pPr indent="0" lvl="0" marL="0" rtl="0" algn="l">
              <a:lnSpc>
                <a:spcPct val="105000"/>
              </a:lnSpc>
              <a:spcBef>
                <a:spcPts val="1200"/>
              </a:spcBef>
              <a:spcAft>
                <a:spcPts val="0"/>
              </a:spcAft>
              <a:buClr>
                <a:schemeClr val="dk1"/>
              </a:buClr>
              <a:buSzPct val="31428"/>
              <a:buFont typeface="Arial"/>
              <a:buNone/>
            </a:pPr>
            <a:r>
              <a:rPr b="1" lang="en" sz="1400">
                <a:solidFill>
                  <a:schemeClr val="dk1"/>
                </a:solidFill>
                <a:latin typeface="Verdana"/>
                <a:ea typeface="Verdana"/>
                <a:cs typeface="Verdana"/>
                <a:sym typeface="Verdana"/>
              </a:rPr>
              <a:t>Furthermore, this study will assess the potential benefits and limitations of implementing blockchain-based solutions for product authentication in retail. It will consider factors such as scalability, cost-effectiveness, user adoption, and regulatory considerations to provide a comprehensive analysis of the technology's feasibility and applicability.</a:t>
            </a:r>
            <a:endParaRPr b="1" sz="1400">
              <a:solidFill>
                <a:schemeClr val="dk1"/>
              </a:solidFill>
              <a:latin typeface="Verdana"/>
              <a:ea typeface="Verdana"/>
              <a:cs typeface="Verdana"/>
              <a:sym typeface="Verdana"/>
            </a:endParaRPr>
          </a:p>
          <a:p>
            <a:pPr indent="0" lvl="0" marL="0" rtl="0" algn="l">
              <a:lnSpc>
                <a:spcPct val="105000"/>
              </a:lnSpc>
              <a:spcBef>
                <a:spcPts val="1200"/>
              </a:spcBef>
              <a:spcAft>
                <a:spcPts val="0"/>
              </a:spcAft>
              <a:buClr>
                <a:schemeClr val="dk1"/>
              </a:buClr>
              <a:buSzPct val="31428"/>
              <a:buFont typeface="Arial"/>
              <a:buNone/>
            </a:pPr>
            <a:r>
              <a:rPr b="1" lang="en" sz="1400">
                <a:solidFill>
                  <a:schemeClr val="dk1"/>
                </a:solidFill>
                <a:latin typeface="Verdana"/>
                <a:ea typeface="Verdana"/>
                <a:cs typeface="Verdana"/>
                <a:sym typeface="Verdana"/>
              </a:rPr>
              <a:t> </a:t>
            </a:r>
            <a:endParaRPr b="1" sz="1400">
              <a:solidFill>
                <a:schemeClr val="dk1"/>
              </a:solidFill>
              <a:latin typeface="Verdana"/>
              <a:ea typeface="Verdana"/>
              <a:cs typeface="Verdana"/>
              <a:sym typeface="Verdana"/>
            </a:endParaRPr>
          </a:p>
          <a:p>
            <a:pPr indent="0" lvl="0" marL="0" rtl="0" algn="l">
              <a:lnSpc>
                <a:spcPct val="105000"/>
              </a:lnSpc>
              <a:spcBef>
                <a:spcPts val="1200"/>
              </a:spcBef>
              <a:spcAft>
                <a:spcPts val="0"/>
              </a:spcAft>
              <a:buClr>
                <a:schemeClr val="dk1"/>
              </a:buClr>
              <a:buSzPct val="31428"/>
              <a:buFont typeface="Arial"/>
              <a:buNone/>
            </a:pPr>
            <a:r>
              <a:rPr b="1" lang="en" sz="1400">
                <a:solidFill>
                  <a:schemeClr val="dk1"/>
                </a:solidFill>
                <a:latin typeface="Verdana"/>
                <a:ea typeface="Verdana"/>
                <a:cs typeface="Verdana"/>
                <a:sym typeface="Verdana"/>
              </a:rPr>
              <a:t>The findings of this research will not only contribute to the existing body of knowledge surrounding blockchain technology but also provide valuable insights for retailers, manufacturers, and policymakers seeking effective strategies to combat counterfeiting. By identifying the opportunities and challenges associated with the adoption of blockchain.</a:t>
            </a:r>
            <a:endParaRPr b="1" sz="1400">
              <a:solidFill>
                <a:schemeClr val="dk1"/>
              </a:solidFill>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6698"/>
              <a:buFont typeface="Arial"/>
              <a:buNone/>
            </a:pPr>
            <a:r>
              <a:rPr b="1" lang="en" sz="2355">
                <a:solidFill>
                  <a:schemeClr val="dk2"/>
                </a:solidFill>
              </a:rPr>
              <a:t>Problem Statement:</a:t>
            </a:r>
            <a:endParaRPr b="1" sz="3355"/>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ts val="275"/>
              <a:buFont typeface="Arial"/>
              <a:buNone/>
            </a:pPr>
            <a:r>
              <a:rPr b="1" lang="en" sz="7423"/>
              <a:t>Counterfeiting and the sale of counterfeit products have emerged as significant challenges in the retail industry, threatening brand reputation, consumer safety, and trust in the marketplace. The existing methods of product authentication and supply chain transparency have proven inadequate in effectively combating counterfeiting. As a result, there is an urgent need to develop innovative solutions that can enhance product authentication and mitigate the risks associated with counterfeit products. This research aims to address this problem by investigating the potential of blockchain technology as a robust and secure tool for enhancing product authentication and combating counterfeiting in the retail sector.</a:t>
            </a:r>
            <a:endParaRPr b="1" sz="7423"/>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605"/>
              <a:buFont typeface="Arial"/>
              <a:buNone/>
            </a:pPr>
            <a:r>
              <a:rPr b="1" lang="en" sz="1400">
                <a:solidFill>
                  <a:schemeClr val="dk1"/>
                </a:solidFill>
                <a:latin typeface="Verdana"/>
                <a:ea typeface="Verdana"/>
                <a:cs typeface="Verdana"/>
                <a:sym typeface="Verdana"/>
              </a:rPr>
              <a:t>To address the challenges posed by counterfeiting in the retail industry, the implementation of blockchain technology offers a promising solution. By leveraging the unique features of blockchain, a decentralized and transparent system can be established to enhance product authentication and combat counterfeiting effectively.</a:t>
            </a:r>
            <a:endParaRPr b="1" sz="1400">
              <a:solidFill>
                <a:schemeClr val="dk1"/>
              </a:solidFill>
              <a:latin typeface="Verdana"/>
              <a:ea typeface="Verdana"/>
              <a:cs typeface="Verdana"/>
              <a:sym typeface="Verdana"/>
            </a:endParaRPr>
          </a:p>
          <a:p>
            <a:pPr indent="0" lvl="0" marL="0" rtl="0" algn="l">
              <a:lnSpc>
                <a:spcPct val="95000"/>
              </a:lnSpc>
              <a:spcBef>
                <a:spcPts val="1200"/>
              </a:spcBef>
              <a:spcAft>
                <a:spcPts val="0"/>
              </a:spcAft>
              <a:buClr>
                <a:schemeClr val="dk1"/>
              </a:buClr>
              <a:buSzPts val="605"/>
              <a:buFont typeface="Arial"/>
              <a:buNone/>
            </a:pPr>
            <a:r>
              <a:rPr b="1" lang="en" sz="1400">
                <a:solidFill>
                  <a:schemeClr val="dk1"/>
                </a:solidFill>
                <a:latin typeface="Verdana"/>
                <a:ea typeface="Verdana"/>
                <a:cs typeface="Verdana"/>
                <a:sym typeface="Verdana"/>
              </a:rPr>
              <a:t>The key components of this solution include:</a:t>
            </a:r>
            <a:endParaRPr b="1" sz="1400">
              <a:solidFill>
                <a:schemeClr val="dk1"/>
              </a:solidFill>
              <a:latin typeface="Verdana"/>
              <a:ea typeface="Verdana"/>
              <a:cs typeface="Verdana"/>
              <a:sym typeface="Verdana"/>
            </a:endParaRPr>
          </a:p>
          <a:p>
            <a:pPr indent="0" lvl="0" marL="0" rtl="0" algn="l">
              <a:lnSpc>
                <a:spcPct val="95000"/>
              </a:lnSpc>
              <a:spcBef>
                <a:spcPts val="1200"/>
              </a:spcBef>
              <a:spcAft>
                <a:spcPts val="0"/>
              </a:spcAft>
              <a:buClr>
                <a:schemeClr val="dk1"/>
              </a:buClr>
              <a:buSzPts val="605"/>
              <a:buFont typeface="Arial"/>
              <a:buNone/>
            </a:pPr>
            <a:r>
              <a:rPr b="1" lang="en" sz="1400">
                <a:solidFill>
                  <a:schemeClr val="dk1"/>
                </a:solidFill>
                <a:latin typeface="Verdana"/>
                <a:ea typeface="Verdana"/>
                <a:cs typeface="Verdana"/>
                <a:sym typeface="Verdana"/>
              </a:rPr>
              <a:t>Blockchain-based Product Traceability: Implementing blockchain technology allows for the creation of a tamper-proof and transparent ledger that records every transaction and movement of a product throughout the supply chain. Each product can be assigned a unique identifier, such as a digital token or barcode, which is recorded on the blockchain. This immutable record enables retailers, manufacturers, and consumers to trace the origin and journey of a product, ensuring its authenticity and eliminating the risk of counterfeit items entering the market undetected.</a:t>
            </a:r>
            <a:endParaRPr b="1" sz="1400">
              <a:solidFill>
                <a:schemeClr val="dk1"/>
              </a:solidFill>
              <a:latin typeface="Verdana"/>
              <a:ea typeface="Verdana"/>
              <a:cs typeface="Verdana"/>
              <a:sym typeface="Verdana"/>
            </a:endParaRPr>
          </a:p>
          <a:p>
            <a:pPr indent="0" lvl="0" marL="0" rtl="0" algn="l">
              <a:lnSpc>
                <a:spcPct val="95000"/>
              </a:lnSpc>
              <a:spcBef>
                <a:spcPts val="1200"/>
              </a:spcBef>
              <a:spcAft>
                <a:spcPts val="0"/>
              </a:spcAft>
              <a:buClr>
                <a:schemeClr val="dk1"/>
              </a:buClr>
              <a:buSzPts val="605"/>
              <a:buFont typeface="Arial"/>
              <a:buNone/>
            </a:pPr>
            <a:r>
              <a:rPr b="1" lang="en" sz="1400">
                <a:solidFill>
                  <a:schemeClr val="dk1"/>
                </a:solidFill>
                <a:latin typeface="Verdana"/>
                <a:ea typeface="Verdana"/>
                <a:cs typeface="Verdana"/>
                <a:sym typeface="Verdana"/>
              </a:rPr>
              <a:t> </a:t>
            </a:r>
            <a:endParaRPr b="1" sz="1400">
              <a:solidFill>
                <a:schemeClr val="dk1"/>
              </a:solidFill>
              <a:latin typeface="Verdana"/>
              <a:ea typeface="Verdana"/>
              <a:cs typeface="Verdana"/>
              <a:sym typeface="Verdana"/>
            </a:endParaRPr>
          </a:p>
          <a:p>
            <a:pPr indent="0" lvl="0" marL="0" rtl="0" algn="l">
              <a:lnSpc>
                <a:spcPct val="95000"/>
              </a:lnSpc>
              <a:spcBef>
                <a:spcPts val="1200"/>
              </a:spcBef>
              <a:spcAft>
                <a:spcPts val="0"/>
              </a:spcAft>
              <a:buClr>
                <a:schemeClr val="dk1"/>
              </a:buClr>
              <a:buSzPts val="605"/>
              <a:buFont typeface="Arial"/>
              <a:buNone/>
            </a:pPr>
            <a:r>
              <a:rPr b="1" lang="en" sz="1400">
                <a:solidFill>
                  <a:schemeClr val="dk1"/>
                </a:solidFill>
                <a:latin typeface="Verdana"/>
                <a:ea typeface="Verdana"/>
                <a:cs typeface="Verdana"/>
                <a:sym typeface="Verdana"/>
              </a:rPr>
              <a:t> </a:t>
            </a:r>
            <a:endParaRPr b="1" sz="1400">
              <a:solidFill>
                <a:schemeClr val="dk1"/>
              </a:solidFill>
              <a:latin typeface="Verdana"/>
              <a:ea typeface="Verdana"/>
              <a:cs typeface="Verdana"/>
              <a:sym typeface="Verdana"/>
            </a:endParaRPr>
          </a:p>
          <a:p>
            <a:pPr indent="0" lvl="0" marL="0" rtl="0" algn="l">
              <a:lnSpc>
                <a:spcPct val="95000"/>
              </a:lnSpc>
              <a:spcBef>
                <a:spcPts val="1200"/>
              </a:spcBef>
              <a:spcAft>
                <a:spcPts val="1200"/>
              </a:spcAft>
              <a:buSzPts val="605"/>
              <a:buNone/>
            </a:pPr>
            <a:r>
              <a:t/>
            </a:r>
            <a:endParaRPr sz="1400"/>
          </a:p>
        </p:txBody>
      </p:sp>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to the Problem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