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1658ecc3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1658ecc3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1658ecc3_1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1658ecc3_1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1658ecc3_1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1658ecc3_1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1658ecc3_1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1658ecc3_1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11658ecc3_1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11658ecc3_1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1658ecc3_1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11658ecc3_1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1658ecc3_1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1658ecc3_1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1658ecc3_1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1658ecc3_1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11658ecc3_1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11658ecc3_1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11658ecc3_1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11658ecc3_1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11658ecc3_1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11658ecc3_1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1658ecc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11658ecc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11658ecc3_1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11658ecc3_1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1658ecc3_1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1658ecc3_1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11658ecc3_1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11658ecc3_1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1658ecc3_1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11658ecc3_1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1658ecc3_1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1658ecc3_1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11658ecc3_1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11658ecc3_1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11658ecc3_1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11658ecc3_1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11658ecc3_1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11658ecc3_1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11658ecc3_1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11658ecc3_1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11658ecc3_1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11658ecc3_1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1658ecc3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1658ecc3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11658ecc3_1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11658ecc3_1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11658ecc3_1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11658ecc3_1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1658ecc3_1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1658ecc3_1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1658ecc3_1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1658ecc3_1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11658ecc3_1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11658ecc3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1658ecc3_1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1658ecc3_1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11658ecc3_1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11658ecc3_1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11658ecc3_1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11658ecc3_1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5037500" y="751050"/>
            <a:ext cx="3641400" cy="3641400"/>
          </a:xfrm>
          <a:prstGeom prst="rect">
            <a:avLst/>
          </a:prstGeom>
          <a:noFill/>
          <a:ln cap="flat" cmpd="thinThick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4"/>
          <p:cNvCxnSpPr/>
          <p:nvPr/>
        </p:nvCxnSpPr>
        <p:spPr>
          <a:xfrm>
            <a:off x="858825" y="549150"/>
            <a:ext cx="7416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4"/>
          <p:cNvCxnSpPr/>
          <p:nvPr/>
        </p:nvCxnSpPr>
        <p:spPr>
          <a:xfrm>
            <a:off x="863850" y="4594350"/>
            <a:ext cx="7416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814025" y="945000"/>
            <a:ext cx="7515900" cy="325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type="ctrTitle"/>
          </p:nvPr>
        </p:nvSpPr>
        <p:spPr>
          <a:xfrm>
            <a:off x="661050" y="542100"/>
            <a:ext cx="7821900" cy="405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910900" y="712375"/>
            <a:ext cx="6726600" cy="3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Capstone: Supervised Learning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Nick Chused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March 8, 2020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188" y="152400"/>
            <a:ext cx="64636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00" y="414325"/>
            <a:ext cx="719137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504825"/>
            <a:ext cx="60579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450" y="720350"/>
            <a:ext cx="67818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 txBox="1"/>
          <p:nvPr/>
        </p:nvSpPr>
        <p:spPr>
          <a:xfrm>
            <a:off x="861450" y="170375"/>
            <a:ext cx="7421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percentage of yes's for same race dates: 43.4%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percentage of yes's for different race dates: 41.01%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13" y="414338"/>
            <a:ext cx="597217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895350"/>
            <a:ext cx="36195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44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44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344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/>
        </p:nvSpPr>
        <p:spPr>
          <a:xfrm>
            <a:off x="1208700" y="178695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accurately can a model predict if your date will want to see you again?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25000" r="25000" t="0"/>
          <a:stretch/>
        </p:blipFill>
        <p:spPr>
          <a:xfrm>
            <a:off x="2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you attractive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/>
        </p:nvSpPr>
        <p:spPr>
          <a:xfrm>
            <a:off x="829200" y="1241650"/>
            <a:ext cx="74856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</a:rPr>
              <a:t>Accuracy of Logistic Regression: 0.788</a:t>
            </a:r>
            <a:endParaRPr sz="18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highlight>
                  <a:schemeClr val="lt1"/>
                </a:highlight>
              </a:rPr>
              <a:t>Accuracy of SVM: 0.769</a:t>
            </a:r>
            <a:endParaRPr sz="18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</a:rPr>
              <a:t>Accuracy of KNN (k = 10): 0.767</a:t>
            </a:r>
            <a:endParaRPr sz="18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highlight>
                  <a:schemeClr val="lt1"/>
                </a:highlight>
              </a:rPr>
              <a:t>Accuracy of Random Forest: 0.765</a:t>
            </a:r>
            <a:endParaRPr sz="18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</a:rPr>
              <a:t>Accuracy of Decision Tree: 0.700</a:t>
            </a:r>
            <a:endParaRPr sz="18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856825" y="1599900"/>
            <a:ext cx="31998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5"/>
          <p:cNvSpPr txBox="1"/>
          <p:nvPr/>
        </p:nvSpPr>
        <p:spPr>
          <a:xfrm>
            <a:off x="3842125" y="178675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/>
        </p:nvSpPr>
        <p:spPr>
          <a:xfrm>
            <a:off x="2738550" y="548850"/>
            <a:ext cx="3666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matrix, using linear regression</a:t>
            </a:r>
            <a:endParaRPr/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163" y="1228550"/>
            <a:ext cx="3529668" cy="33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/>
        </p:nvSpPr>
        <p:spPr>
          <a:xfrm>
            <a:off x="467100" y="1179475"/>
            <a:ext cx="820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Accuracy score: 0.79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Precision score: 0.77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Recall score: 0.74 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Accuracy: The number of correct predictions over the total number of predictions 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Precision: The proportion of positive predictions that were correct. 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 (When the model predicts that our date wants to see us again, they actually do 79% of the time) 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Recall: The proportion of positives that were correctly predicted. 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 (When our date actually wants to see us again, the model picks it up 74% of the time)</a:t>
            </a:r>
            <a:endParaRPr sz="1200"/>
          </a:p>
        </p:txBody>
      </p:sp>
      <p:sp>
        <p:nvSpPr>
          <p:cNvPr id="180" name="Google Shape;180;p37"/>
          <p:cNvSpPr txBox="1"/>
          <p:nvPr/>
        </p:nvSpPr>
        <p:spPr>
          <a:xfrm>
            <a:off x="2767800" y="593200"/>
            <a:ext cx="3608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Predictive power of linear regression</a:t>
            </a:r>
            <a:endParaRPr u="sng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/>
        </p:nvSpPr>
        <p:spPr>
          <a:xfrm>
            <a:off x="1208700" y="1786950"/>
            <a:ext cx="6726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accurately can a model predict if you and your date will be a match?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/>
        </p:nvSpPr>
        <p:spPr>
          <a:xfrm>
            <a:off x="1967700" y="1071750"/>
            <a:ext cx="520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chemeClr val="lt1"/>
                </a:highlight>
              </a:rPr>
              <a:t>Accuracy of KNN (k = 10): 0.864</a:t>
            </a:r>
            <a:endParaRPr sz="18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chemeClr val="lt1"/>
                </a:highlight>
              </a:rPr>
              <a:t>Accuracy of Random Forest: 0.862</a:t>
            </a:r>
            <a:endParaRPr sz="18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2"/>
                </a:solidFill>
                <a:highlight>
                  <a:schemeClr val="lt1"/>
                </a:highlight>
              </a:rPr>
              <a:t>Accuracy of SVM: 0.849</a:t>
            </a:r>
            <a:endParaRPr sz="18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</a:rPr>
              <a:t>Accuracy of Logistic Regression: 0.848</a:t>
            </a:r>
            <a:endParaRPr sz="18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</a:rPr>
              <a:t>Accuracy of Decision Tree: 0.781</a:t>
            </a:r>
            <a:endParaRPr sz="18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/>
        </p:nvSpPr>
        <p:spPr>
          <a:xfrm>
            <a:off x="3135600" y="829725"/>
            <a:ext cx="2872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Confusion matrix, using KNN</a:t>
            </a:r>
            <a:endParaRPr/>
          </a:p>
        </p:txBody>
      </p:sp>
      <p:pic>
        <p:nvPicPr>
          <p:cNvPr id="196" name="Google Shape;1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350" y="1385325"/>
            <a:ext cx="3599310" cy="33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/>
        </p:nvSpPr>
        <p:spPr>
          <a:xfrm>
            <a:off x="467100" y="1179475"/>
            <a:ext cx="820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Accuracy score: 0.86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Precision score: 0.69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Recall score: 0.38 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Accuracy: The number of correct predictions over the total number of predictions 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Precision: The proportion of positive predictions that were correct. 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 (When the model predicts that we are a match, we actually are 69% of the time) 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Recall: The proportion of positives that were correctly predicted. 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 (When we actually are a match, the model picks it up 38% of the time)</a:t>
            </a:r>
            <a:endParaRPr sz="1200"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  <p:sp>
        <p:nvSpPr>
          <p:cNvPr id="202" name="Google Shape;202;p41"/>
          <p:cNvSpPr txBox="1"/>
          <p:nvPr/>
        </p:nvSpPr>
        <p:spPr>
          <a:xfrm>
            <a:off x="2767800" y="603375"/>
            <a:ext cx="3608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Predictive power of KNN classifiers</a:t>
            </a:r>
            <a:endParaRPr u="sng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/>
        </p:nvSpPr>
        <p:spPr>
          <a:xfrm>
            <a:off x="756150" y="1786950"/>
            <a:ext cx="7631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accurately can a model predict the percentage of dates that will want to see you again?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25" y="766363"/>
            <a:ext cx="442912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3"/>
          <p:cNvSpPr txBox="1"/>
          <p:nvPr/>
        </p:nvSpPr>
        <p:spPr>
          <a:xfrm>
            <a:off x="1973984" y="3900525"/>
            <a:ext cx="51960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</a:rPr>
              <a:t>Mean absolute error of the prediction is: 10.49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1" type="body"/>
          </p:nvPr>
        </p:nvSpPr>
        <p:spPr>
          <a:xfrm>
            <a:off x="814025" y="945000"/>
            <a:ext cx="7515900" cy="32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Conclusion</a:t>
            </a:r>
            <a:r>
              <a:rPr lang="en"/>
              <a:t>: If you want to find that special someone: be young, physically attractive, have a fun personality, and find someone with similar interests.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1010100" y="419700"/>
            <a:ext cx="7123800" cy="4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About the data:</a:t>
            </a:r>
            <a:endParaRPr sz="120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Data was gathered from 552 participants in experimental speed dating events from 2002-2004.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During the events, the attendees would have a four minute "first date" with every other participant of the opposite sex.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At the end of their four minutes, participants were asked if they would like to see their date again. They were also asked to rate their date on six attributes: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Attractiveness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Sincerity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Intelligence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Fun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Ambition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Shared Interests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The dataset also includes questionnaire data gathered from participants at different points in the process. These fields include: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Demographics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Dating habits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Self-perception across key attributes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Beliefs on what others find valuable in a mate</a:t>
            </a:r>
            <a:endParaRPr sz="1050">
              <a:solidFill>
                <a:schemeClr val="dk1"/>
              </a:solidFill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Lifestyle information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/>
        </p:nvSpPr>
        <p:spPr>
          <a:xfrm>
            <a:off x="1208700" y="1324800"/>
            <a:ext cx="6726600" cy="24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Practical use</a:t>
            </a:r>
            <a:r>
              <a:rPr lang="en"/>
              <a:t>: Knowing what qualities make the greatest first impression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Shortcomings of the model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information on the qualities that make for a lasting relationship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exploratory analysis could be done on distinguishing between the most </a:t>
            </a:r>
            <a:r>
              <a:rPr lang="en"/>
              <a:t>desirable</a:t>
            </a:r>
            <a:r>
              <a:rPr lang="en"/>
              <a:t> traits for males versus females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other factors to explore that could affect people’s attraction to each other in a speed dating event, such as the order in which people meet or how many people attended the event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ctrTitle"/>
          </p:nvPr>
        </p:nvSpPr>
        <p:spPr>
          <a:xfrm>
            <a:off x="661050" y="542100"/>
            <a:ext cx="7821900" cy="40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481013"/>
            <a:ext cx="61531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481013"/>
            <a:ext cx="61531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895350"/>
            <a:ext cx="67818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8" y="438150"/>
            <a:ext cx="587692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414338"/>
            <a:ext cx="590550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400050"/>
            <a:ext cx="581025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